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5" r:id="rId6"/>
    <p:sldId id="260" r:id="rId7"/>
    <p:sldId id="261" r:id="rId8"/>
    <p:sldId id="276" r:id="rId9"/>
    <p:sldId id="277" r:id="rId10"/>
    <p:sldId id="278" r:id="rId11"/>
    <p:sldId id="279" r:id="rId12"/>
    <p:sldId id="280" r:id="rId13"/>
    <p:sldId id="283" r:id="rId14"/>
    <p:sldId id="281" r:id="rId15"/>
    <p:sldId id="284" r:id="rId16"/>
    <p:sldId id="285" r:id="rId17"/>
    <p:sldId id="286" r:id="rId18"/>
    <p:sldId id="287" r:id="rId19"/>
    <p:sldId id="274" r:id="rId20"/>
  </p:sldIdLst>
  <p:sldSz cx="10693400" cy="7562850"/>
  <p:notesSz cx="10693400" cy="7562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p:cViewPr varScale="1">
        <p:scale>
          <a:sx n="71" d="100"/>
          <a:sy n="71" d="100"/>
        </p:scale>
        <p:origin x="1459"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sz="21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5254" y="2108739"/>
            <a:ext cx="7225665" cy="345439"/>
          </a:xfrm>
          <a:prstGeom prst="rect">
            <a:avLst/>
          </a:prstGeom>
        </p:spPr>
        <p:txBody>
          <a:bodyPr wrap="square" lIns="0" tIns="0" rIns="0" bIns="0">
            <a:spAutoFit/>
          </a:bodyPr>
          <a:lstStyle>
            <a:lvl1pPr>
              <a:defRPr sz="21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0489" y="3341369"/>
            <a:ext cx="5951220" cy="33528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7/31/2024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87730" y="1251065"/>
            <a:ext cx="7286105" cy="465512"/>
          </a:xfrm>
          <a:prstGeom prst="rect">
            <a:avLst/>
          </a:prstGeom>
        </p:spPr>
      </p:pic>
      <p:pic>
        <p:nvPicPr>
          <p:cNvPr id="3" name="object 3"/>
          <p:cNvPicPr/>
          <p:nvPr/>
        </p:nvPicPr>
        <p:blipFill>
          <a:blip r:embed="rId3" cstate="print"/>
          <a:stretch>
            <a:fillRect/>
          </a:stretch>
        </p:blipFill>
        <p:spPr>
          <a:xfrm>
            <a:off x="665018" y="2256905"/>
            <a:ext cx="3699163" cy="806334"/>
          </a:xfrm>
          <a:prstGeom prst="rect">
            <a:avLst/>
          </a:prstGeom>
        </p:spPr>
      </p:pic>
      <p:pic>
        <p:nvPicPr>
          <p:cNvPr id="4" name="object 4"/>
          <p:cNvPicPr/>
          <p:nvPr/>
        </p:nvPicPr>
        <p:blipFill>
          <a:blip r:embed="rId4" cstate="print"/>
          <a:stretch>
            <a:fillRect/>
          </a:stretch>
        </p:blipFill>
        <p:spPr>
          <a:xfrm>
            <a:off x="474726" y="6089141"/>
            <a:ext cx="1539240" cy="246887"/>
          </a:xfrm>
          <a:prstGeom prst="rect">
            <a:avLst/>
          </a:prstGeom>
        </p:spPr>
      </p:pic>
      <p:pic>
        <p:nvPicPr>
          <p:cNvPr id="6" name="object 6"/>
          <p:cNvPicPr/>
          <p:nvPr/>
        </p:nvPicPr>
        <p:blipFill>
          <a:blip r:embed="rId5" cstate="print"/>
          <a:stretch>
            <a:fillRect/>
          </a:stretch>
        </p:blipFill>
        <p:spPr>
          <a:xfrm>
            <a:off x="8524702" y="5823065"/>
            <a:ext cx="1866206" cy="872836"/>
          </a:xfrm>
          <a:prstGeom prst="rect">
            <a:avLst/>
          </a:prstGeom>
        </p:spPr>
      </p:pic>
      <p:sp>
        <p:nvSpPr>
          <p:cNvPr id="8" name="TextBox 7"/>
          <p:cNvSpPr txBox="1"/>
          <p:nvPr/>
        </p:nvSpPr>
        <p:spPr>
          <a:xfrm>
            <a:off x="393700" y="6372225"/>
            <a:ext cx="1864613" cy="369332"/>
          </a:xfrm>
          <a:prstGeom prst="rect">
            <a:avLst/>
          </a:prstGeom>
          <a:noFill/>
        </p:spPr>
        <p:txBody>
          <a:bodyPr wrap="none" rtlCol="0">
            <a:spAutoFit/>
          </a:bodyPr>
          <a:lstStyle/>
          <a:p>
            <a:r>
              <a:rPr lang="en-US" b="1" dirty="0" err="1"/>
              <a:t>Anulekha</a:t>
            </a:r>
            <a:r>
              <a:rPr lang="en-US" b="1" dirty="0"/>
              <a:t> </a:t>
            </a:r>
            <a:r>
              <a:rPr lang="en-US" b="1" dirty="0" err="1"/>
              <a:t>Sai</a:t>
            </a:r>
            <a:r>
              <a:rPr lang="en-US" b="1" dirty="0"/>
              <a:t> A</a:t>
            </a:r>
          </a:p>
        </p:txBody>
      </p:sp>
      <p:sp>
        <p:nvSpPr>
          <p:cNvPr id="19458" name="AutoShape 2" descr="PowerBI | Project | SAMPLE SUPERSTORE SALES DASHBO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PowerBI | Project | SAMPLE SUPERSTORE SALES DASHBO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2" name="AutoShape 6" descr="PowerBI | Project | SAMPLE SUPERSTORE SALES DASHBO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4" name="AutoShape 8" descr="PowerBI | Project | Sample Superstore Sales Dashboard - The Spark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6" name="AutoShape 10" descr="PowerBI | Project | Sample Superstore Sales Dashboard - The Spark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8" name="AutoShape 12" descr="PowerBI | Project | Sample Superstore Sales Dashboard - The Spark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70" name="AutoShape 14" descr="PowerBI | Project | Sample Superstore Da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 name="Picture 3" descr="C:\Users\USER\Downloads\Sample20Superstore%20snip.jpeg"/>
          <p:cNvPicPr>
            <a:picLocks noChangeAspect="1" noChangeArrowheads="1"/>
          </p:cNvPicPr>
          <p:nvPr/>
        </p:nvPicPr>
        <p:blipFill>
          <a:blip r:embed="rId6"/>
          <a:srcRect/>
          <a:stretch>
            <a:fillRect/>
          </a:stretch>
        </p:blipFill>
        <p:spPr bwMode="auto">
          <a:xfrm>
            <a:off x="4508500" y="1800225"/>
            <a:ext cx="5943600" cy="3962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a:xfrm>
            <a:off x="698500" y="733425"/>
            <a:ext cx="9220200" cy="1938992"/>
          </a:xfrm>
        </p:spPr>
        <p:txBody>
          <a:bodyPr/>
          <a:lstStyle/>
          <a:p>
            <a:r>
              <a:rPr lang="en-US" b="1" dirty="0"/>
              <a:t>sum():</a:t>
            </a:r>
            <a:br>
              <a:rPr lang="en-US" dirty="0"/>
            </a:br>
            <a:br>
              <a:rPr lang="en-US" dirty="0"/>
            </a:br>
            <a:r>
              <a:rPr lang="en-US" dirty="0"/>
              <a:t>It is used to get the total value present in the column.</a:t>
            </a:r>
            <a:br>
              <a:rPr lang="en-US" dirty="0"/>
            </a:br>
            <a:br>
              <a:rPr lang="en-US" dirty="0"/>
            </a:br>
            <a:r>
              <a:rPr lang="en-US" dirty="0"/>
              <a:t>4. WAQTD the total sales amount for each state in the '</a:t>
            </a:r>
            <a:r>
              <a:rPr lang="en-US" dirty="0" err="1"/>
              <a:t>samplesuperstore</a:t>
            </a:r>
            <a:r>
              <a:rPr lang="en-US" dirty="0"/>
              <a:t>' dataset?“</a:t>
            </a:r>
            <a:br>
              <a:rPr lang="en-US" dirty="0"/>
            </a:br>
            <a:endParaRPr lang="en-US" dirty="0"/>
          </a:p>
        </p:txBody>
      </p:sp>
      <p:sp>
        <p:nvSpPr>
          <p:cNvPr id="79" name="Rectangle 78"/>
          <p:cNvSpPr/>
          <p:nvPr/>
        </p:nvSpPr>
        <p:spPr>
          <a:xfrm>
            <a:off x="622300" y="3781425"/>
            <a:ext cx="1923925" cy="707886"/>
          </a:xfrm>
          <a:prstGeom prst="rect">
            <a:avLst/>
          </a:prstGeom>
          <a:noFill/>
        </p:spPr>
        <p:txBody>
          <a:bodyPr wrap="none" lIns="91440" tIns="45720" rIns="91440" bIns="45720">
            <a:spAutoFit/>
          </a:bodyPr>
          <a:lstStyle/>
          <a:p>
            <a:pPr algn="ctr"/>
            <a:r>
              <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Result:</a:t>
            </a:r>
          </a:p>
        </p:txBody>
      </p:sp>
      <p:pic>
        <p:nvPicPr>
          <p:cNvPr id="4098" name="Picture 2" descr="C:\Users\USER\Downloads\WhatsApp Image 2024-07-30 at 8.44.06 PM.jpeg"/>
          <p:cNvPicPr>
            <a:picLocks noChangeAspect="1" noChangeArrowheads="1"/>
          </p:cNvPicPr>
          <p:nvPr/>
        </p:nvPicPr>
        <p:blipFill>
          <a:blip r:embed="rId2"/>
          <a:srcRect/>
          <a:stretch>
            <a:fillRect/>
          </a:stretch>
        </p:blipFill>
        <p:spPr bwMode="auto">
          <a:xfrm>
            <a:off x="774700" y="4619625"/>
            <a:ext cx="4191000" cy="2819400"/>
          </a:xfrm>
          <a:prstGeom prst="rect">
            <a:avLst/>
          </a:prstGeom>
          <a:noFill/>
        </p:spPr>
      </p:pic>
      <p:sp>
        <p:nvSpPr>
          <p:cNvPr id="5" name="TextBox 4"/>
          <p:cNvSpPr txBox="1"/>
          <p:nvPr/>
        </p:nvSpPr>
        <p:spPr>
          <a:xfrm>
            <a:off x="622300" y="2714625"/>
            <a:ext cx="7917552" cy="415498"/>
          </a:xfrm>
          <a:prstGeom prst="rect">
            <a:avLst/>
          </a:prstGeom>
          <a:noFill/>
        </p:spPr>
        <p:txBody>
          <a:bodyPr wrap="none" rtlCol="0">
            <a:spAutoFit/>
          </a:bodyPr>
          <a:lstStyle/>
          <a:p>
            <a:pPr>
              <a:buFont typeface="Wingdings" pitchFamily="2" charset="2"/>
              <a:buChar char="Ø"/>
            </a:pPr>
            <a:r>
              <a:rPr lang="en-US" sz="2100" dirty="0">
                <a:latin typeface="Times New Roman" pitchFamily="18" charset="0"/>
                <a:ea typeface="Tahoma" pitchFamily="34" charset="0"/>
                <a:cs typeface="Times New Roman" pitchFamily="18" charset="0"/>
              </a:rPr>
              <a:t> Select sum(Sales),State     from </a:t>
            </a:r>
            <a:r>
              <a:rPr lang="en-US" sz="2100" dirty="0" err="1">
                <a:latin typeface="Times New Roman" pitchFamily="18" charset="0"/>
                <a:ea typeface="Tahoma" pitchFamily="34" charset="0"/>
                <a:cs typeface="Times New Roman" pitchFamily="18" charset="0"/>
              </a:rPr>
              <a:t>samplesuperstore</a:t>
            </a:r>
            <a:r>
              <a:rPr lang="en-US" sz="2100" dirty="0">
                <a:latin typeface="Times New Roman" pitchFamily="18" charset="0"/>
                <a:ea typeface="Tahoma" pitchFamily="34" charset="0"/>
                <a:cs typeface="Times New Roman" pitchFamily="18" charset="0"/>
              </a:rPr>
              <a:t>        group by State;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a:xfrm>
            <a:off x="698500" y="733425"/>
            <a:ext cx="9220200" cy="1938992"/>
          </a:xfrm>
        </p:spPr>
        <p:txBody>
          <a:bodyPr/>
          <a:lstStyle/>
          <a:p>
            <a:r>
              <a:rPr lang="en-US" b="1" dirty="0" err="1"/>
              <a:t>avg</a:t>
            </a:r>
            <a:r>
              <a:rPr lang="en-US" b="1" dirty="0"/>
              <a:t>():</a:t>
            </a:r>
            <a:br>
              <a:rPr lang="en-US" dirty="0"/>
            </a:br>
            <a:br>
              <a:rPr lang="en-US" dirty="0"/>
            </a:br>
            <a:r>
              <a:rPr lang="en-US" dirty="0"/>
              <a:t>It is used to obtain Average of value present in the column.</a:t>
            </a:r>
            <a:br>
              <a:rPr lang="en-US" dirty="0"/>
            </a:br>
            <a:br>
              <a:rPr lang="en-US" dirty="0"/>
            </a:br>
            <a:r>
              <a:rPr lang="en-US" dirty="0"/>
              <a:t>5. What is the average discount given for each product category in the </a:t>
            </a:r>
            <a:r>
              <a:rPr lang="en-US" dirty="0" err="1"/>
              <a:t>samplesuperstore</a:t>
            </a:r>
            <a:r>
              <a:rPr lang="en-US" dirty="0"/>
              <a:t> table?</a:t>
            </a:r>
          </a:p>
        </p:txBody>
      </p:sp>
      <p:sp>
        <p:nvSpPr>
          <p:cNvPr id="79" name="Rectangle 78"/>
          <p:cNvSpPr/>
          <p:nvPr/>
        </p:nvSpPr>
        <p:spPr>
          <a:xfrm>
            <a:off x="622300" y="4467225"/>
            <a:ext cx="1923925" cy="707886"/>
          </a:xfrm>
          <a:prstGeom prst="rect">
            <a:avLst/>
          </a:prstGeom>
          <a:noFill/>
        </p:spPr>
        <p:txBody>
          <a:bodyPr wrap="none" lIns="91440" tIns="45720" rIns="91440" bIns="45720">
            <a:spAutoFit/>
          </a:bodyPr>
          <a:lstStyle/>
          <a:p>
            <a:pPr algn="ctr"/>
            <a:r>
              <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Result:</a:t>
            </a:r>
          </a:p>
        </p:txBody>
      </p:sp>
      <p:pic>
        <p:nvPicPr>
          <p:cNvPr id="5122" name="Picture 2" descr="C:\Users\USER\Downloads\Screenshot 2024-07-30 220635.png"/>
          <p:cNvPicPr>
            <a:picLocks noChangeAspect="1" noChangeArrowheads="1"/>
          </p:cNvPicPr>
          <p:nvPr/>
        </p:nvPicPr>
        <p:blipFill>
          <a:blip r:embed="rId2"/>
          <a:srcRect/>
          <a:stretch>
            <a:fillRect/>
          </a:stretch>
        </p:blipFill>
        <p:spPr bwMode="auto">
          <a:xfrm>
            <a:off x="774700" y="5381625"/>
            <a:ext cx="4876800" cy="1600200"/>
          </a:xfrm>
          <a:prstGeom prst="rect">
            <a:avLst/>
          </a:prstGeom>
          <a:noFill/>
        </p:spPr>
      </p:pic>
      <p:sp>
        <p:nvSpPr>
          <p:cNvPr id="5" name="TextBox 4"/>
          <p:cNvSpPr txBox="1"/>
          <p:nvPr/>
        </p:nvSpPr>
        <p:spPr>
          <a:xfrm>
            <a:off x="698500" y="3095625"/>
            <a:ext cx="6293711" cy="738664"/>
          </a:xfrm>
          <a:prstGeom prst="rect">
            <a:avLst/>
          </a:prstGeom>
          <a:noFill/>
        </p:spPr>
        <p:txBody>
          <a:bodyPr wrap="none" rtlCol="0">
            <a:spAutoFit/>
          </a:bodyPr>
          <a:lstStyle/>
          <a:p>
            <a:pPr>
              <a:buFont typeface="Wingdings" pitchFamily="2" charset="2"/>
              <a:buChar char="Ø"/>
            </a:pPr>
            <a:r>
              <a:rPr lang="en-US" sz="2100" dirty="0">
                <a:latin typeface="Times New Roman" pitchFamily="18" charset="0"/>
                <a:cs typeface="Times New Roman" pitchFamily="18" charset="0"/>
              </a:rPr>
              <a:t> select </a:t>
            </a:r>
            <a:r>
              <a:rPr lang="en-US" sz="2100" dirty="0" err="1">
                <a:latin typeface="Times New Roman" pitchFamily="18" charset="0"/>
                <a:cs typeface="Times New Roman" pitchFamily="18" charset="0"/>
              </a:rPr>
              <a:t>avg</a:t>
            </a:r>
            <a:r>
              <a:rPr lang="en-US" sz="2100" dirty="0">
                <a:latin typeface="Times New Roman" pitchFamily="18" charset="0"/>
                <a:cs typeface="Times New Roman" pitchFamily="18" charset="0"/>
              </a:rPr>
              <a:t>(discount),category  from </a:t>
            </a:r>
            <a:r>
              <a:rPr lang="en-US" sz="2100" dirty="0" err="1">
                <a:latin typeface="Times New Roman" pitchFamily="18" charset="0"/>
                <a:cs typeface="Times New Roman" pitchFamily="18" charset="0"/>
              </a:rPr>
              <a:t>samplesuperstore</a:t>
            </a:r>
            <a:r>
              <a:rPr lang="en-US" sz="2100" dirty="0">
                <a:latin typeface="Times New Roman" pitchFamily="18" charset="0"/>
                <a:cs typeface="Times New Roman" pitchFamily="18" charset="0"/>
              </a:rPr>
              <a:t> </a:t>
            </a:r>
            <a:br>
              <a:rPr lang="en-US" sz="2100" dirty="0">
                <a:latin typeface="Times New Roman" pitchFamily="18" charset="0"/>
                <a:cs typeface="Times New Roman" pitchFamily="18" charset="0"/>
              </a:rPr>
            </a:br>
            <a:r>
              <a:rPr lang="en-US" sz="2100" dirty="0">
                <a:latin typeface="Times New Roman" pitchFamily="18" charset="0"/>
                <a:cs typeface="Times New Roman" pitchFamily="18" charset="0"/>
              </a:rPr>
              <a:t>group by category;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a:xfrm>
            <a:off x="698500" y="733425"/>
            <a:ext cx="9220200" cy="4201150"/>
          </a:xfrm>
        </p:spPr>
        <p:txBody>
          <a:bodyPr/>
          <a:lstStyle/>
          <a:p>
            <a:r>
              <a:rPr lang="en-US" b="1" dirty="0"/>
              <a:t>Order By clause:</a:t>
            </a:r>
            <a:br>
              <a:rPr lang="en-US" dirty="0"/>
            </a:br>
            <a:br>
              <a:rPr lang="en-US" dirty="0"/>
            </a:br>
            <a:r>
              <a:rPr lang="en-US" dirty="0"/>
              <a:t>Order by clause is used to arrange the records in ascending and descending order.</a:t>
            </a:r>
            <a:br>
              <a:rPr lang="en-US" dirty="0"/>
            </a:br>
            <a:r>
              <a:rPr lang="en-US" dirty="0"/>
              <a:t>Compiler will arrange the records in ascending default. If want to arrange the records in descending order means '</a:t>
            </a:r>
            <a:r>
              <a:rPr lang="en-US" dirty="0" err="1"/>
              <a:t>dese</a:t>
            </a:r>
            <a:r>
              <a:rPr lang="en-US" dirty="0"/>
              <a:t>' keyword.</a:t>
            </a:r>
            <a:br>
              <a:rPr lang="en-US" dirty="0"/>
            </a:br>
            <a:br>
              <a:rPr lang="en-US" dirty="0"/>
            </a:br>
            <a:r>
              <a:rPr lang="en-US" dirty="0"/>
              <a:t>Syntax:  </a:t>
            </a:r>
            <a:br>
              <a:rPr lang="en-US" dirty="0"/>
            </a:br>
            <a:r>
              <a:rPr lang="en-US" dirty="0"/>
              <a:t>select function group/expression  from </a:t>
            </a:r>
            <a:r>
              <a:rPr lang="en-US" dirty="0" err="1"/>
              <a:t>Tablename</a:t>
            </a:r>
            <a:r>
              <a:rPr lang="en-US" dirty="0"/>
              <a:t>  where &lt;filter the records&gt;   group By </a:t>
            </a:r>
            <a:r>
              <a:rPr lang="en-US" dirty="0" err="1"/>
              <a:t>Col_name</a:t>
            </a:r>
            <a:r>
              <a:rPr lang="en-US" dirty="0"/>
              <a:t>/expression   having &lt;filter the group &gt;  order by </a:t>
            </a:r>
            <a:r>
              <a:rPr lang="en-US" dirty="0" err="1"/>
              <a:t>col_name</a:t>
            </a:r>
            <a:r>
              <a:rPr lang="en-US" dirty="0"/>
              <a:t>;</a:t>
            </a:r>
            <a:br>
              <a:rPr lang="en-US" dirty="0"/>
            </a:br>
            <a:br>
              <a:rPr lang="en-US" dirty="0"/>
            </a:br>
            <a:r>
              <a:rPr lang="en-US" dirty="0"/>
              <a:t>6. How can you retrieve the list of regions and cities from the </a:t>
            </a:r>
            <a:r>
              <a:rPr lang="en-US" dirty="0" err="1"/>
              <a:t>samplesuperstore</a:t>
            </a:r>
            <a:r>
              <a:rPr lang="en-US" dirty="0"/>
              <a:t> table, ordered by region?</a:t>
            </a:r>
            <a:br>
              <a:rPr lang="en-US" dirty="0"/>
            </a:br>
            <a:endParaRPr lang="en-US" dirty="0"/>
          </a:p>
        </p:txBody>
      </p:sp>
      <p:sp>
        <p:nvSpPr>
          <p:cNvPr id="3" name="TextBox 2"/>
          <p:cNvSpPr txBox="1"/>
          <p:nvPr/>
        </p:nvSpPr>
        <p:spPr>
          <a:xfrm>
            <a:off x="698500" y="4924425"/>
            <a:ext cx="6848350" cy="415498"/>
          </a:xfrm>
          <a:prstGeom prst="rect">
            <a:avLst/>
          </a:prstGeom>
          <a:noFill/>
        </p:spPr>
        <p:txBody>
          <a:bodyPr wrap="none" rtlCol="0">
            <a:spAutoFit/>
          </a:bodyPr>
          <a:lstStyle/>
          <a:p>
            <a:pPr>
              <a:buFont typeface="Wingdings" pitchFamily="2" charset="2"/>
              <a:buChar char="Ø"/>
            </a:pPr>
            <a:r>
              <a:rPr lang="en-US" sz="2100" dirty="0">
                <a:latin typeface="Times New Roman" pitchFamily="18" charset="0"/>
                <a:cs typeface="Times New Roman" pitchFamily="18" charset="0"/>
              </a:rPr>
              <a:t> select </a:t>
            </a:r>
            <a:r>
              <a:rPr lang="en-US" sz="2100" dirty="0" err="1">
                <a:latin typeface="Times New Roman" pitchFamily="18" charset="0"/>
                <a:cs typeface="Times New Roman" pitchFamily="18" charset="0"/>
              </a:rPr>
              <a:t>region,city</a:t>
            </a:r>
            <a:r>
              <a:rPr lang="en-US" sz="2100" dirty="0">
                <a:latin typeface="Times New Roman" pitchFamily="18" charset="0"/>
                <a:cs typeface="Times New Roman" pitchFamily="18" charset="0"/>
              </a:rPr>
              <a:t>  from  </a:t>
            </a:r>
            <a:r>
              <a:rPr lang="en-US" sz="2100" dirty="0" err="1">
                <a:latin typeface="Times New Roman" pitchFamily="18" charset="0"/>
                <a:cs typeface="Times New Roman" pitchFamily="18" charset="0"/>
              </a:rPr>
              <a:t>samplesuperstore</a:t>
            </a:r>
            <a:r>
              <a:rPr lang="en-US" sz="2100" dirty="0">
                <a:latin typeface="Times New Roman" pitchFamily="18" charset="0"/>
                <a:cs typeface="Times New Roman" pitchFamily="18" charset="0"/>
              </a:rPr>
              <a:t>  order by region;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Rectangle 78"/>
          <p:cNvSpPr/>
          <p:nvPr/>
        </p:nvSpPr>
        <p:spPr>
          <a:xfrm>
            <a:off x="622300" y="657225"/>
            <a:ext cx="1923925" cy="707886"/>
          </a:xfrm>
          <a:prstGeom prst="rect">
            <a:avLst/>
          </a:prstGeom>
          <a:noFill/>
        </p:spPr>
        <p:txBody>
          <a:bodyPr wrap="none" lIns="91440" tIns="45720" rIns="91440" bIns="45720">
            <a:spAutoFit/>
          </a:bodyPr>
          <a:lstStyle/>
          <a:p>
            <a:pPr algn="ctr"/>
            <a:r>
              <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Result:</a:t>
            </a:r>
          </a:p>
        </p:txBody>
      </p:sp>
      <p:pic>
        <p:nvPicPr>
          <p:cNvPr id="6146" name="Picture 2" descr="C:\Users\USER\Downloads\WhatsApp Image 2024-07-30 at 11.17.57 PM.jpeg"/>
          <p:cNvPicPr>
            <a:picLocks noChangeAspect="1" noChangeArrowheads="1"/>
          </p:cNvPicPr>
          <p:nvPr/>
        </p:nvPicPr>
        <p:blipFill>
          <a:blip r:embed="rId2"/>
          <a:srcRect/>
          <a:stretch>
            <a:fillRect/>
          </a:stretch>
        </p:blipFill>
        <p:spPr bwMode="auto">
          <a:xfrm>
            <a:off x="774700" y="1495425"/>
            <a:ext cx="4953000" cy="5105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a:xfrm>
            <a:off x="698500" y="733425"/>
            <a:ext cx="9220200" cy="2262158"/>
          </a:xfrm>
        </p:spPr>
        <p:txBody>
          <a:bodyPr/>
          <a:lstStyle/>
          <a:p>
            <a:r>
              <a:rPr lang="en-US" b="1" dirty="0"/>
              <a:t>Like operator:</a:t>
            </a:r>
            <a:br>
              <a:rPr lang="en-US" dirty="0"/>
            </a:br>
            <a:br>
              <a:rPr lang="en-US" dirty="0"/>
            </a:br>
            <a:r>
              <a:rPr lang="en-US" dirty="0"/>
              <a:t>Like operator is used to Pattern matching.</a:t>
            </a:r>
            <a:br>
              <a:rPr lang="en-US" dirty="0"/>
            </a:br>
            <a:r>
              <a:rPr lang="en-US" dirty="0"/>
              <a:t>Syntax:  </a:t>
            </a:r>
            <a:r>
              <a:rPr lang="en-US" dirty="0" err="1"/>
              <a:t>col_name</a:t>
            </a:r>
            <a:r>
              <a:rPr lang="en-US" dirty="0"/>
              <a:t>/expression Like  'Pattern to match';</a:t>
            </a:r>
            <a:br>
              <a:rPr lang="en-US" dirty="0"/>
            </a:br>
            <a:br>
              <a:rPr lang="en-US" dirty="0"/>
            </a:br>
            <a:r>
              <a:rPr lang="en-US" dirty="0"/>
              <a:t> 7. WAQTD state from </a:t>
            </a:r>
            <a:r>
              <a:rPr lang="en-US" dirty="0" err="1"/>
              <a:t>samplesuperstore</a:t>
            </a:r>
            <a:r>
              <a:rPr lang="en-US" dirty="0"/>
              <a:t> where the state name ends with the letter 'a'.</a:t>
            </a:r>
            <a:br>
              <a:rPr lang="en-US" dirty="0"/>
            </a:br>
            <a:endParaRPr lang="en-US" dirty="0"/>
          </a:p>
        </p:txBody>
      </p:sp>
      <p:sp>
        <p:nvSpPr>
          <p:cNvPr id="79" name="Rectangle 78"/>
          <p:cNvSpPr/>
          <p:nvPr/>
        </p:nvSpPr>
        <p:spPr>
          <a:xfrm>
            <a:off x="774700" y="3933825"/>
            <a:ext cx="1923925" cy="707886"/>
          </a:xfrm>
          <a:prstGeom prst="rect">
            <a:avLst/>
          </a:prstGeom>
          <a:noFill/>
        </p:spPr>
        <p:txBody>
          <a:bodyPr wrap="none" lIns="91440" tIns="45720" rIns="91440" bIns="45720">
            <a:spAutoFit/>
          </a:bodyPr>
          <a:lstStyle/>
          <a:p>
            <a:pPr algn="ctr"/>
            <a:r>
              <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Result:</a:t>
            </a:r>
          </a:p>
        </p:txBody>
      </p:sp>
      <p:pic>
        <p:nvPicPr>
          <p:cNvPr id="7170" name="Picture 2" descr="C:\Users\USER\Downloads\WhatsApp Image 2024-07-30 at 11.27.19 PM.jpeg"/>
          <p:cNvPicPr>
            <a:picLocks noChangeAspect="1" noChangeArrowheads="1"/>
          </p:cNvPicPr>
          <p:nvPr/>
        </p:nvPicPr>
        <p:blipFill>
          <a:blip r:embed="rId2"/>
          <a:srcRect/>
          <a:stretch>
            <a:fillRect/>
          </a:stretch>
        </p:blipFill>
        <p:spPr bwMode="auto">
          <a:xfrm>
            <a:off x="0" y="4695824"/>
            <a:ext cx="10693400" cy="2867025"/>
          </a:xfrm>
          <a:prstGeom prst="rect">
            <a:avLst/>
          </a:prstGeom>
          <a:noFill/>
        </p:spPr>
      </p:pic>
      <p:sp>
        <p:nvSpPr>
          <p:cNvPr id="5" name="TextBox 4"/>
          <p:cNvSpPr txBox="1"/>
          <p:nvPr/>
        </p:nvSpPr>
        <p:spPr>
          <a:xfrm>
            <a:off x="698500" y="3019425"/>
            <a:ext cx="6226384" cy="415498"/>
          </a:xfrm>
          <a:prstGeom prst="rect">
            <a:avLst/>
          </a:prstGeom>
          <a:noFill/>
        </p:spPr>
        <p:txBody>
          <a:bodyPr wrap="none" rtlCol="0">
            <a:spAutoFit/>
          </a:bodyPr>
          <a:lstStyle/>
          <a:p>
            <a:pPr>
              <a:buFont typeface="Wingdings" pitchFamily="2" charset="2"/>
              <a:buChar char="Ø"/>
            </a:pPr>
            <a:r>
              <a:rPr lang="en-US" sz="2100" dirty="0">
                <a:latin typeface="Times New Roman" pitchFamily="18" charset="0"/>
                <a:cs typeface="Times New Roman" pitchFamily="18" charset="0"/>
              </a:rPr>
              <a:t> select * from </a:t>
            </a:r>
            <a:r>
              <a:rPr lang="en-US" sz="2100" dirty="0" err="1">
                <a:latin typeface="Times New Roman" pitchFamily="18" charset="0"/>
                <a:cs typeface="Times New Roman" pitchFamily="18" charset="0"/>
              </a:rPr>
              <a:t>samplesuperstore</a:t>
            </a:r>
            <a:r>
              <a:rPr lang="en-US" sz="2100" dirty="0">
                <a:latin typeface="Times New Roman" pitchFamily="18" charset="0"/>
                <a:cs typeface="Times New Roman" pitchFamily="18" charset="0"/>
              </a:rPr>
              <a:t>  where state like '%a';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a:xfrm>
            <a:off x="698500" y="733425"/>
            <a:ext cx="9220200" cy="2262158"/>
          </a:xfrm>
        </p:spPr>
        <p:txBody>
          <a:bodyPr/>
          <a:lstStyle/>
          <a:p>
            <a:r>
              <a:rPr lang="en-US" b="1" dirty="0"/>
              <a:t>Between operator:</a:t>
            </a:r>
            <a:br>
              <a:rPr lang="en-US" dirty="0"/>
            </a:br>
            <a:br>
              <a:rPr lang="en-US" dirty="0"/>
            </a:br>
            <a:r>
              <a:rPr lang="en-US" dirty="0"/>
              <a:t>Between operator used whenever we are  having range of values. </a:t>
            </a:r>
            <a:br>
              <a:rPr lang="en-US" dirty="0"/>
            </a:br>
            <a:r>
              <a:rPr lang="en-US" dirty="0"/>
              <a:t>Syntax: </a:t>
            </a:r>
            <a:r>
              <a:rPr lang="en-US" dirty="0" err="1"/>
              <a:t>col_name</a:t>
            </a:r>
            <a:r>
              <a:rPr lang="en-US" dirty="0"/>
              <a:t>/expression between/lower range AND higher range;</a:t>
            </a:r>
            <a:br>
              <a:rPr lang="en-US" dirty="0"/>
            </a:br>
            <a:br>
              <a:rPr lang="en-US" dirty="0"/>
            </a:br>
            <a:r>
              <a:rPr lang="en-US" dirty="0"/>
              <a:t>8. WAQTD categories of items have sales in the range of 7.28 to 14.62?</a:t>
            </a:r>
            <a:br>
              <a:rPr lang="en-US" dirty="0"/>
            </a:br>
            <a:endParaRPr lang="en-US" dirty="0"/>
          </a:p>
        </p:txBody>
      </p:sp>
      <p:sp>
        <p:nvSpPr>
          <p:cNvPr id="79" name="Rectangle 78"/>
          <p:cNvSpPr/>
          <p:nvPr/>
        </p:nvSpPr>
        <p:spPr>
          <a:xfrm>
            <a:off x="622300" y="3933825"/>
            <a:ext cx="1923925" cy="707886"/>
          </a:xfrm>
          <a:prstGeom prst="rect">
            <a:avLst/>
          </a:prstGeom>
          <a:noFill/>
        </p:spPr>
        <p:txBody>
          <a:bodyPr wrap="none" lIns="91440" tIns="45720" rIns="91440" bIns="45720">
            <a:spAutoFit/>
          </a:bodyPr>
          <a:lstStyle/>
          <a:p>
            <a:pPr algn="ctr"/>
            <a:r>
              <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Result:</a:t>
            </a:r>
          </a:p>
        </p:txBody>
      </p:sp>
      <p:pic>
        <p:nvPicPr>
          <p:cNvPr id="8194" name="Picture 2" descr="C:\Users\USER\Downloads\WhatsApp Image 2024-07-30 at 11.35.14 PM.jpeg"/>
          <p:cNvPicPr>
            <a:picLocks noChangeAspect="1" noChangeArrowheads="1"/>
          </p:cNvPicPr>
          <p:nvPr/>
        </p:nvPicPr>
        <p:blipFill>
          <a:blip r:embed="rId2"/>
          <a:srcRect/>
          <a:stretch>
            <a:fillRect/>
          </a:stretch>
        </p:blipFill>
        <p:spPr bwMode="auto">
          <a:xfrm>
            <a:off x="698500" y="4695825"/>
            <a:ext cx="3124200" cy="2705100"/>
          </a:xfrm>
          <a:prstGeom prst="rect">
            <a:avLst/>
          </a:prstGeom>
          <a:noFill/>
        </p:spPr>
      </p:pic>
      <p:sp>
        <p:nvSpPr>
          <p:cNvPr id="5" name="TextBox 4"/>
          <p:cNvSpPr txBox="1"/>
          <p:nvPr/>
        </p:nvSpPr>
        <p:spPr>
          <a:xfrm>
            <a:off x="622300" y="2943225"/>
            <a:ext cx="9557425" cy="415498"/>
          </a:xfrm>
          <a:prstGeom prst="rect">
            <a:avLst/>
          </a:prstGeom>
          <a:noFill/>
        </p:spPr>
        <p:txBody>
          <a:bodyPr wrap="none" rtlCol="0">
            <a:spAutoFit/>
          </a:bodyPr>
          <a:lstStyle/>
          <a:p>
            <a:pPr>
              <a:buFont typeface="Wingdings" pitchFamily="2" charset="2"/>
              <a:buChar char="Ø"/>
            </a:pPr>
            <a:r>
              <a:rPr lang="en-US" sz="2100" dirty="0">
                <a:latin typeface="Times New Roman" pitchFamily="18" charset="0"/>
                <a:cs typeface="Times New Roman" pitchFamily="18" charset="0"/>
              </a:rPr>
              <a:t> select Category ,sales  from </a:t>
            </a:r>
            <a:r>
              <a:rPr lang="en-US" sz="2100" dirty="0" err="1">
                <a:latin typeface="Times New Roman" pitchFamily="18" charset="0"/>
                <a:cs typeface="Times New Roman" pitchFamily="18" charset="0"/>
              </a:rPr>
              <a:t>samplesuperstore</a:t>
            </a:r>
            <a:r>
              <a:rPr lang="en-US" sz="2100" dirty="0">
                <a:latin typeface="Times New Roman" pitchFamily="18" charset="0"/>
                <a:cs typeface="Times New Roman" pitchFamily="18" charset="0"/>
              </a:rPr>
              <a:t> where sales between   7.28 and 14.62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a:xfrm>
            <a:off x="698500" y="733425"/>
            <a:ext cx="9220200" cy="3554819"/>
          </a:xfrm>
        </p:spPr>
        <p:txBody>
          <a:bodyPr/>
          <a:lstStyle/>
          <a:p>
            <a:r>
              <a:rPr lang="en-US" b="1" dirty="0"/>
              <a:t>In operator:</a:t>
            </a:r>
            <a:br>
              <a:rPr lang="en-US" dirty="0"/>
            </a:br>
            <a:br>
              <a:rPr lang="en-US" dirty="0"/>
            </a:br>
            <a:r>
              <a:rPr lang="en-US" dirty="0"/>
              <a:t>In operator is multiple value operator.</a:t>
            </a:r>
            <a:br>
              <a:rPr lang="en-US" dirty="0"/>
            </a:br>
            <a:r>
              <a:rPr lang="en-US" dirty="0"/>
              <a:t>It can accept one value of LHS.</a:t>
            </a:r>
            <a:br>
              <a:rPr lang="en-US" dirty="0"/>
            </a:br>
            <a:r>
              <a:rPr lang="en-US" dirty="0"/>
              <a:t>It can accept multiple value of RHS* We can use In operator instead of using '=' operator.</a:t>
            </a:r>
            <a:br>
              <a:rPr lang="en-US" dirty="0"/>
            </a:br>
            <a:r>
              <a:rPr lang="en-US" dirty="0"/>
              <a:t>Syntax: </a:t>
            </a:r>
            <a:r>
              <a:rPr lang="en-US" dirty="0" err="1"/>
              <a:t>col_name</a:t>
            </a:r>
            <a:r>
              <a:rPr lang="en-US" dirty="0"/>
              <a:t>/expression In(v1,v2.......</a:t>
            </a:r>
            <a:r>
              <a:rPr lang="en-US" dirty="0" err="1"/>
              <a:t>vn</a:t>
            </a:r>
            <a:r>
              <a:rPr lang="en-US" dirty="0"/>
              <a:t>);</a:t>
            </a:r>
            <a:br>
              <a:rPr lang="en-US" dirty="0"/>
            </a:br>
            <a:br>
              <a:rPr lang="en-US" dirty="0"/>
            </a:br>
            <a:r>
              <a:rPr lang="en-US" dirty="0"/>
              <a:t>9. WAQTD  the segment and Quantity from the </a:t>
            </a:r>
            <a:r>
              <a:rPr lang="en-US" dirty="0" err="1"/>
              <a:t>samplesuperstore</a:t>
            </a:r>
            <a:r>
              <a:rPr lang="en-US" dirty="0"/>
              <a:t> table,  where the Quantity is  2 ,4.</a:t>
            </a:r>
            <a:br>
              <a:rPr lang="en-US" dirty="0"/>
            </a:br>
            <a:endParaRPr lang="en-US" dirty="0"/>
          </a:p>
        </p:txBody>
      </p:sp>
      <p:sp>
        <p:nvSpPr>
          <p:cNvPr id="79" name="Rectangle 78"/>
          <p:cNvSpPr/>
          <p:nvPr/>
        </p:nvSpPr>
        <p:spPr>
          <a:xfrm>
            <a:off x="622300" y="5000625"/>
            <a:ext cx="1923925" cy="707886"/>
          </a:xfrm>
          <a:prstGeom prst="rect">
            <a:avLst/>
          </a:prstGeom>
          <a:noFill/>
        </p:spPr>
        <p:txBody>
          <a:bodyPr wrap="none" lIns="91440" tIns="45720" rIns="91440" bIns="45720">
            <a:spAutoFit/>
          </a:bodyPr>
          <a:lstStyle/>
          <a:p>
            <a:pPr algn="ctr"/>
            <a:r>
              <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Result:</a:t>
            </a:r>
          </a:p>
        </p:txBody>
      </p:sp>
      <p:pic>
        <p:nvPicPr>
          <p:cNvPr id="9218" name="Picture 2" descr="C:\Users\USER\Downloads\WhatsApp Image 2024-07-30 at 11.46.07 PM.jpeg"/>
          <p:cNvPicPr>
            <a:picLocks noChangeAspect="1" noChangeArrowheads="1"/>
          </p:cNvPicPr>
          <p:nvPr/>
        </p:nvPicPr>
        <p:blipFill>
          <a:blip r:embed="rId2"/>
          <a:srcRect/>
          <a:stretch>
            <a:fillRect/>
          </a:stretch>
        </p:blipFill>
        <p:spPr bwMode="auto">
          <a:xfrm>
            <a:off x="3136900" y="5229224"/>
            <a:ext cx="2438400" cy="2333625"/>
          </a:xfrm>
          <a:prstGeom prst="rect">
            <a:avLst/>
          </a:prstGeom>
          <a:noFill/>
        </p:spPr>
      </p:pic>
      <p:sp>
        <p:nvSpPr>
          <p:cNvPr id="5" name="TextBox 4"/>
          <p:cNvSpPr txBox="1"/>
          <p:nvPr/>
        </p:nvSpPr>
        <p:spPr>
          <a:xfrm>
            <a:off x="622300" y="3857625"/>
            <a:ext cx="8331127" cy="415498"/>
          </a:xfrm>
          <a:prstGeom prst="rect">
            <a:avLst/>
          </a:prstGeom>
          <a:noFill/>
        </p:spPr>
        <p:txBody>
          <a:bodyPr wrap="none" rtlCol="0">
            <a:spAutoFit/>
          </a:bodyPr>
          <a:lstStyle/>
          <a:p>
            <a:pPr>
              <a:buFont typeface="Wingdings" pitchFamily="2" charset="2"/>
              <a:buChar char="Ø"/>
            </a:pPr>
            <a:r>
              <a:rPr lang="en-US" sz="2100" dirty="0">
                <a:latin typeface="Times New Roman" pitchFamily="18" charset="0"/>
                <a:cs typeface="Times New Roman" pitchFamily="18" charset="0"/>
              </a:rPr>
              <a:t> select segment ,Quantity from </a:t>
            </a:r>
            <a:r>
              <a:rPr lang="en-US" sz="2100" dirty="0" err="1">
                <a:latin typeface="Times New Roman" pitchFamily="18" charset="0"/>
                <a:cs typeface="Times New Roman" pitchFamily="18" charset="0"/>
              </a:rPr>
              <a:t>samplesuperstore</a:t>
            </a:r>
            <a:r>
              <a:rPr lang="en-US" sz="2100" dirty="0">
                <a:latin typeface="Times New Roman" pitchFamily="18" charset="0"/>
                <a:cs typeface="Times New Roman" pitchFamily="18" charset="0"/>
              </a:rPr>
              <a:t> where Quantity in(2,4);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a:xfrm>
            <a:off x="698500" y="733425"/>
            <a:ext cx="9220200" cy="4524315"/>
          </a:xfrm>
        </p:spPr>
        <p:txBody>
          <a:bodyPr/>
          <a:lstStyle/>
          <a:p>
            <a:r>
              <a:rPr lang="en-US" b="1" dirty="0"/>
              <a:t>Group by:</a:t>
            </a:r>
            <a:br>
              <a:rPr lang="en-US" dirty="0"/>
            </a:br>
            <a:br>
              <a:rPr lang="en-US" dirty="0"/>
            </a:br>
            <a:r>
              <a:rPr lang="en-US" dirty="0"/>
              <a:t>It is used to group the records.</a:t>
            </a:r>
            <a:br>
              <a:rPr lang="en-US" dirty="0"/>
            </a:br>
            <a:r>
              <a:rPr lang="en-US" dirty="0"/>
              <a:t>Group By Clause execute row by row.</a:t>
            </a:r>
            <a:br>
              <a:rPr lang="en-US" dirty="0"/>
            </a:br>
            <a:r>
              <a:rPr lang="en-US" dirty="0"/>
              <a:t>After execution group by clause we can get group.</a:t>
            </a:r>
            <a:br>
              <a:rPr lang="en-US" dirty="0"/>
            </a:br>
            <a:r>
              <a:rPr lang="en-US" dirty="0"/>
              <a:t>Any clause execute after execution group by clause will execute group by group.</a:t>
            </a:r>
            <a:br>
              <a:rPr lang="en-US" dirty="0"/>
            </a:br>
            <a:br>
              <a:rPr lang="en-US" dirty="0"/>
            </a:br>
            <a:r>
              <a:rPr lang="en-US" dirty="0"/>
              <a:t>Syntax: </a:t>
            </a:r>
            <a:br>
              <a:rPr lang="en-US" dirty="0"/>
            </a:br>
            <a:r>
              <a:rPr lang="en-US" dirty="0"/>
              <a:t>Select group function/expression From </a:t>
            </a:r>
            <a:r>
              <a:rPr lang="en-US" dirty="0" err="1"/>
              <a:t>Tname</a:t>
            </a:r>
            <a:r>
              <a:rPr lang="en-US" dirty="0"/>
              <a:t> Where &lt;filter the records&gt; </a:t>
            </a:r>
            <a:br>
              <a:rPr lang="en-US" dirty="0"/>
            </a:br>
            <a:r>
              <a:rPr lang="en-US" dirty="0"/>
              <a:t>Group By </a:t>
            </a:r>
            <a:r>
              <a:rPr lang="en-US" dirty="0" err="1"/>
              <a:t>Col_name</a:t>
            </a:r>
            <a:r>
              <a:rPr lang="en-US" dirty="0"/>
              <a:t>/expression </a:t>
            </a:r>
            <a:br>
              <a:rPr lang="en-US" dirty="0"/>
            </a:br>
            <a:br>
              <a:rPr lang="en-US" dirty="0"/>
            </a:br>
            <a:br>
              <a:rPr lang="en-US" dirty="0"/>
            </a:br>
            <a:r>
              <a:rPr lang="en-US" dirty="0"/>
              <a:t>10. Find the unique sales values in the </a:t>
            </a:r>
            <a:r>
              <a:rPr lang="en-US" dirty="0" err="1"/>
              <a:t>samplesuperstore</a:t>
            </a:r>
            <a:r>
              <a:rPr lang="en-US" dirty="0"/>
              <a:t> table where the discount is 20%?</a:t>
            </a:r>
          </a:p>
        </p:txBody>
      </p:sp>
      <p:sp>
        <p:nvSpPr>
          <p:cNvPr id="5" name="TextBox 4"/>
          <p:cNvSpPr txBox="1"/>
          <p:nvPr/>
        </p:nvSpPr>
        <p:spPr>
          <a:xfrm>
            <a:off x="546100" y="5153025"/>
            <a:ext cx="8098692" cy="415498"/>
          </a:xfrm>
          <a:prstGeom prst="rect">
            <a:avLst/>
          </a:prstGeom>
          <a:noFill/>
        </p:spPr>
        <p:txBody>
          <a:bodyPr wrap="none" rtlCol="0">
            <a:spAutoFit/>
          </a:bodyPr>
          <a:lstStyle/>
          <a:p>
            <a:pPr>
              <a:buFont typeface="Wingdings" pitchFamily="2" charset="2"/>
              <a:buChar char="Ø"/>
            </a:pPr>
            <a:r>
              <a:rPr lang="en-US" sz="2100" dirty="0">
                <a:latin typeface="Times New Roman" pitchFamily="18" charset="0"/>
                <a:cs typeface="Times New Roman" pitchFamily="18" charset="0"/>
              </a:rPr>
              <a:t> select sales from </a:t>
            </a:r>
            <a:r>
              <a:rPr lang="en-US" sz="2100" dirty="0" err="1">
                <a:latin typeface="Times New Roman" pitchFamily="18" charset="0"/>
                <a:cs typeface="Times New Roman" pitchFamily="18" charset="0"/>
              </a:rPr>
              <a:t>samplesuperstore</a:t>
            </a:r>
            <a:r>
              <a:rPr lang="en-US" sz="2100" dirty="0">
                <a:latin typeface="Times New Roman" pitchFamily="18" charset="0"/>
                <a:cs typeface="Times New Roman" pitchFamily="18" charset="0"/>
              </a:rPr>
              <a:t> where discount=0.2 group by sales;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Rectangle 78"/>
          <p:cNvSpPr/>
          <p:nvPr/>
        </p:nvSpPr>
        <p:spPr>
          <a:xfrm>
            <a:off x="546100" y="276225"/>
            <a:ext cx="1923925" cy="707886"/>
          </a:xfrm>
          <a:prstGeom prst="rect">
            <a:avLst/>
          </a:prstGeom>
          <a:noFill/>
        </p:spPr>
        <p:txBody>
          <a:bodyPr wrap="none" lIns="91440" tIns="45720" rIns="91440" bIns="45720">
            <a:spAutoFit/>
          </a:bodyPr>
          <a:lstStyle/>
          <a:p>
            <a:pPr algn="ctr"/>
            <a:r>
              <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Result:</a:t>
            </a:r>
          </a:p>
        </p:txBody>
      </p:sp>
      <p:pic>
        <p:nvPicPr>
          <p:cNvPr id="1026" name="Picture 2" descr="C:\Users\USER\Downloads\WhatsApp Image 2024-07-31 at 7.04.31 PM.jpeg"/>
          <p:cNvPicPr>
            <a:picLocks noChangeAspect="1" noChangeArrowheads="1"/>
          </p:cNvPicPr>
          <p:nvPr/>
        </p:nvPicPr>
        <p:blipFill>
          <a:blip r:embed="rId2"/>
          <a:srcRect/>
          <a:stretch>
            <a:fillRect/>
          </a:stretch>
        </p:blipFill>
        <p:spPr bwMode="auto">
          <a:xfrm>
            <a:off x="622300" y="1266825"/>
            <a:ext cx="3733800" cy="4572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2603500" y="5305425"/>
            <a:ext cx="5881739" cy="923330"/>
          </a:xfrm>
          <a:prstGeom prst="rect">
            <a:avLst/>
          </a:prstGeom>
          <a:noFill/>
        </p:spPr>
        <p:txBody>
          <a:bodyPr wrap="none" lIns="91440" tIns="45720" rIns="91440" bIns="45720">
            <a:spAutoFit/>
          </a:bodyPr>
          <a:lstStyle/>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onotype Corsiva" pitchFamily="66" charset="0"/>
              </a:rPr>
              <a:t>Thank you for listening</a:t>
            </a:r>
          </a:p>
        </p:txBody>
      </p:sp>
      <p:pic>
        <p:nvPicPr>
          <p:cNvPr id="10242" name="Picture 2" descr="Furniture Market Size, Share, Growth &amp; Trends Report, 2030"/>
          <p:cNvPicPr>
            <a:picLocks noChangeAspect="1" noChangeArrowheads="1"/>
          </p:cNvPicPr>
          <p:nvPr/>
        </p:nvPicPr>
        <p:blipFill>
          <a:blip r:embed="rId2"/>
          <a:srcRect/>
          <a:stretch>
            <a:fillRect/>
          </a:stretch>
        </p:blipFill>
        <p:spPr bwMode="auto">
          <a:xfrm>
            <a:off x="1003301" y="1343025"/>
            <a:ext cx="5105400" cy="2495550"/>
          </a:xfrm>
          <a:prstGeom prst="rect">
            <a:avLst/>
          </a:prstGeom>
          <a:noFill/>
        </p:spPr>
      </p:pic>
      <p:pic>
        <p:nvPicPr>
          <p:cNvPr id="10244" name="Picture 4" descr="Consumer Behavior Analysis: The Most Successful Growth Strategy"/>
          <p:cNvPicPr>
            <a:picLocks noChangeAspect="1" noChangeArrowheads="1"/>
          </p:cNvPicPr>
          <p:nvPr/>
        </p:nvPicPr>
        <p:blipFill>
          <a:blip r:embed="rId3"/>
          <a:srcRect/>
          <a:stretch>
            <a:fillRect/>
          </a:stretch>
        </p:blipFill>
        <p:spPr bwMode="auto">
          <a:xfrm>
            <a:off x="6261100" y="1343025"/>
            <a:ext cx="4432300" cy="2514601"/>
          </a:xfrm>
          <a:prstGeom prst="rect">
            <a:avLst/>
          </a:prstGeom>
          <a:noFill/>
        </p:spPr>
      </p:pic>
      <p:sp>
        <p:nvSpPr>
          <p:cNvPr id="13" name="Rectangle 12"/>
          <p:cNvSpPr/>
          <p:nvPr/>
        </p:nvSpPr>
        <p:spPr>
          <a:xfrm>
            <a:off x="1003300" y="4010025"/>
            <a:ext cx="9067801" cy="1323439"/>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0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Monotype Corsiva" pitchFamily="66" charset="0"/>
              </a:rPr>
              <a:t>The Trends And Consumer </a:t>
            </a:r>
            <a:r>
              <a:rPr lang="en-US" sz="4000" b="1" cap="none" spc="0" dirty="0" err="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Monotype Corsiva" pitchFamily="66" charset="0"/>
              </a:rPr>
              <a:t>Behaviour</a:t>
            </a:r>
            <a:r>
              <a:rPr lang="en-US" sz="40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Monotype Corsiva" pitchFamily="66" charset="0"/>
              </a:rPr>
              <a:t> In Furniture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841500" y="1343025"/>
            <a:ext cx="6870792" cy="553998"/>
          </a:xfrm>
          <a:prstGeom prst="rect">
            <a:avLst/>
          </a:prstGeom>
          <a:noFill/>
        </p:spPr>
        <p:txBody>
          <a:bodyPr wrap="none" rtlCol="0">
            <a:spAutoFit/>
          </a:bodyPr>
          <a:lstStyle/>
          <a:p>
            <a:r>
              <a:rPr lang="en-US" sz="3000" b="1" dirty="0">
                <a:solidFill>
                  <a:schemeClr val="accent1"/>
                </a:solidFill>
              </a:rPr>
              <a:t>Sample Superstore Dataset Analysis</a:t>
            </a:r>
          </a:p>
        </p:txBody>
      </p:sp>
      <p:pic>
        <p:nvPicPr>
          <p:cNvPr id="18434" name="Picture 2" descr="Exploratory Data Analysis on sample dataset: Sample Superstore | by ..."/>
          <p:cNvPicPr>
            <a:picLocks noChangeAspect="1" noChangeArrowheads="1"/>
          </p:cNvPicPr>
          <p:nvPr/>
        </p:nvPicPr>
        <p:blipFill>
          <a:blip r:embed="rId2"/>
          <a:srcRect/>
          <a:stretch>
            <a:fillRect/>
          </a:stretch>
        </p:blipFill>
        <p:spPr bwMode="auto">
          <a:xfrm>
            <a:off x="927100" y="2028825"/>
            <a:ext cx="9220200" cy="5181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317500" y="581025"/>
            <a:ext cx="10134600" cy="3139321"/>
          </a:xfrm>
          <a:prstGeom prst="rect">
            <a:avLst/>
          </a:prstGeom>
          <a:noFill/>
        </p:spPr>
        <p:txBody>
          <a:bodyPr wrap="square" rtlCol="0">
            <a:spAutoFit/>
          </a:bodyPr>
          <a:lstStyle/>
          <a:p>
            <a:pPr algn="just">
              <a:buFont typeface="Arial" pitchFamily="34" charset="0"/>
              <a:buChar char="•"/>
            </a:pPr>
            <a:r>
              <a:rPr lang="en-US" dirty="0"/>
              <a:t> At Sample Superstore, we redefine the shopping experience by offering an extensive range of products to meet all your needs under one roof. Whether you're looking for the latest in electronics, home appliances, fashion, or groceries, we have it all. </a:t>
            </a:r>
          </a:p>
          <a:p>
            <a:pPr algn="just">
              <a:buFont typeface="Arial" pitchFamily="34" charset="0"/>
              <a:buChar char="•"/>
            </a:pPr>
            <a:r>
              <a:rPr lang="en-US" dirty="0"/>
              <a:t> Customer satisfaction is our top priority at Sample Superstore. Our friendly and knowledgeable staff are always ready to assist you, ensuring that your queries are promptly addressed and your shopping experience is smooth. We believe in building lasting relationships with our customers, which is why we offer personalized services, including product recommendations and special orders. </a:t>
            </a:r>
          </a:p>
          <a:p>
            <a:pPr algn="just">
              <a:buFont typeface="Arial" pitchFamily="34" charset="0"/>
              <a:buChar char="•"/>
            </a:pPr>
            <a:r>
              <a:rPr lang="en-US" dirty="0"/>
              <a:t> Sample Superstore is at the forefront of retail innovation, offering convenient shopping options to suit your lifestyle. With our user-friendly online store, you can browse and purchase your favorite products from the comfort of your home.</a:t>
            </a:r>
          </a:p>
        </p:txBody>
      </p:sp>
      <p:sp>
        <p:nvSpPr>
          <p:cNvPr id="6" name="Rectangle 5"/>
          <p:cNvSpPr/>
          <p:nvPr/>
        </p:nvSpPr>
        <p:spPr>
          <a:xfrm>
            <a:off x="1460500" y="123825"/>
            <a:ext cx="8229600" cy="52322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Sample superstore to customer</a:t>
            </a:r>
          </a:p>
        </p:txBody>
      </p:sp>
      <p:pic>
        <p:nvPicPr>
          <p:cNvPr id="17410" name="Picture 2" descr="Sample Superstore Dataset | Kaggle"/>
          <p:cNvPicPr>
            <a:picLocks noChangeAspect="1" noChangeArrowheads="1"/>
          </p:cNvPicPr>
          <p:nvPr/>
        </p:nvPicPr>
        <p:blipFill>
          <a:blip r:embed="rId2"/>
          <a:srcRect/>
          <a:stretch>
            <a:fillRect/>
          </a:stretch>
        </p:blipFill>
        <p:spPr bwMode="auto">
          <a:xfrm>
            <a:off x="2603500" y="3781425"/>
            <a:ext cx="5181600" cy="34099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AutoShape 2" descr="PowerBI | Project | Sample Superstore Da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0" y="822543"/>
            <a:ext cx="10693400" cy="7294305"/>
          </a:xfrm>
          <a:prstGeom prst="rect">
            <a:avLst/>
          </a:prstGeom>
          <a:noFill/>
        </p:spPr>
        <p:txBody>
          <a:bodyPr wrap="square" rtlCol="0">
            <a:spAutoFit/>
          </a:bodyPr>
          <a:lstStyle/>
          <a:p>
            <a:pPr algn="just"/>
            <a:endParaRPr lang="en-US" b="1" dirty="0"/>
          </a:p>
          <a:p>
            <a:pPr algn="just"/>
            <a:endParaRPr lang="en-US" b="1" dirty="0"/>
          </a:p>
          <a:p>
            <a:pPr algn="just"/>
            <a:r>
              <a:rPr lang="en-US" b="1" dirty="0"/>
              <a:t>1. </a:t>
            </a:r>
            <a:r>
              <a:rPr lang="en-US" b="1" u="sng" dirty="0"/>
              <a:t>Market Research and Product Selection</a:t>
            </a:r>
          </a:p>
          <a:p>
            <a:pPr algn="just"/>
            <a:r>
              <a:rPr lang="en-US" b="1" dirty="0"/>
              <a:t>Conduct Market Research</a:t>
            </a:r>
            <a:r>
              <a:rPr lang="en-US" dirty="0"/>
              <a:t>: Gather data on consumer preferences, trends, and demand through surveys, focus groups, and industry reports.</a:t>
            </a:r>
          </a:p>
          <a:p>
            <a:pPr algn="just"/>
            <a:r>
              <a:rPr lang="en-US" b="1" dirty="0"/>
              <a:t>Analyze Data</a:t>
            </a:r>
            <a:r>
              <a:rPr lang="en-US" dirty="0"/>
              <a:t>: Identify key trends, customer needs, and gaps in the market.</a:t>
            </a:r>
          </a:p>
          <a:p>
            <a:pPr algn="just"/>
            <a:r>
              <a:rPr lang="en-US" b="1" dirty="0"/>
              <a:t>Select Products</a:t>
            </a:r>
            <a:r>
              <a:rPr lang="en-US" dirty="0"/>
              <a:t>: Choose a range of products that align with consumer demand and market trends.</a:t>
            </a:r>
          </a:p>
          <a:p>
            <a:pPr algn="just"/>
            <a:r>
              <a:rPr lang="en-US" b="1" dirty="0"/>
              <a:t>Negotiate with Suppliers</a:t>
            </a:r>
            <a:r>
              <a:rPr lang="en-US" dirty="0"/>
              <a:t>: Establish relationships with suppliers to secure quality products at competitive prices.</a:t>
            </a:r>
          </a:p>
          <a:p>
            <a:pPr algn="just"/>
            <a:endParaRPr lang="en-US" dirty="0"/>
          </a:p>
          <a:p>
            <a:pPr algn="just"/>
            <a:r>
              <a:rPr lang="en-US" b="1" dirty="0"/>
              <a:t>2. </a:t>
            </a:r>
            <a:r>
              <a:rPr lang="en-US" b="1" u="sng" dirty="0"/>
              <a:t>Procurement and Inventory Management</a:t>
            </a:r>
          </a:p>
          <a:p>
            <a:pPr algn="just"/>
            <a:r>
              <a:rPr lang="en-US" b="1" dirty="0"/>
              <a:t>Place Orders</a:t>
            </a:r>
            <a:r>
              <a:rPr lang="en-US" dirty="0"/>
              <a:t>: Order selected products from suppliers based on projected demand.</a:t>
            </a:r>
          </a:p>
          <a:p>
            <a:pPr algn="just"/>
            <a:r>
              <a:rPr lang="en-US" b="1" dirty="0"/>
              <a:t>Receive Shipments</a:t>
            </a:r>
            <a:r>
              <a:rPr lang="en-US" dirty="0"/>
              <a:t>: Inspect and verify the quality and quantity of received products.</a:t>
            </a:r>
          </a:p>
          <a:p>
            <a:pPr algn="just"/>
            <a:r>
              <a:rPr lang="en-US" b="1" dirty="0"/>
              <a:t>Stock Inventory</a:t>
            </a:r>
            <a:r>
              <a:rPr lang="en-US" dirty="0"/>
              <a:t>: Organize products in the warehouse for efficient retrieval and restocking.</a:t>
            </a:r>
          </a:p>
          <a:p>
            <a:pPr algn="just"/>
            <a:r>
              <a:rPr lang="en-US" b="1" dirty="0"/>
              <a:t>Inventory Tracking</a:t>
            </a:r>
            <a:r>
              <a:rPr lang="en-US" dirty="0"/>
              <a:t>: Utilize inventory management systems to monitor stock levels, sales, and reorder points.</a:t>
            </a:r>
          </a:p>
          <a:p>
            <a:pPr algn="just"/>
            <a:endParaRPr lang="en-US" dirty="0"/>
          </a:p>
          <a:p>
            <a:pPr algn="just"/>
            <a:r>
              <a:rPr lang="en-US" b="1" dirty="0"/>
              <a:t>3. </a:t>
            </a:r>
            <a:r>
              <a:rPr lang="en-US" b="1" u="sng" dirty="0"/>
              <a:t>Pricing and Merchandising</a:t>
            </a:r>
          </a:p>
          <a:p>
            <a:pPr algn="just"/>
            <a:r>
              <a:rPr lang="en-US" b="1" dirty="0"/>
              <a:t>Set Pricing</a:t>
            </a:r>
            <a:r>
              <a:rPr lang="en-US" dirty="0"/>
              <a:t>: Determine competitive pricing strategies based on market analysis, cost, and desired profit margins.</a:t>
            </a:r>
          </a:p>
          <a:p>
            <a:pPr algn="just"/>
            <a:r>
              <a:rPr lang="en-US" b="1" dirty="0"/>
              <a:t>Create Displays</a:t>
            </a:r>
            <a:r>
              <a:rPr lang="en-US" dirty="0"/>
              <a:t>: Design visually appealing product displays to attract customers and promote sales.</a:t>
            </a:r>
          </a:p>
          <a:p>
            <a:pPr algn="just"/>
            <a:r>
              <a:rPr lang="en-US" b="1" dirty="0"/>
              <a:t>Categorize Products</a:t>
            </a:r>
            <a:r>
              <a:rPr lang="en-US" dirty="0"/>
              <a:t>: Organize products logically within the store to ensure ease of navigation for customers.</a:t>
            </a:r>
          </a:p>
          <a:p>
            <a:pPr algn="just"/>
            <a:r>
              <a:rPr lang="en-US" b="1" dirty="0"/>
              <a:t>Promotional Strategies</a:t>
            </a:r>
            <a:r>
              <a:rPr lang="en-US" dirty="0"/>
              <a:t>: Plan and execute promotions, discounts, and special offers to drive sales.</a:t>
            </a:r>
          </a:p>
          <a:p>
            <a:pPr algn="just"/>
            <a:endParaRPr lang="en-US" dirty="0"/>
          </a:p>
          <a:p>
            <a:pPr algn="just"/>
            <a:endParaRPr lang="en-US" dirty="0"/>
          </a:p>
        </p:txBody>
      </p:sp>
      <p:sp>
        <p:nvSpPr>
          <p:cNvPr id="24" name="Rectangle 23"/>
          <p:cNvSpPr/>
          <p:nvPr/>
        </p:nvSpPr>
        <p:spPr>
          <a:xfrm>
            <a:off x="774700" y="200025"/>
            <a:ext cx="9641146" cy="954107"/>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u="sng" dirty="0"/>
              <a:t>The Superstore </a:t>
            </a:r>
            <a:r>
              <a:rPr lang="en-US" sz="2800" u="sng" dirty="0" err="1"/>
              <a:t>marketto</a:t>
            </a:r>
            <a:r>
              <a:rPr lang="en-US" sz="2800" u="sng" dirty="0"/>
              <a:t> </a:t>
            </a:r>
            <a:r>
              <a:rPr lang="en-US" sz="2800" u="sng" dirty="0" err="1"/>
              <a:t>ConsumerSales</a:t>
            </a:r>
            <a:r>
              <a:rPr lang="en-US" sz="2800" u="sng" dirty="0"/>
              <a:t> process involves the following steps:</a:t>
            </a:r>
            <a:endParaRPr lang="en-US" sz="28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AutoShape 2" descr="PowerBI | Project | Sample Superstore Da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0" y="0"/>
            <a:ext cx="10693400" cy="8048327"/>
          </a:xfrm>
          <a:prstGeom prst="rect">
            <a:avLst/>
          </a:prstGeom>
          <a:noFill/>
        </p:spPr>
        <p:txBody>
          <a:bodyPr wrap="square" rtlCol="0">
            <a:spAutoFit/>
          </a:bodyPr>
          <a:lstStyle/>
          <a:p>
            <a:pPr algn="just"/>
            <a:r>
              <a:rPr lang="en-US" b="1" dirty="0"/>
              <a:t>4. </a:t>
            </a:r>
            <a:r>
              <a:rPr lang="en-US" b="1" u="sng" dirty="0"/>
              <a:t>Marketing and Customer Outreach</a:t>
            </a:r>
          </a:p>
          <a:p>
            <a:pPr algn="just"/>
            <a:r>
              <a:rPr lang="en-US" b="1" dirty="0"/>
              <a:t>Develop Marketing Campaigns</a:t>
            </a:r>
            <a:r>
              <a:rPr lang="en-US" dirty="0"/>
              <a:t>: Use various channels (social media, email, advertisements) to promote products and store events.</a:t>
            </a:r>
          </a:p>
          <a:p>
            <a:pPr algn="just"/>
            <a:r>
              <a:rPr lang="en-US" b="1" dirty="0"/>
              <a:t>Engage with Customers</a:t>
            </a:r>
            <a:r>
              <a:rPr lang="en-US" dirty="0"/>
              <a:t>: Interact with customers through in-store events, online platforms, and customer service.</a:t>
            </a:r>
          </a:p>
          <a:p>
            <a:pPr algn="just"/>
            <a:r>
              <a:rPr lang="en-US" b="1" dirty="0"/>
              <a:t>Loyalty Programs</a:t>
            </a:r>
            <a:r>
              <a:rPr lang="en-US" dirty="0"/>
              <a:t>: Implement and manage loyalty programs to reward repeat customers and encourage retention.</a:t>
            </a:r>
          </a:p>
          <a:p>
            <a:pPr algn="just"/>
            <a:endParaRPr lang="en-US" dirty="0"/>
          </a:p>
          <a:p>
            <a:pPr algn="just"/>
            <a:r>
              <a:rPr lang="en-US" b="1" dirty="0"/>
              <a:t>5. </a:t>
            </a:r>
            <a:r>
              <a:rPr lang="en-US" b="1" u="sng" dirty="0"/>
              <a:t>Sales and Customer Service</a:t>
            </a:r>
          </a:p>
          <a:p>
            <a:pPr algn="just"/>
            <a:r>
              <a:rPr lang="en-US" b="1" dirty="0"/>
              <a:t>Train Staff</a:t>
            </a:r>
            <a:r>
              <a:rPr lang="en-US" dirty="0"/>
              <a:t>: Ensure sales associates are knowledgeable about products and trained in customer service.</a:t>
            </a:r>
          </a:p>
          <a:p>
            <a:pPr algn="just"/>
            <a:r>
              <a:rPr lang="en-US" b="1" dirty="0"/>
              <a:t>Assist Customers</a:t>
            </a:r>
            <a:r>
              <a:rPr lang="en-US" dirty="0"/>
              <a:t>: Provide assistance, answer questions, and offer product recommendations to shoppers.</a:t>
            </a:r>
          </a:p>
          <a:p>
            <a:pPr algn="just"/>
            <a:r>
              <a:rPr lang="en-US" b="1" dirty="0"/>
              <a:t>Facilitate Transactions</a:t>
            </a:r>
            <a:r>
              <a:rPr lang="en-US" dirty="0"/>
              <a:t>: Ensure a smooth checkout process with multiple payment options.</a:t>
            </a:r>
          </a:p>
          <a:p>
            <a:pPr algn="just"/>
            <a:r>
              <a:rPr lang="en-US" b="1" dirty="0"/>
              <a:t>Customer Support</a:t>
            </a:r>
            <a:r>
              <a:rPr lang="en-US" dirty="0"/>
              <a:t>: Offer post-purchase support, including handling returns, exchanges, and addressing customer inquiries.</a:t>
            </a:r>
          </a:p>
          <a:p>
            <a:pPr algn="just"/>
            <a:endParaRPr lang="en-US" dirty="0"/>
          </a:p>
          <a:p>
            <a:pPr algn="just"/>
            <a:r>
              <a:rPr lang="en-US" b="1" dirty="0"/>
              <a:t>6. </a:t>
            </a:r>
            <a:r>
              <a:rPr lang="en-US" b="1" u="sng" dirty="0"/>
              <a:t>Post-Sale Analysis and Feedback</a:t>
            </a:r>
          </a:p>
          <a:p>
            <a:pPr algn="just"/>
            <a:r>
              <a:rPr lang="en-US" b="1" dirty="0"/>
              <a:t>Analyze Sales Data</a:t>
            </a:r>
            <a:r>
              <a:rPr lang="en-US" dirty="0"/>
              <a:t>: Review sales performance to identify trends, successful products, and areas for improvement.</a:t>
            </a:r>
          </a:p>
          <a:p>
            <a:pPr algn="just"/>
            <a:r>
              <a:rPr lang="en-US" b="1" dirty="0"/>
              <a:t>Gather Customer Feedback</a:t>
            </a:r>
            <a:r>
              <a:rPr lang="en-US" dirty="0"/>
              <a:t>: Collect feedback through surveys, reviews, and direct customer interactions.</a:t>
            </a:r>
          </a:p>
          <a:p>
            <a:pPr algn="just"/>
            <a:r>
              <a:rPr lang="en-US" b="1" dirty="0"/>
              <a:t>Adjust Strategies</a:t>
            </a:r>
            <a:r>
              <a:rPr lang="en-US" dirty="0"/>
              <a:t>: Make necessary adjustments to product selection, pricing, marketing, and customer service based on analysis and feedback.</a:t>
            </a:r>
          </a:p>
          <a:p>
            <a:pPr algn="just"/>
            <a:r>
              <a:rPr lang="en-US" b="1" dirty="0"/>
              <a:t>Plan for Future</a:t>
            </a:r>
            <a:r>
              <a:rPr lang="en-US" dirty="0"/>
              <a:t>: Continuously improve processes and plan future strategies to enhance customer satisfaction and drive growth.</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 name="TextBox 87"/>
          <p:cNvSpPr txBox="1"/>
          <p:nvPr/>
        </p:nvSpPr>
        <p:spPr>
          <a:xfrm>
            <a:off x="0" y="1114425"/>
            <a:ext cx="10693400" cy="3970318"/>
          </a:xfrm>
          <a:prstGeom prst="rect">
            <a:avLst/>
          </a:prstGeom>
          <a:noFill/>
        </p:spPr>
        <p:txBody>
          <a:bodyPr wrap="square" rtlCol="0">
            <a:spAutoFit/>
          </a:bodyPr>
          <a:lstStyle/>
          <a:p>
            <a:pPr algn="just"/>
            <a:r>
              <a:rPr lang="en-US" b="1" dirty="0"/>
              <a:t>1. Efficient Data Storage and Management</a:t>
            </a:r>
            <a:r>
              <a:rPr lang="en-US" dirty="0"/>
              <a:t>:</a:t>
            </a:r>
          </a:p>
          <a:p>
            <a:pPr algn="just">
              <a:buFont typeface="Arial" pitchFamily="34" charset="0"/>
              <a:buChar char="•"/>
            </a:pPr>
            <a:r>
              <a:rPr lang="en-US" dirty="0"/>
              <a:t> </a:t>
            </a:r>
            <a:r>
              <a:rPr lang="en-US" dirty="0" err="1"/>
              <a:t>MySQL</a:t>
            </a:r>
            <a:r>
              <a:rPr lang="en-US" dirty="0"/>
              <a:t> stores and organizes large volumes of sales, inventory, and customer data efficiently.</a:t>
            </a:r>
          </a:p>
          <a:p>
            <a:pPr algn="just"/>
            <a:r>
              <a:rPr lang="en-US" b="1" dirty="0"/>
              <a:t>2. Powerful Query Capabilities</a:t>
            </a:r>
            <a:r>
              <a:rPr lang="en-US" dirty="0"/>
              <a:t>:</a:t>
            </a:r>
          </a:p>
          <a:p>
            <a:pPr algn="just">
              <a:buFont typeface="Arial" pitchFamily="34" charset="0"/>
              <a:buChar char="•"/>
            </a:pPr>
            <a:r>
              <a:rPr lang="en-US" dirty="0"/>
              <a:t> It allows complex queries to retrieve specific data sets and generate detailed reports.</a:t>
            </a:r>
          </a:p>
          <a:p>
            <a:pPr algn="just"/>
            <a:r>
              <a:rPr lang="en-US" b="1" dirty="0"/>
              <a:t>3. Data Integrity and Security</a:t>
            </a:r>
            <a:r>
              <a:rPr lang="en-US" dirty="0"/>
              <a:t>:</a:t>
            </a:r>
          </a:p>
          <a:p>
            <a:pPr algn="just"/>
            <a:r>
              <a:rPr lang="en-US" dirty="0" err="1"/>
              <a:t>MySQL</a:t>
            </a:r>
            <a:r>
              <a:rPr lang="en-US" dirty="0"/>
              <a:t> ensures data integrity with ACID compliance and offers robust security features.</a:t>
            </a:r>
          </a:p>
          <a:p>
            <a:pPr algn="just"/>
            <a:r>
              <a:rPr lang="en-US" b="1" dirty="0"/>
              <a:t>4. Integration with Analytical Tools</a:t>
            </a:r>
            <a:r>
              <a:rPr lang="en-US" dirty="0"/>
              <a:t>:</a:t>
            </a:r>
          </a:p>
          <a:p>
            <a:pPr algn="just">
              <a:buFont typeface="Arial" pitchFamily="34" charset="0"/>
              <a:buChar char="•"/>
            </a:pPr>
            <a:r>
              <a:rPr lang="en-US" dirty="0"/>
              <a:t> It integrates seamlessly with tools like Tableau, Power BI, and Python for advanced data analysis.</a:t>
            </a:r>
          </a:p>
          <a:p>
            <a:pPr algn="just"/>
            <a:r>
              <a:rPr lang="en-US" b="1" dirty="0"/>
              <a:t>5. Real-time Data Analysis</a:t>
            </a:r>
            <a:r>
              <a:rPr lang="en-US" dirty="0"/>
              <a:t>:</a:t>
            </a:r>
          </a:p>
          <a:p>
            <a:pPr algn="just">
              <a:buFont typeface="Arial" pitchFamily="34" charset="0"/>
              <a:buChar char="•"/>
            </a:pPr>
            <a:r>
              <a:rPr lang="en-US" dirty="0"/>
              <a:t> </a:t>
            </a:r>
            <a:r>
              <a:rPr lang="en-US" dirty="0" err="1"/>
              <a:t>MySQL</a:t>
            </a:r>
            <a:r>
              <a:rPr lang="en-US" dirty="0"/>
              <a:t> supports real-time processing, enabling timely analysis of sales and inventory data.</a:t>
            </a:r>
          </a:p>
          <a:p>
            <a:pPr algn="just"/>
            <a:r>
              <a:rPr lang="en-US" b="1" dirty="0"/>
              <a:t>6. Cost-Effective Solution</a:t>
            </a:r>
            <a:r>
              <a:rPr lang="en-US" dirty="0"/>
              <a:t>:</a:t>
            </a:r>
          </a:p>
          <a:p>
            <a:pPr algn="just">
              <a:buFont typeface="Arial" pitchFamily="34" charset="0"/>
              <a:buChar char="•"/>
            </a:pPr>
            <a:r>
              <a:rPr lang="en-US" dirty="0"/>
              <a:t> Being open-source, </a:t>
            </a:r>
            <a:r>
              <a:rPr lang="en-US" dirty="0" err="1"/>
              <a:t>MySQL</a:t>
            </a:r>
            <a:r>
              <a:rPr lang="en-US" dirty="0"/>
              <a:t> provides powerful features without high licensing costs, making it budget-friendly.</a:t>
            </a:r>
          </a:p>
          <a:p>
            <a:pPr algn="just"/>
            <a:endParaRPr lang="en-US" dirty="0"/>
          </a:p>
        </p:txBody>
      </p:sp>
      <p:sp>
        <p:nvSpPr>
          <p:cNvPr id="89" name="Rectangle 88"/>
          <p:cNvSpPr/>
          <p:nvPr/>
        </p:nvSpPr>
        <p:spPr>
          <a:xfrm>
            <a:off x="0" y="123825"/>
            <a:ext cx="10693401" cy="954107"/>
          </a:xfrm>
          <a:prstGeom prst="rect">
            <a:avLst/>
          </a:prstGeom>
          <a:noFill/>
        </p:spPr>
        <p:txBody>
          <a:bodyPr wrap="square" lIns="91440" tIns="45720" rIns="91440" bIns="45720">
            <a:spAutoFit/>
          </a:bodyPr>
          <a:lstStyle/>
          <a:p>
            <a:pPr algn="ctr"/>
            <a:r>
              <a:rPr lang="en-US" sz="2800" b="1" dirty="0"/>
              <a:t>Why My SQL is important for </a:t>
            </a:r>
            <a:r>
              <a:rPr lang="en-US" sz="2800" b="1" dirty="0" err="1"/>
              <a:t>Supertore</a:t>
            </a:r>
            <a:r>
              <a:rPr lang="en-US" sz="2800" b="1" dirty="0"/>
              <a:t> sample store analytics</a:t>
            </a:r>
            <a:endParaRPr 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5362" name="Picture 2" descr="Everything you need to know about scaling MySQL"/>
          <p:cNvPicPr>
            <a:picLocks noChangeAspect="1" noChangeArrowheads="1"/>
          </p:cNvPicPr>
          <p:nvPr/>
        </p:nvPicPr>
        <p:blipFill>
          <a:blip r:embed="rId2"/>
          <a:srcRect/>
          <a:stretch>
            <a:fillRect/>
          </a:stretch>
        </p:blipFill>
        <p:spPr bwMode="auto">
          <a:xfrm>
            <a:off x="2374900" y="4619625"/>
            <a:ext cx="6096000" cy="29432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a:xfrm>
            <a:off x="698500" y="581025"/>
            <a:ext cx="9220200" cy="3231654"/>
          </a:xfrm>
        </p:spPr>
        <p:txBody>
          <a:bodyPr/>
          <a:lstStyle/>
          <a:p>
            <a:r>
              <a:rPr lang="en-US" b="1" dirty="0"/>
              <a:t>selection:</a:t>
            </a:r>
            <a:br>
              <a:rPr lang="en-US" dirty="0"/>
            </a:br>
            <a:br>
              <a:rPr lang="en-US" dirty="0"/>
            </a:br>
            <a:r>
              <a:rPr lang="en-US" dirty="0"/>
              <a:t>It is used to </a:t>
            </a:r>
            <a:r>
              <a:rPr lang="en-US" dirty="0" err="1"/>
              <a:t>retrive</a:t>
            </a:r>
            <a:r>
              <a:rPr lang="en-US" dirty="0"/>
              <a:t> or fetch the data from the table by selecting rows and columns.</a:t>
            </a:r>
            <a:br>
              <a:rPr lang="en-US" dirty="0"/>
            </a:br>
            <a:br>
              <a:rPr lang="en-US" dirty="0"/>
            </a:br>
            <a:r>
              <a:rPr lang="en-US" dirty="0"/>
              <a:t>syntax:  select </a:t>
            </a:r>
            <a:r>
              <a:rPr lang="en-US" dirty="0" err="1"/>
              <a:t>col_name</a:t>
            </a:r>
            <a:r>
              <a:rPr lang="en-US" dirty="0"/>
              <a:t> from </a:t>
            </a:r>
            <a:r>
              <a:rPr lang="en-US" dirty="0" err="1"/>
              <a:t>tablename</a:t>
            </a:r>
            <a:r>
              <a:rPr lang="en-US" dirty="0"/>
              <a:t> where&lt;condition&gt;;</a:t>
            </a:r>
            <a:br>
              <a:rPr lang="en-US" dirty="0"/>
            </a:br>
            <a:br>
              <a:rPr lang="en-US" dirty="0"/>
            </a:br>
            <a:r>
              <a:rPr lang="en-US" dirty="0"/>
              <a:t>1. WAQTD  country and state are listed in the </a:t>
            </a:r>
            <a:r>
              <a:rPr lang="en-US" dirty="0" err="1"/>
              <a:t>samplesuperstore</a:t>
            </a:r>
            <a:r>
              <a:rPr lang="en-US" dirty="0"/>
              <a:t> table for the state 'Florida'?" </a:t>
            </a:r>
            <a:br>
              <a:rPr lang="en-US" dirty="0"/>
            </a:br>
            <a:br>
              <a:rPr lang="en-US" dirty="0"/>
            </a:br>
            <a:endParaRPr lang="en-US" dirty="0"/>
          </a:p>
        </p:txBody>
      </p:sp>
      <p:sp>
        <p:nvSpPr>
          <p:cNvPr id="79" name="Rectangle 78"/>
          <p:cNvSpPr/>
          <p:nvPr/>
        </p:nvSpPr>
        <p:spPr>
          <a:xfrm>
            <a:off x="622300" y="4162425"/>
            <a:ext cx="1923925" cy="707886"/>
          </a:xfrm>
          <a:prstGeom prst="rect">
            <a:avLst/>
          </a:prstGeom>
          <a:noFill/>
        </p:spPr>
        <p:txBody>
          <a:bodyPr wrap="none" lIns="91440" tIns="45720" rIns="91440" bIns="45720">
            <a:spAutoFit/>
          </a:bodyPr>
          <a:lstStyle/>
          <a:p>
            <a:pPr algn="ctr"/>
            <a:r>
              <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Result:</a:t>
            </a:r>
          </a:p>
        </p:txBody>
      </p:sp>
      <p:pic>
        <p:nvPicPr>
          <p:cNvPr id="1026" name="Picture 2" descr="C:\Users\USER\Downloads\WhatsApp Image 2024-07-30 at 7.24.14 PM.jpeg"/>
          <p:cNvPicPr>
            <a:picLocks noChangeAspect="1" noChangeArrowheads="1"/>
          </p:cNvPicPr>
          <p:nvPr/>
        </p:nvPicPr>
        <p:blipFill>
          <a:blip r:embed="rId2"/>
          <a:srcRect/>
          <a:stretch>
            <a:fillRect/>
          </a:stretch>
        </p:blipFill>
        <p:spPr bwMode="auto">
          <a:xfrm>
            <a:off x="2832100" y="4391025"/>
            <a:ext cx="6115050" cy="2943225"/>
          </a:xfrm>
          <a:prstGeom prst="rect">
            <a:avLst/>
          </a:prstGeom>
          <a:noFill/>
        </p:spPr>
      </p:pic>
      <p:sp>
        <p:nvSpPr>
          <p:cNvPr id="5" name="TextBox 4"/>
          <p:cNvSpPr txBox="1"/>
          <p:nvPr/>
        </p:nvSpPr>
        <p:spPr>
          <a:xfrm>
            <a:off x="698500" y="3552825"/>
            <a:ext cx="7457491" cy="415498"/>
          </a:xfrm>
          <a:prstGeom prst="rect">
            <a:avLst/>
          </a:prstGeom>
          <a:noFill/>
        </p:spPr>
        <p:txBody>
          <a:bodyPr wrap="none" rtlCol="0">
            <a:spAutoFit/>
          </a:bodyPr>
          <a:lstStyle/>
          <a:p>
            <a:pPr lvl="1">
              <a:buFont typeface="Wingdings" pitchFamily="2" charset="2"/>
              <a:buChar char="Ø"/>
            </a:pPr>
            <a:r>
              <a:rPr lang="en-US" sz="2100" dirty="0">
                <a:latin typeface="Times New Roman" pitchFamily="18" charset="0"/>
                <a:cs typeface="Times New Roman" pitchFamily="18" charset="0"/>
              </a:rPr>
              <a:t> select country ,state from </a:t>
            </a:r>
            <a:r>
              <a:rPr lang="en-US" sz="2100" dirty="0" err="1">
                <a:latin typeface="Times New Roman" pitchFamily="18" charset="0"/>
                <a:cs typeface="Times New Roman" pitchFamily="18" charset="0"/>
              </a:rPr>
              <a:t>samplesuperstorewhere</a:t>
            </a:r>
            <a:r>
              <a:rPr lang="en-US" sz="2100" dirty="0">
                <a:latin typeface="Times New Roman" pitchFamily="18" charset="0"/>
                <a:cs typeface="Times New Roman" pitchFamily="18" charset="0"/>
              </a:rPr>
              <a:t> state ='Florida';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a:xfrm>
            <a:off x="698500" y="733425"/>
            <a:ext cx="9220200" cy="2585323"/>
          </a:xfrm>
        </p:spPr>
        <p:txBody>
          <a:bodyPr/>
          <a:lstStyle/>
          <a:p>
            <a:r>
              <a:rPr lang="en-US" b="1" dirty="0"/>
              <a:t>count(): </a:t>
            </a:r>
            <a:br>
              <a:rPr lang="en-US" dirty="0"/>
            </a:br>
            <a:br>
              <a:rPr lang="en-US" dirty="0"/>
            </a:br>
            <a:r>
              <a:rPr lang="en-US" dirty="0"/>
              <a:t>It is use to obtain number of values in the column.</a:t>
            </a:r>
            <a:br>
              <a:rPr lang="en-US" dirty="0"/>
            </a:br>
            <a:r>
              <a:rPr lang="en-US" dirty="0"/>
              <a:t>It is only multi row function can accept as arguments.</a:t>
            </a:r>
            <a:br>
              <a:rPr lang="en-US" dirty="0"/>
            </a:br>
            <a:br>
              <a:rPr lang="en-US" dirty="0"/>
            </a:br>
            <a:r>
              <a:rPr lang="en-US" dirty="0"/>
              <a:t>2. WAQTD the total number of entries for each region in the '</a:t>
            </a:r>
            <a:r>
              <a:rPr lang="en-US" dirty="0" err="1"/>
              <a:t>samplesuperstore</a:t>
            </a:r>
            <a:r>
              <a:rPr lang="en-US" dirty="0"/>
              <a:t>' dataset?“</a:t>
            </a:r>
            <a:br>
              <a:rPr lang="en-US" dirty="0"/>
            </a:br>
            <a:endParaRPr lang="en-US" dirty="0"/>
          </a:p>
        </p:txBody>
      </p:sp>
      <p:sp>
        <p:nvSpPr>
          <p:cNvPr id="79" name="Rectangle 78"/>
          <p:cNvSpPr/>
          <p:nvPr/>
        </p:nvSpPr>
        <p:spPr>
          <a:xfrm>
            <a:off x="774700" y="4391025"/>
            <a:ext cx="1923925" cy="707886"/>
          </a:xfrm>
          <a:prstGeom prst="rect">
            <a:avLst/>
          </a:prstGeom>
          <a:noFill/>
        </p:spPr>
        <p:txBody>
          <a:bodyPr wrap="none" lIns="91440" tIns="45720" rIns="91440" bIns="45720">
            <a:spAutoFit/>
          </a:bodyPr>
          <a:lstStyle/>
          <a:p>
            <a:pPr algn="ctr"/>
            <a:r>
              <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Result:</a:t>
            </a:r>
          </a:p>
        </p:txBody>
      </p:sp>
      <p:pic>
        <p:nvPicPr>
          <p:cNvPr id="2050" name="Picture 2" descr="C:\Users\USER\Downloads\WhatsApp Image 2024-07-30 at 7.51.19 PM.jpeg"/>
          <p:cNvPicPr>
            <a:picLocks noChangeAspect="1" noChangeArrowheads="1"/>
          </p:cNvPicPr>
          <p:nvPr/>
        </p:nvPicPr>
        <p:blipFill>
          <a:blip r:embed="rId2"/>
          <a:srcRect/>
          <a:stretch>
            <a:fillRect/>
          </a:stretch>
        </p:blipFill>
        <p:spPr bwMode="auto">
          <a:xfrm>
            <a:off x="850900" y="5305425"/>
            <a:ext cx="6019800" cy="1752600"/>
          </a:xfrm>
          <a:prstGeom prst="rect">
            <a:avLst/>
          </a:prstGeom>
          <a:noFill/>
        </p:spPr>
      </p:pic>
      <p:sp>
        <p:nvSpPr>
          <p:cNvPr id="5" name="Rectangle 4"/>
          <p:cNvSpPr/>
          <p:nvPr/>
        </p:nvSpPr>
        <p:spPr>
          <a:xfrm>
            <a:off x="698500" y="3458260"/>
            <a:ext cx="8534400" cy="415498"/>
          </a:xfrm>
          <a:prstGeom prst="rect">
            <a:avLst/>
          </a:prstGeom>
        </p:spPr>
        <p:txBody>
          <a:bodyPr wrap="square">
            <a:spAutoFit/>
          </a:bodyPr>
          <a:lstStyle/>
          <a:p>
            <a:pPr>
              <a:buFont typeface="Wingdings" pitchFamily="2" charset="2"/>
              <a:buChar char="Ø"/>
            </a:pPr>
            <a:r>
              <a:rPr lang="en-US" sz="2100" dirty="0">
                <a:latin typeface="Times New Roman" pitchFamily="18" charset="0"/>
                <a:cs typeface="Times New Roman" pitchFamily="18" charset="0"/>
              </a:rPr>
              <a:t> select Region ,count(Region) from </a:t>
            </a:r>
            <a:r>
              <a:rPr lang="en-US" sz="2100" dirty="0" err="1">
                <a:latin typeface="Times New Roman" pitchFamily="18" charset="0"/>
                <a:cs typeface="Times New Roman" pitchFamily="18" charset="0"/>
              </a:rPr>
              <a:t>samplesuperstore</a:t>
            </a:r>
            <a:r>
              <a:rPr lang="en-US" sz="2100" dirty="0">
                <a:latin typeface="Times New Roman" pitchFamily="18" charset="0"/>
                <a:cs typeface="Times New Roman" pitchFamily="18" charset="0"/>
              </a:rPr>
              <a:t> group by Region;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a:xfrm>
            <a:off x="698500" y="276225"/>
            <a:ext cx="9220200" cy="3877985"/>
          </a:xfrm>
        </p:spPr>
        <p:txBody>
          <a:bodyPr/>
          <a:lstStyle/>
          <a:p>
            <a:r>
              <a:rPr lang="en-US" b="1" dirty="0"/>
              <a:t>Having clause:</a:t>
            </a:r>
            <a:br>
              <a:rPr lang="en-US" dirty="0"/>
            </a:br>
            <a:br>
              <a:rPr lang="en-US" dirty="0"/>
            </a:br>
            <a:r>
              <a:rPr lang="en-US" dirty="0"/>
              <a:t>Having clause is used to filter the group. Having clause Execute after the </a:t>
            </a:r>
            <a:r>
              <a:rPr lang="en-US" dirty="0" err="1"/>
              <a:t>execuction</a:t>
            </a:r>
            <a:r>
              <a:rPr lang="en-US" dirty="0"/>
              <a:t> of group by clause. Having clause execute group by group.  Having clause can accept multi row functions.</a:t>
            </a:r>
            <a:br>
              <a:rPr lang="en-US" dirty="0"/>
            </a:br>
            <a:br>
              <a:rPr lang="en-US" dirty="0"/>
            </a:br>
            <a:r>
              <a:rPr lang="en-US" dirty="0"/>
              <a:t>Syntax: </a:t>
            </a:r>
            <a:br>
              <a:rPr lang="en-US" dirty="0"/>
            </a:br>
            <a:r>
              <a:rPr lang="en-US" dirty="0"/>
              <a:t>Select group function/expression From </a:t>
            </a:r>
            <a:r>
              <a:rPr lang="en-US" dirty="0" err="1"/>
              <a:t>Tname</a:t>
            </a:r>
            <a:r>
              <a:rPr lang="en-US" dirty="0"/>
              <a:t> Where &lt;filter the records&gt; Group By </a:t>
            </a:r>
            <a:r>
              <a:rPr lang="en-US" dirty="0" err="1"/>
              <a:t>Col_name</a:t>
            </a:r>
            <a:r>
              <a:rPr lang="en-US" dirty="0"/>
              <a:t>/expression Having &lt;filter grouped by condition&gt;</a:t>
            </a:r>
            <a:br>
              <a:rPr lang="en-US" dirty="0"/>
            </a:br>
            <a:br>
              <a:rPr lang="en-US" dirty="0"/>
            </a:br>
            <a:r>
              <a:rPr lang="en-US" dirty="0"/>
              <a:t>3. Find the total number of entries for the 'Central' region in the '</a:t>
            </a:r>
            <a:r>
              <a:rPr lang="en-US" dirty="0" err="1"/>
              <a:t>samplesuperstore</a:t>
            </a:r>
            <a:r>
              <a:rPr lang="en-US" dirty="0"/>
              <a:t>’  dataset?</a:t>
            </a:r>
          </a:p>
        </p:txBody>
      </p:sp>
      <p:sp>
        <p:nvSpPr>
          <p:cNvPr id="79" name="Rectangle 78"/>
          <p:cNvSpPr/>
          <p:nvPr/>
        </p:nvSpPr>
        <p:spPr>
          <a:xfrm>
            <a:off x="622300" y="5686425"/>
            <a:ext cx="1923925" cy="707886"/>
          </a:xfrm>
          <a:prstGeom prst="rect">
            <a:avLst/>
          </a:prstGeom>
          <a:noFill/>
        </p:spPr>
        <p:txBody>
          <a:bodyPr wrap="none" lIns="91440" tIns="45720" rIns="91440" bIns="45720">
            <a:spAutoFit/>
          </a:bodyPr>
          <a:lstStyle/>
          <a:p>
            <a:pPr algn="ctr"/>
            <a:r>
              <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Result:</a:t>
            </a:r>
          </a:p>
        </p:txBody>
      </p:sp>
      <p:pic>
        <p:nvPicPr>
          <p:cNvPr id="3074" name="Picture 2" descr="C:\Users\USER\Downloads\WhatsApp Image 2024-07-30 at 8.02.53 PM.jpeg"/>
          <p:cNvPicPr>
            <a:picLocks noChangeAspect="1" noChangeArrowheads="1"/>
          </p:cNvPicPr>
          <p:nvPr/>
        </p:nvPicPr>
        <p:blipFill>
          <a:blip r:embed="rId2"/>
          <a:srcRect/>
          <a:stretch>
            <a:fillRect/>
          </a:stretch>
        </p:blipFill>
        <p:spPr bwMode="auto">
          <a:xfrm>
            <a:off x="3365500" y="5762625"/>
            <a:ext cx="3733800" cy="1447800"/>
          </a:xfrm>
          <a:prstGeom prst="rect">
            <a:avLst/>
          </a:prstGeom>
          <a:noFill/>
        </p:spPr>
      </p:pic>
      <p:sp>
        <p:nvSpPr>
          <p:cNvPr id="7" name="TextBox 6"/>
          <p:cNvSpPr txBox="1"/>
          <p:nvPr/>
        </p:nvSpPr>
        <p:spPr>
          <a:xfrm>
            <a:off x="698500" y="4314825"/>
            <a:ext cx="8763000" cy="738664"/>
          </a:xfrm>
          <a:prstGeom prst="rect">
            <a:avLst/>
          </a:prstGeom>
          <a:noFill/>
        </p:spPr>
        <p:txBody>
          <a:bodyPr wrap="square" rtlCol="0">
            <a:spAutoFit/>
          </a:bodyPr>
          <a:lstStyle/>
          <a:p>
            <a:pPr>
              <a:buFont typeface="Wingdings" pitchFamily="2" charset="2"/>
              <a:buChar char="Ø"/>
            </a:pPr>
            <a:r>
              <a:rPr lang="en-US" sz="2100" dirty="0">
                <a:latin typeface="Times New Roman" pitchFamily="18" charset="0"/>
                <a:cs typeface="Times New Roman" pitchFamily="18" charset="0"/>
              </a:rPr>
              <a:t> select count(Region) from </a:t>
            </a:r>
            <a:r>
              <a:rPr lang="en-US" sz="2100" dirty="0" err="1">
                <a:latin typeface="Times New Roman" pitchFamily="18" charset="0"/>
                <a:cs typeface="Times New Roman" pitchFamily="18" charset="0"/>
              </a:rPr>
              <a:t>samplesuperstore</a:t>
            </a:r>
            <a:r>
              <a:rPr lang="en-US" sz="2100" dirty="0">
                <a:latin typeface="Times New Roman" pitchFamily="18" charset="0"/>
                <a:cs typeface="Times New Roman" pitchFamily="18" charset="0"/>
              </a:rPr>
              <a:t> </a:t>
            </a:r>
            <a:br>
              <a:rPr lang="en-US" sz="2100" dirty="0">
                <a:latin typeface="Times New Roman" pitchFamily="18" charset="0"/>
                <a:cs typeface="Times New Roman" pitchFamily="18" charset="0"/>
              </a:rPr>
            </a:br>
            <a:r>
              <a:rPr lang="en-US" sz="2100" dirty="0">
                <a:latin typeface="Times New Roman" pitchFamily="18" charset="0"/>
                <a:cs typeface="Times New Roman" pitchFamily="18" charset="0"/>
              </a:rPr>
              <a:t>group by Region having Region =   "central";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1687</TotalTime>
  <Words>1560</Words>
  <Application>Microsoft Office PowerPoint</Application>
  <PresentationFormat>Custom</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Monotype Corsiva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selection:  It is used to retrive or fetch the data from the table by selecting rows and columns.  syntax:  select col_name from tablename where&lt;condition&gt;;  1. WAQTD  country and state are listed in the samplesuperstore table for the state 'Florida'?"   </vt:lpstr>
      <vt:lpstr>count():   It is use to obtain number of values in the column. It is only multi row function can accept as arguments.  2. WAQTD the total number of entries for each region in the 'samplesuperstore' dataset?“ </vt:lpstr>
      <vt:lpstr>Having clause:  Having clause is used to filter the group. Having clause Execute after the execuction of group by clause. Having clause execute group by group.  Having clause can accept multi row functions.  Syntax:  Select group function/expression From Tname Where &lt;filter the records&gt; Group By Col_name/expression Having &lt;filter grouped by condition&gt;  3. Find the total number of entries for the 'Central' region in the 'samplesuperstore’  dataset?</vt:lpstr>
      <vt:lpstr>sum():  It is used to get the total value present in the column.  4. WAQTD the total sales amount for each state in the 'samplesuperstore' dataset?“ </vt:lpstr>
      <vt:lpstr>avg():  It is used to obtain Average of value present in the column.  5. What is the average discount given for each product category in the samplesuperstore table?</vt:lpstr>
      <vt:lpstr>Order By clause:  Order by clause is used to arrange the records in ascending and descending order. Compiler will arrange the records in ascending default. If want to arrange the records in descending order means 'dese' keyword.  Syntax:   select function group/expression  from Tablename  where &lt;filter the records&gt;   group By Col_name/expression   having &lt;filter the group &gt;  order by col_name;  6. How can you retrieve the list of regions and cities from the samplesuperstore table, ordered by region? </vt:lpstr>
      <vt:lpstr>PowerPoint Presentation</vt:lpstr>
      <vt:lpstr>Like operator:  Like operator is used to Pattern matching. Syntax:  col_name/expression Like  'Pattern to match';   7. WAQTD state from samplesuperstore where the state name ends with the letter 'a'. </vt:lpstr>
      <vt:lpstr>Between operator:  Between operator used whenever we are  having range of values.  Syntax: col_name/expression between/lower range AND higher range;  8. WAQTD categories of items have sales in the range of 7.28 to 14.62? </vt:lpstr>
      <vt:lpstr>In operator:  In operator is multiple value operator. It can accept one value of LHS. It can accept multiple value of RHS* We can use In operator instead of using '=' operator. Syntax: col_name/expression In(v1,v2.......vn);  9. WAQTD  the segment and Quantity from the samplesuperstore table,  where the Quantity is  2 ,4. </vt:lpstr>
      <vt:lpstr>Group by:  It is used to group the records. Group By Clause execute row by row. After execution group by clause we can get group. Any clause execute after execution group by clause will execute group by group.  Syntax:  Select group function/expression From Tname Where &lt;filter the records&gt;  Group By Col_name/expression    10. Find the unique sales values in the samplesuperstore table where the discount is 20%?</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Chandana1 ppt.pptx</dc:title>
  <dc:creator>P Chandana</dc:creator>
  <cp:lastModifiedBy>Anu Lekha Sai</cp:lastModifiedBy>
  <cp:revision>12</cp:revision>
  <dcterms:created xsi:type="dcterms:W3CDTF">2024-07-29T12:54:29Z</dcterms:created>
  <dcterms:modified xsi:type="dcterms:W3CDTF">2024-07-31T16:49:08Z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2024-07-23T00:00:00Z</vt:filetime>
  </property>
  <property fmtid="{D5CDD505-2E9C-101B-9397-08002B2CF9AE}" pid="3" name="LastSaved">
    <vt:filetime>2024-07-29T00:00:00Z</vt:filetime>
  </property>
  <property fmtid="{D5CDD505-2E9C-101B-9397-08002B2CF9AE}" pid="4" name="Producer">
    <vt:lpwstr>Microsoft: Print To PDF</vt:lpwstr>
  </property>
</Properties>
</file>