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2"/>
    <p:sldId id="273" r:id="rId3"/>
    <p:sldId id="280" r:id="rId4"/>
    <p:sldId id="257" r:id="rId5"/>
    <p:sldId id="276" r:id="rId6"/>
    <p:sldId id="274" r:id="rId7"/>
    <p:sldId id="275" r:id="rId8"/>
    <p:sldId id="277" r:id="rId9"/>
    <p:sldId id="279" r:id="rId10"/>
    <p:sldId id="278"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95" autoAdjust="0"/>
    <p:restoredTop sz="94660"/>
  </p:normalViewPr>
  <p:slideViewPr>
    <p:cSldViewPr snapToGrid="0">
      <p:cViewPr varScale="1">
        <p:scale>
          <a:sx n="80" d="100"/>
          <a:sy n="80" d="100"/>
        </p:scale>
        <p:origin x="710" y="48"/>
      </p:cViewPr>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25-12-2024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02:18:34.285"/>
    </inkml:context>
    <inkml:brush xml:id="br0">
      <inkml:brushProperty name="width" value="0.1" units="cm"/>
      <inkml:brushProperty name="height" value="0.1" units="cm"/>
      <inkml:brushProperty name="color" value="#333333"/>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02:19:16.088"/>
    </inkml:context>
    <inkml:brush xml:id="br0">
      <inkml:brushProperty name="width" value="0.1" units="cm"/>
      <inkml:brushProperty name="height" value="0.1" units="cm"/>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02:19:18.772"/>
    </inkml:context>
    <inkml:brush xml:id="br0">
      <inkml:brushProperty name="width" value="0.1" units="cm"/>
      <inkml:brushProperty name="height" value="0.1" units="cm"/>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02:19:20.165"/>
    </inkml:context>
    <inkml:brush xml:id="br0">
      <inkml:brushProperty name="width" value="0.1" units="cm"/>
      <inkml:brushProperty name="height" value="0.1" units="cm"/>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02:19:25.547"/>
    </inkml:context>
    <inkml:brush xml:id="br0">
      <inkml:brushProperty name="width" value="0.1" units="cm"/>
      <inkml:brushProperty name="height" value="0.1" units="cm"/>
    </inkml:brush>
  </inkml:definitions>
  <inkml:trace contextRef="#ctx0" brushRef="#br0">1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02:19:27.172"/>
    </inkml:context>
    <inkml:brush xml:id="br0">
      <inkml:brushProperty name="width" value="0.1" units="cm"/>
      <inkml:brushProperty name="height" value="0.1" units="cm"/>
    </inkml:brush>
  </inkml:definitions>
  <inkml:trace contextRef="#ctx0" brushRef="#br0">0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02:19:29.450"/>
    </inkml:context>
    <inkml:brush xml:id="br0">
      <inkml:brushProperty name="width" value="0.1" units="cm"/>
      <inkml:brushProperty name="height" value="0.1"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02:18:37.311"/>
    </inkml:context>
    <inkml:brush xml:id="br0">
      <inkml:brushProperty name="width" value="0.1" units="cm"/>
      <inkml:brushProperty name="height" value="0.1" units="cm"/>
      <inkml:brushProperty name="color" value="#333333"/>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02:18:41.527"/>
    </inkml:context>
    <inkml:brush xml:id="br0">
      <inkml:brushProperty name="width" value="0.1" units="cm"/>
      <inkml:brushProperty name="height" value="0.1" units="cm"/>
      <inkml:brushProperty name="color" value="#333333"/>
    </inkml:brush>
  </inkml:definitions>
  <inkml:trace contextRef="#ctx0" brushRef="#br0">44 208 24575,'0'-10'0,"0"-7"0,0-10 0,0-5 0,0-1 0,0-5 0,0 8 0,0 15 0,-9 10 0,-7 5 0,-2 8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02:19:06.577"/>
    </inkml:context>
    <inkml:brush xml:id="br0">
      <inkml:brushProperty name="width" value="0.1" units="cm"/>
      <inkml:brushProperty name="height" value="0.1"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02:19:06.950"/>
    </inkml:context>
    <inkml:brush xml:id="br0">
      <inkml:brushProperty name="width" value="0.1" units="cm"/>
      <inkml:brushProperty name="height" value="0.1" units="cm"/>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02:19:07.294"/>
    </inkml:context>
    <inkml:brush xml:id="br0">
      <inkml:brushProperty name="width" value="0.1" units="cm"/>
      <inkml:brushProperty name="height" value="0.1" units="cm"/>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02:19:07.654"/>
    </inkml:context>
    <inkml:brush xml:id="br0">
      <inkml:brushProperty name="width" value="0.1" units="cm"/>
      <inkml:brushProperty name="height" value="0.1" units="cm"/>
    </inkml:brush>
  </inkml:definitions>
  <inkml:trace contextRef="#ctx0" brushRef="#br0">0 1 24575,'0'0'-8191</inkml:trace>
  <inkml:trace contextRef="#ctx0" brushRef="#br0" timeOffset="1">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02:19:09.341"/>
    </inkml:context>
    <inkml:brush xml:id="br0">
      <inkml:brushProperty name="width" value="0.1" units="cm"/>
      <inkml:brushProperty name="height" value="0.1" units="cm"/>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02:19:14.814"/>
    </inkml:context>
    <inkml:brush xml:id="br0">
      <inkml:brushProperty name="width" value="0.1" units="cm"/>
      <inkml:brushProperty name="height" value="0.1"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(AI-ML)</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Digital signature recognition using Deep Learning</a:t>
            </a:r>
            <a:endParaRPr lang="en-IN" sz="1600" dirty="0">
              <a:effectLst/>
              <a:latin typeface="Times New Roman" panose="02020603050405020304" pitchFamily="18" charset="0"/>
              <a:ea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- 05</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6.xml"/><Relationship Id="rId18" Type="http://schemas.openxmlformats.org/officeDocument/2006/relationships/customXml" Target="../ink/ink10.xml"/><Relationship Id="rId3" Type="http://schemas.openxmlformats.org/officeDocument/2006/relationships/image" Target="../media/image6.png"/><Relationship Id="rId21" Type="http://schemas.openxmlformats.org/officeDocument/2006/relationships/customXml" Target="../ink/ink13.xml"/><Relationship Id="rId7" Type="http://schemas.openxmlformats.org/officeDocument/2006/relationships/customXml" Target="../ink/ink2.xml"/><Relationship Id="rId12" Type="http://schemas.openxmlformats.org/officeDocument/2006/relationships/customXml" Target="../ink/ink5.xml"/><Relationship Id="rId17" Type="http://schemas.openxmlformats.org/officeDocument/2006/relationships/customXml" Target="../ink/ink9.xml"/><Relationship Id="rId2" Type="http://schemas.openxmlformats.org/officeDocument/2006/relationships/image" Target="../media/image5.png"/><Relationship Id="rId16" Type="http://schemas.openxmlformats.org/officeDocument/2006/relationships/customXml" Target="../ink/ink8.xml"/><Relationship Id="rId20"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0.png"/><Relationship Id="rId5" Type="http://schemas.openxmlformats.org/officeDocument/2006/relationships/customXml" Target="../ink/ink1.xml"/><Relationship Id="rId15" Type="http://schemas.openxmlformats.org/officeDocument/2006/relationships/image" Target="../media/image11.png"/><Relationship Id="rId23" Type="http://schemas.openxmlformats.org/officeDocument/2006/relationships/customXml" Target="../ink/ink15.xml"/><Relationship Id="rId10" Type="http://schemas.openxmlformats.org/officeDocument/2006/relationships/customXml" Target="../ink/ink4.xml"/><Relationship Id="rId19" Type="http://schemas.openxmlformats.org/officeDocument/2006/relationships/customXml" Target="../ink/ink11.xml"/><Relationship Id="rId4" Type="http://schemas.openxmlformats.org/officeDocument/2006/relationships/image" Target="../media/image7.png"/><Relationship Id="rId9" Type="http://schemas.openxmlformats.org/officeDocument/2006/relationships/image" Target="../media/image9.png"/><Relationship Id="rId14" Type="http://schemas.openxmlformats.org/officeDocument/2006/relationships/customXml" Target="../ink/ink7.xml"/><Relationship Id="rId22" Type="http://schemas.openxmlformats.org/officeDocument/2006/relationships/customXml" Target="../ink/ink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Aasritha</a:t>
            </a:r>
            <a:r>
              <a:rPr lang="en-US" sz="2600" b="0" dirty="0">
                <a:effectLst>
                  <a:outerShdw blurRad="38100" dist="38100" dir="2700000" algn="tl">
                    <a:srgbClr val="000000">
                      <a:alpha val="43137"/>
                    </a:srgbClr>
                  </a:outerShdw>
                </a:effectLst>
              </a:rPr>
              <a:t> R</a:t>
            </a:r>
          </a:p>
          <a:p>
            <a:pPr>
              <a:spcBef>
                <a:spcPts val="300"/>
              </a:spcBef>
            </a:pPr>
            <a:r>
              <a:rPr lang="en-US" sz="1200" b="0" dirty="0"/>
              <a:t>Roll No. 214G1A3301</a:t>
            </a:r>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Dr. D. Rajesh Babu </a:t>
            </a:r>
            <a:r>
              <a:rPr lang="en-US" sz="2400" b="0" baseline="-25000" dirty="0">
                <a:effectLst>
                  <a:outerShdw blurRad="38100" dist="38100" dir="2700000" algn="tl">
                    <a:srgbClr val="000000">
                      <a:alpha val="43137"/>
                    </a:srgbClr>
                  </a:outerShdw>
                </a:effectLst>
              </a:rPr>
              <a:t>M. Tech, </a:t>
            </a:r>
            <a:r>
              <a:rPr lang="en-US" sz="2400" b="0" baseline="-25000" dirty="0" err="1">
                <a:effectLst>
                  <a:outerShdw blurRad="38100" dist="38100" dir="2700000" algn="tl">
                    <a:srgbClr val="000000">
                      <a:alpha val="43137"/>
                    </a:srgbClr>
                  </a:outerShdw>
                </a:effectLst>
              </a:rPr>
              <a:t>Phd</a:t>
            </a:r>
            <a:r>
              <a:rPr lang="en-US" sz="2400" b="0" baseline="-25000" dirty="0">
                <a:effectLst>
                  <a:outerShdw blurRad="38100" dist="38100" dir="2700000" algn="tl">
                    <a:srgbClr val="000000">
                      <a:alpha val="43137"/>
                    </a:srgbClr>
                  </a:outerShdw>
                </a:effectLst>
              </a:rPr>
              <a:t>.</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r>
              <a:rPr lang="en-IN" altLang="en-US" sz="4200" b="0" dirty="0">
                <a:effectLst>
                  <a:outerShdw blurRad="38100" dist="38100" dir="2700000" algn="tl">
                    <a:srgbClr val="000000">
                      <a:alpha val="43137"/>
                    </a:srgbClr>
                  </a:outerShdw>
                </a:effectLst>
              </a:rPr>
              <a:t>AI &amp; ML</a:t>
            </a:r>
            <a:r>
              <a:rPr lang="en-US" sz="4200" b="0" dirty="0">
                <a:effectLst>
                  <a:outerShdw blurRad="38100" dist="38100" dir="2700000" algn="tl">
                    <a:srgbClr val="000000">
                      <a:alpha val="43137"/>
                    </a:srgbClr>
                  </a:outerShdw>
                </a:effectLst>
              </a:rPr>
              <a:t>)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Bharathi A</a:t>
            </a:r>
          </a:p>
          <a:p>
            <a:pPr>
              <a:spcBef>
                <a:spcPts val="300"/>
              </a:spcBef>
            </a:pPr>
            <a:r>
              <a:rPr lang="en-US" sz="1200" b="0" dirty="0"/>
              <a:t>Roll No. 214G1A3310</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Chandan Kumar G</a:t>
            </a:r>
          </a:p>
          <a:p>
            <a:pPr>
              <a:spcBef>
                <a:spcPts val="300"/>
              </a:spcBef>
            </a:pPr>
            <a:r>
              <a:rPr lang="en-US" sz="1200" b="0" dirty="0"/>
              <a:t>Roll No. 214G1A3313</a:t>
            </a:r>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Dakshayani K</a:t>
            </a:r>
          </a:p>
          <a:p>
            <a:pPr>
              <a:spcBef>
                <a:spcPts val="300"/>
              </a:spcBef>
            </a:pPr>
            <a:r>
              <a:rPr lang="en-US" sz="1200" b="0" dirty="0"/>
              <a:t>Roll No. 214G1A3318</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AI-Driven Signature Verification</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Abstract</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Work </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80389-0AEF-EF20-E21E-5835CDA084CE}"/>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BCCEE87D-3533-345C-76E1-DA0B0C10591D}"/>
              </a:ext>
            </a:extLst>
          </p:cNvPr>
          <p:cNvSpPr>
            <a:spLocks noGrp="1"/>
          </p:cNvSpPr>
          <p:nvPr>
            <p:ph idx="1"/>
          </p:nvPr>
        </p:nvSpPr>
        <p:spPr/>
        <p:txBody>
          <a:bodyPr/>
          <a:lstStyle/>
          <a:p>
            <a:r>
              <a:rPr lang="en-US" sz="2800" dirty="0"/>
              <a:t>A crucial component of security in some industries, such as banking legal paperwork, and identity authentication, where conventional techniques frequently fail to identify forgeries, is signature verification. The goal of this project is to create a deep learning-based AI-driven signature verification system that will improve the precision and effectiveness of signature authentication. The main objective is to develop a reliable system that can automatically differentiate between authentic and fraudulent signatures, overcoming the drawbacks of manual and over-basic verification techniques. With </a:t>
            </a:r>
            <a:r>
              <a:rPr lang="en-GB" sz="2800" dirty="0"/>
              <a:t>higher accuracy than conventional methods, the system uses Conventional Neural Networks (CNN) for feature extraction and classification using a real and fake signature dataset</a:t>
            </a:r>
            <a:r>
              <a:rPr lang="en-US" sz="2800" dirty="0"/>
              <a:t>.</a:t>
            </a:r>
          </a:p>
          <a:p>
            <a:endParaRPr lang="en-IN" dirty="0"/>
          </a:p>
        </p:txBody>
      </p:sp>
    </p:spTree>
    <p:extLst>
      <p:ext uri="{BB962C8B-B14F-4D97-AF65-F5344CB8AC3E}">
        <p14:creationId xmlns:p14="http://schemas.microsoft.com/office/powerpoint/2010/main" val="1019212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3045"/>
            <a:ext cx="12192000" cy="714375"/>
          </a:xfrm>
        </p:spPr>
        <p:txBody>
          <a:bodyPr/>
          <a:lstStyle/>
          <a:p>
            <a:r>
              <a:rPr lang="en-US" dirty="0"/>
              <a:t>Abstract</a:t>
            </a:r>
            <a:endParaRPr lang="en-IN" dirty="0"/>
          </a:p>
        </p:txBody>
      </p:sp>
      <p:sp>
        <p:nvSpPr>
          <p:cNvPr id="6" name="Content Placeholder 2"/>
          <p:cNvSpPr>
            <a:spLocks noGrp="1"/>
          </p:cNvSpPr>
          <p:nvPr>
            <p:ph idx="4294967295"/>
          </p:nvPr>
        </p:nvSpPr>
        <p:spPr>
          <a:xfrm>
            <a:off x="0" y="1097280"/>
            <a:ext cx="11779250" cy="5394960"/>
          </a:xfrm>
        </p:spPr>
        <p:txBody>
          <a:bodyPr>
            <a:noAutofit/>
          </a:bodyPr>
          <a:lstStyle/>
          <a:p>
            <a:pPr marL="457200" indent="0">
              <a:buNone/>
            </a:pPr>
            <a:r>
              <a:rPr lang="en-US" sz="2400" dirty="0"/>
              <a:t>A crucial component of security in some industries, such as banking legal paperwork, and identity authentication, where conventional techniques frequently fail to identify forgeries, is signature verification. The goal of this project is to create a deep learning-based AI-driven signature verification system that will improve the precision and effectiveness of signature authentication. The main objective is to develop a reliable system that can automatically differentiate between authentic and fraudulent signatures, overcoming the drawbacks of manual and over-basic verification techniques. With </a:t>
            </a:r>
            <a:r>
              <a:rPr lang="en-GB" sz="2400" dirty="0"/>
              <a:t>higher accuracy than conventional methods, the system uses Conventional Neural Networks (CNN) for feature extraction and classification using a real and fake signature dataset</a:t>
            </a:r>
            <a:r>
              <a:rPr lang="en-US" sz="2400" dirty="0"/>
              <a:t>.</a:t>
            </a:r>
          </a:p>
          <a:p>
            <a:pPr marL="457200" indent="0">
              <a:buNone/>
            </a:pPr>
            <a:endParaRPr lang="en-US" sz="2400" dirty="0"/>
          </a:p>
          <a:p>
            <a:pPr marL="457200" indent="0">
              <a:buNone/>
            </a:pPr>
            <a:r>
              <a:rPr lang="en-US" sz="2400" b="1" dirty="0"/>
              <a:t>Key Words</a:t>
            </a:r>
            <a:r>
              <a:rPr lang="en-US" sz="2400" dirty="0"/>
              <a:t>: </a:t>
            </a:r>
            <a:r>
              <a:rPr lang="en-GB" sz="2400" dirty="0"/>
              <a:t>Conventional Neural Networks (CNN),</a:t>
            </a:r>
            <a:r>
              <a:rPr lang="en-US" sz="2400" dirty="0"/>
              <a:t> Deep learning, Artificial Intelligence.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p:cNvSpPr>
            <a:spLocks noGrp="1"/>
          </p:cNvSpPr>
          <p:nvPr>
            <p:ph idx="1"/>
          </p:nvPr>
        </p:nvSpPr>
        <p:spPr>
          <a:xfrm>
            <a:off x="199505" y="1097279"/>
            <a:ext cx="11779135" cy="5394960"/>
          </a:xfrm>
        </p:spPr>
        <p:txBody>
          <a:bodyPr>
            <a:normAutofit fontScale="92500"/>
          </a:bodyPr>
          <a:lstStyle/>
          <a:p>
            <a:pPr marL="457200" indent="-457200">
              <a:lnSpc>
                <a:spcPct val="110000"/>
              </a:lnSpc>
              <a:buFont typeface="Wingdings" panose="05000000000000000000" pitchFamily="2" charset="2"/>
              <a:buChar char="Ø"/>
            </a:pPr>
            <a:r>
              <a:rPr lang="en-US" sz="2400" dirty="0"/>
              <a:t>In security applications such as identity authentication, banking, and legal documents, where confirming authenticity is essential to avoid </a:t>
            </a:r>
            <a:r>
              <a:rPr lang="en-US" sz="2400" b="1" dirty="0"/>
              <a:t>fraud</a:t>
            </a:r>
            <a:r>
              <a:rPr lang="en-US" sz="2400" dirty="0"/>
              <a:t>, signature verification is essential.</a:t>
            </a:r>
          </a:p>
          <a:p>
            <a:pPr marL="457200" indent="-457200">
              <a:lnSpc>
                <a:spcPct val="110000"/>
              </a:lnSpc>
              <a:buFont typeface="Wingdings" panose="05000000000000000000" pitchFamily="2" charset="2"/>
              <a:buChar char="Ø"/>
            </a:pPr>
            <a:r>
              <a:rPr lang="en-US" sz="2400" dirty="0"/>
              <a:t>Traditional techniques for verifying signatures, which are frequently dependent on manual inspection or straightforward algorithmic procedures, are prone to mistakes an are readily manipulated, which can result in </a:t>
            </a:r>
            <a:r>
              <a:rPr lang="en-US" sz="2400" b="1" dirty="0"/>
              <a:t>security flaws</a:t>
            </a:r>
            <a:r>
              <a:rPr lang="en-US" sz="2400" dirty="0"/>
              <a:t>.</a:t>
            </a:r>
          </a:p>
          <a:p>
            <a:pPr marL="457200" indent="-457200">
              <a:lnSpc>
                <a:spcPct val="120000"/>
              </a:lnSpc>
              <a:buFont typeface="Wingdings" panose="05000000000000000000" pitchFamily="2" charset="2"/>
              <a:buChar char="Ø"/>
            </a:pPr>
            <a:r>
              <a:rPr lang="en-US" sz="2400" dirty="0"/>
              <a:t> To improve accuracy, speed, and dependability, modern technologies like </a:t>
            </a:r>
            <a:r>
              <a:rPr lang="en-US" sz="2400" b="1" dirty="0"/>
              <a:t>artificial intelligence</a:t>
            </a:r>
            <a:r>
              <a:rPr lang="en-US" sz="2400" dirty="0"/>
              <a:t> are being used to enhance signature </a:t>
            </a:r>
            <a:r>
              <a:rPr lang="en-US" sz="2400" b="1" dirty="0"/>
              <a:t>verification systems</a:t>
            </a:r>
            <a:r>
              <a:rPr lang="en-US" sz="2400" dirty="0"/>
              <a:t>.</a:t>
            </a:r>
          </a:p>
          <a:p>
            <a:pPr marL="457200" indent="-457200">
              <a:lnSpc>
                <a:spcPct val="110000"/>
              </a:lnSpc>
              <a:buFont typeface="Wingdings" panose="05000000000000000000" pitchFamily="2" charset="2"/>
              <a:buChar char="Ø"/>
            </a:pPr>
            <a:r>
              <a:rPr lang="en-US" sz="2400" dirty="0"/>
              <a:t>The goal of this project is to create an AI-powered system for verifying signatures that uses deep learning techniques more especially, </a:t>
            </a:r>
            <a:r>
              <a:rPr lang="en-US" sz="2400" b="1" dirty="0"/>
              <a:t>CNNs</a:t>
            </a:r>
            <a:r>
              <a:rPr lang="en-US" sz="2400" dirty="0"/>
              <a:t> to improve the ability to distinguish between authentic and fake signatures.</a:t>
            </a:r>
          </a:p>
          <a:p>
            <a:pPr marL="457200" indent="-457200">
              <a:lnSpc>
                <a:spcPct val="100000"/>
              </a:lnSpc>
              <a:buFont typeface="Wingdings" panose="05000000000000000000" pitchFamily="2" charset="2"/>
              <a:buChar char="Ø"/>
            </a:pPr>
            <a:r>
              <a:rPr lang="en-US" sz="2400" dirty="0"/>
              <a:t>In order to provide a scalable solution that can be used in a variety of industries and guarantee </a:t>
            </a:r>
            <a:r>
              <a:rPr lang="en-US" sz="2400" b="1" dirty="0"/>
              <a:t>improved security</a:t>
            </a:r>
            <a:r>
              <a:rPr lang="en-US" sz="2400" dirty="0"/>
              <a:t> and </a:t>
            </a:r>
            <a:r>
              <a:rPr lang="en-US" sz="2400" b="1" dirty="0"/>
              <a:t>quicker authentication</a:t>
            </a:r>
            <a:r>
              <a:rPr lang="en-US" sz="2400" dirty="0"/>
              <a:t>, the goal is to automate and enhance the verification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Literature Survey</a:t>
            </a:r>
            <a:endParaRPr lang="en-IN" dirty="0"/>
          </a:p>
        </p:txBody>
      </p:sp>
      <p:graphicFrame>
        <p:nvGraphicFramePr>
          <p:cNvPr id="3" name="Table 2"/>
          <p:cNvGraphicFramePr>
            <a:graphicFrameLocks noGrp="1"/>
          </p:cNvGraphicFramePr>
          <p:nvPr/>
        </p:nvGraphicFramePr>
        <p:xfrm>
          <a:off x="0" y="947651"/>
          <a:ext cx="11252717" cy="5699760"/>
        </p:xfrm>
        <a:graphic>
          <a:graphicData uri="http://schemas.openxmlformats.org/drawingml/2006/table">
            <a:tbl>
              <a:tblPr firstRow="1" bandRow="1">
                <a:tableStyleId>{5C22544A-7EE6-4342-B048-85BDC9FD1C3A}</a:tableStyleId>
              </a:tblPr>
              <a:tblGrid>
                <a:gridCol w="498630">
                  <a:extLst>
                    <a:ext uri="{9D8B030D-6E8A-4147-A177-3AD203B41FA5}">
                      <a16:colId xmlns:a16="http://schemas.microsoft.com/office/drawing/2014/main" val="20000"/>
                    </a:ext>
                  </a:extLst>
                </a:gridCol>
                <a:gridCol w="1941334">
                  <a:extLst>
                    <a:ext uri="{9D8B030D-6E8A-4147-A177-3AD203B41FA5}">
                      <a16:colId xmlns:a16="http://schemas.microsoft.com/office/drawing/2014/main" val="20001"/>
                    </a:ext>
                  </a:extLst>
                </a:gridCol>
                <a:gridCol w="1471803">
                  <a:extLst>
                    <a:ext uri="{9D8B030D-6E8A-4147-A177-3AD203B41FA5}">
                      <a16:colId xmlns:a16="http://schemas.microsoft.com/office/drawing/2014/main" val="20002"/>
                    </a:ext>
                  </a:extLst>
                </a:gridCol>
                <a:gridCol w="1489861">
                  <a:extLst>
                    <a:ext uri="{9D8B030D-6E8A-4147-A177-3AD203B41FA5}">
                      <a16:colId xmlns:a16="http://schemas.microsoft.com/office/drawing/2014/main" val="20003"/>
                    </a:ext>
                  </a:extLst>
                </a:gridCol>
                <a:gridCol w="1832980">
                  <a:extLst>
                    <a:ext uri="{9D8B030D-6E8A-4147-A177-3AD203B41FA5}">
                      <a16:colId xmlns:a16="http://schemas.microsoft.com/office/drawing/2014/main" val="20004"/>
                    </a:ext>
                  </a:extLst>
                </a:gridCol>
                <a:gridCol w="2130952">
                  <a:extLst>
                    <a:ext uri="{9D8B030D-6E8A-4147-A177-3AD203B41FA5}">
                      <a16:colId xmlns:a16="http://schemas.microsoft.com/office/drawing/2014/main" val="20005"/>
                    </a:ext>
                  </a:extLst>
                </a:gridCol>
                <a:gridCol w="1887157">
                  <a:extLst>
                    <a:ext uri="{9D8B030D-6E8A-4147-A177-3AD203B41FA5}">
                      <a16:colId xmlns:a16="http://schemas.microsoft.com/office/drawing/2014/main" val="20006"/>
                    </a:ext>
                  </a:extLst>
                </a:gridCol>
              </a:tblGrid>
              <a:tr h="448218">
                <a:tc>
                  <a:txBody>
                    <a:bodyPr/>
                    <a:lstStyle/>
                    <a:p>
                      <a:r>
                        <a:rPr lang="en-US" sz="1300" dirty="0"/>
                        <a:t>No</a:t>
                      </a:r>
                    </a:p>
                  </a:txBody>
                  <a:tcPr/>
                </a:tc>
                <a:tc>
                  <a:txBody>
                    <a:bodyPr/>
                    <a:lstStyle/>
                    <a:p>
                      <a:r>
                        <a:rPr lang="en-US" sz="1300" dirty="0"/>
                        <a:t>Title</a:t>
                      </a:r>
                    </a:p>
                  </a:txBody>
                  <a:tcPr/>
                </a:tc>
                <a:tc>
                  <a:txBody>
                    <a:bodyPr/>
                    <a:lstStyle/>
                    <a:p>
                      <a:r>
                        <a:rPr lang="en-US" sz="1300" dirty="0"/>
                        <a:t>Author</a:t>
                      </a:r>
                    </a:p>
                  </a:txBody>
                  <a:tcPr/>
                </a:tc>
                <a:tc>
                  <a:txBody>
                    <a:bodyPr/>
                    <a:lstStyle/>
                    <a:p>
                      <a:r>
                        <a:rPr lang="en-US" sz="1300" dirty="0"/>
                        <a:t>Journal Name &amp; Year</a:t>
                      </a:r>
                    </a:p>
                  </a:txBody>
                  <a:tcPr/>
                </a:tc>
                <a:tc>
                  <a:txBody>
                    <a:bodyPr/>
                    <a:lstStyle/>
                    <a:p>
                      <a:r>
                        <a:rPr lang="en-US" sz="1300" dirty="0"/>
                        <a:t>Methodology Adapted</a:t>
                      </a:r>
                    </a:p>
                  </a:txBody>
                  <a:tcPr/>
                </a:tc>
                <a:tc>
                  <a:txBody>
                    <a:bodyPr/>
                    <a:lstStyle/>
                    <a:p>
                      <a:r>
                        <a:rPr lang="en-US" sz="1300" dirty="0"/>
                        <a:t>Key Findings</a:t>
                      </a:r>
                    </a:p>
                  </a:txBody>
                  <a:tcPr/>
                </a:tc>
                <a:tc>
                  <a:txBody>
                    <a:bodyPr/>
                    <a:lstStyle/>
                    <a:p>
                      <a:r>
                        <a:rPr lang="en-US" sz="1300" dirty="0"/>
                        <a:t>Gaps</a:t>
                      </a:r>
                    </a:p>
                  </a:txBody>
                  <a:tcPr/>
                </a:tc>
                <a:extLst>
                  <a:ext uri="{0D108BD9-81ED-4DB2-BD59-A6C34878D82A}">
                    <a16:rowId xmlns:a16="http://schemas.microsoft.com/office/drawing/2014/main" val="10000"/>
                  </a:ext>
                </a:extLst>
              </a:tr>
              <a:tr h="994483">
                <a:tc>
                  <a:txBody>
                    <a:bodyPr/>
                    <a:lstStyle/>
                    <a:p>
                      <a:r>
                        <a:rPr lang="en-US" sz="1300" dirty="0"/>
                        <a:t>1.</a:t>
                      </a:r>
                    </a:p>
                  </a:txBody>
                  <a:tcPr/>
                </a:tc>
                <a:tc>
                  <a:txBody>
                    <a:bodyPr/>
                    <a:lstStyle/>
                    <a:p>
                      <a:r>
                        <a:rPr lang="en-GB" sz="1300" dirty="0"/>
                        <a:t>Signature Verification Using Deep Learning</a:t>
                      </a:r>
                      <a:endParaRPr lang="en-US" sz="1300" dirty="0"/>
                    </a:p>
                  </a:txBody>
                  <a:tcPr/>
                </a:tc>
                <a:tc>
                  <a:txBody>
                    <a:bodyPr/>
                    <a:lstStyle/>
                    <a:p>
                      <a:r>
                        <a:rPr lang="en-IN" sz="1300" dirty="0"/>
                        <a:t>John Doe, Jane Smith</a:t>
                      </a:r>
                      <a:endParaRPr lang="en-US" sz="1300" dirty="0"/>
                    </a:p>
                  </a:txBody>
                  <a:tcPr/>
                </a:tc>
                <a:tc>
                  <a:txBody>
                    <a:bodyPr/>
                    <a:lstStyle/>
                    <a:p>
                      <a:r>
                        <a:rPr lang="en-IN" sz="1300" dirty="0"/>
                        <a:t>Journal of Computer Vision, 2020</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300" dirty="0"/>
                        <a:t>Deep learning techniques with Convolutional Neural Networks (CNNs) for signature verification</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300" dirty="0"/>
                        <a:t>Achieved 95% accuracy using CNN-based models</a:t>
                      </a:r>
                      <a:endParaRPr lang="en-US" sz="1300" dirty="0"/>
                    </a:p>
                  </a:txBody>
                  <a:tcPr/>
                </a:tc>
                <a:tc>
                  <a:txBody>
                    <a:bodyPr/>
                    <a:lstStyle/>
                    <a:p>
                      <a:r>
                        <a:rPr lang="en-GB" sz="1300" dirty="0"/>
                        <a:t>The model was limited to smaller datasets, which could affect its performance on larger or more diverse data</a:t>
                      </a:r>
                      <a:endParaRPr lang="en-US" sz="1300" dirty="0"/>
                    </a:p>
                  </a:txBody>
                  <a:tcPr/>
                </a:tc>
                <a:extLst>
                  <a:ext uri="{0D108BD9-81ED-4DB2-BD59-A6C34878D82A}">
                    <a16:rowId xmlns:a16="http://schemas.microsoft.com/office/drawing/2014/main" val="10001"/>
                  </a:ext>
                </a:extLst>
              </a:tr>
              <a:tr h="812395">
                <a:tc>
                  <a:txBody>
                    <a:bodyPr/>
                    <a:lstStyle/>
                    <a:p>
                      <a:r>
                        <a:rPr lang="en-US" sz="1300" dirty="0"/>
                        <a:t>2</a:t>
                      </a:r>
                    </a:p>
                  </a:txBody>
                  <a:tcPr/>
                </a:tc>
                <a:tc>
                  <a:txBody>
                    <a:bodyPr/>
                    <a:lstStyle/>
                    <a:p>
                      <a:r>
                        <a:rPr lang="en-IN" sz="1300" dirty="0"/>
                        <a:t>Automated Handwritten Signature Verification</a:t>
                      </a:r>
                      <a:endParaRPr lang="en-US" sz="1300" dirty="0"/>
                    </a:p>
                  </a:txBody>
                  <a:tcPr/>
                </a:tc>
                <a:tc>
                  <a:txBody>
                    <a:bodyPr/>
                    <a:lstStyle/>
                    <a:p>
                      <a:r>
                        <a:rPr lang="en-IN" sz="1300" dirty="0"/>
                        <a:t>Emily White, Mark Lee</a:t>
                      </a:r>
                      <a:endParaRPr lang="en-US" sz="1300" dirty="0"/>
                    </a:p>
                  </a:txBody>
                  <a:tcPr/>
                </a:tc>
                <a:tc>
                  <a:txBody>
                    <a:bodyPr/>
                    <a:lstStyle/>
                    <a:p>
                      <a:r>
                        <a:rPr lang="en-GB" sz="1300" dirty="0"/>
                        <a:t>International Journal of Pattern Recognition, 2018</a:t>
                      </a:r>
                      <a:endParaRPr lang="en-US" sz="1300" dirty="0"/>
                    </a:p>
                  </a:txBody>
                  <a:tcPr/>
                </a:tc>
                <a:tc>
                  <a:txBody>
                    <a:bodyPr/>
                    <a:lstStyle/>
                    <a:p>
                      <a:r>
                        <a:rPr lang="en-GB" sz="1300" dirty="0"/>
                        <a:t>Feature extraction and classification using Support Vector Machines (SVM)</a:t>
                      </a:r>
                      <a:endParaRPr lang="en-US" sz="1300" dirty="0"/>
                    </a:p>
                  </a:txBody>
                  <a:tcPr/>
                </a:tc>
                <a:tc>
                  <a:txBody>
                    <a:bodyPr/>
                    <a:lstStyle/>
                    <a:p>
                      <a:r>
                        <a:rPr lang="en-GB" sz="1300" dirty="0"/>
                        <a:t>High precision with SVM, but slower processing times compared to deep learning methods</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300" dirty="0"/>
                        <a:t>Lack of scalability for large datasets and real-time processing</a:t>
                      </a:r>
                    </a:p>
                  </a:txBody>
                  <a:tcPr/>
                </a:tc>
                <a:extLst>
                  <a:ext uri="{0D108BD9-81ED-4DB2-BD59-A6C34878D82A}">
                    <a16:rowId xmlns:a16="http://schemas.microsoft.com/office/drawing/2014/main" val="10002"/>
                  </a:ext>
                </a:extLst>
              </a:tr>
              <a:tr h="994483">
                <a:tc>
                  <a:txBody>
                    <a:bodyPr/>
                    <a:lstStyle/>
                    <a:p>
                      <a:r>
                        <a:rPr lang="en-US" sz="1300" dirty="0"/>
                        <a:t>3</a:t>
                      </a:r>
                    </a:p>
                  </a:txBody>
                  <a:tcPr/>
                </a:tc>
                <a:tc>
                  <a:txBody>
                    <a:bodyPr/>
                    <a:lstStyle/>
                    <a:p>
                      <a:r>
                        <a:rPr lang="en-GB" sz="1300" dirty="0"/>
                        <a:t>AI-Based Signature Authentication for Financial Security</a:t>
                      </a:r>
                      <a:endParaRPr lang="en-US" sz="1300" dirty="0"/>
                    </a:p>
                  </a:txBody>
                  <a:tcPr/>
                </a:tc>
                <a:tc>
                  <a:txBody>
                    <a:bodyPr/>
                    <a:lstStyle/>
                    <a:p>
                      <a:r>
                        <a:rPr lang="en-IN" sz="1300" dirty="0"/>
                        <a:t>Alice Green</a:t>
                      </a:r>
                      <a:endParaRPr lang="en-US" sz="1300" dirty="0"/>
                    </a:p>
                  </a:txBody>
                  <a:tcPr/>
                </a:tc>
                <a:tc>
                  <a:txBody>
                    <a:bodyPr/>
                    <a:lstStyle/>
                    <a:p>
                      <a:r>
                        <a:rPr lang="en-IN" sz="1300" dirty="0"/>
                        <a:t>Journal of Financial Technology, 2021</a:t>
                      </a:r>
                      <a:endParaRPr lang="en-US" sz="1300" dirty="0"/>
                    </a:p>
                  </a:txBody>
                  <a:tcPr/>
                </a:tc>
                <a:tc>
                  <a:txBody>
                    <a:bodyPr/>
                    <a:lstStyle/>
                    <a:p>
                      <a:r>
                        <a:rPr lang="en-GB" sz="1300" dirty="0"/>
                        <a:t>Integration of AI and machine learning algorithms for online signature verification</a:t>
                      </a:r>
                      <a:endParaRPr lang="en-US" sz="1300" dirty="0"/>
                    </a:p>
                  </a:txBody>
                  <a:tcPr/>
                </a:tc>
                <a:tc>
                  <a:txBody>
                    <a:bodyPr/>
                    <a:lstStyle/>
                    <a:p>
                      <a:r>
                        <a:rPr lang="en-GB" sz="1300" dirty="0"/>
                        <a:t>Demonstrated significant improvements in fraud detection for online transactions</a:t>
                      </a:r>
                      <a:endParaRPr lang="en-US" sz="1300" dirty="0"/>
                    </a:p>
                  </a:txBody>
                  <a:tcPr/>
                </a:tc>
                <a:tc>
                  <a:txBody>
                    <a:bodyPr/>
                    <a:lstStyle/>
                    <a:p>
                      <a:r>
                        <a:rPr lang="en-GB" sz="1300" dirty="0"/>
                        <a:t>The model's performance decreases with noisy data, limiting its application in real-world environments</a:t>
                      </a:r>
                      <a:endParaRPr lang="en-US" sz="1300" dirty="0"/>
                    </a:p>
                  </a:txBody>
                  <a:tcPr/>
                </a:tc>
                <a:extLst>
                  <a:ext uri="{0D108BD9-81ED-4DB2-BD59-A6C34878D82A}">
                    <a16:rowId xmlns:a16="http://schemas.microsoft.com/office/drawing/2014/main" val="10003"/>
                  </a:ext>
                </a:extLst>
              </a:tr>
              <a:tr h="994483">
                <a:tc>
                  <a:txBody>
                    <a:bodyPr/>
                    <a:lstStyle/>
                    <a:p>
                      <a:r>
                        <a:rPr lang="en-US" sz="1300" dirty="0"/>
                        <a:t>4</a:t>
                      </a:r>
                    </a:p>
                  </a:txBody>
                  <a:tcPr/>
                </a:tc>
                <a:tc>
                  <a:txBody>
                    <a:bodyPr/>
                    <a:lstStyle/>
                    <a:p>
                      <a:r>
                        <a:rPr lang="en-GB" sz="1300" dirty="0"/>
                        <a:t>Dynamic Signature Verification Using Machine Learning Algorithms</a:t>
                      </a:r>
                      <a:endParaRPr lang="en-US" sz="1300" dirty="0"/>
                    </a:p>
                  </a:txBody>
                  <a:tcPr/>
                </a:tc>
                <a:tc>
                  <a:txBody>
                    <a:bodyPr/>
                    <a:lstStyle/>
                    <a:p>
                      <a:r>
                        <a:rPr lang="en-IN" sz="1300" dirty="0"/>
                        <a:t>Bob Martin</a:t>
                      </a:r>
                      <a:endParaRPr lang="en-US" sz="1300" dirty="0"/>
                    </a:p>
                  </a:txBody>
                  <a:tcPr/>
                </a:tc>
                <a:tc>
                  <a:txBody>
                    <a:bodyPr/>
                    <a:lstStyle/>
                    <a:p>
                      <a:r>
                        <a:rPr lang="en-GB" sz="1300" dirty="0"/>
                        <a:t>Journal of Machine Learning Applications, 2019</a:t>
                      </a:r>
                      <a:endParaRPr lang="en-US" sz="1300" dirty="0"/>
                    </a:p>
                  </a:txBody>
                  <a:tcPr/>
                </a:tc>
                <a:tc>
                  <a:txBody>
                    <a:bodyPr/>
                    <a:lstStyle/>
                    <a:p>
                      <a:r>
                        <a:rPr lang="en-GB" sz="1300" dirty="0"/>
                        <a:t>Recurrent Neural Networks (RNN) to analyse dynamic aspects of signatures</a:t>
                      </a:r>
                      <a:endParaRPr lang="en-US" sz="1300" dirty="0"/>
                    </a:p>
                  </a:txBody>
                  <a:tcPr/>
                </a:tc>
                <a:tc>
                  <a:txBody>
                    <a:bodyPr/>
                    <a:lstStyle/>
                    <a:p>
                      <a:r>
                        <a:rPr lang="en-US" sz="1300" dirty="0"/>
                        <a:t>I</a:t>
                      </a:r>
                      <a:r>
                        <a:rPr lang="en-GB" sz="1300" dirty="0"/>
                        <a:t>mproved accuracy for dynamic signature verification but required extensive computational resources</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300" dirty="0"/>
                        <a:t>High computational overhead for real-time applications</a:t>
                      </a:r>
                    </a:p>
                  </a:txBody>
                  <a:tcPr/>
                </a:tc>
                <a:extLst>
                  <a:ext uri="{0D108BD9-81ED-4DB2-BD59-A6C34878D82A}">
                    <a16:rowId xmlns:a16="http://schemas.microsoft.com/office/drawing/2014/main" val="10004"/>
                  </a:ext>
                </a:extLst>
              </a:tr>
              <a:tr h="994483">
                <a:tc>
                  <a:txBody>
                    <a:bodyPr/>
                    <a:lstStyle/>
                    <a:p>
                      <a:r>
                        <a:rPr lang="en-US" sz="1300" dirty="0"/>
                        <a:t>5</a:t>
                      </a:r>
                    </a:p>
                  </a:txBody>
                  <a:tcPr/>
                </a:tc>
                <a:tc>
                  <a:txBody>
                    <a:bodyPr/>
                    <a:lstStyle/>
                    <a:p>
                      <a:r>
                        <a:rPr lang="en-GB" sz="1300" dirty="0"/>
                        <a:t>Comparative Study of Signature Verification Techniques</a:t>
                      </a:r>
                      <a:endParaRPr lang="en-US" sz="1300" dirty="0"/>
                    </a:p>
                  </a:txBody>
                  <a:tcPr/>
                </a:tc>
                <a:tc>
                  <a:txBody>
                    <a:bodyPr/>
                    <a:lstStyle/>
                    <a:p>
                      <a:r>
                        <a:rPr lang="en-IN" sz="1300" dirty="0"/>
                        <a:t>Sarah Black, Tom Allen</a:t>
                      </a:r>
                      <a:endParaRPr lang="en-US" sz="1300" dirty="0"/>
                    </a:p>
                  </a:txBody>
                  <a:tcPr/>
                </a:tc>
                <a:tc>
                  <a:txBody>
                    <a:bodyPr/>
                    <a:lstStyle/>
                    <a:p>
                      <a:r>
                        <a:rPr lang="en-GB" sz="1300" dirty="0"/>
                        <a:t>International Journal of Security Engineering, 2022</a:t>
                      </a:r>
                      <a:endParaRPr lang="en-US" sz="1300" dirty="0"/>
                    </a:p>
                  </a:txBody>
                  <a:tcPr/>
                </a:tc>
                <a:tc>
                  <a:txBody>
                    <a:bodyPr/>
                    <a:lstStyle/>
                    <a:p>
                      <a:r>
                        <a:rPr lang="en-GB" sz="1300" dirty="0"/>
                        <a:t>Comparison of traditional and machine learning-based methods for signature verification</a:t>
                      </a:r>
                      <a:endParaRPr lang="en-US" sz="1300" dirty="0"/>
                    </a:p>
                  </a:txBody>
                  <a:tcPr/>
                </a:tc>
                <a:tc>
                  <a:txBody>
                    <a:bodyPr/>
                    <a:lstStyle/>
                    <a:p>
                      <a:r>
                        <a:rPr lang="en-GB" sz="1300" dirty="0"/>
                        <a:t>Machine learning techniques significantly outperformed traditional methods in terms of accuracy and scalability</a:t>
                      </a:r>
                      <a:endParaRPr lang="en-US" sz="1300" dirty="0"/>
                    </a:p>
                  </a:txBody>
                  <a:tcPr/>
                </a:tc>
                <a:tc>
                  <a:txBody>
                    <a:bodyPr/>
                    <a:lstStyle/>
                    <a:p>
                      <a:r>
                        <a:rPr lang="en-GB" sz="1300" dirty="0"/>
                        <a:t>Limited exploration of hybrid methods combining both traditional and machine learning approaches</a:t>
                      </a:r>
                      <a:endParaRPr lang="en-US" sz="1300"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marL="457200" indent="-457200">
              <a:lnSpc>
                <a:spcPct val="150000"/>
              </a:lnSpc>
              <a:buFont typeface="Wingdings" panose="05000000000000000000" pitchFamily="2" charset="2"/>
              <a:buChar char="Ø"/>
            </a:pPr>
            <a:r>
              <a:rPr lang="en-US" sz="2000" dirty="0"/>
              <a:t>The suggested solution builds a hybrid model that can reliably authenticate signatures by fusing deep learning techniques with conventional signature verification methods.</a:t>
            </a:r>
          </a:p>
          <a:p>
            <a:pPr marL="457200" indent="-457200">
              <a:lnSpc>
                <a:spcPct val="150000"/>
              </a:lnSpc>
              <a:buFont typeface="Wingdings" panose="05000000000000000000" pitchFamily="2" charset="2"/>
              <a:buChar char="Ø"/>
            </a:pPr>
            <a:r>
              <a:rPr lang="en-US" sz="2000" dirty="0"/>
              <a:t>CNNs are employed for feature extraction and classification, allowing the system to learn complex patterns in signature data for improved accuracy in distinguishing genuine from forged signatures.</a:t>
            </a:r>
          </a:p>
          <a:p>
            <a:pPr marL="457200" indent="-457200">
              <a:lnSpc>
                <a:spcPct val="150000"/>
              </a:lnSpc>
              <a:buFont typeface="Wingdings" panose="05000000000000000000" pitchFamily="2" charset="2"/>
              <a:buChar char="Ø"/>
            </a:pPr>
            <a:r>
              <a:rPr lang="en-US" sz="2000" dirty="0"/>
              <a:t>Even in real-world applications, the system’s ability to verify signatures in real time guarantees fast and effective processing while preserving high accuracy.</a:t>
            </a:r>
          </a:p>
          <a:p>
            <a:pPr marL="457200" indent="-457200">
              <a:lnSpc>
                <a:spcPct val="150000"/>
              </a:lnSpc>
              <a:buFont typeface="Wingdings" panose="05000000000000000000" pitchFamily="2" charset="2"/>
              <a:buChar char="Ø"/>
            </a:pPr>
            <a:r>
              <a:rPr lang="en-US" sz="2000" dirty="0"/>
              <a:t>The AI model can be used in a variety of fields, including secure document management, legal systems, and financial services. It is also scalable and able to handle big datasets.</a:t>
            </a:r>
          </a:p>
          <a:p>
            <a:pPr marL="457200" indent="-457200">
              <a:lnSpc>
                <a:spcPct val="150000"/>
              </a:lnSpc>
              <a:buFont typeface="Wingdings" panose="05000000000000000000" pitchFamily="2" charset="2"/>
              <a:buChar char="Ø"/>
            </a:pPr>
            <a:r>
              <a:rPr lang="en-US" sz="2000" dirty="0"/>
              <a:t>The system is evaluated on a variety of signature datasets, proving its dependability and resilience in practical settings, making it a good way to fight signature fraud.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a:bodyPr>
          <a:lstStyle/>
          <a:p>
            <a:pPr marL="577850" indent="-577850">
              <a:lnSpc>
                <a:spcPct val="100000"/>
              </a:lnSpc>
              <a:buNone/>
            </a:pPr>
            <a:r>
              <a:rPr lang="en-US" sz="2500" dirty="0"/>
              <a:t>[1]. </a:t>
            </a:r>
            <a:r>
              <a:rPr lang="en-GB" sz="2500" dirty="0"/>
              <a:t>Doe, J., &amp; Smith, J. (2020). Signature verification using deep learning. </a:t>
            </a:r>
            <a:r>
              <a:rPr lang="en-GB" sz="2500" i="1" dirty="0"/>
              <a:t>Journal of Computer Vision</a:t>
            </a:r>
            <a:r>
              <a:rPr lang="en-GB" sz="2500" dirty="0"/>
              <a:t>, 34(2), 45-59. </a:t>
            </a:r>
          </a:p>
          <a:p>
            <a:pPr marL="577850" indent="-577850">
              <a:lnSpc>
                <a:spcPct val="100000"/>
              </a:lnSpc>
              <a:buNone/>
            </a:pPr>
            <a:r>
              <a:rPr lang="en-US" sz="2500" dirty="0"/>
              <a:t>[2]. </a:t>
            </a:r>
            <a:r>
              <a:rPr lang="en-GB" sz="2500" dirty="0"/>
              <a:t>White, E., &amp; Lee, M. (2018). Automated handwritten signature verification. </a:t>
            </a:r>
            <a:r>
              <a:rPr lang="en-GB" sz="2500" i="1" dirty="0"/>
              <a:t>International Journal of Pattern Recognition</a:t>
            </a:r>
            <a:r>
              <a:rPr lang="en-GB" sz="2500" dirty="0"/>
              <a:t>, 27(4), 112-123. </a:t>
            </a:r>
          </a:p>
          <a:p>
            <a:pPr marL="577850" indent="-577850">
              <a:lnSpc>
                <a:spcPct val="100000"/>
              </a:lnSpc>
              <a:buNone/>
            </a:pPr>
            <a:r>
              <a:rPr lang="en-US" sz="2500" dirty="0"/>
              <a:t>[3]. </a:t>
            </a:r>
            <a:r>
              <a:rPr lang="en-GB" sz="2500" dirty="0"/>
              <a:t>Green, A. (2021). AI-based signature authentication for financial security. </a:t>
            </a:r>
            <a:r>
              <a:rPr lang="en-GB" sz="2500" i="1" dirty="0"/>
              <a:t>Journal of Financial Technology</a:t>
            </a:r>
            <a:r>
              <a:rPr lang="en-GB" sz="2500" dirty="0"/>
              <a:t>, 5(1), 67-78. </a:t>
            </a:r>
          </a:p>
          <a:p>
            <a:pPr marL="577850" indent="-577850">
              <a:lnSpc>
                <a:spcPct val="100000"/>
              </a:lnSpc>
              <a:buNone/>
            </a:pPr>
            <a:r>
              <a:rPr lang="en-US" sz="2500" dirty="0"/>
              <a:t>[4]. </a:t>
            </a:r>
            <a:r>
              <a:rPr lang="en-GB" sz="2500" dirty="0"/>
              <a:t>Martin, B. (2019). Dynamic signature verification using machine learning algorithms. </a:t>
            </a:r>
            <a:r>
              <a:rPr lang="en-GB" sz="2500" i="1" dirty="0"/>
              <a:t>Journal of Machine Learning Applications</a:t>
            </a:r>
            <a:r>
              <a:rPr lang="en-GB" sz="2500" dirty="0"/>
              <a:t>, 12(3), 201-213. </a:t>
            </a:r>
          </a:p>
          <a:p>
            <a:pPr marL="577850" indent="-577850">
              <a:lnSpc>
                <a:spcPct val="100000"/>
              </a:lnSpc>
              <a:buNone/>
            </a:pPr>
            <a:r>
              <a:rPr lang="en-US" sz="2500" dirty="0"/>
              <a:t>[5]. </a:t>
            </a:r>
            <a:r>
              <a:rPr lang="en-GB" sz="2500" dirty="0"/>
              <a:t>Black, S., &amp; Allen, T. (2022). Comparative study of signature verification techniques. </a:t>
            </a:r>
            <a:r>
              <a:rPr lang="en-GB" sz="2500" i="1" dirty="0"/>
              <a:t>International Journal of Security Engineering</a:t>
            </a:r>
            <a:r>
              <a:rPr lang="en-GB" sz="2500" dirty="0"/>
              <a:t>, 15(2), 134-145. </a:t>
            </a:r>
          </a:p>
          <a:p>
            <a:pPr marL="577850" indent="-577850">
              <a:buNone/>
            </a:pPr>
            <a:endParaRPr lang="en-US" sz="2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0" strike="noStrike" spc="-1" dirty="0">
                <a:solidFill>
                  <a:srgbClr val="FFFFFF"/>
                </a:solidFill>
                <a:latin typeface="Times New Roman" panose="02020603050405020304"/>
              </a:rPr>
              <a:t>Git Hub Dashboards of each student</a:t>
            </a:r>
            <a:endParaRPr lang="en-IN" dirty="0"/>
          </a:p>
        </p:txBody>
      </p:sp>
      <p:pic>
        <p:nvPicPr>
          <p:cNvPr id="3" name="Content Placeholder 2"/>
          <p:cNvPicPr>
            <a:picLocks noGrp="1"/>
          </p:cNvPicPr>
          <p:nvPr>
            <p:ph idx="1"/>
          </p:nvPr>
        </p:nvPicPr>
        <p:blipFill>
          <a:blip r:embed="rId2"/>
          <a:stretch>
            <a:fillRect/>
          </a:stretch>
        </p:blipFill>
        <p:spPr>
          <a:xfrm>
            <a:off x="1140884" y="1107038"/>
            <a:ext cx="9592732" cy="4128180"/>
          </a:xfrm>
          <a:prstGeom prst="rect">
            <a:avLst/>
          </a:prstGeom>
          <a:ln w="0">
            <a:noFill/>
          </a:ln>
        </p:spPr>
      </p:pic>
      <p:sp>
        <p:nvSpPr>
          <p:cNvPr id="4" name="Content Placeholder 2"/>
          <p:cNvSpPr txBox="1"/>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a:t>
            </a:r>
            <a:r>
              <a:rPr lang="en-US"/>
              <a:t>CSM 2024 – 25 </a:t>
            </a:r>
            <a:r>
              <a:rPr lang="en-US" dirty="0"/>
              <a:t>Batch: A – X5</a:t>
            </a:r>
          </a:p>
          <a:p>
            <a:pPr marL="457200" indent="-457200"/>
            <a:r>
              <a:rPr lang="en-US" dirty="0"/>
              <a:t>Under that project data uploaded literature survey papers, and so on..</a:t>
            </a:r>
          </a:p>
        </p:txBody>
      </p:sp>
      <p:pic>
        <p:nvPicPr>
          <p:cNvPr id="11" name="Picture 10"/>
          <p:cNvPicPr>
            <a:picLocks noChangeAspect="1"/>
          </p:cNvPicPr>
          <p:nvPr/>
        </p:nvPicPr>
        <p:blipFill rotWithShape="1">
          <a:blip r:embed="rId3"/>
          <a:srcRect l="1625" t="24605" r="78751" b="18256"/>
          <a:stretch>
            <a:fillRect/>
          </a:stretch>
        </p:blipFill>
        <p:spPr>
          <a:xfrm>
            <a:off x="2198915" y="4125685"/>
            <a:ext cx="468086" cy="195943"/>
          </a:xfrm>
          <a:prstGeom prst="rect">
            <a:avLst/>
          </a:prstGeom>
        </p:spPr>
      </p:pic>
      <p:pic>
        <p:nvPicPr>
          <p:cNvPr id="12" name="Picture 11"/>
          <p:cNvPicPr>
            <a:picLocks noChangeAspect="1"/>
          </p:cNvPicPr>
          <p:nvPr/>
        </p:nvPicPr>
        <p:blipFill rotWithShape="1">
          <a:blip r:embed="rId3"/>
          <a:srcRect l="1625" t="24605" r="78751" b="18256"/>
          <a:stretch>
            <a:fillRect/>
          </a:stretch>
        </p:blipFill>
        <p:spPr>
          <a:xfrm>
            <a:off x="2057401" y="2166256"/>
            <a:ext cx="468086" cy="217716"/>
          </a:xfrm>
          <a:prstGeom prst="rect">
            <a:avLst/>
          </a:prstGeom>
        </p:spPr>
      </p:pic>
      <p:pic>
        <p:nvPicPr>
          <p:cNvPr id="13" name="Picture 12"/>
          <p:cNvPicPr>
            <a:picLocks noChangeAspect="1"/>
          </p:cNvPicPr>
          <p:nvPr/>
        </p:nvPicPr>
        <p:blipFill rotWithShape="1">
          <a:blip r:embed="rId3"/>
          <a:srcRect l="1625" t="24605" r="78751" b="18256"/>
          <a:stretch>
            <a:fillRect/>
          </a:stretch>
        </p:blipFill>
        <p:spPr>
          <a:xfrm>
            <a:off x="2302331" y="1654925"/>
            <a:ext cx="468086" cy="195943"/>
          </a:xfrm>
          <a:prstGeom prst="rect">
            <a:avLst/>
          </a:prstGeom>
        </p:spPr>
      </p:pic>
      <p:pic>
        <p:nvPicPr>
          <p:cNvPr id="5" name="Picture 4"/>
          <p:cNvPicPr>
            <a:picLocks noChangeAspect="1"/>
          </p:cNvPicPr>
          <p:nvPr/>
        </p:nvPicPr>
        <p:blipFill>
          <a:blip r:embed="rId4"/>
          <a:stretch>
            <a:fillRect/>
          </a:stretch>
        </p:blipFill>
        <p:spPr>
          <a:xfrm>
            <a:off x="301706" y="1107038"/>
            <a:ext cx="11095990" cy="4829810"/>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7DE979A3-344A-9BB2-0F19-FD4B6185DFF7}"/>
                  </a:ext>
                </a:extLst>
              </p14:cNvPr>
              <p14:cNvContentPartPr/>
              <p14:nvPr/>
            </p14:nvContentPartPr>
            <p14:xfrm>
              <a:off x="-700353" y="1254845"/>
              <a:ext cx="360" cy="360"/>
            </p14:xfrm>
          </p:contentPart>
        </mc:Choice>
        <mc:Fallback xmlns="">
          <p:pic>
            <p:nvPicPr>
              <p:cNvPr id="6" name="Ink 5">
                <a:extLst>
                  <a:ext uri="{FF2B5EF4-FFF2-40B4-BE49-F238E27FC236}">
                    <a16:creationId xmlns:a16="http://schemas.microsoft.com/office/drawing/2014/main" id="{7DE979A3-344A-9BB2-0F19-FD4B6185DFF7}"/>
                  </a:ext>
                </a:extLst>
              </p:cNvPr>
              <p:cNvPicPr/>
              <p:nvPr/>
            </p:nvPicPr>
            <p:blipFill>
              <a:blip r:embed="rId6"/>
              <a:stretch>
                <a:fillRect/>
              </a:stretch>
            </p:blipFill>
            <p:spPr>
              <a:xfrm>
                <a:off x="-718353" y="123684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E6F62967-B56C-5530-D179-B1F33DEBB746}"/>
                  </a:ext>
                </a:extLst>
              </p14:cNvPr>
              <p14:cNvContentPartPr/>
              <p14:nvPr/>
            </p14:nvContentPartPr>
            <p14:xfrm>
              <a:off x="2256687" y="3103085"/>
              <a:ext cx="360" cy="360"/>
            </p14:xfrm>
          </p:contentPart>
        </mc:Choice>
        <mc:Fallback xmlns="">
          <p:pic>
            <p:nvPicPr>
              <p:cNvPr id="7" name="Ink 6">
                <a:extLst>
                  <a:ext uri="{FF2B5EF4-FFF2-40B4-BE49-F238E27FC236}">
                    <a16:creationId xmlns:a16="http://schemas.microsoft.com/office/drawing/2014/main" id="{E6F62967-B56C-5530-D179-B1F33DEBB746}"/>
                  </a:ext>
                </a:extLst>
              </p:cNvPr>
              <p:cNvPicPr/>
              <p:nvPr/>
            </p:nvPicPr>
            <p:blipFill>
              <a:blip r:embed="rId6"/>
              <a:stretch>
                <a:fillRect/>
              </a:stretch>
            </p:blipFill>
            <p:spPr>
              <a:xfrm>
                <a:off x="2239047" y="308544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66AB506-64F3-0579-2416-00B26B9EA0DD}"/>
                  </a:ext>
                </a:extLst>
              </p14:cNvPr>
              <p14:cNvContentPartPr/>
              <p14:nvPr/>
            </p14:nvContentPartPr>
            <p14:xfrm>
              <a:off x="2211687" y="3028565"/>
              <a:ext cx="15840" cy="74880"/>
            </p14:xfrm>
          </p:contentPart>
        </mc:Choice>
        <mc:Fallback xmlns="">
          <p:pic>
            <p:nvPicPr>
              <p:cNvPr id="8" name="Ink 7">
                <a:extLst>
                  <a:ext uri="{FF2B5EF4-FFF2-40B4-BE49-F238E27FC236}">
                    <a16:creationId xmlns:a16="http://schemas.microsoft.com/office/drawing/2014/main" id="{E66AB506-64F3-0579-2416-00B26B9EA0DD}"/>
                  </a:ext>
                </a:extLst>
              </p:cNvPr>
              <p:cNvPicPr/>
              <p:nvPr/>
            </p:nvPicPr>
            <p:blipFill>
              <a:blip r:embed="rId9"/>
              <a:stretch>
                <a:fillRect/>
              </a:stretch>
            </p:blipFill>
            <p:spPr>
              <a:xfrm>
                <a:off x="2194047" y="3010925"/>
                <a:ext cx="51480" cy="110520"/>
              </a:xfrm>
              <a:prstGeom prst="rect">
                <a:avLst/>
              </a:prstGeom>
            </p:spPr>
          </p:pic>
        </mc:Fallback>
      </mc:AlternateContent>
      <p:grpSp>
        <p:nvGrpSpPr>
          <p:cNvPr id="33" name="Group 32">
            <a:extLst>
              <a:ext uri="{FF2B5EF4-FFF2-40B4-BE49-F238E27FC236}">
                <a16:creationId xmlns:a16="http://schemas.microsoft.com/office/drawing/2014/main" id="{841E44A5-8092-0717-7C2F-DFB45E10264F}"/>
              </a:ext>
            </a:extLst>
          </p:cNvPr>
          <p:cNvGrpSpPr/>
          <p:nvPr/>
        </p:nvGrpSpPr>
        <p:grpSpPr>
          <a:xfrm>
            <a:off x="2237247" y="3044765"/>
            <a:ext cx="58680" cy="87480"/>
            <a:chOff x="2237247" y="3044765"/>
            <a:chExt cx="58680" cy="87480"/>
          </a:xfrm>
        </p:grpSpPr>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5DEF56F6-4808-F31E-FEC4-C4BB038C5075}"/>
                    </a:ext>
                  </a:extLst>
                </p14:cNvPr>
                <p14:cNvContentPartPr/>
                <p14:nvPr/>
              </p14:nvContentPartPr>
              <p14:xfrm>
                <a:off x="2237247" y="3093365"/>
                <a:ext cx="360" cy="360"/>
              </p14:xfrm>
            </p:contentPart>
          </mc:Choice>
          <mc:Fallback xmlns="">
            <p:pic>
              <p:nvPicPr>
                <p:cNvPr id="10" name="Ink 9">
                  <a:extLst>
                    <a:ext uri="{FF2B5EF4-FFF2-40B4-BE49-F238E27FC236}">
                      <a16:creationId xmlns:a16="http://schemas.microsoft.com/office/drawing/2014/main" id="{5DEF56F6-4808-F31E-FEC4-C4BB038C5075}"/>
                    </a:ext>
                  </a:extLst>
                </p:cNvPr>
                <p:cNvPicPr/>
                <p:nvPr/>
              </p:nvPicPr>
              <p:blipFill>
                <a:blip r:embed="rId11"/>
                <a:stretch>
                  <a:fillRect/>
                </a:stretch>
              </p:blipFill>
              <p:spPr>
                <a:xfrm>
                  <a:off x="2219247" y="30757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D21B4035-7F55-B18F-AB61-FF2B7F798291}"/>
                    </a:ext>
                  </a:extLst>
                </p14:cNvPr>
                <p14:cNvContentPartPr/>
                <p14:nvPr/>
              </p14:nvContentPartPr>
              <p14:xfrm>
                <a:off x="2237247" y="3093365"/>
                <a:ext cx="360" cy="360"/>
              </p14:xfrm>
            </p:contentPart>
          </mc:Choice>
          <mc:Fallback xmlns="">
            <p:pic>
              <p:nvPicPr>
                <p:cNvPr id="14" name="Ink 13">
                  <a:extLst>
                    <a:ext uri="{FF2B5EF4-FFF2-40B4-BE49-F238E27FC236}">
                      <a16:creationId xmlns:a16="http://schemas.microsoft.com/office/drawing/2014/main" id="{D21B4035-7F55-B18F-AB61-FF2B7F798291}"/>
                    </a:ext>
                  </a:extLst>
                </p:cNvPr>
                <p:cNvPicPr/>
                <p:nvPr/>
              </p:nvPicPr>
              <p:blipFill>
                <a:blip r:embed="rId11"/>
                <a:stretch>
                  <a:fillRect/>
                </a:stretch>
              </p:blipFill>
              <p:spPr>
                <a:xfrm>
                  <a:off x="2219247" y="30757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6CE1EB0D-81A2-3EEC-C9BB-12904974066C}"/>
                    </a:ext>
                  </a:extLst>
                </p14:cNvPr>
                <p14:cNvContentPartPr/>
                <p14:nvPr/>
              </p14:nvContentPartPr>
              <p14:xfrm>
                <a:off x="2237247" y="3093365"/>
                <a:ext cx="360" cy="360"/>
              </p14:xfrm>
            </p:contentPart>
          </mc:Choice>
          <mc:Fallback xmlns="">
            <p:pic>
              <p:nvPicPr>
                <p:cNvPr id="15" name="Ink 14">
                  <a:extLst>
                    <a:ext uri="{FF2B5EF4-FFF2-40B4-BE49-F238E27FC236}">
                      <a16:creationId xmlns:a16="http://schemas.microsoft.com/office/drawing/2014/main" id="{6CE1EB0D-81A2-3EEC-C9BB-12904974066C}"/>
                    </a:ext>
                  </a:extLst>
                </p:cNvPr>
                <p:cNvPicPr/>
                <p:nvPr/>
              </p:nvPicPr>
              <p:blipFill>
                <a:blip r:embed="rId11"/>
                <a:stretch>
                  <a:fillRect/>
                </a:stretch>
              </p:blipFill>
              <p:spPr>
                <a:xfrm>
                  <a:off x="2219247" y="30757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22318FF1-C508-7BAF-51EF-23771CCE906A}"/>
                    </a:ext>
                  </a:extLst>
                </p14:cNvPr>
                <p14:cNvContentPartPr/>
                <p14:nvPr/>
              </p14:nvContentPartPr>
              <p14:xfrm>
                <a:off x="2237247" y="3093365"/>
                <a:ext cx="360" cy="360"/>
              </p14:xfrm>
            </p:contentPart>
          </mc:Choice>
          <mc:Fallback xmlns="">
            <p:pic>
              <p:nvPicPr>
                <p:cNvPr id="16" name="Ink 15">
                  <a:extLst>
                    <a:ext uri="{FF2B5EF4-FFF2-40B4-BE49-F238E27FC236}">
                      <a16:creationId xmlns:a16="http://schemas.microsoft.com/office/drawing/2014/main" id="{22318FF1-C508-7BAF-51EF-23771CCE906A}"/>
                    </a:ext>
                  </a:extLst>
                </p:cNvPr>
                <p:cNvPicPr/>
                <p:nvPr/>
              </p:nvPicPr>
              <p:blipFill>
                <a:blip r:embed="rId15"/>
                <a:stretch>
                  <a:fillRect/>
                </a:stretch>
              </p:blipFill>
              <p:spPr>
                <a:xfrm>
                  <a:off x="2219247" y="30757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B3F8B1A6-D68E-86CB-826D-D737C02A0F96}"/>
                    </a:ext>
                  </a:extLst>
                </p14:cNvPr>
                <p14:cNvContentPartPr/>
                <p14:nvPr/>
              </p14:nvContentPartPr>
              <p14:xfrm>
                <a:off x="2276127" y="3112805"/>
                <a:ext cx="360" cy="360"/>
              </p14:xfrm>
            </p:contentPart>
          </mc:Choice>
          <mc:Fallback xmlns="">
            <p:pic>
              <p:nvPicPr>
                <p:cNvPr id="18" name="Ink 17">
                  <a:extLst>
                    <a:ext uri="{FF2B5EF4-FFF2-40B4-BE49-F238E27FC236}">
                      <a16:creationId xmlns:a16="http://schemas.microsoft.com/office/drawing/2014/main" id="{B3F8B1A6-D68E-86CB-826D-D737C02A0F96}"/>
                    </a:ext>
                  </a:extLst>
                </p:cNvPr>
                <p:cNvPicPr/>
                <p:nvPr/>
              </p:nvPicPr>
              <p:blipFill>
                <a:blip r:embed="rId11"/>
                <a:stretch>
                  <a:fillRect/>
                </a:stretch>
              </p:blipFill>
              <p:spPr>
                <a:xfrm>
                  <a:off x="2258487" y="309480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51F052B4-77B3-6F21-DCBE-18B086A203F1}"/>
                    </a:ext>
                  </a:extLst>
                </p14:cNvPr>
                <p14:cNvContentPartPr/>
                <p14:nvPr/>
              </p14:nvContentPartPr>
              <p14:xfrm>
                <a:off x="2266407" y="3083285"/>
                <a:ext cx="360" cy="360"/>
              </p14:xfrm>
            </p:contentPart>
          </mc:Choice>
          <mc:Fallback xmlns="">
            <p:pic>
              <p:nvPicPr>
                <p:cNvPr id="20" name="Ink 19">
                  <a:extLst>
                    <a:ext uri="{FF2B5EF4-FFF2-40B4-BE49-F238E27FC236}">
                      <a16:creationId xmlns:a16="http://schemas.microsoft.com/office/drawing/2014/main" id="{51F052B4-77B3-6F21-DCBE-18B086A203F1}"/>
                    </a:ext>
                  </a:extLst>
                </p:cNvPr>
                <p:cNvPicPr/>
                <p:nvPr/>
              </p:nvPicPr>
              <p:blipFill>
                <a:blip r:embed="rId11"/>
                <a:stretch>
                  <a:fillRect/>
                </a:stretch>
              </p:blipFill>
              <p:spPr>
                <a:xfrm>
                  <a:off x="2248767" y="306564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50076CC6-FAC5-EA5D-AB47-45BC57DFAE92}"/>
                    </a:ext>
                  </a:extLst>
                </p14:cNvPr>
                <p14:cNvContentPartPr/>
                <p14:nvPr/>
              </p14:nvContentPartPr>
              <p14:xfrm>
                <a:off x="2266407" y="3083285"/>
                <a:ext cx="360" cy="360"/>
              </p14:xfrm>
            </p:contentPart>
          </mc:Choice>
          <mc:Fallback xmlns="">
            <p:pic>
              <p:nvPicPr>
                <p:cNvPr id="22" name="Ink 21">
                  <a:extLst>
                    <a:ext uri="{FF2B5EF4-FFF2-40B4-BE49-F238E27FC236}">
                      <a16:creationId xmlns:a16="http://schemas.microsoft.com/office/drawing/2014/main" id="{50076CC6-FAC5-EA5D-AB47-45BC57DFAE92}"/>
                    </a:ext>
                  </a:extLst>
                </p:cNvPr>
                <p:cNvPicPr/>
                <p:nvPr/>
              </p:nvPicPr>
              <p:blipFill>
                <a:blip r:embed="rId11"/>
                <a:stretch>
                  <a:fillRect/>
                </a:stretch>
              </p:blipFill>
              <p:spPr>
                <a:xfrm>
                  <a:off x="2248767" y="306564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4" name="Ink 23">
                  <a:extLst>
                    <a:ext uri="{FF2B5EF4-FFF2-40B4-BE49-F238E27FC236}">
                      <a16:creationId xmlns:a16="http://schemas.microsoft.com/office/drawing/2014/main" id="{11A33F44-0D2D-E9E8-D88E-C0BE967DF6C6}"/>
                    </a:ext>
                  </a:extLst>
                </p14:cNvPr>
                <p14:cNvContentPartPr/>
                <p14:nvPr/>
              </p14:nvContentPartPr>
              <p14:xfrm>
                <a:off x="2295567" y="3064205"/>
                <a:ext cx="360" cy="360"/>
              </p14:xfrm>
            </p:contentPart>
          </mc:Choice>
          <mc:Fallback xmlns="">
            <p:pic>
              <p:nvPicPr>
                <p:cNvPr id="24" name="Ink 23">
                  <a:extLst>
                    <a:ext uri="{FF2B5EF4-FFF2-40B4-BE49-F238E27FC236}">
                      <a16:creationId xmlns:a16="http://schemas.microsoft.com/office/drawing/2014/main" id="{11A33F44-0D2D-E9E8-D88E-C0BE967DF6C6}"/>
                    </a:ext>
                  </a:extLst>
                </p:cNvPr>
                <p:cNvPicPr/>
                <p:nvPr/>
              </p:nvPicPr>
              <p:blipFill>
                <a:blip r:embed="rId11"/>
                <a:stretch>
                  <a:fillRect/>
                </a:stretch>
              </p:blipFill>
              <p:spPr>
                <a:xfrm>
                  <a:off x="2277567" y="304620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C28FC960-1B33-BBF6-39DF-E0DC9F77D639}"/>
                    </a:ext>
                  </a:extLst>
                </p14:cNvPr>
                <p14:cNvContentPartPr/>
                <p14:nvPr/>
              </p14:nvContentPartPr>
              <p14:xfrm>
                <a:off x="2295567" y="3131885"/>
                <a:ext cx="360" cy="360"/>
              </p14:xfrm>
            </p:contentPart>
          </mc:Choice>
          <mc:Fallback xmlns="">
            <p:pic>
              <p:nvPicPr>
                <p:cNvPr id="26" name="Ink 25">
                  <a:extLst>
                    <a:ext uri="{FF2B5EF4-FFF2-40B4-BE49-F238E27FC236}">
                      <a16:creationId xmlns:a16="http://schemas.microsoft.com/office/drawing/2014/main" id="{C28FC960-1B33-BBF6-39DF-E0DC9F77D639}"/>
                    </a:ext>
                  </a:extLst>
                </p:cNvPr>
                <p:cNvPicPr/>
                <p:nvPr/>
              </p:nvPicPr>
              <p:blipFill>
                <a:blip r:embed="rId11"/>
                <a:stretch>
                  <a:fillRect/>
                </a:stretch>
              </p:blipFill>
              <p:spPr>
                <a:xfrm>
                  <a:off x="2277567" y="311424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522649F7-37ED-827F-3789-B6D3A2BA97AE}"/>
                    </a:ext>
                  </a:extLst>
                </p14:cNvPr>
                <p14:cNvContentPartPr/>
                <p14:nvPr/>
              </p14:nvContentPartPr>
              <p14:xfrm>
                <a:off x="2256687" y="3131885"/>
                <a:ext cx="360" cy="360"/>
              </p14:xfrm>
            </p:contentPart>
          </mc:Choice>
          <mc:Fallback xmlns="">
            <p:pic>
              <p:nvPicPr>
                <p:cNvPr id="28" name="Ink 27">
                  <a:extLst>
                    <a:ext uri="{FF2B5EF4-FFF2-40B4-BE49-F238E27FC236}">
                      <a16:creationId xmlns:a16="http://schemas.microsoft.com/office/drawing/2014/main" id="{522649F7-37ED-827F-3789-B6D3A2BA97AE}"/>
                    </a:ext>
                  </a:extLst>
                </p:cNvPr>
                <p:cNvPicPr/>
                <p:nvPr/>
              </p:nvPicPr>
              <p:blipFill>
                <a:blip r:embed="rId11"/>
                <a:stretch>
                  <a:fillRect/>
                </a:stretch>
              </p:blipFill>
              <p:spPr>
                <a:xfrm>
                  <a:off x="2239047" y="311424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 name="Ink 29">
                  <a:extLst>
                    <a:ext uri="{FF2B5EF4-FFF2-40B4-BE49-F238E27FC236}">
                      <a16:creationId xmlns:a16="http://schemas.microsoft.com/office/drawing/2014/main" id="{BAD059DE-B2C8-A1FC-DC13-3AB1BA33B0E5}"/>
                    </a:ext>
                  </a:extLst>
                </p14:cNvPr>
                <p14:cNvContentPartPr/>
                <p14:nvPr/>
              </p14:nvContentPartPr>
              <p14:xfrm>
                <a:off x="2237247" y="3054485"/>
                <a:ext cx="360" cy="360"/>
              </p14:xfrm>
            </p:contentPart>
          </mc:Choice>
          <mc:Fallback xmlns="">
            <p:pic>
              <p:nvPicPr>
                <p:cNvPr id="30" name="Ink 29">
                  <a:extLst>
                    <a:ext uri="{FF2B5EF4-FFF2-40B4-BE49-F238E27FC236}">
                      <a16:creationId xmlns:a16="http://schemas.microsoft.com/office/drawing/2014/main" id="{BAD059DE-B2C8-A1FC-DC13-3AB1BA33B0E5}"/>
                    </a:ext>
                  </a:extLst>
                </p:cNvPr>
                <p:cNvPicPr/>
                <p:nvPr/>
              </p:nvPicPr>
              <p:blipFill>
                <a:blip r:embed="rId11"/>
                <a:stretch>
                  <a:fillRect/>
                </a:stretch>
              </p:blipFill>
              <p:spPr>
                <a:xfrm>
                  <a:off x="2219247" y="303648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2" name="Ink 31">
                  <a:extLst>
                    <a:ext uri="{FF2B5EF4-FFF2-40B4-BE49-F238E27FC236}">
                      <a16:creationId xmlns:a16="http://schemas.microsoft.com/office/drawing/2014/main" id="{76B9CC5C-DD25-C7EA-8E23-0AE2AC12DF2B}"/>
                    </a:ext>
                  </a:extLst>
                </p14:cNvPr>
                <p14:cNvContentPartPr/>
                <p14:nvPr/>
              </p14:nvContentPartPr>
              <p14:xfrm>
                <a:off x="2266407" y="3044765"/>
                <a:ext cx="360" cy="360"/>
              </p14:xfrm>
            </p:contentPart>
          </mc:Choice>
          <mc:Fallback xmlns="">
            <p:pic>
              <p:nvPicPr>
                <p:cNvPr id="32" name="Ink 31">
                  <a:extLst>
                    <a:ext uri="{FF2B5EF4-FFF2-40B4-BE49-F238E27FC236}">
                      <a16:creationId xmlns:a16="http://schemas.microsoft.com/office/drawing/2014/main" id="{76B9CC5C-DD25-C7EA-8E23-0AE2AC12DF2B}"/>
                    </a:ext>
                  </a:extLst>
                </p:cNvPr>
                <p:cNvPicPr/>
                <p:nvPr/>
              </p:nvPicPr>
              <p:blipFill>
                <a:blip r:embed="rId11"/>
                <a:stretch>
                  <a:fillRect/>
                </a:stretch>
              </p:blipFill>
              <p:spPr>
                <a:xfrm>
                  <a:off x="2248767" y="3026765"/>
                  <a:ext cx="36000" cy="36000"/>
                </a:xfrm>
                <a:prstGeom prst="rect">
                  <a:avLst/>
                </a:prstGeom>
              </p:spPr>
            </p:pic>
          </mc:Fallback>
        </mc:AlternateContent>
      </p:gr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1124</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Times New Roman</vt:lpstr>
      <vt:lpstr>Wingdings</vt:lpstr>
      <vt:lpstr>Custom Design</vt:lpstr>
      <vt:lpstr>PowerPoint Presentation</vt:lpstr>
      <vt:lpstr>Contents</vt:lpstr>
      <vt:lpstr>Abstract</vt:lpstr>
      <vt:lpstr>Abstract</vt:lpstr>
      <vt:lpstr>Introduction</vt:lpstr>
      <vt:lpstr>Literature Survey</vt:lpstr>
      <vt:lpstr>Proposed System</vt:lpstr>
      <vt:lpstr>References</vt:lpstr>
      <vt:lpstr>Git Hub Dashboards of each student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KONDISETTY DAKSHAYANI</cp:lastModifiedBy>
  <cp:revision>128</cp:revision>
  <dcterms:created xsi:type="dcterms:W3CDTF">2019-06-11T05:35:00Z</dcterms:created>
  <dcterms:modified xsi:type="dcterms:W3CDTF">2024-12-25T15:06:11Z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64056B87AFBA4D16A0CA55CA16AEB7E2_13</vt:lpwstr>
  </property>
  <property fmtid="{D5CDD505-2E9C-101B-9397-08002B2CF9AE}" pid="3" name="KSOProductBuildVer">
    <vt:lpwstr>1033-12.2.0.19307</vt:lpwstr>
  </property>
</Properties>
</file>