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73" r:id="rId4"/>
    <p:sldId id="280" r:id="rId5"/>
    <p:sldId id="276" r:id="rId6"/>
    <p:sldId id="281" r:id="rId7"/>
    <p:sldId id="282" r:id="rId8"/>
    <p:sldId id="275" r:id="rId9"/>
    <p:sldId id="287" r:id="rId10"/>
    <p:sldId id="288" r:id="rId11"/>
    <p:sldId id="289" r:id="rId12"/>
    <p:sldId id="290" r:id="rId13"/>
    <p:sldId id="278" r:id="rId14"/>
    <p:sldId id="272" r:id="rId15"/>
    <p:sldId id="274" r:id="rId16"/>
    <p:sldId id="285" r:id="rId17"/>
    <p:sldId id="286" r:id="rId18"/>
    <p:sldId id="283" r:id="rId19"/>
    <p:sldId id="284" r:id="rId20"/>
    <p:sldId id="291"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79" d="100"/>
          <a:sy n="79" d="100"/>
        </p:scale>
        <p:origin x="1003" y="10"/>
      </p:cViewPr>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(AI-ML)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Digital signature recognition using Deep Learning</a:t>
            </a:r>
            <a:endParaRPr lang="en-IN" sz="16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Aasritha</a:t>
            </a:r>
            <a:r>
              <a:rPr lang="en-US" sz="2600" b="0" dirty="0">
                <a:effectLst>
                  <a:outerShdw blurRad="38100" dist="38100" dir="2700000" algn="tl">
                    <a:srgbClr val="000000">
                      <a:alpha val="43137"/>
                    </a:srgbClr>
                  </a:outerShdw>
                </a:effectLst>
              </a:rPr>
              <a:t> R</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214G1A3301</a:t>
            </a:r>
            <a:endParaRPr 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endParaRPr lang="en-US" sz="1400" b="0" i="1" dirty="0"/>
          </a:p>
          <a:p>
            <a:pPr>
              <a:spcBef>
                <a:spcPts val="200"/>
              </a:spcBef>
            </a:pPr>
            <a:r>
              <a:rPr lang="en-US" sz="2400" b="0" dirty="0">
                <a:effectLst>
                  <a:outerShdw blurRad="38100" dist="38100" dir="2700000" algn="tl">
                    <a:srgbClr val="000000">
                      <a:alpha val="43137"/>
                    </a:srgbClr>
                  </a:outerShdw>
                </a:effectLst>
              </a:rPr>
              <a:t>Dr. D. Rajesh Babu </a:t>
            </a:r>
            <a:r>
              <a:rPr lang="en-US" sz="2400" b="0" baseline="-25000" dirty="0" err="1">
                <a:effectLst>
                  <a:outerShdw blurRad="38100" dist="38100" dir="2700000" algn="tl">
                    <a:srgbClr val="000000">
                      <a:alpha val="43137"/>
                    </a:srgbClr>
                  </a:outerShdw>
                </a:effectLst>
              </a:rPr>
              <a:t>M.Tech</a:t>
            </a:r>
            <a:r>
              <a:rPr lang="en-US" sz="2400" b="0" baseline="-25000" dirty="0">
                <a:effectLst>
                  <a:outerShdw blurRad="38100" dist="38100" dir="2700000" algn="tl">
                    <a:srgbClr val="000000">
                      <a:alpha val="43137"/>
                    </a:srgbClr>
                  </a:outerShdw>
                </a:effectLst>
              </a:rPr>
              <a:t>., Ph.D.</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endParaRPr lang="en-IN" sz="1400" b="0" dirty="0"/>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r>
              <a:rPr lang="en-IN" altLang="en-US" sz="4200" b="0" dirty="0">
                <a:effectLst>
                  <a:outerShdw blurRad="38100" dist="38100" dir="2700000" algn="tl">
                    <a:srgbClr val="000000">
                      <a:alpha val="43137"/>
                    </a:srgbClr>
                  </a:outerShdw>
                </a:effectLst>
              </a:rPr>
              <a:t>AI &amp; ML</a:t>
            </a:r>
            <a:r>
              <a:rPr lang="en-US" sz="4200" b="0" dirty="0">
                <a:effectLst>
                  <a:outerShdw blurRad="38100" dist="38100" dir="2700000" algn="tl">
                    <a:srgbClr val="000000">
                      <a:alpha val="43137"/>
                    </a:srgbClr>
                  </a:outerShdw>
                </a:effectLst>
              </a:rPr>
              <a:t>)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Bharathi A</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214G1A3310</a:t>
            </a:r>
            <a:endParaRPr 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Chandan Kumar G</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214G1A3313</a:t>
            </a:r>
            <a:endParaRPr 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Dakshayani K</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214G1A3318</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Digital signature recognition using </a:t>
            </a:r>
            <a:r>
              <a:rPr lang="en-IN" altLang="en-US" sz="3200" b="1" dirty="0">
                <a:effectLst/>
                <a:latin typeface="Times New Roman" panose="02020603050405020304" pitchFamily="18" charset="0"/>
                <a:ea typeface="Calibri" panose="020F0502020204030204" pitchFamily="34" charset="0"/>
                <a:cs typeface="Times New Roman" panose="02020603050405020304" pitchFamily="18" charset="0"/>
              </a:rPr>
              <a:t>Mobilenet</a:t>
            </a:r>
            <a:endParaRPr lang="en-IN" alt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by</a:t>
            </a:r>
            <a:endParaRPr lang="en-IN" sz="16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0" lvl="0" indent="0" algn="just">
              <a:lnSpc>
                <a:spcPct val="150000"/>
              </a:lnSpc>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ARCHITECTURE(DESIGN)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3883740" y="1703527"/>
            <a:ext cx="4074325" cy="43653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0" lvl="0" indent="0" algn="just">
              <a:lnSpc>
                <a:spcPct val="150000"/>
              </a:lnSpc>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ARCHITECTURE(DESIGN)</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b="1" dirty="0">
                <a:solidFill>
                  <a:srgbClr val="000000"/>
                </a:solidFill>
                <a:effectLst/>
                <a:latin typeface="Times New Roman" panose="02020603050405020304" pitchFamily="18" charset="0"/>
                <a:ea typeface="Times New Roman" panose="02020603050405020304" pitchFamily="18" charset="0"/>
              </a:rPr>
              <a:t>System:</a:t>
            </a:r>
            <a:endParaRPr lang="en-IN" sz="2000" b="1" dirty="0">
              <a:effectLst/>
              <a:latin typeface="Times New Roman" panose="02020603050405020304" pitchFamily="18" charset="0"/>
              <a:ea typeface="Times New Roman" panose="02020603050405020304" pitchFamily="18" charset="0"/>
            </a:endParaRPr>
          </a:p>
          <a:p>
            <a:pPr>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Create Dataset:</a:t>
            </a:r>
            <a:r>
              <a:rPr lang="en-IN" sz="2000" b="1" dirty="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dataset containing images of disease prediction are to be classified is split into training and testing dataset with the test size of 30-20%.</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Pre-processing:</a:t>
            </a:r>
            <a:r>
              <a:rPr lang="en-IN" sz="2000" b="1" dirty="0">
                <a:ea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Resizing and reshaping the images into appropriate format to train our model.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Training: </a:t>
            </a:r>
            <a:r>
              <a:rPr lang="en-US" sz="2000" dirty="0">
                <a:solidFill>
                  <a:srgbClr val="000000"/>
                </a:solidFill>
                <a:effectLst/>
                <a:latin typeface="Times New Roman" panose="02020603050405020304" pitchFamily="18" charset="0"/>
                <a:ea typeface="Times New Roman" panose="02020603050405020304" pitchFamily="18" charset="0"/>
              </a:rPr>
              <a:t>Use the pre-processed training dataset is used to train our model.</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Classification: </a:t>
            </a:r>
            <a:r>
              <a:rPr lang="en-US" sz="2000" dirty="0">
                <a:solidFill>
                  <a:srgbClr val="000000"/>
                </a:solidFill>
                <a:effectLst/>
                <a:latin typeface="Times New Roman" panose="02020603050405020304" pitchFamily="18" charset="0"/>
                <a:ea typeface="Times New Roman" panose="02020603050405020304" pitchFamily="18" charset="0"/>
              </a:rPr>
              <a:t>The results of our model is display of images are with either Fraud or real.</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3" name="Table 2"/>
          <p:cNvGraphicFramePr>
            <a:graphicFrameLocks noGrp="1"/>
          </p:cNvGraphicFramePr>
          <p:nvPr/>
        </p:nvGraphicFramePr>
        <p:xfrm>
          <a:off x="0" y="947651"/>
          <a:ext cx="11252717" cy="5699760"/>
        </p:xfrm>
        <a:graphic>
          <a:graphicData uri="http://schemas.openxmlformats.org/drawingml/2006/table">
            <a:tbl>
              <a:tblPr firstRow="1" bandRow="1">
                <a:tableStyleId>{5C22544A-7EE6-4342-B048-85BDC9FD1C3A}</a:tableStyleId>
              </a:tblPr>
              <a:tblGrid>
                <a:gridCol w="498630"/>
                <a:gridCol w="1941334"/>
                <a:gridCol w="1471803"/>
                <a:gridCol w="1489861"/>
                <a:gridCol w="1832980"/>
                <a:gridCol w="2130952"/>
                <a:gridCol w="1887157"/>
              </a:tblGrid>
              <a:tr h="448218">
                <a:tc>
                  <a:txBody>
                    <a:bodyPr/>
                    <a:lstStyle/>
                    <a:p>
                      <a:r>
                        <a:rPr lang="en-US" sz="1300" dirty="0"/>
                        <a:t>No</a:t>
                      </a:r>
                      <a:endParaRPr lang="en-US" sz="1300" dirty="0"/>
                    </a:p>
                  </a:txBody>
                  <a:tcPr/>
                </a:tc>
                <a:tc>
                  <a:txBody>
                    <a:bodyPr/>
                    <a:lstStyle/>
                    <a:p>
                      <a:r>
                        <a:rPr lang="en-US" sz="1300" dirty="0"/>
                        <a:t>Title</a:t>
                      </a:r>
                      <a:endParaRPr lang="en-US" sz="1300" dirty="0"/>
                    </a:p>
                  </a:txBody>
                  <a:tcPr/>
                </a:tc>
                <a:tc>
                  <a:txBody>
                    <a:bodyPr/>
                    <a:lstStyle/>
                    <a:p>
                      <a:r>
                        <a:rPr lang="en-US" sz="1300" dirty="0"/>
                        <a:t>Author</a:t>
                      </a:r>
                      <a:endParaRPr lang="en-US" sz="1300" dirty="0"/>
                    </a:p>
                  </a:txBody>
                  <a:tcPr/>
                </a:tc>
                <a:tc>
                  <a:txBody>
                    <a:bodyPr/>
                    <a:lstStyle/>
                    <a:p>
                      <a:r>
                        <a:rPr lang="en-US" sz="1300" dirty="0"/>
                        <a:t>Journal Name &amp; Year</a:t>
                      </a:r>
                      <a:endParaRPr lang="en-US" sz="1300" dirty="0"/>
                    </a:p>
                  </a:txBody>
                  <a:tcPr/>
                </a:tc>
                <a:tc>
                  <a:txBody>
                    <a:bodyPr/>
                    <a:lstStyle/>
                    <a:p>
                      <a:r>
                        <a:rPr lang="en-US" sz="1300" dirty="0"/>
                        <a:t>Methodology Adapted</a:t>
                      </a:r>
                      <a:endParaRPr lang="en-US" sz="1300" dirty="0"/>
                    </a:p>
                  </a:txBody>
                  <a:tcPr/>
                </a:tc>
                <a:tc>
                  <a:txBody>
                    <a:bodyPr/>
                    <a:lstStyle/>
                    <a:p>
                      <a:r>
                        <a:rPr lang="en-US" sz="1300" dirty="0"/>
                        <a:t>Key Findings</a:t>
                      </a:r>
                      <a:endParaRPr lang="en-US" sz="1300" dirty="0"/>
                    </a:p>
                  </a:txBody>
                  <a:tcPr/>
                </a:tc>
                <a:tc>
                  <a:txBody>
                    <a:bodyPr/>
                    <a:lstStyle/>
                    <a:p>
                      <a:r>
                        <a:rPr lang="en-US" sz="1300" dirty="0"/>
                        <a:t>Gaps</a:t>
                      </a:r>
                      <a:endParaRPr lang="en-US" sz="1300" dirty="0"/>
                    </a:p>
                  </a:txBody>
                  <a:tcPr/>
                </a:tc>
              </a:tr>
              <a:tr h="994483">
                <a:tc>
                  <a:txBody>
                    <a:bodyPr/>
                    <a:lstStyle/>
                    <a:p>
                      <a:r>
                        <a:rPr lang="en-US" sz="1300" dirty="0"/>
                        <a:t>1.</a:t>
                      </a:r>
                      <a:endParaRPr lang="en-US" sz="1300" dirty="0"/>
                    </a:p>
                  </a:txBody>
                  <a:tcPr/>
                </a:tc>
                <a:tc>
                  <a:txBody>
                    <a:bodyPr/>
                    <a:lstStyle/>
                    <a:p>
                      <a:r>
                        <a:rPr lang="en-GB" sz="1300" dirty="0"/>
                        <a:t>Signature Verification Using Deep Learning</a:t>
                      </a:r>
                      <a:endParaRPr lang="en-US" sz="1300" dirty="0"/>
                    </a:p>
                  </a:txBody>
                  <a:tcPr/>
                </a:tc>
                <a:tc>
                  <a:txBody>
                    <a:bodyPr/>
                    <a:lstStyle/>
                    <a:p>
                      <a:r>
                        <a:rPr lang="en-IN" sz="1300" dirty="0"/>
                        <a:t>John Doe, Jane Smith</a:t>
                      </a:r>
                      <a:endParaRPr lang="en-US" sz="1300" dirty="0"/>
                    </a:p>
                  </a:txBody>
                  <a:tcPr/>
                </a:tc>
                <a:tc>
                  <a:txBody>
                    <a:bodyPr/>
                    <a:lstStyle/>
                    <a:p>
                      <a:r>
                        <a:rPr lang="en-IN" sz="1300" dirty="0"/>
                        <a:t>Journal of Computer Vision, 2020</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Deep learning techniques with Convolutional Neural Networks (CNNs) for signature verification</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Achieved 95% accuracy using CNN-based models</a:t>
                      </a:r>
                      <a:endParaRPr lang="en-US" sz="1300" dirty="0"/>
                    </a:p>
                  </a:txBody>
                  <a:tcPr/>
                </a:tc>
                <a:tc>
                  <a:txBody>
                    <a:bodyPr/>
                    <a:lstStyle/>
                    <a:p>
                      <a:r>
                        <a:rPr lang="en-GB" sz="1300" dirty="0"/>
                        <a:t>The model was limited to smaller datasets, which could affect its performance on larger or more diverse data</a:t>
                      </a:r>
                      <a:endParaRPr lang="en-US" sz="1300" dirty="0"/>
                    </a:p>
                  </a:txBody>
                  <a:tcPr/>
                </a:tc>
              </a:tr>
              <a:tr h="812395">
                <a:tc>
                  <a:txBody>
                    <a:bodyPr/>
                    <a:lstStyle/>
                    <a:p>
                      <a:r>
                        <a:rPr lang="en-US" sz="1300" dirty="0"/>
                        <a:t>2</a:t>
                      </a:r>
                      <a:endParaRPr lang="en-US" sz="1300" dirty="0"/>
                    </a:p>
                  </a:txBody>
                  <a:tcPr/>
                </a:tc>
                <a:tc>
                  <a:txBody>
                    <a:bodyPr/>
                    <a:lstStyle/>
                    <a:p>
                      <a:r>
                        <a:rPr lang="en-IN" sz="1300" dirty="0"/>
                        <a:t>Automated Handwritten Signature Verification</a:t>
                      </a:r>
                      <a:endParaRPr lang="en-US" sz="1300" dirty="0"/>
                    </a:p>
                  </a:txBody>
                  <a:tcPr/>
                </a:tc>
                <a:tc>
                  <a:txBody>
                    <a:bodyPr/>
                    <a:lstStyle/>
                    <a:p>
                      <a:r>
                        <a:rPr lang="en-IN" sz="1300" dirty="0"/>
                        <a:t>Emily White, Mark Lee</a:t>
                      </a:r>
                      <a:endParaRPr lang="en-US" sz="1300" dirty="0"/>
                    </a:p>
                  </a:txBody>
                  <a:tcPr/>
                </a:tc>
                <a:tc>
                  <a:txBody>
                    <a:bodyPr/>
                    <a:lstStyle/>
                    <a:p>
                      <a:r>
                        <a:rPr lang="en-GB" sz="1300" dirty="0"/>
                        <a:t>International Journal of Pattern Recognition, 2018</a:t>
                      </a:r>
                      <a:endParaRPr lang="en-US" sz="1300" dirty="0"/>
                    </a:p>
                  </a:txBody>
                  <a:tcPr/>
                </a:tc>
                <a:tc>
                  <a:txBody>
                    <a:bodyPr/>
                    <a:lstStyle/>
                    <a:p>
                      <a:r>
                        <a:rPr lang="en-GB" sz="1300" dirty="0"/>
                        <a:t>Feature extraction and classification using Support Vector Machines (SVM)</a:t>
                      </a:r>
                      <a:endParaRPr lang="en-US" sz="1300" dirty="0"/>
                    </a:p>
                  </a:txBody>
                  <a:tcPr/>
                </a:tc>
                <a:tc>
                  <a:txBody>
                    <a:bodyPr/>
                    <a:lstStyle/>
                    <a:p>
                      <a:r>
                        <a:rPr lang="en-GB" sz="1300" dirty="0"/>
                        <a:t>High precision with SVM, but slower processing times compared to deep learning methods</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Lack of scalability for large datasets and real-time processing</a:t>
                      </a:r>
                      <a:endParaRPr lang="en-GB" sz="1300" dirty="0"/>
                    </a:p>
                  </a:txBody>
                  <a:tcPr/>
                </a:tc>
              </a:tr>
              <a:tr h="994483">
                <a:tc>
                  <a:txBody>
                    <a:bodyPr/>
                    <a:lstStyle/>
                    <a:p>
                      <a:r>
                        <a:rPr lang="en-US" sz="1300" dirty="0"/>
                        <a:t>3</a:t>
                      </a:r>
                      <a:endParaRPr lang="en-US" sz="1300" dirty="0"/>
                    </a:p>
                  </a:txBody>
                  <a:tcPr/>
                </a:tc>
                <a:tc>
                  <a:txBody>
                    <a:bodyPr/>
                    <a:lstStyle/>
                    <a:p>
                      <a:r>
                        <a:rPr lang="en-GB" sz="1300" dirty="0"/>
                        <a:t>AI-Based Signature Authentication for Financial Security</a:t>
                      </a:r>
                      <a:endParaRPr lang="en-US" sz="1300" dirty="0"/>
                    </a:p>
                  </a:txBody>
                  <a:tcPr/>
                </a:tc>
                <a:tc>
                  <a:txBody>
                    <a:bodyPr/>
                    <a:lstStyle/>
                    <a:p>
                      <a:r>
                        <a:rPr lang="en-IN" sz="1300" dirty="0"/>
                        <a:t>Alice Green</a:t>
                      </a:r>
                      <a:endParaRPr lang="en-US" sz="1300" dirty="0"/>
                    </a:p>
                  </a:txBody>
                  <a:tcPr/>
                </a:tc>
                <a:tc>
                  <a:txBody>
                    <a:bodyPr/>
                    <a:lstStyle/>
                    <a:p>
                      <a:r>
                        <a:rPr lang="en-IN" sz="1300" dirty="0"/>
                        <a:t>Journal of Financial Technology, 2021</a:t>
                      </a:r>
                      <a:endParaRPr lang="en-US" sz="1300" dirty="0"/>
                    </a:p>
                  </a:txBody>
                  <a:tcPr/>
                </a:tc>
                <a:tc>
                  <a:txBody>
                    <a:bodyPr/>
                    <a:lstStyle/>
                    <a:p>
                      <a:r>
                        <a:rPr lang="en-GB" sz="1300" dirty="0"/>
                        <a:t>Integration of AI and machine learning algorithms for online signature verification</a:t>
                      </a:r>
                      <a:endParaRPr lang="en-US" sz="1300" dirty="0"/>
                    </a:p>
                  </a:txBody>
                  <a:tcPr/>
                </a:tc>
                <a:tc>
                  <a:txBody>
                    <a:bodyPr/>
                    <a:lstStyle/>
                    <a:p>
                      <a:r>
                        <a:rPr lang="en-GB" sz="1300" dirty="0"/>
                        <a:t>Demonstrated significant improvements in fraud detection for online transactions</a:t>
                      </a:r>
                      <a:endParaRPr lang="en-US" sz="1300" dirty="0"/>
                    </a:p>
                  </a:txBody>
                  <a:tcPr/>
                </a:tc>
                <a:tc>
                  <a:txBody>
                    <a:bodyPr/>
                    <a:lstStyle/>
                    <a:p>
                      <a:r>
                        <a:rPr lang="en-GB" sz="1300" dirty="0"/>
                        <a:t>The model's performance decreases with noisy data, limiting its application in real-world environments</a:t>
                      </a:r>
                      <a:endParaRPr lang="en-US" sz="1300" dirty="0"/>
                    </a:p>
                  </a:txBody>
                  <a:tcPr/>
                </a:tc>
              </a:tr>
              <a:tr h="994483">
                <a:tc>
                  <a:txBody>
                    <a:bodyPr/>
                    <a:lstStyle/>
                    <a:p>
                      <a:r>
                        <a:rPr lang="en-US" sz="1300" dirty="0"/>
                        <a:t>4</a:t>
                      </a:r>
                      <a:endParaRPr lang="en-US" sz="1300" dirty="0"/>
                    </a:p>
                  </a:txBody>
                  <a:tcPr/>
                </a:tc>
                <a:tc>
                  <a:txBody>
                    <a:bodyPr/>
                    <a:lstStyle/>
                    <a:p>
                      <a:r>
                        <a:rPr lang="en-GB" sz="1300" dirty="0"/>
                        <a:t>Dynamic Signature Verification Using Machine Learning Algorithms</a:t>
                      </a:r>
                      <a:endParaRPr lang="en-US" sz="1300" dirty="0"/>
                    </a:p>
                  </a:txBody>
                  <a:tcPr/>
                </a:tc>
                <a:tc>
                  <a:txBody>
                    <a:bodyPr/>
                    <a:lstStyle/>
                    <a:p>
                      <a:r>
                        <a:rPr lang="en-IN" sz="1300" dirty="0"/>
                        <a:t>Bob Martin</a:t>
                      </a:r>
                      <a:endParaRPr lang="en-US" sz="1300" dirty="0"/>
                    </a:p>
                  </a:txBody>
                  <a:tcPr/>
                </a:tc>
                <a:tc>
                  <a:txBody>
                    <a:bodyPr/>
                    <a:lstStyle/>
                    <a:p>
                      <a:r>
                        <a:rPr lang="en-GB" sz="1300" dirty="0"/>
                        <a:t>Journal of Machine Learning Applications, 2019</a:t>
                      </a:r>
                      <a:endParaRPr lang="en-US" sz="1300" dirty="0"/>
                    </a:p>
                  </a:txBody>
                  <a:tcPr/>
                </a:tc>
                <a:tc>
                  <a:txBody>
                    <a:bodyPr/>
                    <a:lstStyle/>
                    <a:p>
                      <a:r>
                        <a:rPr lang="en-GB" sz="1300" dirty="0"/>
                        <a:t>Recurrent Neural Networks (RNN) to analyse dynamic aspects of signatures</a:t>
                      </a:r>
                      <a:endParaRPr lang="en-US" sz="1300" dirty="0"/>
                    </a:p>
                  </a:txBody>
                  <a:tcPr/>
                </a:tc>
                <a:tc>
                  <a:txBody>
                    <a:bodyPr/>
                    <a:lstStyle/>
                    <a:p>
                      <a:r>
                        <a:rPr lang="en-US" sz="1300" dirty="0"/>
                        <a:t>I</a:t>
                      </a:r>
                      <a:r>
                        <a:rPr lang="en-GB" sz="1300" dirty="0"/>
                        <a:t>mproved accuracy for dynamic signature verification but required extensive computational resources</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300" dirty="0"/>
                        <a:t>High computational overhead for real-time applications</a:t>
                      </a:r>
                      <a:endParaRPr lang="en-GB" sz="1300" dirty="0"/>
                    </a:p>
                  </a:txBody>
                  <a:tcPr/>
                </a:tc>
              </a:tr>
              <a:tr h="994483">
                <a:tc>
                  <a:txBody>
                    <a:bodyPr/>
                    <a:lstStyle/>
                    <a:p>
                      <a:r>
                        <a:rPr lang="en-US" sz="1300" dirty="0"/>
                        <a:t>5</a:t>
                      </a:r>
                      <a:endParaRPr lang="en-US" sz="1300" dirty="0"/>
                    </a:p>
                  </a:txBody>
                  <a:tcPr/>
                </a:tc>
                <a:tc>
                  <a:txBody>
                    <a:bodyPr/>
                    <a:lstStyle/>
                    <a:p>
                      <a:r>
                        <a:rPr lang="en-GB" sz="1300" dirty="0"/>
                        <a:t>Comparative Study of Signature Verification Techniques</a:t>
                      </a:r>
                      <a:endParaRPr lang="en-US" sz="1300" dirty="0"/>
                    </a:p>
                  </a:txBody>
                  <a:tcPr/>
                </a:tc>
                <a:tc>
                  <a:txBody>
                    <a:bodyPr/>
                    <a:lstStyle/>
                    <a:p>
                      <a:r>
                        <a:rPr lang="en-IN" sz="1300" dirty="0"/>
                        <a:t>Sarah Black, Tom Allen</a:t>
                      </a:r>
                      <a:endParaRPr lang="en-US" sz="1300" dirty="0"/>
                    </a:p>
                  </a:txBody>
                  <a:tcPr/>
                </a:tc>
                <a:tc>
                  <a:txBody>
                    <a:bodyPr/>
                    <a:lstStyle/>
                    <a:p>
                      <a:r>
                        <a:rPr lang="en-GB" sz="1300" dirty="0"/>
                        <a:t>International Journal of Security Engineering, 2022</a:t>
                      </a:r>
                      <a:endParaRPr lang="en-US" sz="1300" dirty="0"/>
                    </a:p>
                  </a:txBody>
                  <a:tcPr/>
                </a:tc>
                <a:tc>
                  <a:txBody>
                    <a:bodyPr/>
                    <a:lstStyle/>
                    <a:p>
                      <a:r>
                        <a:rPr lang="en-GB" sz="1300" dirty="0"/>
                        <a:t>Comparison of traditional and machine learning-based methods for signature verification</a:t>
                      </a:r>
                      <a:endParaRPr lang="en-US" sz="1300" dirty="0"/>
                    </a:p>
                  </a:txBody>
                  <a:tcPr/>
                </a:tc>
                <a:tc>
                  <a:txBody>
                    <a:bodyPr/>
                    <a:lstStyle/>
                    <a:p>
                      <a:r>
                        <a:rPr lang="en-GB" sz="1300" dirty="0"/>
                        <a:t>Machine learning techniques significantly outperformed traditional methods in terms of accuracy and scalability</a:t>
                      </a:r>
                      <a:endParaRPr lang="en-US" sz="1300" dirty="0"/>
                    </a:p>
                  </a:txBody>
                  <a:tcPr/>
                </a:tc>
                <a:tc>
                  <a:txBody>
                    <a:bodyPr/>
                    <a:lstStyle/>
                    <a:p>
                      <a:r>
                        <a:rPr lang="en-GB" sz="1300" dirty="0"/>
                        <a:t>Limited exploration of hybrid methods combining both traditional and machine learning approaches</a:t>
                      </a:r>
                      <a:endParaRPr lang="en-US" sz="1300"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5" name="Table 4"/>
          <p:cNvGraphicFramePr>
            <a:graphicFrameLocks noGrp="1"/>
          </p:cNvGraphicFramePr>
          <p:nvPr/>
        </p:nvGraphicFramePr>
        <p:xfrm>
          <a:off x="137809" y="1251693"/>
          <a:ext cx="11236409" cy="4587534"/>
        </p:xfrm>
        <a:graphic>
          <a:graphicData uri="http://schemas.openxmlformats.org/drawingml/2006/table">
            <a:tbl>
              <a:tblPr firstRow="1" bandRow="1">
                <a:tableStyleId>{5C22544A-7EE6-4342-B048-85BDC9FD1C3A}</a:tableStyleId>
              </a:tblPr>
              <a:tblGrid>
                <a:gridCol w="892079"/>
                <a:gridCol w="1156787"/>
                <a:gridCol w="2351315"/>
                <a:gridCol w="2010217"/>
                <a:gridCol w="4826011"/>
              </a:tblGrid>
              <a:tr h="370840">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S.NO</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YEAR</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AUTHORS</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TITLE</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OUT COMES</a:t>
                      </a:r>
                      <a:endParaRPr lang="en-US" dirty="0"/>
                    </a:p>
                  </a:txBody>
                  <a:tcPr/>
                </a:tc>
              </a:tr>
              <a:tr h="370840">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dirty="0">
                          <a:latin typeface="Times New Roman" panose="02020603050405020304" pitchFamily="18" charset="0"/>
                          <a:cs typeface="Times New Roman" panose="02020603050405020304" pitchFamily="18" charset="0"/>
                        </a:rPr>
                        <a:t>1</a:t>
                      </a: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IN" sz="1600" b="1" i="0" kern="1200">
                          <a:solidFill>
                            <a:schemeClr val="dk1"/>
                          </a:solidFill>
                          <a:effectLst/>
                          <a:latin typeface="Times New Roman" panose="02020603050405020304" pitchFamily="18" charset="0"/>
                          <a:ea typeface="+mn-ea"/>
                          <a:cs typeface="Times New Roman" panose="02020603050405020304" pitchFamily="18" charset="0"/>
                        </a:rPr>
                        <a:t>2022</a:t>
                      </a: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IN" sz="1800" b="0" i="0" kern="1200">
                          <a:solidFill>
                            <a:schemeClr val="dk1"/>
                          </a:solidFill>
                          <a:effectLst/>
                          <a:latin typeface="Times New Roman" panose="02020603050405020304" pitchFamily="18" charset="0"/>
                          <a:ea typeface="+mn-ea"/>
                          <a:cs typeface="Times New Roman" panose="02020603050405020304" pitchFamily="18" charset="0"/>
                        </a:rPr>
                        <a:t>G. Chandra Praba, E. Jeevitha, A. Abitha, A. Shalini, B. Swetha</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Forensic Handwritten Signature Identification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Using Deep Learning</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dirty="0"/>
                        <a:t>The study identifies ResNet50 as the most accurate model (86%) for detecting handwritten signature forgeries using CNN-based approaches.</a:t>
                      </a:r>
                      <a:endParaRPr lang="en-US" sz="1600" b="0" dirty="0">
                        <a:latin typeface="Times New Roman" panose="02020603050405020304" pitchFamily="18" charset="0"/>
                        <a:cs typeface="Times New Roman" panose="02020603050405020304" pitchFamily="18" charset="0"/>
                      </a:endParaRPr>
                    </a:p>
                  </a:txBody>
                  <a:tcPr/>
                </a:tc>
              </a:tr>
              <a:tr h="2479334">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dirty="0">
                          <a:latin typeface="Times New Roman" panose="02020603050405020304" pitchFamily="18" charset="0"/>
                          <a:cs typeface="Times New Roman" panose="02020603050405020304" pitchFamily="18" charset="0"/>
                        </a:rPr>
                        <a:t>2</a:t>
                      </a: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457200" rtl="0" eaLnBrk="1" fontAlgn="auto" latinLnBrk="0" hangingPunct="1">
                        <a:lnSpc>
                          <a:spcPct val="150000"/>
                        </a:lnSpc>
                        <a:spcBef>
                          <a:spcPts val="0"/>
                        </a:spcBef>
                        <a:spcAft>
                          <a:spcPts val="0"/>
                        </a:spcAft>
                        <a:buClrTx/>
                        <a:buSzTx/>
                        <a:buFontTx/>
                        <a:buNone/>
                        <a:defRPr/>
                      </a:pPr>
                      <a:r>
                        <a:rPr lang="en-US" sz="1800" b="0" dirty="0">
                          <a:solidFill>
                            <a:schemeClr val="tx1"/>
                          </a:solidFill>
                          <a:latin typeface="Times New Roman" panose="02020603050405020304" pitchFamily="18" charset="0"/>
                          <a:cs typeface="Times New Roman" panose="02020603050405020304" pitchFamily="18" charset="0"/>
                        </a:rPr>
                        <a:t>Jason bunk, </a:t>
                      </a:r>
                      <a:r>
                        <a:rPr lang="en-US" sz="1800" b="0" dirty="0" err="1">
                          <a:solidFill>
                            <a:schemeClr val="tx1"/>
                          </a:solidFill>
                          <a:latin typeface="Times New Roman" panose="02020603050405020304" pitchFamily="18" charset="0"/>
                          <a:cs typeface="Times New Roman" panose="02020603050405020304" pitchFamily="18" charset="0"/>
                        </a:rPr>
                        <a:t>jawadul</a:t>
                      </a:r>
                      <a:r>
                        <a:rPr lang="en-US" sz="1800" b="0" dirty="0">
                          <a:solidFill>
                            <a:schemeClr val="tx1"/>
                          </a:solidFill>
                          <a:latin typeface="Times New Roman" panose="02020603050405020304" pitchFamily="18" charset="0"/>
                          <a:cs typeface="Times New Roman" panose="02020603050405020304" pitchFamily="18" charset="0"/>
                        </a:rPr>
                        <a:t> h. </a:t>
                      </a:r>
                      <a:r>
                        <a:rPr lang="en-US" sz="1800" b="0" dirty="0" err="1">
                          <a:solidFill>
                            <a:schemeClr val="tx1"/>
                          </a:solidFill>
                          <a:latin typeface="Times New Roman" panose="02020603050405020304" pitchFamily="18" charset="0"/>
                          <a:cs typeface="Times New Roman" panose="02020603050405020304" pitchFamily="18" charset="0"/>
                        </a:rPr>
                        <a:t>bappy</a:t>
                      </a:r>
                      <a:r>
                        <a:rPr lang="en-US" sz="1800" b="0" dirty="0">
                          <a:solidFill>
                            <a:schemeClr val="tx1"/>
                          </a:solidFill>
                          <a:latin typeface="Times New Roman" panose="02020603050405020304" pitchFamily="18" charset="0"/>
                          <a:cs typeface="Times New Roman" panose="02020603050405020304" pitchFamily="18" charset="0"/>
                        </a:rPr>
                        <a:t>,</a:t>
                      </a:r>
                      <a:r>
                        <a:rPr lang="en-US" sz="1800" b="0" baseline="0" dirty="0">
                          <a:solidFill>
                            <a:schemeClr val="tx1"/>
                          </a:solidFill>
                          <a:latin typeface="Times New Roman" panose="02020603050405020304" pitchFamily="18" charset="0"/>
                          <a:cs typeface="Times New Roman" panose="02020603050405020304" pitchFamily="18" charset="0"/>
                        </a:rPr>
                        <a:t> </a:t>
                      </a:r>
                      <a:r>
                        <a:rPr lang="en-US" sz="1800" b="0" baseline="0" dirty="0" err="1">
                          <a:solidFill>
                            <a:schemeClr val="tx1"/>
                          </a:solidFill>
                          <a:latin typeface="Times New Roman" panose="02020603050405020304" pitchFamily="18" charset="0"/>
                          <a:cs typeface="Times New Roman" panose="02020603050405020304" pitchFamily="18" charset="0"/>
                        </a:rPr>
                        <a:t>tajuddin</a:t>
                      </a:r>
                      <a:r>
                        <a:rPr lang="en-US" sz="1800" b="0" baseline="0" dirty="0">
                          <a:solidFill>
                            <a:schemeClr val="tx1"/>
                          </a:solidFill>
                          <a:latin typeface="Times New Roman" panose="02020603050405020304" pitchFamily="18" charset="0"/>
                          <a:cs typeface="Times New Roman" panose="02020603050405020304" pitchFamily="18" charset="0"/>
                        </a:rPr>
                        <a:t> </a:t>
                      </a:r>
                      <a:r>
                        <a:rPr lang="en-US" sz="1800" b="0" baseline="0" dirty="0" err="1">
                          <a:solidFill>
                            <a:schemeClr val="tx1"/>
                          </a:solidFill>
                          <a:latin typeface="Times New Roman" panose="02020603050405020304" pitchFamily="18" charset="0"/>
                          <a:cs typeface="Times New Roman" panose="02020603050405020304" pitchFamily="18" charset="0"/>
                        </a:rPr>
                        <a:t>manhar</a:t>
                      </a:r>
                      <a:r>
                        <a:rPr lang="en-US" sz="1800" b="0" baseline="0" dirty="0">
                          <a:solidFill>
                            <a:schemeClr val="tx1"/>
                          </a:solidFill>
                          <a:latin typeface="Times New Roman" panose="02020603050405020304" pitchFamily="18" charset="0"/>
                          <a:cs typeface="Times New Roman" panose="02020603050405020304" pitchFamily="18" charset="0"/>
                        </a:rPr>
                        <a:t> </a:t>
                      </a:r>
                      <a:r>
                        <a:rPr lang="en-US" sz="1800" b="0" baseline="0" dirty="0" err="1">
                          <a:solidFill>
                            <a:schemeClr val="tx1"/>
                          </a:solidFill>
                          <a:latin typeface="Times New Roman" panose="02020603050405020304" pitchFamily="18" charset="0"/>
                          <a:cs typeface="Times New Roman" panose="02020603050405020304" pitchFamily="18" charset="0"/>
                        </a:rPr>
                        <a:t>mohammad</a:t>
                      </a:r>
                      <a:r>
                        <a:rPr lang="en-US" sz="1800" b="0" baseline="0" dirty="0">
                          <a:solidFill>
                            <a:schemeClr val="tx1"/>
                          </a:solidFill>
                          <a:latin typeface="Times New Roman" panose="02020603050405020304" pitchFamily="18" charset="0"/>
                          <a:cs typeface="Times New Roman" panose="02020603050405020304" pitchFamily="18" charset="0"/>
                        </a:rPr>
                        <a:t>.</a:t>
                      </a:r>
                      <a:endParaRPr lang="en-US" sz="1800" b="0" dirty="0">
                        <a:solidFill>
                          <a:schemeClr val="tx1"/>
                        </a:solidFill>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Detection and Localization of Image Forgeries Using Resampling Features and Deep Learning</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The study demonstrates effective detection and localization of image manipulations using resampling features combined with deep learning and LSTM techniques.</a:t>
                      </a:r>
                      <a:endParaRPr lang="en-US" sz="1800" b="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Literature Survey</a:t>
            </a:r>
            <a:endParaRPr lang="en-IN" dirty="0"/>
          </a:p>
        </p:txBody>
      </p:sp>
      <p:graphicFrame>
        <p:nvGraphicFramePr>
          <p:cNvPr id="4" name="Table 3"/>
          <p:cNvGraphicFramePr>
            <a:graphicFrameLocks noGrp="1"/>
          </p:cNvGraphicFramePr>
          <p:nvPr/>
        </p:nvGraphicFramePr>
        <p:xfrm>
          <a:off x="108626" y="1222510"/>
          <a:ext cx="11521440" cy="3753739"/>
        </p:xfrm>
        <a:graphic>
          <a:graphicData uri="http://schemas.openxmlformats.org/drawingml/2006/table">
            <a:tbl>
              <a:tblPr firstRow="1" bandRow="1">
                <a:tableStyleId>{5C22544A-7EE6-4342-B048-85BDC9FD1C3A}</a:tableStyleId>
              </a:tblPr>
              <a:tblGrid>
                <a:gridCol w="914709"/>
                <a:gridCol w="1652872"/>
                <a:gridCol w="1932689"/>
                <a:gridCol w="2072739"/>
                <a:gridCol w="4948431"/>
              </a:tblGrid>
              <a:tr h="370840">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S.NO</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YEAR</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AUTHORS</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TITLE</a:t>
                      </a:r>
                      <a:endParaRPr lang="en-US" dirty="0"/>
                    </a:p>
                  </a:txBody>
                  <a:tcPr/>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r>
                        <a:rPr lang="en-US" dirty="0"/>
                        <a:t>OUT COMES</a:t>
                      </a:r>
                      <a:endParaRPr lang="en-US" dirty="0"/>
                    </a:p>
                  </a:txBody>
                  <a:tcPr/>
                </a:tc>
              </a:tr>
              <a:tr h="370840">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dirty="0">
                          <a:latin typeface="Times New Roman" panose="02020603050405020304" pitchFamily="18" charset="0"/>
                          <a:cs typeface="Times New Roman" panose="02020603050405020304" pitchFamily="18" charset="0"/>
                        </a:rPr>
                        <a:t>3</a:t>
                      </a: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2014</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IN" sz="1800" kern="1200" dirty="0" err="1">
                          <a:solidFill>
                            <a:schemeClr val="tx1"/>
                          </a:solidFill>
                          <a:effectLst/>
                          <a:latin typeface="+mn-lt"/>
                          <a:ea typeface="+mn-ea"/>
                          <a:cs typeface="+mn-cs"/>
                        </a:rPr>
                        <a:t>Shize</a:t>
                      </a:r>
                      <a:r>
                        <a:rPr lang="en-IN" sz="1800" kern="1200" dirty="0">
                          <a:solidFill>
                            <a:schemeClr val="tx1"/>
                          </a:solidFill>
                          <a:effectLst/>
                          <a:latin typeface="+mn-lt"/>
                          <a:ea typeface="+mn-ea"/>
                          <a:cs typeface="+mn-cs"/>
                        </a:rPr>
                        <a:t> Shang, Nasir </a:t>
                      </a:r>
                      <a:r>
                        <a:rPr lang="en-IN" sz="1800" kern="1200" dirty="0" err="1">
                          <a:solidFill>
                            <a:schemeClr val="tx1"/>
                          </a:solidFill>
                          <a:effectLst/>
                          <a:latin typeface="+mn-lt"/>
                          <a:ea typeface="+mn-ea"/>
                          <a:cs typeface="+mn-cs"/>
                        </a:rPr>
                        <a:t>Memon</a:t>
                      </a:r>
                      <a:r>
                        <a:rPr lang="en-IN" sz="1800" kern="1200" dirty="0">
                          <a:solidFill>
                            <a:schemeClr val="tx1"/>
                          </a:solidFill>
                          <a:effectLst/>
                          <a:latin typeface="+mn-lt"/>
                          <a:ea typeface="+mn-ea"/>
                          <a:cs typeface="+mn-cs"/>
                        </a:rPr>
                        <a:t> &amp; </a:t>
                      </a:r>
                      <a:r>
                        <a:rPr lang="en-IN" sz="1800" kern="1200" dirty="0" err="1">
                          <a:solidFill>
                            <a:schemeClr val="tx1"/>
                          </a:solidFill>
                          <a:effectLst/>
                          <a:latin typeface="+mn-lt"/>
                          <a:ea typeface="+mn-ea"/>
                          <a:cs typeface="+mn-cs"/>
                        </a:rPr>
                        <a:t>Xiangwei</a:t>
                      </a:r>
                      <a:r>
                        <a:rPr lang="en-IN" sz="1800" kern="1200" dirty="0">
                          <a:solidFill>
                            <a:schemeClr val="tx1"/>
                          </a:solidFill>
                          <a:effectLst/>
                          <a:latin typeface="+mn-lt"/>
                          <a:ea typeface="+mn-ea"/>
                          <a:cs typeface="+mn-cs"/>
                        </a:rPr>
                        <a:t> Kong</a:t>
                      </a:r>
                      <a:endParaRPr lang="en-IN" sz="1800" kern="1200" dirty="0">
                        <a:solidFill>
                          <a:schemeClr val="tx1"/>
                        </a:solidFill>
                        <a:effectLst/>
                        <a:latin typeface="+mn-lt"/>
                        <a:ea typeface="+mn-ea"/>
                        <a:cs typeface="+mn-cs"/>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sz="1800" b="0" i="0" kern="1200" dirty="0">
                          <a:solidFill>
                            <a:schemeClr val="dk1"/>
                          </a:solidFill>
                          <a:effectLst/>
                          <a:latin typeface="+mn-lt"/>
                          <a:ea typeface="+mn-ea"/>
                          <a:cs typeface="+mn-cs"/>
                        </a:rPr>
                        <a:t>Detecting documents forged by printing and copying</a:t>
                      </a:r>
                      <a:endParaRPr lang="en-US" sz="1800" b="0" i="0" kern="1200" dirty="0">
                        <a:solidFill>
                          <a:schemeClr val="dk1"/>
                        </a:solidFill>
                        <a:effectLst/>
                        <a:latin typeface="+mn-lt"/>
                        <a:ea typeface="+mn-ea"/>
                        <a:cs typeface="+mn-cs"/>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US" dirty="0"/>
                        <a:t>The study achieves 90% accuracy in distinguishing documents by printer type using character-based features, enabling tampered document detection.</a:t>
                      </a:r>
                      <a:endParaRPr lang="en-US" sz="1800" b="0" dirty="0">
                        <a:latin typeface="Times New Roman" panose="02020603050405020304" pitchFamily="18" charset="0"/>
                        <a:cs typeface="Times New Roman" panose="02020603050405020304" pitchFamily="18" charset="0"/>
                      </a:endParaRPr>
                    </a:p>
                  </a:txBody>
                  <a:tcPr/>
                </a:tc>
              </a:tr>
              <a:tr h="370840">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dirty="0">
                          <a:latin typeface="Times New Roman" panose="02020603050405020304" pitchFamily="18" charset="0"/>
                          <a:cs typeface="Times New Roman" panose="02020603050405020304" pitchFamily="18" charset="0"/>
                        </a:rPr>
                        <a:t>4</a:t>
                      </a: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Pal, S., Alireza, A., Pal, U., Blumenstein</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Handwritten signature verification using split-and-merge deep belief network</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just">
                        <a:lnSpc>
                          <a:spcPct val="150000"/>
                        </a:lnSpc>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The paper introduces a deep learning approach based on a split-and-merge strategy for signature verification. They employed a Deep Belief Network (DBN) to achieve this.</a:t>
                      </a:r>
                      <a:endParaRPr lang="en-US"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previous models(</a:t>
            </a:r>
            <a:r>
              <a:rPr lang="en-US" dirty="0" err="1"/>
              <a:t>AlexNet</a:t>
            </a:r>
            <a:r>
              <a:rPr lang="en-US" dirty="0"/>
              <a:t>)</a:t>
            </a:r>
            <a:endParaRPr lang="en-IN" dirty="0"/>
          </a:p>
        </p:txBody>
      </p:sp>
      <p:sp>
        <p:nvSpPr>
          <p:cNvPr id="5" name="Rectangle 3"/>
          <p:cNvSpPr>
            <a:spLocks noGrp="1" noChangeArrowheads="1"/>
          </p:cNvSpPr>
          <p:nvPr>
            <p:ph idx="1"/>
          </p:nvPr>
        </p:nvSpPr>
        <p:spPr bwMode="auto">
          <a:xfrm>
            <a:off x="194553" y="1055704"/>
            <a:ext cx="11731558"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Large Model Size: </a:t>
            </a:r>
            <a:r>
              <a:rPr kumimoji="0" lang="en-US" altLang="en-US" sz="2000" i="0" u="none" strike="noStrike" cap="none" normalizeH="0" baseline="0" dirty="0" err="1">
                <a:ln>
                  <a:noFill/>
                </a:ln>
                <a:solidFill>
                  <a:schemeClr val="tx1"/>
                </a:solidFill>
                <a:effectLst/>
              </a:rPr>
              <a:t>AlexNet</a:t>
            </a:r>
            <a:r>
              <a:rPr kumimoji="0" lang="en-US" altLang="en-US" sz="2000" i="0" u="none" strike="noStrike" cap="none" normalizeH="0" baseline="0" dirty="0">
                <a:ln>
                  <a:noFill/>
                </a:ln>
                <a:solidFill>
                  <a:schemeClr val="tx1"/>
                </a:solidFill>
                <a:effectLst/>
              </a:rPr>
              <a:t> has a large number of parameters, making it computationally and memory-intensive. This limits its deployment on devices with restricted resources and makes real-time applications challenging.</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Overfitting Issues:</a:t>
            </a:r>
            <a:r>
              <a:rPr kumimoji="0" lang="en-US" altLang="en-US" sz="2000" i="0" u="none" strike="noStrike" cap="none" normalizeH="0" baseline="0" dirty="0">
                <a:ln>
                  <a:noFill/>
                </a:ln>
                <a:solidFill>
                  <a:schemeClr val="tx1"/>
                </a:solidFill>
                <a:effectLst/>
              </a:rPr>
              <a:t> Due to its depth and high parameter count, </a:t>
            </a:r>
            <a:r>
              <a:rPr kumimoji="0" lang="en-US" altLang="en-US" sz="2000" i="0" u="none" strike="noStrike" cap="none" normalizeH="0" baseline="0" dirty="0" err="1">
                <a:ln>
                  <a:noFill/>
                </a:ln>
                <a:solidFill>
                  <a:schemeClr val="tx1"/>
                </a:solidFill>
                <a:effectLst/>
              </a:rPr>
              <a:t>AlexNet</a:t>
            </a:r>
            <a:r>
              <a:rPr kumimoji="0" lang="en-US" altLang="en-US" sz="2000" i="0" u="none" strike="noStrike" cap="none" normalizeH="0" baseline="0" dirty="0">
                <a:ln>
                  <a:noFill/>
                </a:ln>
                <a:solidFill>
                  <a:schemeClr val="tx1"/>
                </a:solidFill>
                <a:effectLst/>
              </a:rPr>
              <a:t> is prone to overfitting, particularly when trained on small datasets. While regularization and data augmentation can mitigate this, they don't eliminate the risk completely.</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Training Time: </a:t>
            </a:r>
            <a:r>
              <a:rPr kumimoji="0" lang="en-US" altLang="en-US" sz="2000" i="0" u="none" strike="noStrike" cap="none" normalizeH="0" baseline="0" dirty="0">
                <a:ln>
                  <a:noFill/>
                </a:ln>
                <a:solidFill>
                  <a:schemeClr val="tx1"/>
                </a:solidFill>
                <a:effectLst/>
              </a:rPr>
              <a:t>Training </a:t>
            </a:r>
            <a:r>
              <a:rPr kumimoji="0" lang="en-US" altLang="en-US" sz="2000" i="0" u="none" strike="noStrike" cap="none" normalizeH="0" baseline="0" dirty="0" err="1">
                <a:ln>
                  <a:noFill/>
                </a:ln>
                <a:solidFill>
                  <a:schemeClr val="tx1"/>
                </a:solidFill>
                <a:effectLst/>
              </a:rPr>
              <a:t>AlexNet</a:t>
            </a:r>
            <a:r>
              <a:rPr kumimoji="0" lang="en-US" altLang="en-US" sz="2000" i="0" u="none" strike="noStrike" cap="none" normalizeH="0" baseline="0" dirty="0">
                <a:ln>
                  <a:noFill/>
                </a:ln>
                <a:solidFill>
                  <a:schemeClr val="tx1"/>
                </a:solidFill>
                <a:effectLst/>
              </a:rPr>
              <a:t> from scratch is time-consuming and requires significant computational resources, especially when working with extensive datasets.</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Limited Efficiency: </a:t>
            </a:r>
            <a:r>
              <a:rPr kumimoji="0" lang="en-US" altLang="en-US" sz="2000" i="0" u="none" strike="noStrike" cap="none" normalizeH="0" baseline="0" dirty="0" err="1">
                <a:ln>
                  <a:noFill/>
                </a:ln>
                <a:solidFill>
                  <a:schemeClr val="tx1"/>
                </a:solidFill>
                <a:effectLst/>
              </a:rPr>
              <a:t>AlexNet's</a:t>
            </a:r>
            <a:r>
              <a:rPr kumimoji="0" lang="en-US" altLang="en-US" sz="2000" i="0" u="none" strike="noStrike" cap="none" normalizeH="0" baseline="0" dirty="0">
                <a:ln>
                  <a:noFill/>
                </a:ln>
                <a:solidFill>
                  <a:schemeClr val="tx1"/>
                </a:solidFill>
                <a:effectLst/>
              </a:rPr>
              <a:t> architecture is less efficient compared to more recent models like </a:t>
            </a:r>
            <a:r>
              <a:rPr kumimoji="0" lang="en-US" altLang="en-US" sz="2000" i="0" u="none" strike="noStrike" cap="none" normalizeH="0" baseline="0" dirty="0" err="1">
                <a:ln>
                  <a:noFill/>
                </a:ln>
                <a:solidFill>
                  <a:schemeClr val="tx1"/>
                </a:solidFill>
                <a:effectLst/>
              </a:rPr>
              <a:t>MobileNet</a:t>
            </a:r>
            <a:r>
              <a:rPr kumimoji="0" lang="en-US" altLang="en-US" sz="2000" i="0" u="none" strike="noStrike" cap="none" normalizeH="0" baseline="0" dirty="0">
                <a:ln>
                  <a:noFill/>
                </a:ln>
                <a:solidFill>
                  <a:schemeClr val="tx1"/>
                </a:solidFill>
                <a:effectLst/>
              </a:rPr>
              <a:t>, which are optimized for both performance and resource utilization.</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rPr>
              <a:t>Application-Specific Adaptation: </a:t>
            </a:r>
            <a:r>
              <a:rPr kumimoji="0" lang="en-US" altLang="en-US" sz="2000" i="0" u="none" strike="noStrike" cap="none" normalizeH="0" baseline="0" dirty="0">
                <a:ln>
                  <a:noFill/>
                </a:ln>
                <a:solidFill>
                  <a:schemeClr val="tx1"/>
                </a:solidFill>
                <a:effectLst/>
              </a:rPr>
              <a:t>While </a:t>
            </a:r>
            <a:r>
              <a:rPr kumimoji="0" lang="en-US" altLang="en-US" sz="2000" i="0" u="none" strike="noStrike" cap="none" normalizeH="0" baseline="0" dirty="0" err="1">
                <a:ln>
                  <a:noFill/>
                </a:ln>
                <a:solidFill>
                  <a:schemeClr val="tx1"/>
                </a:solidFill>
                <a:effectLst/>
              </a:rPr>
              <a:t>AlexNet</a:t>
            </a:r>
            <a:r>
              <a:rPr kumimoji="0" lang="en-US" altLang="en-US" sz="2000" i="0" u="none" strike="noStrike" cap="none" normalizeH="0" baseline="0" dirty="0">
                <a:ln>
                  <a:noFill/>
                </a:ln>
                <a:solidFill>
                  <a:schemeClr val="tx1"/>
                </a:solidFill>
                <a:effectLst/>
              </a:rPr>
              <a:t> was originally designed for general image classification tasks, its application to handwritten signature verification requires extensive preprocessing and feature extraction to adapt to the unique characteristics of signatures, which adds complexity.</a:t>
            </a:r>
            <a:endParaRPr kumimoji="0" lang="en-US" altLang="en-US" sz="2000" i="0" u="none" strike="noStrike" cap="none" normalizeH="0" baseline="0" dirty="0">
              <a:ln>
                <a:noFill/>
              </a:ln>
              <a:solidFill>
                <a:schemeClr val="tx1"/>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previous models(</a:t>
            </a:r>
            <a:r>
              <a:rPr lang="en-US" dirty="0" err="1"/>
              <a:t>AlexNet</a:t>
            </a:r>
            <a:r>
              <a:rPr lang="en-US" dirty="0"/>
              <a:t>)</a:t>
            </a:r>
            <a:endParaRPr lang="en-IN" dirty="0"/>
          </a:p>
        </p:txBody>
      </p:sp>
      <p:sp>
        <p:nvSpPr>
          <p:cNvPr id="5" name="Rectangle 3"/>
          <p:cNvSpPr>
            <a:spLocks noGrp="1" noChangeArrowheads="1"/>
          </p:cNvSpPr>
          <p:nvPr>
            <p:ph idx="1"/>
          </p:nvPr>
        </p:nvSpPr>
        <p:spPr bwMode="auto">
          <a:xfrm>
            <a:off x="216158" y="1143719"/>
            <a:ext cx="11759679"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lang="en-US" sz="2000" dirty="0">
                <a:solidFill>
                  <a:srgbClr val="000000"/>
                </a:solidFill>
                <a:effectLst/>
                <a:latin typeface="Times New Roman" panose="02020603050405020304" pitchFamily="18" charset="0"/>
                <a:ea typeface="Times New Roman" panose="02020603050405020304" pitchFamily="18" charset="0"/>
              </a:rPr>
              <a:t>The existing system for handwritten signature verification employs the </a:t>
            </a:r>
            <a:r>
              <a:rPr lang="en-US" sz="2000" dirty="0" err="1">
                <a:solidFill>
                  <a:srgbClr val="000000"/>
                </a:solidFill>
                <a:effectLst/>
                <a:latin typeface="Times New Roman" panose="02020603050405020304" pitchFamily="18" charset="0"/>
                <a:ea typeface="Times New Roman" panose="02020603050405020304" pitchFamily="18" charset="0"/>
              </a:rPr>
              <a:t>AlexNet</a:t>
            </a:r>
            <a:r>
              <a:rPr lang="en-US" sz="2000" dirty="0">
                <a:solidFill>
                  <a:srgbClr val="000000"/>
                </a:solidFill>
                <a:effectLst/>
                <a:latin typeface="Times New Roman" panose="02020603050405020304" pitchFamily="18" charset="0"/>
                <a:ea typeface="Times New Roman" panose="02020603050405020304" pitchFamily="18" charset="0"/>
              </a:rPr>
              <a:t> model, a well-known convolutional neural network architecture. </a:t>
            </a:r>
            <a:r>
              <a:rPr lang="en-US" sz="2000" dirty="0" err="1">
                <a:solidFill>
                  <a:srgbClr val="000000"/>
                </a:solidFill>
                <a:effectLst/>
                <a:latin typeface="Times New Roman" panose="02020603050405020304" pitchFamily="18" charset="0"/>
                <a:ea typeface="Times New Roman" panose="02020603050405020304" pitchFamily="18" charset="0"/>
              </a:rPr>
              <a:t>AlexNet</a:t>
            </a:r>
            <a:r>
              <a:rPr lang="en-US" sz="2000" dirty="0">
                <a:solidFill>
                  <a:srgbClr val="000000"/>
                </a:solidFill>
                <a:effectLst/>
                <a:latin typeface="Times New Roman" panose="02020603050405020304" pitchFamily="18" charset="0"/>
                <a:ea typeface="Times New Roman" panose="02020603050405020304" pitchFamily="18" charset="0"/>
              </a:rPr>
              <a:t>, originally designed for image classification tasks, is adapted for the specific purpose of distinguishing between genuine and fraudulent signatures. It utilizes a deep neural network with multiple convolutional and fully connected layers, trained on a dataset of signatures.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lang="en-US" sz="2000" dirty="0">
                <a:solidFill>
                  <a:srgbClr val="000000"/>
                </a:solidFill>
                <a:effectLst/>
                <a:latin typeface="Times New Roman" panose="02020603050405020304" pitchFamily="18" charset="0"/>
                <a:ea typeface="Times New Roman" panose="02020603050405020304" pitchFamily="18" charset="0"/>
              </a:rPr>
              <a:t> While effective in various image classification tasks, </a:t>
            </a:r>
            <a:r>
              <a:rPr lang="en-US" sz="2000" dirty="0" err="1">
                <a:solidFill>
                  <a:srgbClr val="000000"/>
                </a:solidFill>
                <a:effectLst/>
                <a:latin typeface="Times New Roman" panose="02020603050405020304" pitchFamily="18" charset="0"/>
                <a:ea typeface="Times New Roman" panose="02020603050405020304" pitchFamily="18" charset="0"/>
              </a:rPr>
              <a:t>AlexNet's</a:t>
            </a:r>
            <a:r>
              <a:rPr lang="en-US" sz="2000" dirty="0">
                <a:solidFill>
                  <a:srgbClr val="000000"/>
                </a:solidFill>
                <a:effectLst/>
                <a:latin typeface="Times New Roman" panose="02020603050405020304" pitchFamily="18" charset="0"/>
                <a:ea typeface="Times New Roman" panose="02020603050405020304" pitchFamily="18" charset="0"/>
              </a:rPr>
              <a:t> application in signature verification requires preprocessing and feature extraction tailored to signature characteristics.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pPr>
            <a:r>
              <a:rPr lang="en-US" sz="2000" dirty="0">
                <a:solidFill>
                  <a:srgbClr val="000000"/>
                </a:solidFill>
                <a:effectLst/>
                <a:latin typeface="Times New Roman" panose="02020603050405020304" pitchFamily="18" charset="0"/>
                <a:ea typeface="Times New Roman" panose="02020603050405020304" pitchFamily="18" charset="0"/>
              </a:rPr>
              <a:t>The model's accuracy relies on its ability to learn distinctive patterns and features in signatures, making it a viable option for automated signature authentication in the existing system. </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rPr>
              <a:t>CNNs are highly effective for extracting intricate features specific to handwritten signatures, while </a:t>
            </a:r>
            <a:r>
              <a:rPr kumimoji="0" lang="en-US" altLang="en-US" sz="2000" i="0" u="none" strike="noStrike" cap="none" normalizeH="0" baseline="0" dirty="0" err="1">
                <a:ln>
                  <a:noFill/>
                </a:ln>
                <a:solidFill>
                  <a:schemeClr val="tx1"/>
                </a:solidFill>
                <a:effectLst/>
              </a:rPr>
              <a:t>MobileNet's</a:t>
            </a:r>
            <a:r>
              <a:rPr kumimoji="0" lang="en-US" altLang="en-US" sz="2000" i="0" u="none" strike="noStrike" cap="none" normalizeH="0" baseline="0" dirty="0">
                <a:ln>
                  <a:noFill/>
                </a:ln>
                <a:solidFill>
                  <a:schemeClr val="tx1"/>
                </a:solidFill>
                <a:effectLst/>
              </a:rPr>
              <a:t> lightweight and efficient design makes it well-suited for real-time verification and resource-constrained environments​.</a:t>
            </a:r>
            <a:endParaRPr kumimoji="0" lang="en-US" altLang="en-US" sz="2000" i="0" u="none" strike="noStrike" cap="none" normalizeH="0" baseline="0" dirty="0">
              <a:ln>
                <a:noFill/>
              </a:ln>
              <a:solidFill>
                <a:schemeClr val="tx1"/>
              </a:solidFill>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Flow</a:t>
            </a:r>
            <a:endParaRPr lang="en-IN" dirty="0"/>
          </a:p>
        </p:txBody>
      </p:sp>
      <p:sp>
        <p:nvSpPr>
          <p:cNvPr id="5" name="Rectangle 3"/>
          <p:cNvSpPr>
            <a:spLocks noGrp="1" noChangeArrowheads="1"/>
          </p:cNvSpPr>
          <p:nvPr>
            <p:ph idx="1"/>
          </p:nvPr>
        </p:nvSpPr>
        <p:spPr bwMode="auto">
          <a:xfrm>
            <a:off x="216158" y="1127361"/>
            <a:ext cx="11759679" cy="508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000" dirty="0"/>
              <a:t>1. </a:t>
            </a:r>
            <a:r>
              <a:rPr lang="en-US" sz="2000" b="1" dirty="0"/>
              <a:t>Dataset Creation</a:t>
            </a:r>
            <a:endParaRPr lang="en-US" sz="2000" b="1" dirty="0"/>
          </a:p>
          <a:p>
            <a:pPr marL="0" indent="0">
              <a:lnSpc>
                <a:spcPct val="150000"/>
              </a:lnSpc>
              <a:buNone/>
            </a:pPr>
            <a:r>
              <a:rPr lang="en-US" sz="2000" u="sng" dirty="0"/>
              <a:t>Input:</a:t>
            </a:r>
            <a:r>
              <a:rPr lang="en-US" sz="2000" dirty="0"/>
              <a:t> Handwritten signature images (both genuine and fraudulent)</a:t>
            </a:r>
            <a:endParaRPr lang="en-US" sz="2000" dirty="0"/>
          </a:p>
          <a:p>
            <a:pPr marL="0" indent="0">
              <a:lnSpc>
                <a:spcPct val="150000"/>
              </a:lnSpc>
              <a:buNone/>
            </a:pPr>
            <a:r>
              <a:rPr lang="en-US" sz="2000" u="sng" dirty="0"/>
              <a:t>Process:</a:t>
            </a:r>
            <a:r>
              <a:rPr lang="en-US" sz="2000" dirty="0"/>
              <a:t> Collect, organize, and split the dataset into training and testing subsets (e.g., 70%-30% split).</a:t>
            </a:r>
            <a:endParaRPr lang="en-US" sz="2000" dirty="0"/>
          </a:p>
          <a:p>
            <a:pPr marL="0" indent="0">
              <a:lnSpc>
                <a:spcPct val="150000"/>
              </a:lnSpc>
              <a:buNone/>
            </a:pPr>
            <a:r>
              <a:rPr lang="en-US" sz="2000" u="sng" dirty="0"/>
              <a:t>Output:</a:t>
            </a:r>
            <a:r>
              <a:rPr lang="en-US" sz="2000" dirty="0"/>
              <a:t> Processed datasets for training and testing the model.</a:t>
            </a:r>
            <a:endParaRPr lang="en-US" sz="2000" dirty="0"/>
          </a:p>
          <a:p>
            <a:pPr>
              <a:lnSpc>
                <a:spcPct val="150000"/>
              </a:lnSpc>
            </a:pPr>
            <a:r>
              <a:rPr lang="en-US" sz="2000" dirty="0"/>
              <a:t>2. </a:t>
            </a:r>
            <a:r>
              <a:rPr lang="en-US" sz="2000" b="1" dirty="0"/>
              <a:t>Preprocessing</a:t>
            </a:r>
            <a:endParaRPr lang="en-US" sz="2000" b="1" dirty="0"/>
          </a:p>
          <a:p>
            <a:pPr marL="0" indent="0">
              <a:lnSpc>
                <a:spcPct val="150000"/>
              </a:lnSpc>
              <a:buNone/>
            </a:pPr>
            <a:r>
              <a:rPr lang="en-US" sz="2000" u="sng" dirty="0"/>
              <a:t>Input:</a:t>
            </a:r>
            <a:r>
              <a:rPr lang="en-US" sz="2000" dirty="0"/>
              <a:t> Raw signature images from the dataset</a:t>
            </a:r>
            <a:endParaRPr lang="en-US" sz="2000" dirty="0"/>
          </a:p>
          <a:p>
            <a:pPr marL="0" indent="0">
              <a:lnSpc>
                <a:spcPct val="150000"/>
              </a:lnSpc>
              <a:buNone/>
            </a:pPr>
            <a:r>
              <a:rPr lang="en-US" sz="2000" u="sng" dirty="0"/>
              <a:t>Process:</a:t>
            </a:r>
            <a:r>
              <a:rPr lang="en-US" sz="2000" dirty="0"/>
              <a:t> Resizing and reshaping images to match the required input format for the </a:t>
            </a:r>
            <a:r>
              <a:rPr lang="en-US" sz="2000" dirty="0" err="1"/>
              <a:t>model.Applying</a:t>
            </a:r>
            <a:r>
              <a:rPr lang="en-US" sz="2000" dirty="0"/>
              <a:t> normalization and augmentation (if needed).</a:t>
            </a:r>
            <a:endParaRPr lang="en-US" sz="2000" dirty="0"/>
          </a:p>
          <a:p>
            <a:pPr marL="0" indent="0">
              <a:lnSpc>
                <a:spcPct val="150000"/>
              </a:lnSpc>
              <a:buNone/>
            </a:pPr>
            <a:r>
              <a:rPr lang="en-US" sz="2000" u="sng" dirty="0"/>
              <a:t>Output:</a:t>
            </a:r>
            <a:r>
              <a:rPr lang="en-US" sz="2000" dirty="0"/>
              <a:t> Preprocessed images ready for model training.</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Review-0 Comments</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Introduction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Proposed System</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Design</a:t>
            </a:r>
            <a:endParaRPr lang="en-US" dirty="0"/>
          </a:p>
          <a:p>
            <a:pPr marL="462280" indent="-462280">
              <a:lnSpc>
                <a:spcPct val="150000"/>
              </a:lnSpc>
              <a:spcBef>
                <a:spcPts val="500"/>
              </a:spcBef>
              <a:spcAft>
                <a:spcPts val="500"/>
              </a:spcAft>
              <a:buBlip>
                <a:blip r:embed="rId1">
                  <a:extLst>
                    <a:ext uri="{96DAC541-7B7A-43D3-8B79-37D633B846F1}">
                      <asvg:svgBlip xmlns:asvg="http://schemas.microsoft.com/office/drawing/2016/SVG/main" r:embed="rId2"/>
                    </a:ext>
                  </a:extLst>
                </a:blip>
              </a:buBlip>
            </a:pPr>
            <a:r>
              <a:rPr lang="en-US" dirty="0"/>
              <a:t>Queries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Flow</a:t>
            </a:r>
            <a:endParaRPr lang="en-IN" dirty="0"/>
          </a:p>
        </p:txBody>
      </p:sp>
      <p:sp>
        <p:nvSpPr>
          <p:cNvPr id="5" name="Rectangle 3"/>
          <p:cNvSpPr>
            <a:spLocks noGrp="1" noChangeArrowheads="1"/>
          </p:cNvSpPr>
          <p:nvPr>
            <p:ph idx="1"/>
          </p:nvPr>
        </p:nvSpPr>
        <p:spPr bwMode="auto">
          <a:xfrm>
            <a:off x="216158" y="1118073"/>
            <a:ext cx="11759679" cy="5166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000" dirty="0"/>
              <a:t>3. </a:t>
            </a:r>
            <a:r>
              <a:rPr lang="en-US" sz="2000" b="1" dirty="0"/>
              <a:t>Model Training</a:t>
            </a:r>
            <a:endParaRPr lang="en-US" sz="2000" b="1" dirty="0"/>
          </a:p>
          <a:p>
            <a:pPr marL="0" indent="0">
              <a:lnSpc>
                <a:spcPct val="150000"/>
              </a:lnSpc>
              <a:buNone/>
            </a:pPr>
            <a:r>
              <a:rPr lang="en-US" sz="2000" u="sng" dirty="0"/>
              <a:t>Input:</a:t>
            </a:r>
            <a:r>
              <a:rPr lang="en-US" sz="2000" dirty="0"/>
              <a:t> Preprocessed training dataset (images and corresponding labels)</a:t>
            </a:r>
            <a:endParaRPr lang="en-US" sz="2000" dirty="0"/>
          </a:p>
          <a:p>
            <a:pPr marL="0" indent="0">
              <a:lnSpc>
                <a:spcPct val="150000"/>
              </a:lnSpc>
              <a:buNone/>
            </a:pPr>
            <a:r>
              <a:rPr lang="en-US" sz="2000" u="sng" dirty="0"/>
              <a:t>Process:</a:t>
            </a:r>
            <a:r>
              <a:rPr lang="en-US" sz="2000" dirty="0"/>
              <a:t> Use deep learning models (CNN and </a:t>
            </a:r>
            <a:r>
              <a:rPr lang="en-US" sz="2000" dirty="0" err="1"/>
              <a:t>MobileNet</a:t>
            </a:r>
            <a:r>
              <a:rPr lang="en-US" sz="2000" dirty="0"/>
              <a:t>) to learn patterns distinguishing genuine and fraudulent signatures.</a:t>
            </a:r>
            <a:endParaRPr lang="en-US" sz="2000" dirty="0"/>
          </a:p>
          <a:p>
            <a:pPr marL="0" indent="0">
              <a:lnSpc>
                <a:spcPct val="150000"/>
              </a:lnSpc>
              <a:buNone/>
            </a:pPr>
            <a:r>
              <a:rPr lang="en-US" sz="2000" u="sng" dirty="0"/>
              <a:t>Output:</a:t>
            </a:r>
            <a:r>
              <a:rPr lang="en-US" sz="2000" dirty="0"/>
              <a:t> Trained signature verification model.</a:t>
            </a:r>
            <a:endParaRPr lang="en-US" sz="2000" dirty="0"/>
          </a:p>
          <a:p>
            <a:pPr>
              <a:lnSpc>
                <a:spcPct val="150000"/>
              </a:lnSpc>
            </a:pPr>
            <a:r>
              <a:rPr lang="en-US" sz="2000" dirty="0">
                <a:solidFill>
                  <a:srgbClr val="000000"/>
                </a:solidFill>
                <a:effectLst/>
                <a:latin typeface="Times New Roman" panose="02020603050405020304" pitchFamily="18" charset="0"/>
                <a:ea typeface="Times New Roman" panose="02020603050405020304" pitchFamily="18" charset="0"/>
              </a:rPr>
              <a:t>4. </a:t>
            </a:r>
            <a:r>
              <a:rPr lang="en-US" sz="2000" b="1" dirty="0">
                <a:solidFill>
                  <a:srgbClr val="000000"/>
                </a:solidFill>
                <a:effectLst/>
                <a:latin typeface="Times New Roman" panose="02020603050405020304" pitchFamily="18" charset="0"/>
                <a:ea typeface="Times New Roman" panose="02020603050405020304" pitchFamily="18" charset="0"/>
              </a:rPr>
              <a:t>Classification</a:t>
            </a: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Input:</a:t>
            </a:r>
            <a:r>
              <a:rPr lang="en-US" sz="2000" dirty="0">
                <a:solidFill>
                  <a:srgbClr val="000000"/>
                </a:solidFill>
                <a:effectLst/>
                <a:latin typeface="Times New Roman" panose="02020603050405020304" pitchFamily="18" charset="0"/>
                <a:ea typeface="Times New Roman" panose="02020603050405020304" pitchFamily="18" charset="0"/>
              </a:rPr>
              <a:t> Signature image uploaded by the user for verification</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Process:</a:t>
            </a:r>
            <a:r>
              <a:rPr lang="en-US" sz="2000" dirty="0">
                <a:solidFill>
                  <a:srgbClr val="000000"/>
                </a:solidFill>
                <a:effectLst/>
                <a:latin typeface="Times New Roman" panose="02020603050405020304" pitchFamily="18" charset="0"/>
                <a:ea typeface="Times New Roman" panose="02020603050405020304" pitchFamily="18" charset="0"/>
              </a:rPr>
              <a:t> Feed the image into the trained model. Perform inference to classify the signature as genuine or fraudulent.</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Output:</a:t>
            </a:r>
            <a:r>
              <a:rPr lang="en-US" sz="2000" dirty="0">
                <a:solidFill>
                  <a:srgbClr val="000000"/>
                </a:solidFill>
                <a:effectLst/>
                <a:latin typeface="Times New Roman" panose="02020603050405020304" pitchFamily="18" charset="0"/>
                <a:ea typeface="Times New Roman" panose="02020603050405020304" pitchFamily="18" charset="0"/>
              </a:rPr>
              <a:t> Classification result ("Genuine" or "Fraudulent").</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Flow</a:t>
            </a:r>
            <a:endParaRPr lang="en-IN" dirty="0"/>
          </a:p>
        </p:txBody>
      </p:sp>
      <p:sp>
        <p:nvSpPr>
          <p:cNvPr id="5" name="Rectangle 3"/>
          <p:cNvSpPr>
            <a:spLocks noGrp="1" noChangeArrowheads="1"/>
          </p:cNvSpPr>
          <p:nvPr>
            <p:ph idx="1"/>
          </p:nvPr>
        </p:nvSpPr>
        <p:spPr bwMode="auto">
          <a:xfrm>
            <a:off x="216158" y="1143720"/>
            <a:ext cx="11759679" cy="5115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eaLnBrk="0" fontAlgn="base" hangingPunct="0">
              <a:lnSpc>
                <a:spcPct val="150000"/>
              </a:lnSpc>
              <a:spcBef>
                <a:spcPct val="0"/>
              </a:spcBef>
              <a:spcAft>
                <a:spcPct val="0"/>
              </a:spcAft>
            </a:pPr>
            <a:r>
              <a:rPr lang="en-US" sz="2000" dirty="0">
                <a:solidFill>
                  <a:srgbClr val="000000"/>
                </a:solidFill>
                <a:effectLst/>
                <a:latin typeface="Times New Roman" panose="02020603050405020304" pitchFamily="18" charset="0"/>
                <a:ea typeface="Times New Roman" panose="02020603050405020304" pitchFamily="18" charset="0"/>
              </a:rPr>
              <a:t>5. </a:t>
            </a:r>
            <a:r>
              <a:rPr lang="en-US" sz="2000" b="1" dirty="0">
                <a:solidFill>
                  <a:srgbClr val="000000"/>
                </a:solidFill>
                <a:effectLst/>
                <a:latin typeface="Times New Roman" panose="02020603050405020304" pitchFamily="18" charset="0"/>
                <a:ea typeface="Times New Roman" panose="02020603050405020304" pitchFamily="18" charset="0"/>
              </a:rPr>
              <a:t>User Interaction Modules </a:t>
            </a:r>
            <a:r>
              <a:rPr lang="en-US" sz="2000" b="1" dirty="0">
                <a:solidFill>
                  <a:srgbClr val="000000"/>
                </a:solidFill>
                <a:ea typeface="Times New Roman" panose="02020603050405020304" pitchFamily="18" charset="0"/>
              </a:rPr>
              <a:t>&amp; </a:t>
            </a:r>
            <a:r>
              <a:rPr lang="en-US" sz="2000" b="1" dirty="0">
                <a:solidFill>
                  <a:srgbClr val="000000"/>
                </a:solidFill>
                <a:effectLst/>
                <a:latin typeface="Times New Roman" panose="02020603050405020304" pitchFamily="18" charset="0"/>
                <a:ea typeface="Times New Roman" panose="02020603050405020304" pitchFamily="18" charset="0"/>
              </a:rPr>
              <a:t>Components </a:t>
            </a: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Home Page:</a:t>
            </a:r>
            <a:r>
              <a:rPr lang="en-US" sz="2000" dirty="0">
                <a:solidFill>
                  <a:srgbClr val="000000"/>
                </a:solidFill>
                <a:effectLst/>
                <a:latin typeface="Times New Roman" panose="02020603050405020304" pitchFamily="18" charset="0"/>
                <a:ea typeface="Times New Roman" panose="02020603050405020304" pitchFamily="18" charset="0"/>
              </a:rPr>
              <a:t> Welcomes the user to the system.</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About Page:</a:t>
            </a:r>
            <a:r>
              <a:rPr lang="en-US" sz="2000" dirty="0">
                <a:solidFill>
                  <a:srgbClr val="000000"/>
                </a:solidFill>
                <a:effectLst/>
                <a:latin typeface="Times New Roman" panose="02020603050405020304" pitchFamily="18" charset="0"/>
                <a:ea typeface="Times New Roman" panose="02020603050405020304" pitchFamily="18" charset="0"/>
              </a:rPr>
              <a:t> Provides a description of the system.</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Registration Page:</a:t>
            </a:r>
            <a:r>
              <a:rPr lang="en-US" sz="2000" dirty="0">
                <a:solidFill>
                  <a:srgbClr val="000000"/>
                </a:solidFill>
                <a:effectLst/>
                <a:latin typeface="Times New Roman" panose="02020603050405020304" pitchFamily="18" charset="0"/>
                <a:ea typeface="Times New Roman" panose="02020603050405020304" pitchFamily="18" charset="0"/>
              </a:rPr>
              <a:t> Collects user credentials for system access.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Login Page:</a:t>
            </a:r>
            <a:r>
              <a:rPr lang="en-US" sz="2000" dirty="0">
                <a:solidFill>
                  <a:srgbClr val="000000"/>
                </a:solidFill>
                <a:effectLst/>
                <a:latin typeface="Times New Roman" panose="02020603050405020304" pitchFamily="18" charset="0"/>
                <a:ea typeface="Times New Roman" panose="02020603050405020304" pitchFamily="18" charset="0"/>
              </a:rPr>
              <a:t> Authenticates the user based on registered credentials.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Upload Page:</a:t>
            </a:r>
            <a:r>
              <a:rPr lang="en-US" sz="2000" dirty="0">
                <a:solidFill>
                  <a:srgbClr val="000000"/>
                </a:solidFill>
                <a:effectLst/>
                <a:latin typeface="Times New Roman" panose="02020603050405020304" pitchFamily="18" charset="0"/>
                <a:ea typeface="Times New Roman" panose="02020603050405020304" pitchFamily="18" charset="0"/>
              </a:rPr>
              <a:t> Allows users to upload a signature image for verification.</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Result Page:</a:t>
            </a:r>
            <a:r>
              <a:rPr lang="en-US" sz="2000" dirty="0">
                <a:solidFill>
                  <a:srgbClr val="000000"/>
                </a:solidFill>
                <a:effectLst/>
                <a:latin typeface="Times New Roman" panose="02020603050405020304" pitchFamily="18" charset="0"/>
                <a:ea typeface="Times New Roman" panose="02020603050405020304" pitchFamily="18" charset="0"/>
              </a:rPr>
              <a:t> Displays the classification result (e.g., "Genuine" or "Fraudulent“).</a:t>
            </a:r>
            <a:endParaRPr lang="en-US" sz="2000" dirty="0">
              <a:solidFill>
                <a:srgbClr val="000000"/>
              </a:solidFill>
              <a:effectLst/>
              <a:latin typeface="Times New Roman" panose="02020603050405020304" pitchFamily="18" charset="0"/>
              <a:ea typeface="Times New Roman" panose="02020603050405020304" pitchFamily="18" charset="0"/>
            </a:endParaRPr>
          </a:p>
          <a:p>
            <a:pPr algn="l" eaLnBrk="0" fontAlgn="base" hangingPunct="0">
              <a:lnSpc>
                <a:spcPct val="150000"/>
              </a:lnSpc>
              <a:spcBef>
                <a:spcPct val="0"/>
              </a:spcBef>
              <a:spcAft>
                <a:spcPct val="0"/>
              </a:spcAft>
            </a:pPr>
            <a:r>
              <a:rPr lang="en-US" sz="2000" dirty="0">
                <a:solidFill>
                  <a:srgbClr val="000000"/>
                </a:solidFill>
                <a:effectLst/>
                <a:latin typeface="Times New Roman" panose="02020603050405020304" pitchFamily="18" charset="0"/>
                <a:ea typeface="Times New Roman" panose="02020603050405020304" pitchFamily="18" charset="0"/>
              </a:rPr>
              <a:t>6. </a:t>
            </a:r>
            <a:r>
              <a:rPr lang="en-US" sz="2000" b="1" dirty="0">
                <a:solidFill>
                  <a:srgbClr val="000000"/>
                </a:solidFill>
                <a:effectLst/>
                <a:latin typeface="Times New Roman" panose="02020603050405020304" pitchFamily="18" charset="0"/>
                <a:ea typeface="Times New Roman" panose="02020603050405020304" pitchFamily="18" charset="0"/>
              </a:rPr>
              <a:t>Real-Time Implementation</a:t>
            </a:r>
            <a:endParaRPr lang="en-US" sz="2000" b="1"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Input:</a:t>
            </a:r>
            <a:r>
              <a:rPr lang="en-US" sz="2000" dirty="0">
                <a:solidFill>
                  <a:srgbClr val="000000"/>
                </a:solidFill>
                <a:effectLst/>
                <a:latin typeface="Times New Roman" panose="02020603050405020304" pitchFamily="18" charset="0"/>
                <a:ea typeface="Times New Roman" panose="02020603050405020304" pitchFamily="18" charset="0"/>
              </a:rPr>
              <a:t> Real-world signature images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Process:</a:t>
            </a:r>
            <a:r>
              <a:rPr lang="en-US" sz="2000" dirty="0">
                <a:solidFill>
                  <a:srgbClr val="000000"/>
                </a:solidFill>
                <a:effectLst/>
                <a:latin typeface="Times New Roman" panose="02020603050405020304" pitchFamily="18" charset="0"/>
                <a:ea typeface="Times New Roman" panose="02020603050405020304" pitchFamily="18" charset="0"/>
              </a:rPr>
              <a:t> Perform verification in real-time using the trained model deployed on a server.</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pPr>
            <a:r>
              <a:rPr lang="en-US" sz="2000" u="sng" dirty="0">
                <a:solidFill>
                  <a:srgbClr val="000000"/>
                </a:solidFill>
                <a:effectLst/>
                <a:latin typeface="Times New Roman" panose="02020603050405020304" pitchFamily="18" charset="0"/>
                <a:ea typeface="Times New Roman" panose="02020603050405020304" pitchFamily="18" charset="0"/>
              </a:rPr>
              <a:t>Output:</a:t>
            </a:r>
            <a:r>
              <a:rPr lang="en-US" sz="2000" dirty="0">
                <a:solidFill>
                  <a:srgbClr val="000000"/>
                </a:solidFill>
                <a:effectLst/>
                <a:latin typeface="Times New Roman" panose="02020603050405020304" pitchFamily="18" charset="0"/>
                <a:ea typeface="Times New Roman" panose="02020603050405020304" pitchFamily="18" charset="0"/>
              </a:rPr>
              <a:t> Immediate feedback on whether the signature is authentic or forged.</a:t>
            </a:r>
            <a:endParaRPr kumimoji="0" lang="en-US" altLang="en-US" sz="2000" i="0" u="none" strike="noStrike" cap="none" normalizeH="0" baseline="0" dirty="0">
              <a:ln>
                <a:noFill/>
              </a:ln>
              <a:solidFill>
                <a:schemeClr val="tx1"/>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Review-0 Comments</a:t>
            </a:r>
            <a:br>
              <a:rPr lang="en-US" dirty="0"/>
            </a:br>
            <a:endParaRPr lang="en-IN" dirty="0"/>
          </a:p>
        </p:txBody>
      </p:sp>
      <p:sp>
        <p:nvSpPr>
          <p:cNvPr id="3" name="Content Placeholder 2"/>
          <p:cNvSpPr>
            <a:spLocks noGrp="1"/>
          </p:cNvSpPr>
          <p:nvPr>
            <p:ph idx="1"/>
          </p:nvPr>
        </p:nvSpPr>
        <p:spPr>
          <a:xfrm>
            <a:off x="332510" y="1313411"/>
            <a:ext cx="11571316" cy="4522124"/>
          </a:xfrm>
        </p:spPr>
        <p:txBody>
          <a:bodyPr/>
          <a:lstStyle/>
          <a:p>
            <a:r>
              <a:rPr lang="en-US" sz="2800" dirty="0"/>
              <a:t> Change of Title</a:t>
            </a:r>
            <a:endParaRPr lang="en-US" sz="2800" dirty="0"/>
          </a:p>
          <a:p>
            <a:r>
              <a:rPr lang="en-US" dirty="0"/>
              <a:t> Thorough knowledge about the concept &amp; project</a:t>
            </a:r>
            <a:endParaRPr lang="en-US" sz="2800" dirty="0"/>
          </a:p>
          <a:p>
            <a:pPr marL="0" indent="0">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81247" y="1333219"/>
            <a:ext cx="11469766" cy="5096763"/>
          </a:xfrm>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Handwritten signatures have long served as a cornerstone of authentication in legal, financial, and administrative processes. However, in an era of increasing digitalization, the risk of signature fraud and forgery has become a pressing concern. Ensuring the integrity of handwritten signatures is crucial for preventing financial fraud, identity theft, and document forgery. </a:t>
            </a:r>
            <a:endParaRPr lang="en-US" sz="2400" b="0" i="0" dirty="0">
              <a:effectLst/>
              <a:latin typeface="Times New Roman" panose="02020603050405020304" pitchFamily="18" charset="0"/>
              <a:cs typeface="Times New Roman" panose="02020603050405020304" pitchFamily="18" charset="0"/>
            </a:endParaRPr>
          </a:p>
          <a:p>
            <a:pPr algn="just">
              <a:lnSpc>
                <a:spcPct val="100000"/>
              </a:lnSpc>
            </a:pPr>
            <a:r>
              <a:rPr lang="en-US" sz="2400" b="0" i="0" dirty="0">
                <a:effectLst/>
                <a:latin typeface="Times New Roman" panose="02020603050405020304" pitchFamily="18" charset="0"/>
                <a:cs typeface="Times New Roman" panose="02020603050405020304" pitchFamily="18" charset="0"/>
              </a:rPr>
              <a:t>To address these challenges, this project focuses on the development of an automated handwritten signature verification system, leveraging advanced deep learning models, specifically Convolutional Neural Networks (CNN) and </a:t>
            </a:r>
            <a:r>
              <a:rPr lang="en-US" sz="2400" b="0" i="0" dirty="0" err="1">
                <a:effectLst/>
                <a:latin typeface="Times New Roman" panose="02020603050405020304" pitchFamily="18" charset="0"/>
                <a:cs typeface="Times New Roman" panose="02020603050405020304" pitchFamily="18" charset="0"/>
              </a:rPr>
              <a:t>MobileNet</a:t>
            </a:r>
            <a:r>
              <a:rPr lang="en-US" sz="2400" b="0" i="0" dirty="0">
                <a:effectLst/>
                <a:latin typeface="Times New Roman" panose="02020603050405020304" pitchFamily="18" charset="0"/>
                <a:cs typeface="Times New Roman" panose="02020603050405020304" pitchFamily="18" charset="0"/>
              </a:rPr>
              <a:t>. </a:t>
            </a:r>
            <a:endParaRPr lang="en-US" sz="2400" b="0" i="0" dirty="0">
              <a:effectLst/>
              <a:latin typeface="Times New Roman" panose="02020603050405020304" pitchFamily="18" charset="0"/>
              <a:cs typeface="Times New Roman" panose="02020603050405020304" pitchFamily="18" charset="0"/>
            </a:endParaRPr>
          </a:p>
          <a:p>
            <a:pPr algn="just">
              <a:lnSpc>
                <a:spcPct val="100000"/>
              </a:lnSpc>
            </a:pPr>
            <a:r>
              <a:rPr lang="en-US" sz="2400" b="0" i="0" dirty="0">
                <a:effectLst/>
                <a:latin typeface="Times New Roman" panose="02020603050405020304" pitchFamily="18" charset="0"/>
                <a:cs typeface="Times New Roman" panose="02020603050405020304" pitchFamily="18" charset="0"/>
              </a:rPr>
              <a:t>By harnessing the capabilities of these models, this system aims to distinguish between genuine and fraudulent signatures with high accuracy, thereby enhancing security and trust in critical transactions and document authentication processes.</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6" name="Content Placeholder 2"/>
          <p:cNvSpPr>
            <a:spLocks noGrp="1"/>
          </p:cNvSpPr>
          <p:nvPr>
            <p:ph idx="1"/>
          </p:nvPr>
        </p:nvSpPr>
        <p:spPr>
          <a:xfrm>
            <a:off x="281247" y="1197033"/>
            <a:ext cx="11639204" cy="5170516"/>
          </a:xfrm>
        </p:spPr>
        <p:txBody>
          <a:bodyPr>
            <a:normAutofit/>
          </a:bodyPr>
          <a:lstStyle/>
          <a:p>
            <a:pPr algn="just">
              <a:lnSpc>
                <a:spcPct val="100000"/>
              </a:lnSpc>
            </a:pPr>
            <a:r>
              <a:rPr lang="en-US" sz="2400" b="0" i="0" dirty="0">
                <a:effectLst/>
                <a:latin typeface="Times New Roman" panose="02020603050405020304" pitchFamily="18" charset="0"/>
                <a:cs typeface="Times New Roman" panose="02020603050405020304" pitchFamily="18" charset="0"/>
              </a:rPr>
              <a:t>This sets the stage for the project, highlighting the significance of handwritten signatures, the growing threat of signature fraud, and the potential of deep learning models to address this issue. The subsequent sections will delve into the project's scope, objectives, methodologies, and expected contributions in detail.</a:t>
            </a:r>
            <a:endParaRPr lang="en-US" sz="24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IN" dirty="0"/>
          </a:p>
        </p:txBody>
      </p:sp>
      <p:sp>
        <p:nvSpPr>
          <p:cNvPr id="3" name="Content Placeholder 2"/>
          <p:cNvSpPr>
            <a:spLocks noGrp="1"/>
          </p:cNvSpPr>
          <p:nvPr>
            <p:ph idx="1"/>
          </p:nvPr>
        </p:nvSpPr>
        <p:spPr>
          <a:xfrm>
            <a:off x="310340" y="1255045"/>
            <a:ext cx="11571316" cy="4522124"/>
          </a:xfrm>
        </p:spPr>
        <p:txBody>
          <a:bodyPr>
            <a:normAutofit fontScale="92500" lnSpcReduction="10000"/>
          </a:bodyPr>
          <a:lstStyle/>
          <a:p>
            <a:pPr>
              <a:lnSpc>
                <a:spcPct val="100000"/>
              </a:lnSpc>
            </a:pPr>
            <a:r>
              <a:rPr lang="en-US" sz="2800" dirty="0"/>
              <a:t> </a:t>
            </a:r>
            <a:r>
              <a:rPr lang="en-US" sz="2800" dirty="0">
                <a:effectLst/>
                <a:latin typeface="Times New Roman" panose="02020603050405020304" pitchFamily="18" charset="0"/>
                <a:ea typeface="Calibri" panose="020F0502020204030204" pitchFamily="34" charset="0"/>
              </a:rPr>
              <a:t>The problem at hand revolves around the need for an automated system that can accurately discern genuine from fraudulent handwritten signatures, crucial for preventing financial fraud, identity theft, and document forgery in various legal and financial transactions. </a:t>
            </a:r>
            <a:endParaRPr lang="en-US" sz="2800" dirty="0">
              <a:effectLst/>
              <a:latin typeface="Times New Roman" panose="02020603050405020304" pitchFamily="18" charset="0"/>
              <a:ea typeface="Calibri" panose="020F0502020204030204" pitchFamily="34" charset="0"/>
            </a:endParaRPr>
          </a:p>
          <a:p>
            <a:pPr>
              <a:lnSpc>
                <a:spcPct val="100000"/>
              </a:lnSpc>
            </a:pPr>
            <a:r>
              <a:rPr lang="en-US" sz="2800" dirty="0">
                <a:effectLst/>
                <a:latin typeface="Times New Roman" panose="02020603050405020304" pitchFamily="18" charset="0"/>
                <a:ea typeface="Calibri" panose="020F0502020204030204" pitchFamily="34" charset="0"/>
              </a:rPr>
              <a:t>This challenge includes detecting a wide array of forgery techniques, ensuring the classification of genuine signatures, obtaining a diverse and extensive dataset, selecting suitable deep learning architectures like CNN and </a:t>
            </a:r>
            <a:r>
              <a:rPr lang="en-US" sz="2800" dirty="0" err="1">
                <a:effectLst/>
                <a:latin typeface="Times New Roman" panose="02020603050405020304" pitchFamily="18" charset="0"/>
                <a:ea typeface="Calibri" panose="020F0502020204030204" pitchFamily="34" charset="0"/>
              </a:rPr>
              <a:t>MobileNet</a:t>
            </a:r>
            <a:r>
              <a:rPr lang="en-US" sz="2800" dirty="0">
                <a:effectLst/>
                <a:latin typeface="Times New Roman" panose="02020603050405020304" pitchFamily="18" charset="0"/>
                <a:ea typeface="Calibri" panose="020F0502020204030204" pitchFamily="34" charset="0"/>
              </a:rPr>
              <a:t>, optimizing model parameters, and ensuring practical applicability across real-world scenarios such as banking and legal processes. </a:t>
            </a:r>
            <a:endParaRPr lang="en-US" sz="2800" dirty="0">
              <a:effectLst/>
              <a:latin typeface="Times New Roman" panose="02020603050405020304" pitchFamily="18" charset="0"/>
              <a:ea typeface="Calibri" panose="020F0502020204030204" pitchFamily="34" charset="0"/>
            </a:endParaRPr>
          </a:p>
          <a:p>
            <a:pPr>
              <a:lnSpc>
                <a:spcPct val="100000"/>
              </a:lnSpc>
            </a:pPr>
            <a:r>
              <a:rPr lang="en-US" sz="2800" dirty="0">
                <a:effectLst/>
                <a:latin typeface="Times New Roman" panose="02020603050405020304" pitchFamily="18" charset="0"/>
                <a:ea typeface="Calibri" panose="020F0502020204030204" pitchFamily="34" charset="0"/>
              </a:rPr>
              <a:t>Solving these challenges is imperative to enhance security and trust in signature verification processes.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lnSpcReduction="10000"/>
          </a:bodyPr>
          <a:lstStyle/>
          <a:p>
            <a:pPr marL="457200" indent="-457200">
              <a:lnSpc>
                <a:spcPct val="150000"/>
              </a:lnSpc>
              <a:buFont typeface="Wingdings" panose="05000000000000000000" pitchFamily="2" charset="2"/>
              <a:buChar char="Ø"/>
            </a:pPr>
            <a:r>
              <a:rPr lang="en-US" sz="2000" dirty="0"/>
              <a:t>The suggested solution builds a hybrid model that can reliably authenticate signatures by fusing deep learning, including secure document management, legal systems, and financial services. It is also scalable and able techniques with conventional signature verification methods.</a:t>
            </a:r>
            <a:endParaRPr lang="en-US" sz="2000" dirty="0"/>
          </a:p>
          <a:p>
            <a:pPr marL="457200" indent="-457200">
              <a:lnSpc>
                <a:spcPct val="150000"/>
              </a:lnSpc>
            </a:pPr>
            <a:r>
              <a:rPr lang="en-US" sz="2000" dirty="0"/>
              <a:t>CNNs are employed for feature extraction and classification, allowing the system to learn complex patterns in signature data for improved accuracy in distinguishing genuine from forged signatures.</a:t>
            </a:r>
            <a:endParaRPr lang="en-US" sz="2000" dirty="0"/>
          </a:p>
          <a:p>
            <a:pPr marL="457200" indent="-457200">
              <a:lnSpc>
                <a:spcPct val="150000"/>
              </a:lnSpc>
            </a:pPr>
            <a:r>
              <a:rPr lang="en-US" sz="2000" dirty="0"/>
              <a:t>Even in real-world applications, the system’s ability to verify signatures in real time guarantees fast and effective processing while preserving high accuracy.</a:t>
            </a:r>
            <a:endParaRPr lang="en-US" sz="2000" dirty="0"/>
          </a:p>
          <a:p>
            <a:pPr marL="457200" indent="-457200">
              <a:lnSpc>
                <a:spcPct val="150000"/>
              </a:lnSpc>
            </a:pPr>
            <a:r>
              <a:rPr lang="en-US" sz="2000" dirty="0"/>
              <a:t>The AI model can be used in a variety of fields to handle big datasets which can be used in future using generative AI.</a:t>
            </a:r>
            <a:endParaRPr lang="en-US" sz="2000" dirty="0"/>
          </a:p>
          <a:p>
            <a:pPr marL="457200" indent="-457200">
              <a:lnSpc>
                <a:spcPct val="150000"/>
              </a:lnSpc>
              <a:buFont typeface="Wingdings" panose="05000000000000000000" pitchFamily="2" charset="2"/>
              <a:buChar char="Ø"/>
            </a:pPr>
            <a:r>
              <a:rPr lang="en-US" sz="2000" dirty="0"/>
              <a:t>The system is evaluated on a variety of signature datasets, proving its dependability and resilience in practical settings, making it a good way to fight signature fraud.</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use of Convolutional Neural Networks (CNN) and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the signature verification system is motivated by their specific strengths and advantages. </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CNNs excel at extracting intricate features from images, making them ideal for capturing the unique characteristics of handwritten signatures.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the other hand, offers efficiency without compromising accuracy, making it suitable for real-time and resource-constrained applications. </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combining these models, we aim to harness the superior feature extraction capabilities of CNNs while ensuring the system's practicality and versatility, enabling accurate and efficient differentiation between genuine and fraudulent signatures in various real-world scenarios, including banking and legal transactions.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IN" dirty="0"/>
          </a:p>
        </p:txBody>
      </p:sp>
      <p:sp>
        <p:nvSpPr>
          <p:cNvPr id="7" name="Content Placeholder 2"/>
          <p:cNvSpPr>
            <a:spLocks noGrp="1"/>
          </p:cNvSpPr>
          <p:nvPr>
            <p:ph idx="1"/>
          </p:nvPr>
        </p:nvSpPr>
        <p:spPr>
          <a:xfrm>
            <a:off x="199505" y="1097279"/>
            <a:ext cx="11779135" cy="5394960"/>
          </a:xfrm>
        </p:spPr>
        <p:txBody>
          <a:bodyPr>
            <a:normAutofit/>
          </a:bodyPr>
          <a:lstStyle/>
          <a:p>
            <a:pPr marL="0" lvl="0" indent="0" algn="just">
              <a:lnSpc>
                <a:spcPct val="150000"/>
              </a:lnSpc>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High Accuracy: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combination of CNN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enables the system to achieve high accuracy in distinguishing between genuine and fraudulent signatures, ensuring reliable authentication.</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Efficiency: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lightweight architecture ensures efficient resource utilization, making it suitable for real-time verification on edge devices and scenarios with limited computational resources.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Versatility: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system is versatile, capable of adapting to different signature verification requirements, from detailed feature extraction to efficient, real-time applications.</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Robust Feature Extraction: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CNNs excel at capturing intricate details and patterns in handwritten signatures, enhancing the system's ability to detect subtle forgery attempts.</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12791</Words>
  <Application>WPS Presentation</Application>
  <PresentationFormat>Widescreen</PresentationFormat>
  <Paragraphs>306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Times New Roman</vt:lpstr>
      <vt:lpstr>Courier New</vt:lpstr>
      <vt:lpstr>Calibri</vt:lpstr>
      <vt:lpstr>Microsoft YaHei</vt:lpstr>
      <vt:lpstr>Arial Unicode MS</vt:lpstr>
      <vt:lpstr>Custom Design</vt:lpstr>
      <vt:lpstr>PowerPoint 演示文稿</vt:lpstr>
      <vt:lpstr>Contents</vt:lpstr>
      <vt:lpstr>Review-0 Comments </vt:lpstr>
      <vt:lpstr>Introduction</vt:lpstr>
      <vt:lpstr>Introduction</vt:lpstr>
      <vt:lpstr>Problem Statement </vt:lpstr>
      <vt:lpstr>Proposed System</vt:lpstr>
      <vt:lpstr>Proposed System</vt:lpstr>
      <vt:lpstr>Proposed System</vt:lpstr>
      <vt:lpstr>Proposed System</vt:lpstr>
      <vt:lpstr>Proposed System</vt:lpstr>
      <vt:lpstr>PowerPoint 演示文稿</vt:lpstr>
      <vt:lpstr>PowerPoint 演示文稿</vt:lpstr>
      <vt:lpstr>Literature Survey</vt:lpstr>
      <vt:lpstr>Literature Survey</vt:lpstr>
      <vt:lpstr>Literature Survey</vt:lpstr>
      <vt:lpstr>Limitations of previous models(AlexNet)</vt:lpstr>
      <vt:lpstr>Limitations of previous models(AlexNet)</vt:lpstr>
      <vt:lpstr>Design Flow</vt:lpstr>
      <vt:lpstr>Design Flow</vt:lpstr>
      <vt:lpstr>Design 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KONDISETTY DAKSHAYANI</cp:lastModifiedBy>
  <cp:revision>132</cp:revision>
  <dcterms:created xsi:type="dcterms:W3CDTF">2019-06-11T05:35:00Z</dcterms:created>
  <dcterms:modified xsi:type="dcterms:W3CDTF">2025-03-24T15:08:37Z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64056B87AFBA4D16A0CA55CA16AEB7E2_13</vt:lpwstr>
  </property>
  <property fmtid="{D5CDD505-2E9C-101B-9397-08002B2CF9AE}" pid="3" name="KSOProductBuildVer">
    <vt:lpwstr>1033-12.2.0.20326</vt:lpwstr>
  </property>
</Properties>
</file>