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73" r:id="rId4"/>
    <p:sldId id="276" r:id="rId5"/>
    <p:sldId id="281" r:id="rId6"/>
    <p:sldId id="295" r:id="rId7"/>
    <p:sldId id="296" r:id="rId8"/>
    <p:sldId id="297" r:id="rId9"/>
    <p:sldId id="298" r:id="rId10"/>
    <p:sldId id="299" r:id="rId11"/>
    <p:sldId id="300" r:id="rId12"/>
    <p:sldId id="275" r:id="rId13"/>
    <p:sldId id="301" r:id="rId14"/>
    <p:sldId id="302" r:id="rId15"/>
    <p:sldId id="287" r:id="rId16"/>
    <p:sldId id="288" r:id="rId17"/>
    <p:sldId id="303"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96" d="100"/>
          <a:sy n="96" d="100"/>
        </p:scale>
        <p:origin x="408" y="67"/>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Digital signature recognition using Deep Learning</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Aasritha</a:t>
            </a:r>
            <a:r>
              <a:rPr lang="en-US" sz="2600" b="0" dirty="0">
                <a:effectLst>
                  <a:outerShdw blurRad="38100" dist="38100" dir="2700000" algn="tl">
                    <a:srgbClr val="000000">
                      <a:alpha val="43137"/>
                    </a:srgbClr>
                  </a:outerShdw>
                </a:effectLst>
              </a:rPr>
              <a:t> R</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214G1A3301</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rPr>
              <a:t>Dr. D. Rajesh Babu </a:t>
            </a:r>
            <a:r>
              <a:rPr lang="en-US" sz="2400" b="0" baseline="-25000" dirty="0" err="1">
                <a:effectLst>
                  <a:outerShdw blurRad="38100" dist="38100" dir="2700000" algn="tl">
                    <a:srgbClr val="000000">
                      <a:alpha val="43137"/>
                    </a:srgbClr>
                  </a:outerShdw>
                </a:effectLst>
              </a:rPr>
              <a:t>M.Tech</a:t>
            </a:r>
            <a:r>
              <a:rPr lang="en-US" sz="2400" b="0" baseline="-25000" dirty="0">
                <a:effectLst>
                  <a:outerShdw blurRad="38100" dist="38100" dir="2700000" algn="tl">
                    <a:srgbClr val="000000">
                      <a:alpha val="43137"/>
                    </a:srgbClr>
                  </a:outerShdw>
                </a:effectLst>
              </a:rPr>
              <a:t>.,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Bharathi 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214G1A3310</a:t>
            </a: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Chandan Kumar G</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214G1A3313</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Dakshayani K</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214G1A3318</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Digital signature recognition using </a:t>
            </a:r>
            <a:r>
              <a:rPr lang="en-IN" altLang="en-US" sz="3200" b="1" dirty="0">
                <a:effectLst/>
                <a:latin typeface="Times New Roman" panose="02020603050405020304" pitchFamily="18" charset="0"/>
                <a:ea typeface="Calibri" panose="020F0502020204030204" pitchFamily="34" charset="0"/>
                <a:cs typeface="Times New Roman" panose="02020603050405020304" pitchFamily="18" charset="0"/>
              </a:rPr>
              <a:t>Mobilenet</a:t>
            </a:r>
            <a:endParaRPr lang="en-IN" altLang="en-US" sz="3200" dirty="0">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a:t>
            </a:r>
            <a:endParaRPr lang="en-IN"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2400" b="0" i="0" u="none" strike="noStrike" cap="none" normalizeH="0" baseline="0" dirty="0">
                <a:ln>
                  <a:noFill/>
                </a:ln>
                <a:solidFill>
                  <a:schemeClr val="tx1"/>
                </a:solidFill>
                <a:effectLst/>
                <a:latin typeface="Arial" panose="020B0604020202020204" pitchFamily="34" charset="0"/>
              </a:rPr>
              <a:t> – Can be used as a baseline classification method for signature matching.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Random Forest</a:t>
            </a:r>
            <a:r>
              <a:rPr kumimoji="0" lang="en-US" altLang="en-US" sz="2400" b="0" i="0" u="none" strike="noStrike" cap="none" normalizeH="0" baseline="0" dirty="0">
                <a:ln>
                  <a:noFill/>
                </a:ln>
                <a:solidFill>
                  <a:schemeClr val="tx1"/>
                </a:solidFill>
                <a:effectLst/>
                <a:latin typeface="Arial" panose="020B0604020202020204" pitchFamily="34" charset="0"/>
              </a:rPr>
              <a:t> – Sometimes used for feature selection or ensemble learning.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Recurrent Neural Networks (RNNs) or LSTMs</a:t>
            </a:r>
            <a:r>
              <a:rPr kumimoji="0" lang="en-US" altLang="en-US" sz="2400" b="0" i="0" u="none" strike="noStrike" cap="none" normalizeH="0" baseline="0" dirty="0">
                <a:ln>
                  <a:noFill/>
                </a:ln>
                <a:solidFill>
                  <a:schemeClr val="tx1"/>
                </a:solidFill>
                <a:effectLst/>
                <a:latin typeface="Arial" panose="020B0604020202020204" pitchFamily="34" charset="0"/>
              </a:rPr>
              <a:t> – If temporal data is considered in signature dynamics.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400" b="1" dirty="0">
                <a:ln>
                  <a:noFill/>
                </a:ln>
                <a:effectLst/>
                <a:latin typeface="Arial" panose="020B0604020202020204" pitchFamily="34" charset="0"/>
                <a:sym typeface="+mn-ea"/>
              </a:rPr>
              <a:t>Support Vector Machine (SVM)</a:t>
            </a:r>
            <a:r>
              <a:rPr lang="en-US" altLang="en-US" sz="2400" dirty="0">
                <a:ln>
                  <a:noFill/>
                </a:ln>
                <a:effectLst/>
                <a:latin typeface="Arial" panose="020B0604020202020204" pitchFamily="34" charset="0"/>
                <a:sym typeface="+mn-ea"/>
              </a:rPr>
              <a:t> – Often used for classification tasks in signature verification.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400" b="1" dirty="0">
                <a:ln>
                  <a:noFill/>
                </a:ln>
                <a:effectLst/>
                <a:latin typeface="Arial" panose="020B0604020202020204" pitchFamily="34" charset="0"/>
                <a:sym typeface="+mn-ea"/>
              </a:rPr>
              <a:t>Latent Diffusion Models (LDMs)</a:t>
            </a:r>
            <a:r>
              <a:rPr lang="en-US" altLang="en-US" sz="2400" dirty="0">
                <a:ln>
                  <a:noFill/>
                </a:ln>
                <a:effectLst/>
                <a:latin typeface="Arial" panose="020B0604020202020204" pitchFamily="34" charset="0"/>
                <a:sym typeface="+mn-ea"/>
              </a:rPr>
              <a:t> – Used for generating images and videos from text prompts.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0" indent="0">
              <a:buNone/>
            </a:pPr>
            <a:r>
              <a:rPr lang="en-IN" sz="2400" b="1" dirty="0"/>
              <a:t>Technologies : </a:t>
            </a:r>
            <a:endParaRPr lang="en-IN" sz="2400" b="1" dirty="0"/>
          </a:p>
          <a:p>
            <a:pPr>
              <a:buFont typeface="Arial" panose="020B0604020202020204" pitchFamily="34" charset="0"/>
              <a:buChar char="•"/>
            </a:pPr>
            <a:r>
              <a:rPr lang="en-IN" sz="2400" b="1" dirty="0"/>
              <a:t>Python, TensorFlow, </a:t>
            </a:r>
            <a:r>
              <a:rPr lang="en-IN" sz="2400" b="1" dirty="0" err="1"/>
              <a:t>PyTorch</a:t>
            </a:r>
            <a:r>
              <a:rPr lang="en-IN" sz="2400" dirty="0"/>
              <a:t> – For deep learning model training.</a:t>
            </a:r>
            <a:endParaRPr lang="en-IN" sz="2400" dirty="0"/>
          </a:p>
          <a:p>
            <a:pPr marL="0" indent="0">
              <a:buNone/>
            </a:pPr>
            <a:endParaRPr lang="en-IN" sz="2400" dirty="0"/>
          </a:p>
          <a:p>
            <a:pPr>
              <a:buFont typeface="Arial" panose="020B0604020202020204" pitchFamily="34" charset="0"/>
              <a:buChar char="•"/>
            </a:pPr>
            <a:r>
              <a:rPr lang="en-IN" sz="2400" b="1" dirty="0"/>
              <a:t>OpenCV</a:t>
            </a:r>
            <a:r>
              <a:rPr lang="en-IN" sz="2400" dirty="0"/>
              <a:t> – For preprocessing and machine learning classification.</a:t>
            </a:r>
            <a:endParaRPr lang="en-IN" sz="2400" dirty="0"/>
          </a:p>
          <a:p>
            <a:pPr marL="0" indent="0">
              <a:buNone/>
            </a:pPr>
            <a:endParaRPr lang="en-IN" sz="2400" dirty="0"/>
          </a:p>
          <a:p>
            <a:pPr>
              <a:buFont typeface="Arial" panose="020B0604020202020204" pitchFamily="34" charset="0"/>
              <a:buChar char="•"/>
            </a:pPr>
            <a:r>
              <a:rPr lang="en-IN" sz="2400" b="1" dirty="0"/>
              <a:t>Flask, </a:t>
            </a:r>
            <a:r>
              <a:rPr lang="en-IN" sz="2400" b="1" dirty="0" err="1"/>
              <a:t>FastAPI</a:t>
            </a:r>
            <a:r>
              <a:rPr lang="en-IN" sz="2400" dirty="0"/>
              <a:t> – For web-based implementation.</a:t>
            </a:r>
            <a:endParaRPr lang="en-IN" sz="2400" dirty="0"/>
          </a:p>
          <a:p>
            <a:pPr marL="0" indent="0">
              <a:buNone/>
            </a:pPr>
            <a:endParaRPr lang="en-IN" sz="2400" dirty="0"/>
          </a:p>
          <a:p>
            <a:pPr>
              <a:buFont typeface="Arial" panose="020B0604020202020204" pitchFamily="34" charset="0"/>
              <a:buChar char="•"/>
            </a:pPr>
            <a:r>
              <a:rPr lang="en-IN" sz="2400" b="1" dirty="0"/>
              <a:t>Edge Devices (Raspberry Pi, Mobile Phones)</a:t>
            </a:r>
            <a:r>
              <a:rPr lang="en-IN" sz="2400" dirty="0"/>
              <a:t> – Deployment of lightweight models.</a:t>
            </a:r>
            <a:endParaRPr lang="en-IN" sz="2400" dirty="0"/>
          </a:p>
          <a:p>
            <a:pPr>
              <a:lnSpc>
                <a:spcPct val="150000"/>
              </a:lnSpc>
              <a:buFont typeface="Arial" panose="020B0604020202020204" pitchFamily="34" charset="0"/>
              <a:buChar char="•"/>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HARDWARE &amp; SOFTWARE REQUIREMENTS</a:t>
            </a:r>
            <a:endParaRPr lang="en-US" sz="24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			:  Windows 7/8/10</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Server side Script			:  HTML, CSS,</a:t>
            </a:r>
            <a:r>
              <a:rPr lang="en-IN" altLang="en-US" sz="2400" dirty="0">
                <a:latin typeface="Times New Roman" panose="02020603050405020304" pitchFamily="18" charset="0"/>
                <a:cs typeface="Times New Roman" panose="02020603050405020304" pitchFamily="18" charset="0"/>
              </a:rPr>
              <a:t> JS</a:t>
            </a:r>
            <a:endParaRPr lang="en-US" sz="2400"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Programming Language	            :  Python</a:t>
            </a:r>
            <a:endParaRPr lang="en-US" sz="2400"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Libraries				:  Flask, Pandas, </a:t>
            </a:r>
            <a:r>
              <a:rPr lang="en-US" sz="2400" dirty="0" err="1">
                <a:latin typeface="Times New Roman" panose="02020603050405020304" pitchFamily="18" charset="0"/>
                <a:cs typeface="Times New Roman" panose="02020603050405020304" pitchFamily="18" charset="0"/>
              </a:rPr>
              <a:t>Mysql.connector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Smtplib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IDE/Workbench			:  PyCharm</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Technology				:  Python 3.6+</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Server Deployment			:  </a:t>
            </a:r>
            <a:r>
              <a:rPr lang="en-US" sz="2400" dirty="0" err="1">
                <a:latin typeface="Times New Roman" panose="02020603050405020304" pitchFamily="18" charset="0"/>
                <a:cs typeface="Times New Roman" panose="02020603050405020304" pitchFamily="18" charset="0"/>
              </a:rPr>
              <a:t>Xampp</a:t>
            </a:r>
            <a:r>
              <a:rPr lang="en-US" sz="2400" dirty="0">
                <a:latin typeface="Times New Roman" panose="02020603050405020304" pitchFamily="18" charset="0"/>
                <a:cs typeface="Times New Roman" panose="02020603050405020304" pitchFamily="18" charset="0"/>
              </a:rPr>
              <a:t> Server</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Database			</a:t>
            </a:r>
            <a:r>
              <a:rPr lang="en-US" sz="2400" dirty="0"/>
              <a:t>   </a:t>
            </a:r>
            <a:r>
              <a:rPr lang="en-US" sz="2400" dirty="0">
                <a:latin typeface="Times New Roman" panose="02020603050405020304" pitchFamily="18" charset="0"/>
                <a:cs typeface="Times New Roman" panose="02020603050405020304" pitchFamily="18" charset="0"/>
              </a:rPr>
              <a:t>:  MySQL</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Processor            	               : I3/Intel Processor</a:t>
            </a:r>
            <a:endParaRPr lang="en-US" sz="24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RAM                                       : 8GB (min)</a:t>
            </a:r>
            <a:endParaRPr lang="en-US" sz="24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 Disk                                : 128 GB</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Board                               : Standard Windows Keyboard</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Mouse                                      : Two or Three Button Mouse</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                                    : Any</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7287" y="1200647"/>
            <a:ext cx="10325512" cy="529222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3325" y="1176476"/>
            <a:ext cx="10392355" cy="539591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Result</a:t>
            </a:r>
            <a:endParaRPr lang="en-IN"/>
          </a:p>
        </p:txBody>
      </p:sp>
      <p:pic>
        <p:nvPicPr>
          <p:cNvPr id="13" name="Content Placeholder 1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7025" y="1266190"/>
            <a:ext cx="11162665" cy="1695450"/>
          </a:xfrm>
        </p:spPr>
      </p:pic>
      <p:pic>
        <p:nvPicPr>
          <p:cNvPr id="6"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5" y="3197860"/>
            <a:ext cx="6290310" cy="3164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r>
              <a:rPr lang="en-US" dirty="0"/>
              <a:t>Introduction</a:t>
            </a:r>
            <a:endParaRPr lang="en-US" dirty="0"/>
          </a:p>
          <a:p>
            <a:r>
              <a:rPr lang="en-US" dirty="0"/>
              <a:t>System Design</a:t>
            </a:r>
            <a:endParaRPr lang="en-US" dirty="0"/>
          </a:p>
          <a:p>
            <a:r>
              <a:rPr lang="en-US" dirty="0"/>
              <a:t>Implementation</a:t>
            </a:r>
            <a:endParaRPr lang="en-US" dirty="0"/>
          </a:p>
          <a:p>
            <a:r>
              <a:rPr lang="en-US" dirty="0"/>
              <a:t>Sample code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281247" y="1333219"/>
            <a:ext cx="11469766" cy="5096763"/>
          </a:xfrm>
        </p:spPr>
        <p:txBody>
          <a:bodyPr>
            <a:normAutofit/>
          </a:bodyPr>
          <a:lstStyle/>
          <a:p>
            <a:pPr algn="just">
              <a:lnSpc>
                <a:spcPct val="100000"/>
              </a:lnSpc>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develop a robust handwritten signature classification system by ingeniously integrating Convolutional Neural Networks (CNN) with the Mobile Net architecture.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is to leverage the powerful feature extraction capabilities of CNNs, and the lightweight and efficient characteristics of Mobile Net, to create a model that is both accurate and resource-efficient</a:t>
            </a:r>
            <a:r>
              <a:rPr lang="en-US" sz="2400" dirty="0">
                <a:solidFill>
                  <a:srgbClr val="000000"/>
                </a:solidFill>
                <a:ea typeface="Calibri" panose="020F0502020204030204" pitchFamily="34" charset="0"/>
              </a:rPr>
              <a:t>.</a:t>
            </a:r>
            <a:endParaRPr lang="en-US" sz="2400" dirty="0">
              <a:solidFill>
                <a:srgbClr val="000000"/>
              </a:solidFill>
              <a:ea typeface="Calibri" panose="020F0502020204030204" pitchFamily="34" charset="0"/>
            </a:endParaRPr>
          </a:p>
          <a:p>
            <a:pPr algn="just">
              <a:lnSpc>
                <a:spcPct val="100000"/>
              </a:lnSpc>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Furthermore, the study seeks to employ transfer learning and data augmentation techniques to improve the model's performance, making it adaptable and effective in handling the diverse and challenging nature of handwritten signatures.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281247" y="1197033"/>
            <a:ext cx="11639204" cy="5170516"/>
          </a:xfrm>
        </p:spPr>
        <p:txBody>
          <a:bodyPr>
            <a:normAutofit lnSpcReduction="10000"/>
          </a:bodyPr>
          <a:lstStyle/>
          <a:p>
            <a:pPr marL="0" indent="0">
              <a:lnSpc>
                <a:spcPct val="100000"/>
              </a:lnSpc>
              <a:buNone/>
            </a:pPr>
            <a:r>
              <a:rPr lang="en-IN" altLang="en-US" sz="2400" b="1" dirty="0"/>
              <a:t>Applications</a:t>
            </a:r>
            <a:endParaRPr lang="en-IN" altLang="en-US" sz="2400" b="1" dirty="0"/>
          </a:p>
          <a:p>
            <a:pPr marL="0" indent="0">
              <a:lnSpc>
                <a:spcPct val="100000"/>
              </a:lnSpc>
              <a:buNone/>
            </a:pPr>
            <a:endParaRPr lang="en-IN" altLang="en-US" sz="2400" b="1" dirty="0"/>
          </a:p>
          <a:p>
            <a:pPr marL="0" indent="0">
              <a:lnSpc>
                <a:spcPct val="100000"/>
              </a:lnSpc>
              <a:buNone/>
            </a:pPr>
            <a:r>
              <a:rPr lang="en-IN" sz="2400" b="1" dirty="0"/>
              <a:t>1. Banking &amp; Finance</a:t>
            </a:r>
            <a:endParaRPr lang="en-IN" sz="2400" b="1" dirty="0"/>
          </a:p>
          <a:p>
            <a:pPr>
              <a:buFont typeface="Arial" panose="020B0604020202020204" pitchFamily="34" charset="0"/>
              <a:buChar char="•"/>
            </a:pPr>
            <a:r>
              <a:rPr lang="en-IN" sz="2400" b="1" dirty="0"/>
              <a:t>Digital Signature Verification</a:t>
            </a:r>
            <a:r>
              <a:rPr lang="en-IN" sz="2400" dirty="0"/>
              <a:t> → Used in online banking to verify customer signatures.</a:t>
            </a:r>
            <a:endParaRPr lang="en-IN" sz="2400" dirty="0"/>
          </a:p>
          <a:p>
            <a:pPr>
              <a:buFont typeface="Arial" panose="020B0604020202020204" pitchFamily="34" charset="0"/>
              <a:buChar char="•"/>
            </a:pPr>
            <a:r>
              <a:rPr lang="en-IN" sz="2400" b="1" dirty="0"/>
              <a:t>Fraud Detection</a:t>
            </a:r>
            <a:r>
              <a:rPr lang="en-IN" sz="2400" dirty="0"/>
              <a:t> → Detects forged or altered signatures in financial transactions.</a:t>
            </a:r>
            <a:endParaRPr lang="en-IN" sz="2400" dirty="0"/>
          </a:p>
          <a:p>
            <a:pPr>
              <a:buFont typeface="Arial" panose="020B0604020202020204" pitchFamily="34" charset="0"/>
              <a:buChar char="•"/>
            </a:pPr>
            <a:r>
              <a:rPr lang="en-IN" sz="2400" b="1" dirty="0"/>
              <a:t>Cheque &amp; Document Authentication</a:t>
            </a:r>
            <a:r>
              <a:rPr lang="en-IN" sz="2400" dirty="0"/>
              <a:t> → AI-based validation for signed bank cheques and agreements</a:t>
            </a:r>
            <a:r>
              <a:rPr lang="en-IN" sz="1100" dirty="0"/>
              <a:t>.</a:t>
            </a:r>
            <a:endParaRPr lang="en-IN" sz="1100" dirty="0"/>
          </a:p>
          <a:p>
            <a:pPr>
              <a:buFont typeface="Arial" panose="020B0604020202020204" pitchFamily="34" charset="0"/>
              <a:buChar char="•"/>
            </a:pPr>
            <a:endParaRPr lang="en-IN" sz="1100" dirty="0"/>
          </a:p>
          <a:p>
            <a:pPr marL="0" indent="0">
              <a:buNone/>
            </a:pPr>
            <a:r>
              <a:rPr lang="en-IN" sz="2400" b="1" dirty="0"/>
              <a:t>2. Legal &amp; Government Services</a:t>
            </a:r>
            <a:endParaRPr lang="en-IN" sz="2400" b="1" dirty="0"/>
          </a:p>
          <a:p>
            <a:pPr>
              <a:buFont typeface="Arial" panose="020B0604020202020204" pitchFamily="34" charset="0"/>
              <a:buChar char="•"/>
            </a:pPr>
            <a:r>
              <a:rPr lang="en-IN" sz="2400" b="1" dirty="0"/>
              <a:t>E-Governance &amp; Digital Contracts</a:t>
            </a:r>
            <a:r>
              <a:rPr lang="en-IN" sz="2400" dirty="0"/>
              <a:t> → Verifies electronic signatures on government documents.</a:t>
            </a:r>
            <a:endParaRPr lang="en-IN" sz="2400" dirty="0"/>
          </a:p>
          <a:p>
            <a:pPr>
              <a:buFont typeface="Arial" panose="020B0604020202020204" pitchFamily="34" charset="0"/>
              <a:buChar char="•"/>
            </a:pPr>
            <a:r>
              <a:rPr lang="en-IN" sz="2400" b="1" dirty="0"/>
              <a:t>Legal Document Verification</a:t>
            </a:r>
            <a:r>
              <a:rPr lang="en-IN" sz="2400" dirty="0"/>
              <a:t> → Ensures signature authenticity on legal papers.</a:t>
            </a:r>
            <a:endParaRPr lang="en-IN" sz="2400" dirty="0"/>
          </a:p>
          <a:p>
            <a:pPr>
              <a:buFont typeface="Arial" panose="020B0604020202020204" pitchFamily="34" charset="0"/>
              <a:buChar char="•"/>
            </a:pPr>
            <a:r>
              <a:rPr lang="en-IN" sz="2400" b="1" dirty="0"/>
              <a:t>Voting &amp; Election Systems</a:t>
            </a:r>
            <a:r>
              <a:rPr lang="en-IN" sz="2400" dirty="0"/>
              <a:t> → Secure signature verification for voter identification.</a:t>
            </a:r>
            <a:endParaRPr lang="en-IN" sz="2400" dirty="0"/>
          </a:p>
          <a:p>
            <a:pPr marL="0" indent="0">
              <a:buNone/>
            </a:pPr>
            <a:endParaRPr lang="en-IN"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marL="0" indent="0">
              <a:buNone/>
            </a:pPr>
            <a:r>
              <a:rPr lang="en-IN" sz="2400" b="1" dirty="0"/>
              <a:t>3. Education &amp; Examination Systems</a:t>
            </a:r>
            <a:endParaRPr lang="en-IN" sz="2400" b="1" dirty="0"/>
          </a:p>
          <a:p>
            <a:pPr>
              <a:buFont typeface="Arial" panose="020B0604020202020204" pitchFamily="34" charset="0"/>
              <a:buChar char="•"/>
            </a:pPr>
            <a:r>
              <a:rPr lang="en-IN" sz="2400" b="1" dirty="0"/>
              <a:t>Automated Student Verification</a:t>
            </a:r>
            <a:r>
              <a:rPr lang="en-IN" sz="2400" dirty="0"/>
              <a:t> → Confirms student identity in online exams.</a:t>
            </a:r>
            <a:endParaRPr lang="en-IN" sz="2400" dirty="0"/>
          </a:p>
          <a:p>
            <a:pPr>
              <a:buFont typeface="Arial" panose="020B0604020202020204" pitchFamily="34" charset="0"/>
              <a:buChar char="•"/>
            </a:pPr>
            <a:r>
              <a:rPr lang="en-IN" sz="2400" b="1" dirty="0"/>
              <a:t>Certificate Authentication</a:t>
            </a:r>
            <a:r>
              <a:rPr lang="en-IN" sz="2400" dirty="0"/>
              <a:t> → Validates signatures on academic documents.</a:t>
            </a:r>
            <a:endParaRPr lang="en-IN" sz="2400" dirty="0"/>
          </a:p>
          <a:p>
            <a:pPr>
              <a:buFont typeface="Arial" panose="020B0604020202020204" pitchFamily="34" charset="0"/>
              <a:buChar char="•"/>
            </a:pPr>
            <a:r>
              <a:rPr lang="en-IN" sz="2400" b="1" dirty="0"/>
              <a:t>Paperless Admission Process</a:t>
            </a:r>
            <a:r>
              <a:rPr lang="en-IN" sz="2400" dirty="0"/>
              <a:t> → Uses AI for digital signature verification.</a:t>
            </a:r>
            <a:endParaRPr lang="en-IN" sz="2400" dirty="0"/>
          </a:p>
          <a:p>
            <a:pPr marL="0" indent="0">
              <a:buNone/>
            </a:pPr>
            <a:endParaRPr lang="en-IN" sz="2400" dirty="0"/>
          </a:p>
          <a:p>
            <a:pPr marL="0" indent="0">
              <a:buNone/>
            </a:pPr>
            <a:r>
              <a:rPr lang="en-IN" sz="2400" dirty="0"/>
              <a:t> </a:t>
            </a:r>
            <a:r>
              <a:rPr lang="en-IN" sz="2400" b="1" dirty="0"/>
              <a:t>4. Healthcare &amp; Medical Records</a:t>
            </a:r>
            <a:endParaRPr lang="en-IN" sz="2400" b="1" dirty="0"/>
          </a:p>
          <a:p>
            <a:pPr>
              <a:buFont typeface="Arial" panose="020B0604020202020204" pitchFamily="34" charset="0"/>
              <a:buChar char="•"/>
            </a:pPr>
            <a:r>
              <a:rPr lang="en-IN" sz="2400" b="1" dirty="0"/>
              <a:t>Electronic Health Records (EHR)</a:t>
            </a:r>
            <a:r>
              <a:rPr lang="en-IN" sz="2400" dirty="0"/>
              <a:t> → AI verification of patient and doctor signatures.</a:t>
            </a:r>
            <a:endParaRPr lang="en-IN" sz="2400" dirty="0"/>
          </a:p>
          <a:p>
            <a:pPr>
              <a:buFont typeface="Arial" panose="020B0604020202020204" pitchFamily="34" charset="0"/>
              <a:buChar char="•"/>
            </a:pPr>
            <a:r>
              <a:rPr lang="en-IN" sz="2400" b="1" dirty="0"/>
              <a:t>Prescription Validation</a:t>
            </a:r>
            <a:r>
              <a:rPr lang="en-IN" sz="2400" dirty="0"/>
              <a:t> → Ensures authorized medical prescriptions.</a:t>
            </a:r>
            <a:endParaRPr lang="en-IN" sz="2400" dirty="0"/>
          </a:p>
          <a:p>
            <a:pPr>
              <a:buFont typeface="Arial" panose="020B0604020202020204" pitchFamily="34" charset="0"/>
              <a:buChar char="•"/>
            </a:pPr>
            <a:r>
              <a:rPr lang="en-IN" sz="2400" b="1" dirty="0"/>
              <a:t>Insurance Claim Authentication</a:t>
            </a:r>
            <a:r>
              <a:rPr lang="en-IN" sz="2400" dirty="0"/>
              <a:t> → Reduces fraud in medical insurance processing.</a:t>
            </a:r>
            <a:endParaRPr lang="en-IN" sz="2400" dirty="0"/>
          </a:p>
          <a:p>
            <a:pPr marL="0" indent="0">
              <a:buNone/>
            </a:pPr>
            <a:endParaRPr lang="en-IN" sz="2400"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pic>
        <p:nvPicPr>
          <p:cNvPr id="4" name="Content Placeholder 3"/>
          <p:cNvPicPr>
            <a:picLocks noGrp="1" noChangeAspect="1"/>
          </p:cNvPicPr>
          <p:nvPr>
            <p:ph idx="1"/>
          </p:nvPr>
        </p:nvPicPr>
        <p:blipFill>
          <a:blip r:embed="rId1"/>
          <a:stretch>
            <a:fillRect/>
          </a:stretch>
        </p:blipFill>
        <p:spPr>
          <a:xfrm>
            <a:off x="3098800" y="1557669"/>
            <a:ext cx="5156200" cy="42673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1" dirty="0"/>
              <a:t>Start  </a:t>
            </a:r>
            <a:endParaRPr lang="en-US" sz="2400" b="1" dirty="0"/>
          </a:p>
          <a:p>
            <a:pPr marL="0" indent="0">
              <a:buNone/>
            </a:pPr>
            <a:r>
              <a:rPr lang="en-US" sz="2400" dirty="0"/>
              <a:t>   The process begins when a </a:t>
            </a:r>
            <a:r>
              <a:rPr lang="en-US" sz="2400" b="1" dirty="0"/>
              <a:t>user submits a handwritten signature</a:t>
            </a:r>
            <a:r>
              <a:rPr lang="en-US" sz="2400" dirty="0"/>
              <a:t> for verification.</a:t>
            </a:r>
            <a:endParaRPr lang="en-US" sz="2400" dirty="0"/>
          </a:p>
          <a:p>
            <a:pPr marL="0" indent="0">
              <a:buNone/>
            </a:pPr>
            <a:endParaRPr lang="en-US" sz="2400" dirty="0"/>
          </a:p>
          <a:p>
            <a:pPr>
              <a:buFont typeface="Arial" panose="020B0604020202020204" pitchFamily="34" charset="0"/>
              <a:buChar char="•"/>
            </a:pPr>
            <a:r>
              <a:rPr lang="en-US" sz="2400" b="1" dirty="0"/>
              <a:t>Handwritten Signature </a:t>
            </a:r>
            <a:endParaRPr lang="en-US" sz="2400" b="1" dirty="0"/>
          </a:p>
          <a:p>
            <a:pPr marL="0" indent="0">
              <a:buNone/>
            </a:pPr>
            <a:r>
              <a:rPr lang="en-US" sz="2400" dirty="0"/>
              <a:t>   The input to the system is a </a:t>
            </a:r>
            <a:r>
              <a:rPr lang="en-US" sz="2400" b="1" dirty="0"/>
              <a:t>scanned or digital signature image</a:t>
            </a:r>
            <a:r>
              <a:rPr lang="en-US" sz="2400" dirty="0"/>
              <a:t>.</a:t>
            </a:r>
            <a:endParaRPr lang="en-US" sz="2400" dirty="0"/>
          </a:p>
          <a:p>
            <a:pPr marL="0" indent="0">
              <a:buNone/>
            </a:pPr>
            <a:endParaRPr lang="en-US" sz="2400" dirty="0"/>
          </a:p>
          <a:p>
            <a:pPr>
              <a:buFont typeface="Arial" panose="020B0604020202020204" pitchFamily="34" charset="0"/>
              <a:buChar char="•"/>
            </a:pPr>
            <a:r>
              <a:rPr lang="en-US" sz="2400" b="1" dirty="0"/>
              <a:t>Pre-processing </a:t>
            </a:r>
            <a:endParaRPr lang="en-US" sz="2400" b="1" dirty="0"/>
          </a:p>
          <a:p>
            <a:pPr marL="0" indent="0">
              <a:buNone/>
            </a:pPr>
            <a:r>
              <a:rPr lang="en-US" sz="2400" b="1" dirty="0"/>
              <a:t>   Objective</a:t>
            </a:r>
            <a:r>
              <a:rPr lang="en-US" sz="2400" dirty="0"/>
              <a:t>: Prepare the signature image for training and classification.</a:t>
            </a:r>
            <a:endParaRPr lang="en-US" sz="2400" dirty="0"/>
          </a:p>
          <a:p>
            <a:pPr marL="0" indent="0">
              <a:buNone/>
            </a:pPr>
            <a:endParaRPr lang="en-US" sz="2400" dirty="0"/>
          </a:p>
          <a:p>
            <a:pPr>
              <a:buFont typeface="Arial" panose="020B0604020202020204" pitchFamily="34" charset="0"/>
              <a:buChar char="•"/>
            </a:pPr>
            <a:r>
              <a:rPr lang="en-US" sz="2400" b="1" dirty="0"/>
              <a:t>Training </a:t>
            </a:r>
            <a:endParaRPr lang="en-US" sz="2400" b="1" dirty="0"/>
          </a:p>
          <a:p>
            <a:pPr marL="0" indent="0">
              <a:buNone/>
            </a:pPr>
            <a:r>
              <a:rPr lang="en-US" sz="2400" dirty="0"/>
              <a:t>     A </a:t>
            </a:r>
            <a:r>
              <a:rPr lang="en-US" sz="2400" b="1" dirty="0"/>
              <a:t>deep learning model</a:t>
            </a:r>
            <a:r>
              <a:rPr lang="en-US" sz="2400" dirty="0"/>
              <a:t> (CNN + </a:t>
            </a:r>
            <a:r>
              <a:rPr lang="en-US" sz="2400" dirty="0" err="1"/>
              <a:t>MobileNet</a:t>
            </a:r>
            <a:r>
              <a:rPr lang="en-US" sz="2400" dirty="0"/>
              <a:t>) is trained using </a:t>
            </a:r>
            <a:r>
              <a:rPr lang="en-US" sz="2400" b="1" dirty="0"/>
              <a:t>a dataset of genuine and        forged signatures</a:t>
            </a:r>
            <a:r>
              <a:rPr lang="en-US" sz="2400" dirty="0"/>
              <a:t>.</a:t>
            </a:r>
            <a:endParaRPr lang="en-US" sz="2400" dirty="0"/>
          </a:p>
          <a:p>
            <a:pPr marL="0" indent="0">
              <a:buNone/>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b="1" dirty="0"/>
              <a:t>Classification </a:t>
            </a:r>
            <a:endParaRPr lang="en-US" sz="2400" b="1" dirty="0"/>
          </a:p>
          <a:p>
            <a:pPr marL="0" indent="0">
              <a:buNone/>
            </a:pPr>
            <a:r>
              <a:rPr lang="en-US" dirty="0"/>
              <a:t>   </a:t>
            </a:r>
            <a:r>
              <a:rPr lang="en-US" sz="2400" dirty="0"/>
              <a:t>Once the model is trained, it classifies an input signature into:</a:t>
            </a:r>
            <a:endParaRPr lang="en-US" sz="2400" dirty="0"/>
          </a:p>
          <a:p>
            <a:pPr marL="742950" lvl="1" indent="-285750">
              <a:buFont typeface="Arial" panose="020B0604020202020204" pitchFamily="34" charset="0"/>
              <a:buChar char="•"/>
            </a:pPr>
            <a:r>
              <a:rPr lang="en-US" dirty="0"/>
              <a:t>✅ </a:t>
            </a:r>
            <a:r>
              <a:rPr lang="en-US" b="1" dirty="0"/>
              <a:t>Genuine Signature</a:t>
            </a:r>
            <a:r>
              <a:rPr lang="en-US" dirty="0"/>
              <a:t> – If it closely matches a registered pattern.</a:t>
            </a:r>
            <a:endParaRPr lang="en-US" dirty="0"/>
          </a:p>
          <a:p>
            <a:pPr marL="742950" lvl="1" indent="-285750">
              <a:buFont typeface="Arial" panose="020B0604020202020204" pitchFamily="34" charset="0"/>
              <a:buChar char="•"/>
            </a:pPr>
            <a:r>
              <a:rPr lang="en-US" dirty="0"/>
              <a:t>❌ </a:t>
            </a:r>
            <a:r>
              <a:rPr lang="en-US" b="1" dirty="0"/>
              <a:t>Forged Signature</a:t>
            </a:r>
            <a:r>
              <a:rPr lang="en-US" dirty="0"/>
              <a:t> – If there is a significant deviation</a:t>
            </a:r>
            <a:endParaRPr lang="en-US" dirty="0"/>
          </a:p>
          <a:p>
            <a:pPr marL="457200" lvl="1" indent="0">
              <a:buNone/>
            </a:pPr>
            <a:endParaRPr lang="en-US" dirty="0"/>
          </a:p>
          <a:p>
            <a:pPr>
              <a:buFont typeface="Arial" panose="020B0604020202020204" pitchFamily="34" charset="0"/>
              <a:buChar char="•"/>
            </a:pPr>
            <a:r>
              <a:rPr lang="en-US" sz="2400" b="1" dirty="0"/>
              <a:t>Testing </a:t>
            </a:r>
            <a:endParaRPr lang="en-US" sz="2400" b="1" dirty="0"/>
          </a:p>
          <a:p>
            <a:pPr marL="0" indent="0">
              <a:buNone/>
            </a:pPr>
            <a:r>
              <a:rPr lang="en-US" sz="2400" dirty="0"/>
              <a:t>   The trained model is </a:t>
            </a:r>
            <a:r>
              <a:rPr lang="en-US" sz="2400" b="1" dirty="0"/>
              <a:t>tested on new signatures</a:t>
            </a:r>
            <a:r>
              <a:rPr lang="en-US" sz="2400" dirty="0"/>
              <a:t> to evaluate its accuracy.</a:t>
            </a:r>
            <a:endParaRPr lang="en-US" sz="2400" dirty="0"/>
          </a:p>
          <a:p>
            <a:pPr>
              <a:buFont typeface="Arial" panose="020B0604020202020204" pitchFamily="34" charset="0"/>
              <a:buChar char="•"/>
            </a:pPr>
            <a:endParaRPr lang="en-US" sz="2400" dirty="0"/>
          </a:p>
          <a:p>
            <a:pPr marL="0" indent="0">
              <a:buNone/>
            </a:pPr>
            <a:endParaRPr lang="en-US" dirty="0"/>
          </a:p>
          <a:p>
            <a:pPr>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t>Algorithms</a:t>
            </a:r>
            <a:r>
              <a:rPr lang="en-IN" altLang="en-US" sz="2400" b="1" dirty="0"/>
              <a:t> Used</a:t>
            </a:r>
            <a:endParaRPr lang="en-US" sz="2400" b="1" dirty="0"/>
          </a:p>
          <a:p>
            <a:pPr marL="0" indent="0">
              <a:buNone/>
            </a:pPr>
            <a:endParaRPr lang="en-US" sz="3400" b="1" dirty="0"/>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Convolutional Neural Networks (CNNs)</a:t>
            </a:r>
            <a:r>
              <a:rPr kumimoji="0" lang="en-US" altLang="en-US" sz="2400" b="0" i="0" u="none" strike="noStrike" cap="none" normalizeH="0" baseline="0" dirty="0">
                <a:ln>
                  <a:noFill/>
                </a:ln>
                <a:solidFill>
                  <a:schemeClr val="tx1"/>
                </a:solidFill>
                <a:effectLst/>
                <a:latin typeface="Arial" panose="020B0604020202020204" pitchFamily="34" charset="0"/>
              </a:rPr>
              <a:t> – Used for feature extraction from images of signatures.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err="1">
                <a:ln>
                  <a:noFill/>
                </a:ln>
                <a:solidFill>
                  <a:schemeClr val="tx1"/>
                </a:solidFill>
                <a:effectLst/>
                <a:latin typeface="Arial" panose="020B0604020202020204" pitchFamily="34" charset="0"/>
              </a:rPr>
              <a:t>MobileNet</a:t>
            </a:r>
            <a:r>
              <a:rPr kumimoji="0" lang="en-US" altLang="en-US" sz="2400" b="0" i="0" u="none" strike="noStrike" cap="none" normalizeH="0" baseline="0" dirty="0">
                <a:ln>
                  <a:noFill/>
                </a:ln>
                <a:solidFill>
                  <a:schemeClr val="tx1"/>
                </a:solidFill>
                <a:effectLst/>
                <a:latin typeface="Arial" panose="020B0604020202020204" pitchFamily="34" charset="0"/>
              </a:rPr>
              <a:t> – A lightweight deep learning model optimized for mobile and edge devices.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4754</Words>
  <Application>WPS Presentation</Application>
  <PresentationFormat>Widescreen</PresentationFormat>
  <Paragraphs>175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Contents</vt:lpstr>
      <vt:lpstr>Introduction</vt:lpstr>
      <vt:lpstr>Introduction</vt:lpstr>
      <vt:lpstr>Introduction</vt:lpstr>
      <vt:lpstr>System Design</vt:lpstr>
      <vt:lpstr>System Design</vt:lpstr>
      <vt:lpstr>System Design</vt:lpstr>
      <vt:lpstr>System Design</vt:lpstr>
      <vt:lpstr>System Design</vt:lpstr>
      <vt:lpstr>Implementation</vt:lpstr>
      <vt:lpstr>Implementation</vt:lpstr>
      <vt:lpstr>Implementation</vt:lpstr>
      <vt:lpstr>Sample Code</vt:lpstr>
      <vt:lpstr>Sample Code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KONDISETTY DAKSHAYANI</cp:lastModifiedBy>
  <cp:revision>134</cp:revision>
  <dcterms:created xsi:type="dcterms:W3CDTF">2019-06-11T05:35:00Z</dcterms:created>
  <dcterms:modified xsi:type="dcterms:W3CDTF">2025-03-24T09:22:53Z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1033-12.2.0.20326</vt:lpwstr>
  </property>
</Properties>
</file>