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6" r:id="rId2"/>
    <p:sldId id="273" r:id="rId3"/>
    <p:sldId id="257" r:id="rId4"/>
    <p:sldId id="276" r:id="rId5"/>
    <p:sldId id="280" r:id="rId6"/>
    <p:sldId id="290" r:id="rId7"/>
    <p:sldId id="283" r:id="rId8"/>
    <p:sldId id="289" r:id="rId9"/>
    <p:sldId id="281" r:id="rId10"/>
    <p:sldId id="275" r:id="rId11"/>
    <p:sldId id="282" r:id="rId12"/>
    <p:sldId id="298" r:id="rId13"/>
    <p:sldId id="297" r:id="rId14"/>
    <p:sldId id="286" r:id="rId15"/>
    <p:sldId id="291" r:id="rId16"/>
    <p:sldId id="299" r:id="rId17"/>
    <p:sldId id="292" r:id="rId18"/>
    <p:sldId id="295" r:id="rId19"/>
    <p:sldId id="294" r:id="rId20"/>
    <p:sldId id="296" r:id="rId21"/>
    <p:sldId id="300" r:id="rId22"/>
    <p:sldId id="301" r:id="rId23"/>
    <p:sldId id="302" r:id="rId24"/>
    <p:sldId id="303" r:id="rId25"/>
    <p:sldId id="304" r:id="rId26"/>
    <p:sldId id="305" r:id="rId27"/>
    <p:sldId id="306" r:id="rId28"/>
    <p:sldId id="277" r:id="rId29"/>
    <p:sldId id="278" r:id="rId30"/>
    <p:sldId id="27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23-03-2025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(AI &amp; ML)</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Air Canvas with gesture control using OpenCV</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- 9</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Harish Chavan. M</a:t>
            </a:r>
          </a:p>
          <a:p>
            <a:pPr>
              <a:spcBef>
                <a:spcPts val="300"/>
              </a:spcBef>
            </a:pPr>
            <a:r>
              <a:rPr lang="en-US" sz="1200" b="0" dirty="0"/>
              <a:t>Roll No. 214G1A3327</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P. </a:t>
            </a:r>
            <a:r>
              <a:rPr lang="en-US" sz="2400" b="0" dirty="0" err="1">
                <a:effectLst>
                  <a:outerShdw blurRad="38100" dist="38100" dir="2700000" algn="tl">
                    <a:srgbClr val="000000">
                      <a:alpha val="43137"/>
                    </a:srgbClr>
                  </a:outerShdw>
                </a:effectLst>
              </a:rPr>
              <a:t>Chitralingappa</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 Tech, Ph. 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Associate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r>
              <a:rPr lang="en-IN" altLang="en-US" sz="4200" b="0" dirty="0">
                <a:effectLst>
                  <a:outerShdw blurRad="38100" dist="38100" dir="2700000" algn="tl">
                    <a:srgbClr val="000000">
                      <a:alpha val="43137"/>
                    </a:srgbClr>
                  </a:outerShdw>
                </a:effectLst>
              </a:rPr>
              <a:t>AI &amp; ML</a:t>
            </a:r>
            <a:r>
              <a:rPr lang="en-US" sz="4200" b="0" dirty="0">
                <a:effectLst>
                  <a:outerShdw blurRad="38100" dist="38100" dir="2700000" algn="tl">
                    <a:srgbClr val="000000">
                      <a:alpha val="43137"/>
                    </a:srgbClr>
                  </a:outerShdw>
                </a:effectLst>
              </a:rPr>
              <a:t>)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Hemanth Kumar. L</a:t>
            </a:r>
          </a:p>
          <a:p>
            <a:pPr>
              <a:spcBef>
                <a:spcPts val="300"/>
              </a:spcBef>
            </a:pPr>
            <a:r>
              <a:rPr lang="en-US" sz="1200" b="0" dirty="0"/>
              <a:t>Roll No. 224G5A3305</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Dheeraj. C</a:t>
            </a:r>
          </a:p>
          <a:p>
            <a:pPr>
              <a:spcBef>
                <a:spcPts val="300"/>
              </a:spcBef>
            </a:pPr>
            <a:r>
              <a:rPr lang="en-US" sz="1200" b="0" dirty="0"/>
              <a:t>Roll No. 214G1A3320</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Fardeen Hussain</a:t>
            </a:r>
          </a:p>
          <a:p>
            <a:pPr>
              <a:spcBef>
                <a:spcPts val="300"/>
              </a:spcBef>
            </a:pPr>
            <a:r>
              <a:rPr lang="en-US" sz="1200" b="0" dirty="0"/>
              <a:t>Roll No. 214G1A3332</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Air Canvas with gesture control using OpenCV</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lnSpcReduction="10000"/>
          </a:bodyPr>
          <a:lstStyle/>
          <a:p>
            <a:pPr>
              <a:buFont typeface="Arial" panose="020B0604020202020204" pitchFamily="34" charset="0"/>
              <a:buChar char="•"/>
            </a:pPr>
            <a:r>
              <a:rPr lang="en-US" dirty="0"/>
              <a:t>Utilize a gesture based user interface to write, erase, draw or insert shapes onto the canvas.</a:t>
            </a:r>
          </a:p>
          <a:p>
            <a:pPr>
              <a:buFont typeface="Arial" panose="020B0604020202020204" pitchFamily="34" charset="0"/>
              <a:buChar char="•"/>
            </a:pPr>
            <a:r>
              <a:rPr lang="en-US" dirty="0"/>
              <a:t>Using multiple gestures for activities like isolating the drawing tip and clearing the board.</a:t>
            </a:r>
          </a:p>
          <a:p>
            <a:pPr>
              <a:buFont typeface="Arial" panose="020B0604020202020204" pitchFamily="34" charset="0"/>
              <a:buChar char="•"/>
            </a:pPr>
            <a:r>
              <a:rPr lang="en-US" dirty="0"/>
              <a:t>Select multiple colors according to your preference.</a:t>
            </a:r>
          </a:p>
          <a:p>
            <a:pPr>
              <a:buFont typeface="Arial" panose="020B0604020202020204" pitchFamily="34" charset="0"/>
              <a:buChar char="•"/>
            </a:pPr>
            <a:r>
              <a:rPr lang="en-US" dirty="0"/>
              <a:t>Operates seamlessly with a standard webcam, eliminating the need for specialized sensors or touchscreens.</a:t>
            </a:r>
          </a:p>
          <a:p>
            <a:pPr>
              <a:buFont typeface="Arial" panose="020B0604020202020204" pitchFamily="34" charset="0"/>
              <a:buChar char="•"/>
            </a:pPr>
            <a:r>
              <a:rPr lang="en-US" dirty="0"/>
              <a:t>Provides real-time feedback for a smooth and intuitive user experience.</a:t>
            </a:r>
            <a:endParaRPr lang="en-US" b="1" dirty="0"/>
          </a:p>
          <a:p>
            <a:pPr>
              <a:buFont typeface="Arial" panose="020B0604020202020204" pitchFamily="34" charset="0"/>
              <a:buChar char="•"/>
            </a:pPr>
            <a:r>
              <a:rPr lang="en-US" dirty="0"/>
              <a:t>Designed with simplicity in mind, offering an easy learning curve suitable for both casual and professional users.</a:t>
            </a:r>
            <a:endParaRPr lang="en-US" b="1" dirty="0"/>
          </a:p>
          <a:p>
            <a:pPr>
              <a:buFont typeface="Arial" panose="020B0604020202020204" pitchFamily="34" charset="0"/>
              <a:buChar char="•"/>
            </a:pPr>
            <a:r>
              <a:rPr lang="en-US" dirty="0"/>
              <a:t>Developed using OpenCV for advanced gesture recognition and Python for robust program logic.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00A92-9D77-5902-CDAB-52215E7D1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42439-9579-8D32-E1A1-AC61B95BB1C8}"/>
              </a:ext>
            </a:extLst>
          </p:cNvPr>
          <p:cNvSpPr>
            <a:spLocks noGrp="1"/>
          </p:cNvSpPr>
          <p:nvPr>
            <p:ph type="title"/>
          </p:nvPr>
        </p:nvSpPr>
        <p:spPr/>
        <p:txBody>
          <a:bodyPr/>
          <a:lstStyle/>
          <a:p>
            <a:r>
              <a:rPr lang="en-US" dirty="0"/>
              <a:t>Planning</a:t>
            </a:r>
            <a:endParaRPr lang="en-IN" dirty="0"/>
          </a:p>
        </p:txBody>
      </p:sp>
      <p:sp>
        <p:nvSpPr>
          <p:cNvPr id="7" name="Content Placeholder 2">
            <a:extLst>
              <a:ext uri="{FF2B5EF4-FFF2-40B4-BE49-F238E27FC236}">
                <a16:creationId xmlns:a16="http://schemas.microsoft.com/office/drawing/2014/main" id="{7CE133AD-A167-5AAE-B194-E9A75CFC0B42}"/>
              </a:ext>
            </a:extLst>
          </p:cNvPr>
          <p:cNvSpPr>
            <a:spLocks noGrp="1"/>
          </p:cNvSpPr>
          <p:nvPr>
            <p:ph idx="1"/>
          </p:nvPr>
        </p:nvSpPr>
        <p:spPr>
          <a:xfrm>
            <a:off x="199505" y="1097279"/>
            <a:ext cx="11779135" cy="5394960"/>
          </a:xfrm>
        </p:spPr>
        <p:txBody>
          <a:bodyPr>
            <a:normAutofit/>
          </a:bodyPr>
          <a:lstStyle/>
          <a:p>
            <a:pPr marL="0" indent="0">
              <a:buNone/>
            </a:pPr>
            <a:r>
              <a:rPr lang="en-US" sz="2000" b="1" dirty="0"/>
              <a:t>Time Estimation: </a:t>
            </a:r>
          </a:p>
          <a:p>
            <a:pPr marL="0" indent="0">
              <a:buNone/>
            </a:pPr>
            <a:r>
              <a:rPr lang="en-US" sz="2000" dirty="0"/>
              <a:t>Phase-1: </a:t>
            </a:r>
          </a:p>
          <a:p>
            <a:pPr marL="0" indent="0">
              <a:buNone/>
            </a:pPr>
            <a:endParaRPr lang="en-US" sz="2000" b="1" dirty="0"/>
          </a:p>
          <a:p>
            <a:pPr marL="0" indent="0">
              <a:buNone/>
            </a:pPr>
            <a:endParaRPr lang="en-US" sz="2000" dirty="0"/>
          </a:p>
        </p:txBody>
      </p:sp>
      <p:sp>
        <p:nvSpPr>
          <p:cNvPr id="4" name="Rectangle 2">
            <a:extLst>
              <a:ext uri="{FF2B5EF4-FFF2-40B4-BE49-F238E27FC236}">
                <a16:creationId xmlns:a16="http://schemas.microsoft.com/office/drawing/2014/main" id="{37115B0D-ABE7-FBBA-A592-EB83D4D7CB8A}"/>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C1D0327B-F6C8-32C6-6FE4-1F8E5C239EDC}"/>
              </a:ext>
            </a:extLst>
          </p:cNvPr>
          <p:cNvGraphicFramePr>
            <a:graphicFrameLocks noGrp="1"/>
          </p:cNvGraphicFramePr>
          <p:nvPr>
            <p:extLst>
              <p:ext uri="{D42A27DB-BD31-4B8C-83A1-F6EECF244321}">
                <p14:modId xmlns:p14="http://schemas.microsoft.com/office/powerpoint/2010/main" val="3443107656"/>
              </p:ext>
            </p:extLst>
          </p:nvPr>
        </p:nvGraphicFramePr>
        <p:xfrm>
          <a:off x="737639" y="2451100"/>
          <a:ext cx="10716717" cy="1955800"/>
        </p:xfrm>
        <a:graphic>
          <a:graphicData uri="http://schemas.openxmlformats.org/drawingml/2006/table">
            <a:tbl>
              <a:tblPr firstRow="1" bandRow="1">
                <a:tableStyleId>{5C22544A-7EE6-4342-B048-85BDC9FD1C3A}</a:tableStyleId>
              </a:tblPr>
              <a:tblGrid>
                <a:gridCol w="3572239">
                  <a:extLst>
                    <a:ext uri="{9D8B030D-6E8A-4147-A177-3AD203B41FA5}">
                      <a16:colId xmlns:a16="http://schemas.microsoft.com/office/drawing/2014/main" val="667282046"/>
                    </a:ext>
                  </a:extLst>
                </a:gridCol>
                <a:gridCol w="3572239">
                  <a:extLst>
                    <a:ext uri="{9D8B030D-6E8A-4147-A177-3AD203B41FA5}">
                      <a16:colId xmlns:a16="http://schemas.microsoft.com/office/drawing/2014/main" val="562974265"/>
                    </a:ext>
                  </a:extLst>
                </a:gridCol>
                <a:gridCol w="3572239">
                  <a:extLst>
                    <a:ext uri="{9D8B030D-6E8A-4147-A177-3AD203B41FA5}">
                      <a16:colId xmlns:a16="http://schemas.microsoft.com/office/drawing/2014/main" val="2827139824"/>
                    </a:ext>
                  </a:extLst>
                </a:gridCol>
              </a:tblGrid>
              <a:tr h="488950">
                <a:tc>
                  <a:txBody>
                    <a:bodyPr/>
                    <a:lstStyle/>
                    <a:p>
                      <a:r>
                        <a:rPr lang="en-US" sz="2400" dirty="0" err="1"/>
                        <a:t>S.No</a:t>
                      </a:r>
                      <a:endParaRPr lang="en-IN" sz="2400" dirty="0"/>
                    </a:p>
                  </a:txBody>
                  <a:tcPr marL="120563" marR="120563" marT="60282" marB="60282"/>
                </a:tc>
                <a:tc>
                  <a:txBody>
                    <a:bodyPr/>
                    <a:lstStyle/>
                    <a:p>
                      <a:r>
                        <a:rPr lang="en-US" sz="2400" dirty="0"/>
                        <a:t>Activity</a:t>
                      </a:r>
                      <a:endParaRPr lang="en-IN" sz="2400" dirty="0"/>
                    </a:p>
                  </a:txBody>
                  <a:tcPr marL="120563" marR="120563" marT="60282" marB="60282"/>
                </a:tc>
                <a:tc>
                  <a:txBody>
                    <a:bodyPr/>
                    <a:lstStyle/>
                    <a:p>
                      <a:r>
                        <a:rPr lang="en-US" sz="2400" dirty="0"/>
                        <a:t>Duration</a:t>
                      </a:r>
                      <a:endParaRPr lang="en-IN" sz="2400" dirty="0"/>
                    </a:p>
                  </a:txBody>
                  <a:tcPr marL="120563" marR="120563" marT="60282" marB="60282"/>
                </a:tc>
                <a:extLst>
                  <a:ext uri="{0D108BD9-81ED-4DB2-BD59-A6C34878D82A}">
                    <a16:rowId xmlns:a16="http://schemas.microsoft.com/office/drawing/2014/main" val="3578635077"/>
                  </a:ext>
                </a:extLst>
              </a:tr>
              <a:tr h="488950">
                <a:tc>
                  <a:txBody>
                    <a:bodyPr/>
                    <a:lstStyle/>
                    <a:p>
                      <a:r>
                        <a:rPr lang="en-US" sz="2400" dirty="0"/>
                        <a:t>1</a:t>
                      </a:r>
                      <a:endParaRPr lang="en-IN" sz="2400" dirty="0"/>
                    </a:p>
                  </a:txBody>
                  <a:tcPr marL="120563" marR="120563" marT="60282" marB="60282"/>
                </a:tc>
                <a:tc>
                  <a:txBody>
                    <a:bodyPr/>
                    <a:lstStyle/>
                    <a:p>
                      <a:r>
                        <a:rPr lang="en-US" sz="2400" dirty="0"/>
                        <a:t>Domain Selection</a:t>
                      </a:r>
                      <a:endParaRPr lang="en-IN" sz="2400" dirty="0"/>
                    </a:p>
                  </a:txBody>
                  <a:tcPr marL="120563" marR="120563" marT="60282" marB="60282"/>
                </a:tc>
                <a:tc>
                  <a:txBody>
                    <a:bodyPr/>
                    <a:lstStyle/>
                    <a:p>
                      <a:r>
                        <a:rPr lang="en-US" sz="2400" dirty="0"/>
                        <a:t>1 week</a:t>
                      </a:r>
                      <a:endParaRPr lang="en-IN" sz="2400" dirty="0"/>
                    </a:p>
                  </a:txBody>
                  <a:tcPr marL="120563" marR="120563" marT="60282" marB="60282"/>
                </a:tc>
                <a:extLst>
                  <a:ext uri="{0D108BD9-81ED-4DB2-BD59-A6C34878D82A}">
                    <a16:rowId xmlns:a16="http://schemas.microsoft.com/office/drawing/2014/main" val="1063561918"/>
                  </a:ext>
                </a:extLst>
              </a:tr>
              <a:tr h="488950">
                <a:tc>
                  <a:txBody>
                    <a:bodyPr/>
                    <a:lstStyle/>
                    <a:p>
                      <a:r>
                        <a:rPr lang="en-US" sz="2400" dirty="0"/>
                        <a:t>2</a:t>
                      </a:r>
                      <a:endParaRPr lang="en-IN" sz="2400" dirty="0"/>
                    </a:p>
                  </a:txBody>
                  <a:tcPr marL="120563" marR="120563" marT="60282" marB="60282"/>
                </a:tc>
                <a:tc>
                  <a:txBody>
                    <a:bodyPr/>
                    <a:lstStyle/>
                    <a:p>
                      <a:r>
                        <a:rPr lang="en-US" sz="2400" dirty="0"/>
                        <a:t>Literature Survey</a:t>
                      </a:r>
                      <a:endParaRPr lang="en-IN" sz="2400" dirty="0"/>
                    </a:p>
                  </a:txBody>
                  <a:tcPr marL="120563" marR="120563" marT="60282" marB="60282"/>
                </a:tc>
                <a:tc>
                  <a:txBody>
                    <a:bodyPr/>
                    <a:lstStyle/>
                    <a:p>
                      <a:r>
                        <a:rPr lang="en-US" sz="2400" dirty="0"/>
                        <a:t>2 weeks</a:t>
                      </a:r>
                      <a:endParaRPr lang="en-IN" sz="2400" dirty="0"/>
                    </a:p>
                  </a:txBody>
                  <a:tcPr marL="120563" marR="120563" marT="60282" marB="60282"/>
                </a:tc>
                <a:extLst>
                  <a:ext uri="{0D108BD9-81ED-4DB2-BD59-A6C34878D82A}">
                    <a16:rowId xmlns:a16="http://schemas.microsoft.com/office/drawing/2014/main" val="799604988"/>
                  </a:ext>
                </a:extLst>
              </a:tr>
              <a:tr h="488950">
                <a:tc>
                  <a:txBody>
                    <a:bodyPr/>
                    <a:lstStyle/>
                    <a:p>
                      <a:r>
                        <a:rPr lang="en-US" sz="2400" dirty="0"/>
                        <a:t>3</a:t>
                      </a:r>
                      <a:endParaRPr lang="en-IN" sz="2400" dirty="0"/>
                    </a:p>
                  </a:txBody>
                  <a:tcPr marL="120563" marR="120563" marT="60282" marB="60282"/>
                </a:tc>
                <a:tc>
                  <a:txBody>
                    <a:bodyPr/>
                    <a:lstStyle/>
                    <a:p>
                      <a:r>
                        <a:rPr lang="en-US" sz="2400" dirty="0"/>
                        <a:t>Planning and Designing</a:t>
                      </a:r>
                      <a:endParaRPr lang="en-IN" sz="2400" dirty="0"/>
                    </a:p>
                  </a:txBody>
                  <a:tcPr marL="120563" marR="120563" marT="60282" marB="60282"/>
                </a:tc>
                <a:tc>
                  <a:txBody>
                    <a:bodyPr/>
                    <a:lstStyle/>
                    <a:p>
                      <a:r>
                        <a:rPr lang="en-US" sz="2400" dirty="0"/>
                        <a:t>3 weeks</a:t>
                      </a:r>
                      <a:endParaRPr lang="en-IN" sz="2400" dirty="0"/>
                    </a:p>
                  </a:txBody>
                  <a:tcPr marL="120563" marR="120563" marT="60282" marB="60282"/>
                </a:tc>
                <a:extLst>
                  <a:ext uri="{0D108BD9-81ED-4DB2-BD59-A6C34878D82A}">
                    <a16:rowId xmlns:a16="http://schemas.microsoft.com/office/drawing/2014/main" val="372908716"/>
                  </a:ext>
                </a:extLst>
              </a:tr>
            </a:tbl>
          </a:graphicData>
        </a:graphic>
      </p:graphicFrame>
    </p:spTree>
    <p:extLst>
      <p:ext uri="{BB962C8B-B14F-4D97-AF65-F5344CB8AC3E}">
        <p14:creationId xmlns:p14="http://schemas.microsoft.com/office/powerpoint/2010/main" val="2133112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C3EB7-D749-6C67-EE89-60E01C1066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01DE0E-2539-FD26-49F2-6F443579AD45}"/>
              </a:ext>
            </a:extLst>
          </p:cNvPr>
          <p:cNvSpPr>
            <a:spLocks noGrp="1"/>
          </p:cNvSpPr>
          <p:nvPr>
            <p:ph type="title"/>
          </p:nvPr>
        </p:nvSpPr>
        <p:spPr/>
        <p:txBody>
          <a:bodyPr/>
          <a:lstStyle/>
          <a:p>
            <a:r>
              <a:rPr lang="en-US" dirty="0"/>
              <a:t>Planning</a:t>
            </a:r>
            <a:endParaRPr lang="en-IN" dirty="0"/>
          </a:p>
        </p:txBody>
      </p:sp>
      <p:sp>
        <p:nvSpPr>
          <p:cNvPr id="7" name="Content Placeholder 2">
            <a:extLst>
              <a:ext uri="{FF2B5EF4-FFF2-40B4-BE49-F238E27FC236}">
                <a16:creationId xmlns:a16="http://schemas.microsoft.com/office/drawing/2014/main" id="{A97F9504-3A2B-FF5F-FE09-85773ABB4A4D}"/>
              </a:ext>
            </a:extLst>
          </p:cNvPr>
          <p:cNvSpPr>
            <a:spLocks noGrp="1"/>
          </p:cNvSpPr>
          <p:nvPr>
            <p:ph idx="1"/>
          </p:nvPr>
        </p:nvSpPr>
        <p:spPr>
          <a:xfrm>
            <a:off x="199505" y="1097279"/>
            <a:ext cx="11779135" cy="5394960"/>
          </a:xfrm>
        </p:spPr>
        <p:txBody>
          <a:bodyPr>
            <a:normAutofit/>
          </a:bodyPr>
          <a:lstStyle/>
          <a:p>
            <a:pPr marL="0" indent="0">
              <a:buNone/>
            </a:pPr>
            <a:r>
              <a:rPr lang="en-US" sz="2000" b="1" dirty="0"/>
              <a:t>Time Estimation: </a:t>
            </a:r>
          </a:p>
          <a:p>
            <a:pPr marL="0" indent="0">
              <a:buNone/>
            </a:pPr>
            <a:r>
              <a:rPr lang="en-US" sz="2000" dirty="0"/>
              <a:t>Phase-2: </a:t>
            </a:r>
          </a:p>
          <a:p>
            <a:pPr marL="0" indent="0">
              <a:buNone/>
            </a:pPr>
            <a:endParaRPr lang="en-US" sz="2000" dirty="0"/>
          </a:p>
          <a:p>
            <a:pPr marL="0" indent="0">
              <a:buNone/>
            </a:pPr>
            <a:endParaRPr lang="en-US" sz="2000" b="1" dirty="0"/>
          </a:p>
          <a:p>
            <a:pPr marL="0" indent="0">
              <a:buNone/>
            </a:pPr>
            <a:endParaRPr lang="en-US" sz="2000" dirty="0"/>
          </a:p>
        </p:txBody>
      </p:sp>
      <p:sp>
        <p:nvSpPr>
          <p:cNvPr id="4" name="Rectangle 2">
            <a:extLst>
              <a:ext uri="{FF2B5EF4-FFF2-40B4-BE49-F238E27FC236}">
                <a16:creationId xmlns:a16="http://schemas.microsoft.com/office/drawing/2014/main" id="{8D8CBE57-073F-F571-6093-221E46BD10D7}"/>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95F83278-B78E-3390-C4FC-3883BA6B0AEA}"/>
              </a:ext>
            </a:extLst>
          </p:cNvPr>
          <p:cNvGraphicFramePr>
            <a:graphicFrameLocks noGrp="1"/>
          </p:cNvGraphicFramePr>
          <p:nvPr>
            <p:extLst>
              <p:ext uri="{D42A27DB-BD31-4B8C-83A1-F6EECF244321}">
                <p14:modId xmlns:p14="http://schemas.microsoft.com/office/powerpoint/2010/main" val="3299718743"/>
              </p:ext>
            </p:extLst>
          </p:nvPr>
        </p:nvGraphicFramePr>
        <p:xfrm>
          <a:off x="529389" y="2311399"/>
          <a:ext cx="11277600" cy="2966720"/>
        </p:xfrm>
        <a:graphic>
          <a:graphicData uri="http://schemas.openxmlformats.org/drawingml/2006/table">
            <a:tbl>
              <a:tblPr firstRow="1" bandRow="1">
                <a:tableStyleId>{5C22544A-7EE6-4342-B048-85BDC9FD1C3A}</a:tableStyleId>
              </a:tblPr>
              <a:tblGrid>
                <a:gridCol w="1010653">
                  <a:extLst>
                    <a:ext uri="{9D8B030D-6E8A-4147-A177-3AD203B41FA5}">
                      <a16:colId xmlns:a16="http://schemas.microsoft.com/office/drawing/2014/main" val="2390812643"/>
                    </a:ext>
                  </a:extLst>
                </a:gridCol>
                <a:gridCol w="6507747">
                  <a:extLst>
                    <a:ext uri="{9D8B030D-6E8A-4147-A177-3AD203B41FA5}">
                      <a16:colId xmlns:a16="http://schemas.microsoft.com/office/drawing/2014/main" val="1419420961"/>
                    </a:ext>
                  </a:extLst>
                </a:gridCol>
                <a:gridCol w="3759200">
                  <a:extLst>
                    <a:ext uri="{9D8B030D-6E8A-4147-A177-3AD203B41FA5}">
                      <a16:colId xmlns:a16="http://schemas.microsoft.com/office/drawing/2014/main" val="1332802203"/>
                    </a:ext>
                  </a:extLst>
                </a:gridCol>
              </a:tblGrid>
              <a:tr h="370840">
                <a:tc>
                  <a:txBody>
                    <a:bodyPr/>
                    <a:lstStyle/>
                    <a:p>
                      <a:r>
                        <a:rPr lang="en-US" dirty="0" err="1"/>
                        <a:t>S.No</a:t>
                      </a:r>
                      <a:endParaRPr lang="en-IN" dirty="0"/>
                    </a:p>
                  </a:txBody>
                  <a:tcPr/>
                </a:tc>
                <a:tc>
                  <a:txBody>
                    <a:bodyPr/>
                    <a:lstStyle/>
                    <a:p>
                      <a:r>
                        <a:rPr lang="en-US" dirty="0"/>
                        <a:t>Activity</a:t>
                      </a:r>
                      <a:endParaRPr lang="en-IN" dirty="0"/>
                    </a:p>
                  </a:txBody>
                  <a:tcPr/>
                </a:tc>
                <a:tc>
                  <a:txBody>
                    <a:bodyPr/>
                    <a:lstStyle/>
                    <a:p>
                      <a:r>
                        <a:rPr lang="en-US" dirty="0"/>
                        <a:t>Duration</a:t>
                      </a:r>
                      <a:endParaRPr lang="en-IN" dirty="0"/>
                    </a:p>
                  </a:txBody>
                  <a:tcPr/>
                </a:tc>
                <a:extLst>
                  <a:ext uri="{0D108BD9-81ED-4DB2-BD59-A6C34878D82A}">
                    <a16:rowId xmlns:a16="http://schemas.microsoft.com/office/drawing/2014/main" val="1437947221"/>
                  </a:ext>
                </a:extLst>
              </a:tr>
              <a:tr h="370840">
                <a:tc>
                  <a:txBody>
                    <a:bodyPr/>
                    <a:lstStyle/>
                    <a:p>
                      <a:r>
                        <a:rPr lang="en-US" dirty="0"/>
                        <a:t>1</a:t>
                      </a:r>
                      <a:endParaRPr lang="en-IN" dirty="0"/>
                    </a:p>
                  </a:txBody>
                  <a:tcPr/>
                </a:tc>
                <a:tc>
                  <a:txBody>
                    <a:bodyPr/>
                    <a:lstStyle/>
                    <a:p>
                      <a:r>
                        <a:rPr lang="en-US" dirty="0"/>
                        <a:t>Research and Planning</a:t>
                      </a:r>
                      <a:endParaRPr lang="en-IN" dirty="0"/>
                    </a:p>
                  </a:txBody>
                  <a:tcPr/>
                </a:tc>
                <a:tc>
                  <a:txBody>
                    <a:bodyPr/>
                    <a:lstStyle/>
                    <a:p>
                      <a:r>
                        <a:rPr lang="en-US" dirty="0"/>
                        <a:t>1 Week</a:t>
                      </a:r>
                      <a:endParaRPr lang="en-IN" dirty="0"/>
                    </a:p>
                  </a:txBody>
                  <a:tcPr/>
                </a:tc>
                <a:extLst>
                  <a:ext uri="{0D108BD9-81ED-4DB2-BD59-A6C34878D82A}">
                    <a16:rowId xmlns:a16="http://schemas.microsoft.com/office/drawing/2014/main" val="3385302099"/>
                  </a:ext>
                </a:extLst>
              </a:tr>
              <a:tr h="370840">
                <a:tc>
                  <a:txBody>
                    <a:bodyPr/>
                    <a:lstStyle/>
                    <a:p>
                      <a:r>
                        <a:rPr lang="en-US" dirty="0"/>
                        <a:t>2</a:t>
                      </a:r>
                      <a:endParaRPr lang="en-IN" dirty="0"/>
                    </a:p>
                  </a:txBody>
                  <a:tcPr/>
                </a:tc>
                <a:tc>
                  <a:txBody>
                    <a:bodyPr/>
                    <a:lstStyle/>
                    <a:p>
                      <a:r>
                        <a:rPr lang="en-US" dirty="0"/>
                        <a:t>Setting up the environment</a:t>
                      </a:r>
                      <a:endParaRPr lang="en-IN" dirty="0"/>
                    </a:p>
                  </a:txBody>
                  <a:tcPr/>
                </a:tc>
                <a:tc>
                  <a:txBody>
                    <a:bodyPr/>
                    <a:lstStyle/>
                    <a:p>
                      <a:r>
                        <a:rPr lang="en-US" dirty="0"/>
                        <a:t>2 weeks</a:t>
                      </a:r>
                      <a:endParaRPr lang="en-IN" dirty="0"/>
                    </a:p>
                  </a:txBody>
                  <a:tcPr/>
                </a:tc>
                <a:extLst>
                  <a:ext uri="{0D108BD9-81ED-4DB2-BD59-A6C34878D82A}">
                    <a16:rowId xmlns:a16="http://schemas.microsoft.com/office/drawing/2014/main" val="2160219351"/>
                  </a:ext>
                </a:extLst>
              </a:tr>
              <a:tr h="370840">
                <a:tc>
                  <a:txBody>
                    <a:bodyPr/>
                    <a:lstStyle/>
                    <a:p>
                      <a:r>
                        <a:rPr lang="en-US" dirty="0"/>
                        <a:t>3</a:t>
                      </a:r>
                      <a:endParaRPr lang="en-IN" dirty="0"/>
                    </a:p>
                  </a:txBody>
                  <a:tcPr/>
                </a:tc>
                <a:tc>
                  <a:txBody>
                    <a:bodyPr/>
                    <a:lstStyle/>
                    <a:p>
                      <a:r>
                        <a:rPr lang="en-US" dirty="0"/>
                        <a:t>Implementing </a:t>
                      </a:r>
                      <a:r>
                        <a:rPr lang="en-US" dirty="0" err="1"/>
                        <a:t>HandTracking</a:t>
                      </a:r>
                      <a:r>
                        <a:rPr lang="en-US" dirty="0"/>
                        <a:t> </a:t>
                      </a:r>
                      <a:endParaRPr lang="en-IN" dirty="0"/>
                    </a:p>
                  </a:txBody>
                  <a:tcPr/>
                </a:tc>
                <a:tc>
                  <a:txBody>
                    <a:bodyPr/>
                    <a:lstStyle/>
                    <a:p>
                      <a:r>
                        <a:rPr lang="en-US" dirty="0"/>
                        <a:t>2 weeks</a:t>
                      </a:r>
                      <a:endParaRPr lang="en-IN" dirty="0"/>
                    </a:p>
                  </a:txBody>
                  <a:tcPr/>
                </a:tc>
                <a:extLst>
                  <a:ext uri="{0D108BD9-81ED-4DB2-BD59-A6C34878D82A}">
                    <a16:rowId xmlns:a16="http://schemas.microsoft.com/office/drawing/2014/main" val="123575003"/>
                  </a:ext>
                </a:extLst>
              </a:tr>
              <a:tr h="370840">
                <a:tc>
                  <a:txBody>
                    <a:bodyPr/>
                    <a:lstStyle/>
                    <a:p>
                      <a:r>
                        <a:rPr lang="en-US" dirty="0"/>
                        <a:t>4</a:t>
                      </a:r>
                      <a:endParaRPr lang="en-IN" dirty="0"/>
                    </a:p>
                  </a:txBody>
                  <a:tcPr/>
                </a:tc>
                <a:tc>
                  <a:txBody>
                    <a:bodyPr/>
                    <a:lstStyle/>
                    <a:p>
                      <a:r>
                        <a:rPr lang="en-US" dirty="0"/>
                        <a:t>Implementing Drawing Functionality </a:t>
                      </a:r>
                      <a:endParaRPr lang="en-IN" dirty="0"/>
                    </a:p>
                  </a:txBody>
                  <a:tcPr/>
                </a:tc>
                <a:tc>
                  <a:txBody>
                    <a:bodyPr/>
                    <a:lstStyle/>
                    <a:p>
                      <a:r>
                        <a:rPr lang="en-US" dirty="0"/>
                        <a:t>2 weeks</a:t>
                      </a:r>
                      <a:endParaRPr lang="en-IN" dirty="0"/>
                    </a:p>
                  </a:txBody>
                  <a:tcPr/>
                </a:tc>
                <a:extLst>
                  <a:ext uri="{0D108BD9-81ED-4DB2-BD59-A6C34878D82A}">
                    <a16:rowId xmlns:a16="http://schemas.microsoft.com/office/drawing/2014/main" val="3049831953"/>
                  </a:ext>
                </a:extLst>
              </a:tr>
              <a:tr h="370840">
                <a:tc>
                  <a:txBody>
                    <a:bodyPr/>
                    <a:lstStyle/>
                    <a:p>
                      <a:r>
                        <a:rPr lang="en-US" dirty="0"/>
                        <a:t>5</a:t>
                      </a:r>
                      <a:endParaRPr lang="en-IN" dirty="0"/>
                    </a:p>
                  </a:txBody>
                  <a:tcPr/>
                </a:tc>
                <a:tc>
                  <a:txBody>
                    <a:bodyPr/>
                    <a:lstStyle/>
                    <a:p>
                      <a:r>
                        <a:rPr lang="en-US" dirty="0"/>
                        <a:t>Adding Color Selection and Clear Gestures</a:t>
                      </a:r>
                      <a:endParaRPr lang="en-IN" dirty="0"/>
                    </a:p>
                  </a:txBody>
                  <a:tcPr/>
                </a:tc>
                <a:tc>
                  <a:txBody>
                    <a:bodyPr/>
                    <a:lstStyle/>
                    <a:p>
                      <a:r>
                        <a:rPr lang="en-US" dirty="0"/>
                        <a:t>1 week</a:t>
                      </a:r>
                      <a:endParaRPr lang="en-IN" dirty="0"/>
                    </a:p>
                  </a:txBody>
                  <a:tcPr/>
                </a:tc>
                <a:extLst>
                  <a:ext uri="{0D108BD9-81ED-4DB2-BD59-A6C34878D82A}">
                    <a16:rowId xmlns:a16="http://schemas.microsoft.com/office/drawing/2014/main" val="2064564745"/>
                  </a:ext>
                </a:extLst>
              </a:tr>
              <a:tr h="370840">
                <a:tc>
                  <a:txBody>
                    <a:bodyPr/>
                    <a:lstStyle/>
                    <a:p>
                      <a:r>
                        <a:rPr lang="en-US" dirty="0"/>
                        <a:t>6 </a:t>
                      </a:r>
                      <a:endParaRPr lang="en-IN" dirty="0"/>
                    </a:p>
                  </a:txBody>
                  <a:tcPr/>
                </a:tc>
                <a:tc>
                  <a:txBody>
                    <a:bodyPr/>
                    <a:lstStyle/>
                    <a:p>
                      <a:r>
                        <a:rPr lang="en-US" dirty="0"/>
                        <a:t>User Interface and Enhancements</a:t>
                      </a:r>
                      <a:endParaRPr lang="en-IN" dirty="0"/>
                    </a:p>
                  </a:txBody>
                  <a:tcPr/>
                </a:tc>
                <a:tc>
                  <a:txBody>
                    <a:bodyPr/>
                    <a:lstStyle/>
                    <a:p>
                      <a:r>
                        <a:rPr lang="en-US" dirty="0"/>
                        <a:t>1 week</a:t>
                      </a:r>
                      <a:endParaRPr lang="en-IN" dirty="0"/>
                    </a:p>
                  </a:txBody>
                  <a:tcPr/>
                </a:tc>
                <a:extLst>
                  <a:ext uri="{0D108BD9-81ED-4DB2-BD59-A6C34878D82A}">
                    <a16:rowId xmlns:a16="http://schemas.microsoft.com/office/drawing/2014/main" val="2599328440"/>
                  </a:ext>
                </a:extLst>
              </a:tr>
              <a:tr h="370840">
                <a:tc>
                  <a:txBody>
                    <a:bodyPr/>
                    <a:lstStyle/>
                    <a:p>
                      <a:r>
                        <a:rPr lang="en-US" dirty="0"/>
                        <a:t>7</a:t>
                      </a:r>
                      <a:endParaRPr lang="en-IN" dirty="0"/>
                    </a:p>
                  </a:txBody>
                  <a:tcPr/>
                </a:tc>
                <a:tc>
                  <a:txBody>
                    <a:bodyPr/>
                    <a:lstStyle/>
                    <a:p>
                      <a:r>
                        <a:rPr lang="en-US" dirty="0"/>
                        <a:t>Final touches and Deployment</a:t>
                      </a:r>
                      <a:endParaRPr lang="en-IN" dirty="0"/>
                    </a:p>
                  </a:txBody>
                  <a:tcPr/>
                </a:tc>
                <a:tc>
                  <a:txBody>
                    <a:bodyPr/>
                    <a:lstStyle/>
                    <a:p>
                      <a:r>
                        <a:rPr lang="en-US" dirty="0"/>
                        <a:t>1 week</a:t>
                      </a:r>
                      <a:endParaRPr lang="en-IN" dirty="0"/>
                    </a:p>
                  </a:txBody>
                  <a:tcPr/>
                </a:tc>
                <a:extLst>
                  <a:ext uri="{0D108BD9-81ED-4DB2-BD59-A6C34878D82A}">
                    <a16:rowId xmlns:a16="http://schemas.microsoft.com/office/drawing/2014/main" val="2632250786"/>
                  </a:ext>
                </a:extLst>
              </a:tr>
            </a:tbl>
          </a:graphicData>
        </a:graphic>
      </p:graphicFrame>
    </p:spTree>
    <p:extLst>
      <p:ext uri="{BB962C8B-B14F-4D97-AF65-F5344CB8AC3E}">
        <p14:creationId xmlns:p14="http://schemas.microsoft.com/office/powerpoint/2010/main" val="2893713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23899-49BA-00D3-4F95-4B4C25D186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365C74-3439-E83A-1054-A68E762BCECA}"/>
              </a:ext>
            </a:extLst>
          </p:cNvPr>
          <p:cNvSpPr>
            <a:spLocks noGrp="1"/>
          </p:cNvSpPr>
          <p:nvPr>
            <p:ph type="title"/>
          </p:nvPr>
        </p:nvSpPr>
        <p:spPr/>
        <p:txBody>
          <a:bodyPr/>
          <a:lstStyle/>
          <a:p>
            <a:r>
              <a:rPr lang="en-US" dirty="0"/>
              <a:t>Planning</a:t>
            </a:r>
            <a:endParaRPr lang="en-IN" dirty="0"/>
          </a:p>
        </p:txBody>
      </p:sp>
      <p:sp>
        <p:nvSpPr>
          <p:cNvPr id="7" name="Content Placeholder 2">
            <a:extLst>
              <a:ext uri="{FF2B5EF4-FFF2-40B4-BE49-F238E27FC236}">
                <a16:creationId xmlns:a16="http://schemas.microsoft.com/office/drawing/2014/main" id="{B5048F49-2478-441E-59A5-28AFD52DC776}"/>
              </a:ext>
            </a:extLst>
          </p:cNvPr>
          <p:cNvSpPr>
            <a:spLocks noGrp="1"/>
          </p:cNvSpPr>
          <p:nvPr>
            <p:ph idx="1"/>
          </p:nvPr>
        </p:nvSpPr>
        <p:spPr>
          <a:xfrm>
            <a:off x="199505" y="1097279"/>
            <a:ext cx="11779135" cy="5394960"/>
          </a:xfrm>
        </p:spPr>
        <p:txBody>
          <a:bodyPr>
            <a:normAutofit/>
          </a:bodyPr>
          <a:lstStyle/>
          <a:p>
            <a:pPr marL="0" indent="0">
              <a:buNone/>
            </a:pPr>
            <a:r>
              <a:rPr lang="en-US" sz="2000" b="1" dirty="0"/>
              <a:t>Hardware Requirements:</a:t>
            </a:r>
          </a:p>
          <a:p>
            <a:pPr>
              <a:buFont typeface="Arial" panose="020B0604020202020204" pitchFamily="34" charset="0"/>
              <a:buChar char="•"/>
            </a:pPr>
            <a:r>
              <a:rPr lang="en-IN" sz="2000" b="1" dirty="0"/>
              <a:t>Processor</a:t>
            </a:r>
            <a:r>
              <a:rPr lang="en-IN" sz="2000" dirty="0"/>
              <a:t>: Dual-core CPU (e.g., Intel Core i3 or equivalent) minimum; Quad-core (e.g., Intel Core i5) recommended.</a:t>
            </a:r>
          </a:p>
          <a:p>
            <a:pPr>
              <a:buFont typeface="Arial" panose="020B0604020202020204" pitchFamily="34" charset="0"/>
              <a:buChar char="•"/>
            </a:pPr>
            <a:r>
              <a:rPr lang="en-US" sz="2000" b="1" dirty="0"/>
              <a:t>RAM</a:t>
            </a:r>
            <a:r>
              <a:rPr lang="en-US" sz="2000" dirty="0"/>
              <a:t>: 4 GB minimum; 8 GB or more recommended.</a:t>
            </a:r>
          </a:p>
          <a:p>
            <a:pPr>
              <a:buFont typeface="Arial" panose="020B0604020202020204" pitchFamily="34" charset="0"/>
              <a:buChar char="•"/>
            </a:pPr>
            <a:r>
              <a:rPr lang="en-US" sz="2000" b="1" dirty="0"/>
              <a:t>Webcam</a:t>
            </a:r>
            <a:r>
              <a:rPr lang="en-US" sz="2000" dirty="0"/>
              <a:t>: 720p minimum resolution; 1080p recommended for better accuracy.</a:t>
            </a:r>
          </a:p>
          <a:p>
            <a:pPr>
              <a:buFont typeface="Arial" panose="020B0604020202020204" pitchFamily="34" charset="0"/>
              <a:buChar char="•"/>
            </a:pPr>
            <a:r>
              <a:rPr lang="en-US" sz="2000" b="1" dirty="0"/>
              <a:t>Graphics</a:t>
            </a:r>
            <a:r>
              <a:rPr lang="en-US" sz="2000" dirty="0"/>
              <a:t>: Integrated GPU minimum; Dedicated GPU (e.g., NVIDIA GTX 1050 or better) recommended for future enhancements.</a:t>
            </a:r>
          </a:p>
          <a:p>
            <a:pPr>
              <a:buFont typeface="Arial" panose="020B0604020202020204" pitchFamily="34" charset="0"/>
              <a:buChar char="•"/>
            </a:pPr>
            <a:r>
              <a:rPr lang="en-US" sz="2000" b="1" dirty="0"/>
              <a:t>Storage</a:t>
            </a:r>
            <a:r>
              <a:rPr lang="en-US" sz="2000" dirty="0"/>
              <a:t>: 1 GB free space minimum; 10 GB free on SSD recommended.</a:t>
            </a:r>
          </a:p>
          <a:p>
            <a:pPr marL="0" indent="0">
              <a:buNone/>
            </a:pPr>
            <a:r>
              <a:rPr lang="en-US" sz="2000" b="1" dirty="0"/>
              <a:t>Software Requirements:</a:t>
            </a:r>
          </a:p>
          <a:p>
            <a:pPr>
              <a:buFont typeface="Arial" panose="020B0604020202020204" pitchFamily="34" charset="0"/>
              <a:buChar char="•"/>
            </a:pPr>
            <a:r>
              <a:rPr lang="en-IN" sz="2000" b="1" dirty="0"/>
              <a:t>OS</a:t>
            </a:r>
            <a:r>
              <a:rPr lang="en-IN" sz="2000" dirty="0"/>
              <a:t>: </a:t>
            </a:r>
            <a:r>
              <a:rPr lang="en-US" sz="2000" dirty="0"/>
              <a:t>Windows 10 or later (64-bit recommended).</a:t>
            </a:r>
            <a:endParaRPr lang="en-IN" sz="2000" b="1" dirty="0"/>
          </a:p>
          <a:p>
            <a:pPr>
              <a:buFont typeface="Arial" panose="020B0604020202020204" pitchFamily="34" charset="0"/>
              <a:buChar char="•"/>
            </a:pPr>
            <a:r>
              <a:rPr lang="en-US" sz="2000" b="1" dirty="0"/>
              <a:t>Python Version</a:t>
            </a:r>
            <a:r>
              <a:rPr lang="en-US" sz="2000" dirty="0"/>
              <a:t>: Python 3.8 or later (3.10 recommended).</a:t>
            </a:r>
          </a:p>
          <a:p>
            <a:pPr>
              <a:buFont typeface="Arial" panose="020B0604020202020204" pitchFamily="34" charset="0"/>
              <a:buChar char="•"/>
            </a:pPr>
            <a:r>
              <a:rPr lang="en-IN" sz="2000" b="1" dirty="0"/>
              <a:t>Python Libraries</a:t>
            </a:r>
            <a:r>
              <a:rPr lang="en-IN" sz="2000" dirty="0"/>
              <a:t>: </a:t>
            </a:r>
            <a:r>
              <a:rPr lang="en-IN" sz="2000" dirty="0" err="1"/>
              <a:t>numpy</a:t>
            </a:r>
            <a:r>
              <a:rPr lang="en-IN" sz="2000" dirty="0"/>
              <a:t>, </a:t>
            </a:r>
            <a:r>
              <a:rPr lang="en-IN" sz="2000" dirty="0" err="1"/>
              <a:t>opencv</a:t>
            </a:r>
            <a:r>
              <a:rPr lang="en-IN" sz="2000" dirty="0"/>
              <a:t>-python, </a:t>
            </a:r>
            <a:r>
              <a:rPr lang="en-IN" sz="2000" dirty="0" err="1"/>
              <a:t>opencv</a:t>
            </a:r>
            <a:r>
              <a:rPr lang="en-IN" sz="2000" dirty="0"/>
              <a:t>-</a:t>
            </a:r>
            <a:r>
              <a:rPr lang="en-IN" sz="2000" dirty="0" err="1"/>
              <a:t>contrib</a:t>
            </a:r>
            <a:r>
              <a:rPr lang="en-IN" sz="2000" dirty="0"/>
              <a:t>-python, </a:t>
            </a:r>
            <a:r>
              <a:rPr lang="en-IN" sz="2000" dirty="0" err="1"/>
              <a:t>mediapipe</a:t>
            </a:r>
            <a:endParaRPr lang="en-IN" sz="2000" dirty="0"/>
          </a:p>
          <a:p>
            <a:pPr>
              <a:buFont typeface="Arial" panose="020B0604020202020204" pitchFamily="34" charset="0"/>
              <a:buChar char="•"/>
            </a:pPr>
            <a:r>
              <a:rPr lang="en-US" sz="2000" b="1" dirty="0"/>
              <a:t>IDE/Editor: </a:t>
            </a:r>
            <a:r>
              <a:rPr lang="en-US" sz="2000" dirty="0"/>
              <a:t>Any Python IDE (e.g., PyCharm, VS Code, </a:t>
            </a:r>
            <a:r>
              <a:rPr lang="en-US" sz="2000" dirty="0" err="1"/>
              <a:t>Jupyter</a:t>
            </a:r>
            <a:r>
              <a:rPr lang="en-US" sz="2000" dirty="0"/>
              <a:t> Notebook).</a:t>
            </a:r>
          </a:p>
        </p:txBody>
      </p:sp>
      <p:sp>
        <p:nvSpPr>
          <p:cNvPr id="4" name="Rectangle 2">
            <a:extLst>
              <a:ext uri="{FF2B5EF4-FFF2-40B4-BE49-F238E27FC236}">
                <a16:creationId xmlns:a16="http://schemas.microsoft.com/office/drawing/2014/main" id="{42571540-511F-A086-EA3D-03BAAD5E490C}"/>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8036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5F7CA-6B8F-93A3-4D33-32871EFB4F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9D49E-DC23-5643-1964-62FFB5D2307A}"/>
              </a:ext>
            </a:extLst>
          </p:cNvPr>
          <p:cNvSpPr>
            <a:spLocks noGrp="1"/>
          </p:cNvSpPr>
          <p:nvPr>
            <p:ph type="title"/>
          </p:nvPr>
        </p:nvSpPr>
        <p:spPr/>
        <p:txBody>
          <a:bodyPr/>
          <a:lstStyle/>
          <a:p>
            <a:r>
              <a:rPr lang="en-IN" dirty="0"/>
              <a:t>Design</a:t>
            </a:r>
          </a:p>
        </p:txBody>
      </p:sp>
      <p:pic>
        <p:nvPicPr>
          <p:cNvPr id="51" name="Content Placeholder 50">
            <a:extLst>
              <a:ext uri="{FF2B5EF4-FFF2-40B4-BE49-F238E27FC236}">
                <a16:creationId xmlns:a16="http://schemas.microsoft.com/office/drawing/2014/main" id="{F6F4E923-BBA7-C3BE-6F32-40B91ADB48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716" y="1096963"/>
            <a:ext cx="8093868" cy="5395912"/>
          </a:xfrm>
        </p:spPr>
      </p:pic>
    </p:spTree>
    <p:extLst>
      <p:ext uri="{BB962C8B-B14F-4D97-AF65-F5344CB8AC3E}">
        <p14:creationId xmlns:p14="http://schemas.microsoft.com/office/powerpoint/2010/main" val="2314221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7A55-6BFC-E3DD-9C46-A6914BA26FDC}"/>
              </a:ext>
            </a:extLst>
          </p:cNvPr>
          <p:cNvSpPr>
            <a:spLocks noGrp="1"/>
          </p:cNvSpPr>
          <p:nvPr>
            <p:ph type="title"/>
          </p:nvPr>
        </p:nvSpPr>
        <p:spPr/>
        <p:txBody>
          <a:bodyPr/>
          <a:lstStyle/>
          <a:p>
            <a:r>
              <a:rPr lang="en-IN" dirty="0"/>
              <a:t>Design</a:t>
            </a:r>
          </a:p>
        </p:txBody>
      </p:sp>
      <p:pic>
        <p:nvPicPr>
          <p:cNvPr id="5" name="Content Placeholder 4">
            <a:extLst>
              <a:ext uri="{FF2B5EF4-FFF2-40B4-BE49-F238E27FC236}">
                <a16:creationId xmlns:a16="http://schemas.microsoft.com/office/drawing/2014/main" id="{F2FC33C5-A207-5A19-2AD3-CB61412C3D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5" y="1247160"/>
            <a:ext cx="11779250" cy="5095518"/>
          </a:xfrm>
        </p:spPr>
      </p:pic>
    </p:spTree>
    <p:extLst>
      <p:ext uri="{BB962C8B-B14F-4D97-AF65-F5344CB8AC3E}">
        <p14:creationId xmlns:p14="http://schemas.microsoft.com/office/powerpoint/2010/main" val="2928344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35148-1B86-AF82-055E-0AFB644E79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314C7A-E587-25FC-DE85-CCEAE98E4B79}"/>
              </a:ext>
            </a:extLst>
          </p:cNvPr>
          <p:cNvSpPr>
            <a:spLocks noGrp="1"/>
          </p:cNvSpPr>
          <p:nvPr>
            <p:ph type="title"/>
          </p:nvPr>
        </p:nvSpPr>
        <p:spPr/>
        <p:txBody>
          <a:bodyPr/>
          <a:lstStyle/>
          <a:p>
            <a:r>
              <a:rPr lang="en-IN" dirty="0"/>
              <a:t>Design</a:t>
            </a:r>
          </a:p>
        </p:txBody>
      </p:sp>
      <p:pic>
        <p:nvPicPr>
          <p:cNvPr id="11" name="Content Placeholder 10">
            <a:extLst>
              <a:ext uri="{FF2B5EF4-FFF2-40B4-BE49-F238E27FC236}">
                <a16:creationId xmlns:a16="http://schemas.microsoft.com/office/drawing/2014/main" id="{AE7BDCA8-4432-80FD-E7C9-76E9761DEC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2697" y="947651"/>
            <a:ext cx="6469626" cy="5677590"/>
          </a:xfrm>
        </p:spPr>
      </p:pic>
    </p:spTree>
    <p:extLst>
      <p:ext uri="{BB962C8B-B14F-4D97-AF65-F5344CB8AC3E}">
        <p14:creationId xmlns:p14="http://schemas.microsoft.com/office/powerpoint/2010/main" val="48326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39A-FE48-46B2-392C-D719201419CD}"/>
              </a:ext>
            </a:extLst>
          </p:cNvPr>
          <p:cNvSpPr>
            <a:spLocks noGrp="1"/>
          </p:cNvSpPr>
          <p:nvPr>
            <p:ph type="title"/>
          </p:nvPr>
        </p:nvSpPr>
        <p:spPr/>
        <p:txBody>
          <a:bodyPr/>
          <a:lstStyle/>
          <a:p>
            <a:r>
              <a:rPr lang="en-US" dirty="0"/>
              <a:t>Implementation</a:t>
            </a:r>
            <a:endParaRPr lang="en-IN" dirty="0"/>
          </a:p>
        </p:txBody>
      </p:sp>
      <p:sp>
        <p:nvSpPr>
          <p:cNvPr id="4" name="Content Placeholder 3">
            <a:extLst>
              <a:ext uri="{FF2B5EF4-FFF2-40B4-BE49-F238E27FC236}">
                <a16:creationId xmlns:a16="http://schemas.microsoft.com/office/drawing/2014/main" id="{C0ECA5C4-333D-1D0B-DC2D-5EC3FAE8650A}"/>
              </a:ext>
            </a:extLst>
          </p:cNvPr>
          <p:cNvSpPr>
            <a:spLocks noGrp="1"/>
          </p:cNvSpPr>
          <p:nvPr>
            <p:ph idx="1"/>
          </p:nvPr>
        </p:nvSpPr>
        <p:spPr/>
        <p:txBody>
          <a:bodyPr/>
          <a:lstStyle/>
          <a:p>
            <a:r>
              <a:rPr lang="en-IN" b="1" dirty="0"/>
              <a:t>UI that shows the </a:t>
            </a:r>
            <a:r>
              <a:rPr lang="en-IN" b="1" dirty="0" err="1"/>
              <a:t>colors</a:t>
            </a:r>
            <a:r>
              <a:rPr lang="en-IN" b="1" dirty="0"/>
              <a:t>, tools and FPS</a:t>
            </a:r>
          </a:p>
          <a:p>
            <a:pPr marL="0" indent="0">
              <a:buNone/>
            </a:pPr>
            <a:r>
              <a:rPr lang="en-IN" dirty="0"/>
              <a:t># Display current tool and selected </a:t>
            </a:r>
            <a:r>
              <a:rPr lang="en-IN" dirty="0" err="1"/>
              <a:t>color</a:t>
            </a:r>
            <a:endParaRPr lang="en-IN" dirty="0"/>
          </a:p>
          <a:p>
            <a:pPr marL="0" indent="0">
              <a:buNone/>
            </a:pPr>
            <a:r>
              <a:rPr lang="en-IN" dirty="0"/>
              <a:t>cv2.putText(</a:t>
            </a:r>
            <a:r>
              <a:rPr lang="en-IN" dirty="0" err="1"/>
              <a:t>frm</a:t>
            </a:r>
            <a:r>
              <a:rPr lang="en-IN" dirty="0"/>
              <a:t>, </a:t>
            </a:r>
            <a:r>
              <a:rPr lang="en-IN" dirty="0" err="1"/>
              <a:t>f"Tool</a:t>
            </a:r>
            <a:r>
              <a:rPr lang="en-IN" dirty="0"/>
              <a:t>: {</a:t>
            </a:r>
            <a:r>
              <a:rPr lang="en-IN" dirty="0" err="1"/>
              <a:t>curr_tool</a:t>
            </a:r>
            <a:r>
              <a:rPr lang="en-IN" dirty="0"/>
              <a:t>}", (270 + ml, 30), cv2.FONT_HERSHEY_SIMPLEX, 1, (0, 0, 255), 2)</a:t>
            </a:r>
          </a:p>
          <a:p>
            <a:pPr marL="0" indent="0">
              <a:buNone/>
            </a:pPr>
            <a:r>
              <a:rPr lang="en-IN" dirty="0"/>
              <a:t>cv2.putText(</a:t>
            </a:r>
            <a:r>
              <a:rPr lang="en-IN" dirty="0" err="1"/>
              <a:t>frm</a:t>
            </a:r>
            <a:r>
              <a:rPr lang="en-IN" dirty="0"/>
              <a:t>, </a:t>
            </a:r>
            <a:r>
              <a:rPr lang="en-IN" dirty="0" err="1"/>
              <a:t>f"Color</a:t>
            </a:r>
            <a:r>
              <a:rPr lang="en-IN" dirty="0"/>
              <a:t>: {</a:t>
            </a:r>
            <a:r>
              <a:rPr lang="en-IN" dirty="0" err="1"/>
              <a:t>colors</a:t>
            </a:r>
            <a:r>
              <a:rPr lang="en-IN" dirty="0"/>
              <a:t>[</a:t>
            </a:r>
            <a:r>
              <a:rPr lang="en-IN" dirty="0" err="1"/>
              <a:t>color_index</a:t>
            </a:r>
            <a:r>
              <a:rPr lang="en-IN" dirty="0"/>
              <a:t>]}", (270 + ml, 60), cv2.FONT_HERSHEY_SIMPLEX, 0.7, </a:t>
            </a:r>
            <a:r>
              <a:rPr lang="en-IN" dirty="0" err="1"/>
              <a:t>colors</a:t>
            </a:r>
            <a:r>
              <a:rPr lang="en-IN" dirty="0"/>
              <a:t>[</a:t>
            </a:r>
            <a:r>
              <a:rPr lang="en-IN" dirty="0" err="1"/>
              <a:t>color_index</a:t>
            </a:r>
            <a:r>
              <a:rPr lang="en-IN" dirty="0"/>
              <a:t>], 2)</a:t>
            </a:r>
          </a:p>
          <a:p>
            <a:pPr marL="0" indent="0">
              <a:buNone/>
            </a:pPr>
            <a:endParaRPr lang="en-IN" dirty="0"/>
          </a:p>
          <a:p>
            <a:pPr marL="0" indent="0">
              <a:buNone/>
            </a:pPr>
            <a:r>
              <a:rPr lang="en-IN" dirty="0"/>
              <a:t># Display FPS for performance monitoring</a:t>
            </a:r>
          </a:p>
          <a:p>
            <a:pPr marL="0" indent="0">
              <a:buNone/>
            </a:pPr>
            <a:r>
              <a:rPr lang="en-IN" dirty="0"/>
              <a:t>cv2.putText(</a:t>
            </a:r>
            <a:r>
              <a:rPr lang="en-IN" dirty="0" err="1"/>
              <a:t>frm</a:t>
            </a:r>
            <a:r>
              <a:rPr lang="en-IN" dirty="0"/>
              <a:t>, </a:t>
            </a:r>
            <a:r>
              <a:rPr lang="en-IN" dirty="0" err="1"/>
              <a:t>f"FPS</a:t>
            </a:r>
            <a:r>
              <a:rPr lang="en-IN" dirty="0"/>
              <a:t>: {fps}", (10, 30), cv2.FONT_HERSHEY_SIMPLEX, 1, (0, 255, 0), 2)</a:t>
            </a:r>
          </a:p>
          <a:p>
            <a:pPr marL="0" indent="0">
              <a:buNone/>
            </a:pPr>
            <a:endParaRPr lang="en-IN" dirty="0"/>
          </a:p>
          <a:p>
            <a:endParaRPr lang="en-IN" dirty="0"/>
          </a:p>
        </p:txBody>
      </p:sp>
    </p:spTree>
    <p:extLst>
      <p:ext uri="{BB962C8B-B14F-4D97-AF65-F5344CB8AC3E}">
        <p14:creationId xmlns:p14="http://schemas.microsoft.com/office/powerpoint/2010/main" val="16894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21FB-EAB1-1848-6F4C-C7F195912A42}"/>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CF56F2E4-2E34-7FD9-7572-097B8A683567}"/>
              </a:ext>
            </a:extLst>
          </p:cNvPr>
          <p:cNvSpPr>
            <a:spLocks noGrp="1"/>
          </p:cNvSpPr>
          <p:nvPr>
            <p:ph idx="1"/>
          </p:nvPr>
        </p:nvSpPr>
        <p:spPr/>
        <p:txBody>
          <a:bodyPr>
            <a:normAutofit lnSpcReduction="10000"/>
          </a:bodyPr>
          <a:lstStyle/>
          <a:p>
            <a:r>
              <a:rPr lang="en-US" b="1" dirty="0"/>
              <a:t>Capturing the video frames, converting into RGB, and detecting hand landmarks.</a:t>
            </a:r>
          </a:p>
          <a:p>
            <a:pPr marL="0" indent="0">
              <a:buNone/>
            </a:pPr>
            <a:r>
              <a:rPr lang="en-IN" dirty="0"/>
              <a:t>cap = cv2.VideoCapture(0)  # Capture frames from the webcam</a:t>
            </a:r>
          </a:p>
          <a:p>
            <a:pPr marL="0" indent="0">
              <a:buNone/>
            </a:pPr>
            <a:endParaRPr lang="en-IN" dirty="0"/>
          </a:p>
          <a:p>
            <a:pPr marL="0" indent="0">
              <a:buNone/>
            </a:pPr>
            <a:r>
              <a:rPr lang="en-IN" dirty="0"/>
              <a:t>while True:</a:t>
            </a:r>
          </a:p>
          <a:p>
            <a:pPr marL="0" indent="0">
              <a:buNone/>
            </a:pPr>
            <a:r>
              <a:rPr lang="en-IN" dirty="0"/>
              <a:t>    _, </a:t>
            </a:r>
            <a:r>
              <a:rPr lang="en-IN" dirty="0" err="1"/>
              <a:t>frm</a:t>
            </a:r>
            <a:r>
              <a:rPr lang="en-IN" dirty="0"/>
              <a:t> = </a:t>
            </a:r>
            <a:r>
              <a:rPr lang="en-IN" dirty="0" err="1"/>
              <a:t>cap.read</a:t>
            </a:r>
            <a:r>
              <a:rPr lang="en-IN" dirty="0"/>
              <a:t>()  # Read the current frame</a:t>
            </a:r>
          </a:p>
          <a:p>
            <a:pPr marL="0" indent="0">
              <a:buNone/>
            </a:pPr>
            <a:r>
              <a:rPr lang="en-IN" dirty="0"/>
              <a:t>    </a:t>
            </a:r>
            <a:r>
              <a:rPr lang="en-IN" dirty="0" err="1"/>
              <a:t>frm</a:t>
            </a:r>
            <a:r>
              <a:rPr lang="en-IN" dirty="0"/>
              <a:t> = cv2.flip(</a:t>
            </a:r>
            <a:r>
              <a:rPr lang="en-IN" dirty="0" err="1"/>
              <a:t>frm</a:t>
            </a:r>
            <a:r>
              <a:rPr lang="en-IN" dirty="0"/>
              <a:t>, 1)  # Flip for a mirror effect</a:t>
            </a:r>
          </a:p>
          <a:p>
            <a:pPr marL="0" indent="0">
              <a:buNone/>
            </a:pPr>
            <a:endParaRPr lang="en-IN" dirty="0"/>
          </a:p>
          <a:p>
            <a:pPr marL="0" indent="0">
              <a:buNone/>
            </a:pPr>
            <a:r>
              <a:rPr lang="en-IN" dirty="0"/>
              <a:t>    </a:t>
            </a:r>
            <a:r>
              <a:rPr lang="en-IN" dirty="0" err="1"/>
              <a:t>rgb</a:t>
            </a:r>
            <a:r>
              <a:rPr lang="en-IN" dirty="0"/>
              <a:t> = cv2.cvtColor(</a:t>
            </a:r>
            <a:r>
              <a:rPr lang="en-IN" dirty="0" err="1"/>
              <a:t>frm</a:t>
            </a:r>
            <a:r>
              <a:rPr lang="en-IN" dirty="0"/>
              <a:t>, cv2.COLOR_BGR2RGB)  # Convert BGR to RGB</a:t>
            </a:r>
          </a:p>
          <a:p>
            <a:pPr marL="0" indent="0">
              <a:buNone/>
            </a:pPr>
            <a:endParaRPr lang="en-IN" dirty="0"/>
          </a:p>
          <a:p>
            <a:pPr marL="0" indent="0">
              <a:buNone/>
            </a:pPr>
            <a:r>
              <a:rPr lang="en-IN" dirty="0"/>
              <a:t>    op = </a:t>
            </a:r>
            <a:r>
              <a:rPr lang="en-IN" dirty="0" err="1"/>
              <a:t>hand_landmark.process</a:t>
            </a:r>
            <a:r>
              <a:rPr lang="en-IN" dirty="0"/>
              <a:t>(</a:t>
            </a:r>
            <a:r>
              <a:rPr lang="en-IN" dirty="0" err="1"/>
              <a:t>rgb</a:t>
            </a:r>
            <a:r>
              <a:rPr lang="en-IN" dirty="0"/>
              <a:t>)  # Detect hand landmarks</a:t>
            </a:r>
          </a:p>
          <a:p>
            <a:pPr marL="0" indent="0">
              <a:buNone/>
            </a:pPr>
            <a:endParaRPr lang="en-IN" dirty="0"/>
          </a:p>
        </p:txBody>
      </p:sp>
    </p:spTree>
    <p:extLst>
      <p:ext uri="{BB962C8B-B14F-4D97-AF65-F5344CB8AC3E}">
        <p14:creationId xmlns:p14="http://schemas.microsoft.com/office/powerpoint/2010/main" val="337654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7A27-1F19-CBA0-5BDE-D157C204046A}"/>
              </a:ext>
            </a:extLst>
          </p:cNvPr>
          <p:cNvSpPr>
            <a:spLocks noGrp="1"/>
          </p:cNvSpPr>
          <p:nvPr>
            <p:ph type="title"/>
          </p:nvPr>
        </p:nvSpPr>
        <p:spPr/>
        <p:txBody>
          <a:bodyPr/>
          <a:lstStyle/>
          <a:p>
            <a:r>
              <a:rPr lang="en-US" dirty="0"/>
              <a:t>Implementation</a:t>
            </a:r>
            <a:endParaRPr lang="en-IN" dirty="0"/>
          </a:p>
        </p:txBody>
      </p:sp>
      <p:sp>
        <p:nvSpPr>
          <p:cNvPr id="4" name="Content Placeholder 3">
            <a:extLst>
              <a:ext uri="{FF2B5EF4-FFF2-40B4-BE49-F238E27FC236}">
                <a16:creationId xmlns:a16="http://schemas.microsoft.com/office/drawing/2014/main" id="{4088C5B9-A71A-4951-EDDC-2102CD9D3BB4}"/>
              </a:ext>
            </a:extLst>
          </p:cNvPr>
          <p:cNvSpPr>
            <a:spLocks noGrp="1"/>
          </p:cNvSpPr>
          <p:nvPr>
            <p:ph idx="1"/>
          </p:nvPr>
        </p:nvSpPr>
        <p:spPr/>
        <p:txBody>
          <a:bodyPr>
            <a:normAutofit fontScale="47500" lnSpcReduction="20000"/>
          </a:bodyPr>
          <a:lstStyle/>
          <a:p>
            <a:r>
              <a:rPr lang="en-US" b="1" dirty="0"/>
              <a:t>G</a:t>
            </a:r>
            <a:r>
              <a:rPr lang="en-IN" b="1" dirty="0" err="1"/>
              <a:t>esture</a:t>
            </a:r>
            <a:r>
              <a:rPr lang="en-IN" b="1" dirty="0"/>
              <a:t> Detection</a:t>
            </a:r>
          </a:p>
          <a:p>
            <a:pPr marL="0" indent="0">
              <a:buNone/>
            </a:pPr>
            <a:r>
              <a:rPr lang="en-IN" dirty="0"/>
              <a:t># Check if index finger is raised</a:t>
            </a:r>
          </a:p>
          <a:p>
            <a:pPr marL="0" indent="0">
              <a:buNone/>
            </a:pPr>
            <a:r>
              <a:rPr lang="en-IN" dirty="0"/>
              <a:t>def </a:t>
            </a:r>
            <a:r>
              <a:rPr lang="en-IN" dirty="0" err="1"/>
              <a:t>index_raised</a:t>
            </a:r>
            <a:r>
              <a:rPr lang="en-IN" dirty="0"/>
              <a:t>(</a:t>
            </a:r>
            <a:r>
              <a:rPr lang="en-IN" dirty="0" err="1"/>
              <a:t>yi</a:t>
            </a:r>
            <a:r>
              <a:rPr lang="en-IN" dirty="0"/>
              <a:t>, y9):</a:t>
            </a:r>
          </a:p>
          <a:p>
            <a:pPr marL="0" indent="0">
              <a:buNone/>
            </a:pPr>
            <a:r>
              <a:rPr lang="en-IN" dirty="0"/>
              <a:t>    return (y9 - </a:t>
            </a:r>
            <a:r>
              <a:rPr lang="en-IN" dirty="0" err="1"/>
              <a:t>yi</a:t>
            </a:r>
            <a:r>
              <a:rPr lang="en-IN" dirty="0"/>
              <a:t>) &gt; 40  # If index finger tip is higher than base, it's raised</a:t>
            </a:r>
          </a:p>
          <a:p>
            <a:pPr marL="0" indent="0">
              <a:buNone/>
            </a:pPr>
            <a:endParaRPr lang="en-IN" dirty="0"/>
          </a:p>
          <a:p>
            <a:pPr marL="0" indent="0">
              <a:buNone/>
            </a:pPr>
            <a:r>
              <a:rPr lang="en-IN" dirty="0"/>
              <a:t># Check if fist is detected (including thumb)</a:t>
            </a:r>
          </a:p>
          <a:p>
            <a:pPr marL="0" indent="0">
              <a:buNone/>
            </a:pPr>
            <a:r>
              <a:rPr lang="en-IN" dirty="0"/>
              <a:t>def </a:t>
            </a:r>
            <a:r>
              <a:rPr lang="en-IN" dirty="0" err="1"/>
              <a:t>is_fist</a:t>
            </a:r>
            <a:r>
              <a:rPr lang="en-IN" dirty="0"/>
              <a:t>(landmarks):</a:t>
            </a:r>
          </a:p>
          <a:p>
            <a:pPr marL="0" indent="0">
              <a:buNone/>
            </a:pPr>
            <a:r>
              <a:rPr lang="en-IN" dirty="0"/>
              <a:t>    # Landmarks for fingertips (4, 8, 12, 16, 20) and their corresponding knuckles (2, 6, 10, 14, 18)</a:t>
            </a:r>
          </a:p>
          <a:p>
            <a:pPr marL="0" indent="0">
              <a:buNone/>
            </a:pPr>
            <a:r>
              <a:rPr lang="en-IN" dirty="0"/>
              <a:t>    </a:t>
            </a:r>
            <a:r>
              <a:rPr lang="en-IN" dirty="0" err="1"/>
              <a:t>fingertip_indices</a:t>
            </a:r>
            <a:r>
              <a:rPr lang="en-IN" dirty="0"/>
              <a:t> = [4, 8, 12, 16, 20]</a:t>
            </a:r>
          </a:p>
          <a:p>
            <a:pPr marL="0" indent="0">
              <a:buNone/>
            </a:pPr>
            <a:r>
              <a:rPr lang="en-IN" dirty="0"/>
              <a:t>    </a:t>
            </a:r>
            <a:r>
              <a:rPr lang="en-IN" dirty="0" err="1"/>
              <a:t>knuckle_indices</a:t>
            </a:r>
            <a:r>
              <a:rPr lang="en-IN" dirty="0"/>
              <a:t> = [2, 6, 10, 14, 18]</a:t>
            </a:r>
          </a:p>
          <a:p>
            <a:pPr marL="0" indent="0">
              <a:buNone/>
            </a:pPr>
            <a:r>
              <a:rPr lang="en-IN" dirty="0"/>
              <a:t>    threshold = 20  # Pixel threshold to determine if fingers are curled</a:t>
            </a:r>
          </a:p>
          <a:p>
            <a:pPr marL="0" indent="0">
              <a:buNone/>
            </a:pPr>
            <a:endParaRPr lang="en-IN" dirty="0"/>
          </a:p>
          <a:p>
            <a:pPr marL="0" indent="0">
              <a:buNone/>
            </a:pPr>
            <a:r>
              <a:rPr lang="en-IN" dirty="0"/>
              <a:t>    for ft, </a:t>
            </a:r>
            <a:r>
              <a:rPr lang="en-IN" dirty="0" err="1"/>
              <a:t>kn</a:t>
            </a:r>
            <a:r>
              <a:rPr lang="en-IN" dirty="0"/>
              <a:t> in zip(</a:t>
            </a:r>
            <a:r>
              <a:rPr lang="en-IN" dirty="0" err="1"/>
              <a:t>fingertip_indices</a:t>
            </a:r>
            <a:r>
              <a:rPr lang="en-IN" dirty="0"/>
              <a:t>, </a:t>
            </a:r>
            <a:r>
              <a:rPr lang="en-IN" dirty="0" err="1"/>
              <a:t>knuckle_indices</a:t>
            </a:r>
            <a:r>
              <a:rPr lang="en-IN" dirty="0"/>
              <a:t>):</a:t>
            </a:r>
          </a:p>
          <a:p>
            <a:pPr marL="0" indent="0">
              <a:buNone/>
            </a:pPr>
            <a:r>
              <a:rPr lang="en-IN" dirty="0"/>
              <a:t>        </a:t>
            </a:r>
            <a:r>
              <a:rPr lang="en-IN" dirty="0" err="1"/>
              <a:t>fingertip_y</a:t>
            </a:r>
            <a:r>
              <a:rPr lang="en-IN" dirty="0"/>
              <a:t> = landmarks[ft].y * 480</a:t>
            </a:r>
          </a:p>
          <a:p>
            <a:pPr marL="0" indent="0">
              <a:buNone/>
            </a:pPr>
            <a:r>
              <a:rPr lang="en-IN" dirty="0"/>
              <a:t>        </a:t>
            </a:r>
            <a:r>
              <a:rPr lang="en-IN" dirty="0" err="1"/>
              <a:t>knuckle_y</a:t>
            </a:r>
            <a:r>
              <a:rPr lang="en-IN" dirty="0"/>
              <a:t> = landmarks[</a:t>
            </a:r>
            <a:r>
              <a:rPr lang="en-IN" dirty="0" err="1"/>
              <a:t>kn</a:t>
            </a:r>
            <a:r>
              <a:rPr lang="en-IN" dirty="0"/>
              <a:t>].y * 480</a:t>
            </a:r>
          </a:p>
          <a:p>
            <a:pPr marL="0" indent="0">
              <a:buNone/>
            </a:pPr>
            <a:r>
              <a:rPr lang="en-IN" dirty="0"/>
              <a:t>        if abs(</a:t>
            </a:r>
            <a:r>
              <a:rPr lang="en-IN" dirty="0" err="1"/>
              <a:t>fingertip_y</a:t>
            </a:r>
            <a:r>
              <a:rPr lang="en-IN" dirty="0"/>
              <a:t> - </a:t>
            </a:r>
            <a:r>
              <a:rPr lang="en-IN" dirty="0" err="1"/>
              <a:t>knuckle_y</a:t>
            </a:r>
            <a:r>
              <a:rPr lang="en-IN" dirty="0"/>
              <a:t>) &gt; threshold:</a:t>
            </a:r>
          </a:p>
          <a:p>
            <a:pPr marL="0" indent="0">
              <a:buNone/>
            </a:pPr>
            <a:r>
              <a:rPr lang="en-IN" dirty="0"/>
              <a:t>            return False  # Finger is extended, not a fist</a:t>
            </a:r>
          </a:p>
          <a:p>
            <a:pPr marL="0" indent="0">
              <a:buNone/>
            </a:pPr>
            <a:endParaRPr lang="en-IN" dirty="0"/>
          </a:p>
          <a:p>
            <a:pPr marL="0" indent="0">
              <a:buNone/>
            </a:pPr>
            <a:r>
              <a:rPr lang="en-IN" dirty="0"/>
              <a:t>    return True  # If all fingers are curled, it's a fist</a:t>
            </a:r>
          </a:p>
          <a:p>
            <a:pPr marL="0" indent="0">
              <a:buNone/>
            </a:pPr>
            <a:endParaRPr lang="en-IN" dirty="0"/>
          </a:p>
        </p:txBody>
      </p:sp>
    </p:spTree>
    <p:extLst>
      <p:ext uri="{BB962C8B-B14F-4D97-AF65-F5344CB8AC3E}">
        <p14:creationId xmlns:p14="http://schemas.microsoft.com/office/powerpoint/2010/main" val="164830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70000" lnSpcReduction="20000"/>
          </a:bodyPr>
          <a:lstStyle/>
          <a:p>
            <a:pPr>
              <a:lnSpc>
                <a:spcPct val="150000"/>
              </a:lnSpc>
              <a:spcBef>
                <a:spcPts val="500"/>
              </a:spcBef>
              <a:spcAft>
                <a:spcPts val="500"/>
              </a:spcAft>
              <a:buFont typeface="Arial" panose="020B0604020202020204" pitchFamily="34" charset="0"/>
              <a:buChar char="•"/>
            </a:pPr>
            <a:r>
              <a:rPr lang="en-US" dirty="0"/>
              <a:t>Abstract</a:t>
            </a:r>
          </a:p>
          <a:p>
            <a:pPr>
              <a:lnSpc>
                <a:spcPct val="150000"/>
              </a:lnSpc>
              <a:spcBef>
                <a:spcPts val="500"/>
              </a:spcBef>
              <a:spcAft>
                <a:spcPts val="500"/>
              </a:spcAft>
              <a:buFont typeface="Arial" panose="020B0604020202020204" pitchFamily="34" charset="0"/>
              <a:buChar char="•"/>
            </a:pPr>
            <a:r>
              <a:rPr lang="en-US" dirty="0"/>
              <a:t>Introduction</a:t>
            </a:r>
          </a:p>
          <a:p>
            <a:pPr>
              <a:lnSpc>
                <a:spcPct val="150000"/>
              </a:lnSpc>
              <a:spcBef>
                <a:spcPts val="500"/>
              </a:spcBef>
              <a:spcAft>
                <a:spcPts val="500"/>
              </a:spcAft>
              <a:buFont typeface="Arial" panose="020B0604020202020204" pitchFamily="34" charset="0"/>
              <a:buChar char="•"/>
            </a:pPr>
            <a:r>
              <a:rPr lang="en-US" dirty="0"/>
              <a:t>Objectives</a:t>
            </a:r>
          </a:p>
          <a:p>
            <a:pPr>
              <a:lnSpc>
                <a:spcPct val="150000"/>
              </a:lnSpc>
              <a:spcBef>
                <a:spcPts val="500"/>
              </a:spcBef>
              <a:spcAft>
                <a:spcPts val="500"/>
              </a:spcAft>
              <a:buFont typeface="Arial" panose="020B0604020202020204" pitchFamily="34" charset="0"/>
              <a:buChar char="•"/>
            </a:pPr>
            <a:r>
              <a:rPr lang="en-US" dirty="0"/>
              <a:t>Literature Survey</a:t>
            </a:r>
          </a:p>
          <a:p>
            <a:pPr>
              <a:lnSpc>
                <a:spcPct val="150000"/>
              </a:lnSpc>
              <a:spcBef>
                <a:spcPts val="500"/>
              </a:spcBef>
              <a:spcAft>
                <a:spcPts val="500"/>
              </a:spcAft>
              <a:buFont typeface="Arial" panose="020B0604020202020204" pitchFamily="34" charset="0"/>
              <a:buChar char="•"/>
            </a:pPr>
            <a:r>
              <a:rPr lang="en-US" dirty="0"/>
              <a:t>Existing System </a:t>
            </a:r>
          </a:p>
          <a:p>
            <a:pPr>
              <a:lnSpc>
                <a:spcPct val="150000"/>
              </a:lnSpc>
              <a:spcBef>
                <a:spcPts val="500"/>
              </a:spcBef>
              <a:spcAft>
                <a:spcPts val="500"/>
              </a:spcAft>
              <a:buFont typeface="Arial" panose="020B0604020202020204" pitchFamily="34" charset="0"/>
              <a:buChar char="•"/>
            </a:pPr>
            <a:r>
              <a:rPr lang="en-US" dirty="0"/>
              <a:t>Proposed System</a:t>
            </a:r>
          </a:p>
          <a:p>
            <a:pPr>
              <a:lnSpc>
                <a:spcPct val="150000"/>
              </a:lnSpc>
              <a:spcBef>
                <a:spcPts val="500"/>
              </a:spcBef>
              <a:spcAft>
                <a:spcPts val="500"/>
              </a:spcAft>
              <a:buFont typeface="Arial" panose="020B0604020202020204" pitchFamily="34" charset="0"/>
              <a:buChar char="•"/>
            </a:pPr>
            <a:r>
              <a:rPr lang="en-US" dirty="0"/>
              <a:t>Design</a:t>
            </a:r>
          </a:p>
          <a:p>
            <a:pPr>
              <a:lnSpc>
                <a:spcPct val="150000"/>
              </a:lnSpc>
              <a:spcBef>
                <a:spcPts val="500"/>
              </a:spcBef>
              <a:spcAft>
                <a:spcPts val="500"/>
              </a:spcAft>
              <a:buFont typeface="Arial" panose="020B0604020202020204" pitchFamily="34" charset="0"/>
              <a:buChar char="•"/>
            </a:pPr>
            <a:r>
              <a:rPr lang="en-US" dirty="0"/>
              <a:t>Implementation</a:t>
            </a:r>
          </a:p>
          <a:p>
            <a:pPr>
              <a:lnSpc>
                <a:spcPct val="150000"/>
              </a:lnSpc>
              <a:spcBef>
                <a:spcPts val="500"/>
              </a:spcBef>
              <a:spcAft>
                <a:spcPts val="500"/>
              </a:spcAft>
              <a:buFont typeface="Arial" panose="020B0604020202020204" pitchFamily="34" charset="0"/>
              <a:buChar char="•"/>
            </a:pPr>
            <a:r>
              <a:rPr lang="en-US" dirty="0"/>
              <a:t>Results</a:t>
            </a:r>
          </a:p>
          <a:p>
            <a:pPr>
              <a:lnSpc>
                <a:spcPct val="150000"/>
              </a:lnSpc>
              <a:spcBef>
                <a:spcPts val="500"/>
              </a:spcBef>
              <a:spcAft>
                <a:spcPts val="500"/>
              </a:spcAft>
              <a:buFont typeface="Arial" panose="020B0604020202020204" pitchFamily="34" charset="0"/>
              <a:buChar char="•"/>
            </a:pPr>
            <a:r>
              <a:rPr lang="en-US" dirty="0"/>
              <a:t>References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7EA5-E026-1C9E-0127-92EF7122E814}"/>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C7C35D98-5CC4-3A4F-6F96-C06D2508D7B0}"/>
              </a:ext>
            </a:extLst>
          </p:cNvPr>
          <p:cNvSpPr>
            <a:spLocks noGrp="1"/>
          </p:cNvSpPr>
          <p:nvPr>
            <p:ph idx="1"/>
          </p:nvPr>
        </p:nvSpPr>
        <p:spPr/>
        <p:txBody>
          <a:bodyPr>
            <a:normAutofit/>
          </a:bodyPr>
          <a:lstStyle/>
          <a:p>
            <a:r>
              <a:rPr lang="en-US" b="1" dirty="0"/>
              <a:t>Tool Selection and Activation</a:t>
            </a:r>
            <a:endParaRPr lang="en-US" dirty="0"/>
          </a:p>
          <a:p>
            <a:pPr marL="0" indent="0">
              <a:buNone/>
            </a:pPr>
            <a:r>
              <a:rPr lang="en-US" sz="2200" dirty="0"/>
              <a:t>def </a:t>
            </a:r>
            <a:r>
              <a:rPr lang="en-US" sz="2200" dirty="0" err="1"/>
              <a:t>getTool</a:t>
            </a:r>
            <a:r>
              <a:rPr lang="en-US" sz="2200" dirty="0"/>
              <a:t>(x):</a:t>
            </a:r>
          </a:p>
          <a:p>
            <a:pPr marL="0" indent="0">
              <a:buNone/>
            </a:pPr>
            <a:r>
              <a:rPr lang="en-US" sz="2200" dirty="0"/>
              <a:t>    if x &lt; 50 + ml:</a:t>
            </a:r>
          </a:p>
          <a:p>
            <a:pPr marL="0" indent="0">
              <a:buNone/>
            </a:pPr>
            <a:r>
              <a:rPr lang="en-US" sz="2200" dirty="0"/>
              <a:t>        return "line"</a:t>
            </a:r>
          </a:p>
          <a:p>
            <a:pPr marL="0" indent="0">
              <a:buNone/>
            </a:pPr>
            <a:r>
              <a:rPr lang="en-US" sz="2200" dirty="0"/>
              <a:t>    </a:t>
            </a:r>
            <a:r>
              <a:rPr lang="en-US" sz="2200" dirty="0" err="1"/>
              <a:t>elif</a:t>
            </a:r>
            <a:r>
              <a:rPr lang="en-US" sz="2200" dirty="0"/>
              <a:t> x &lt; 100 + ml:</a:t>
            </a:r>
          </a:p>
          <a:p>
            <a:pPr marL="0" indent="0">
              <a:buNone/>
            </a:pPr>
            <a:r>
              <a:rPr lang="en-US" sz="2200" dirty="0"/>
              <a:t>        return "rectangle"</a:t>
            </a:r>
          </a:p>
          <a:p>
            <a:pPr marL="0" indent="0">
              <a:buNone/>
            </a:pPr>
            <a:r>
              <a:rPr lang="en-US" sz="2200" dirty="0"/>
              <a:t>    </a:t>
            </a:r>
            <a:r>
              <a:rPr lang="en-US" sz="2200" dirty="0" err="1"/>
              <a:t>elif</a:t>
            </a:r>
            <a:r>
              <a:rPr lang="en-US" sz="2200" dirty="0"/>
              <a:t> x &lt; 150 + ml:</a:t>
            </a:r>
          </a:p>
          <a:p>
            <a:pPr marL="0" indent="0">
              <a:buNone/>
            </a:pPr>
            <a:r>
              <a:rPr lang="en-US" sz="2200" dirty="0"/>
              <a:t>        return "draw"</a:t>
            </a:r>
          </a:p>
          <a:p>
            <a:pPr marL="0" indent="0">
              <a:buNone/>
            </a:pPr>
            <a:r>
              <a:rPr lang="en-US" sz="2200" dirty="0"/>
              <a:t>    </a:t>
            </a:r>
            <a:r>
              <a:rPr lang="en-US" sz="2200" dirty="0" err="1"/>
              <a:t>elif</a:t>
            </a:r>
            <a:r>
              <a:rPr lang="en-US" sz="2200" dirty="0"/>
              <a:t> x &lt; 200 + ml:</a:t>
            </a:r>
          </a:p>
          <a:p>
            <a:pPr marL="0" indent="0">
              <a:buNone/>
            </a:pPr>
            <a:r>
              <a:rPr lang="en-US" sz="2200" dirty="0"/>
              <a:t>        return "circle"</a:t>
            </a:r>
          </a:p>
          <a:p>
            <a:pPr marL="0" indent="0">
              <a:buNone/>
            </a:pPr>
            <a:r>
              <a:rPr lang="en-US" sz="2200" dirty="0"/>
              <a:t>    else:</a:t>
            </a:r>
          </a:p>
          <a:p>
            <a:pPr marL="0" indent="0">
              <a:buNone/>
            </a:pPr>
            <a:r>
              <a:rPr lang="en-US" sz="2200" dirty="0"/>
              <a:t>        return "erase"</a:t>
            </a:r>
          </a:p>
          <a:p>
            <a:pPr marL="0" indent="0">
              <a:buNone/>
            </a:pPr>
            <a:endParaRPr lang="en-IN" b="1" dirty="0"/>
          </a:p>
        </p:txBody>
      </p:sp>
      <p:cxnSp>
        <p:nvCxnSpPr>
          <p:cNvPr id="6" name="Straight Connector 5">
            <a:extLst>
              <a:ext uri="{FF2B5EF4-FFF2-40B4-BE49-F238E27FC236}">
                <a16:creationId xmlns:a16="http://schemas.microsoft.com/office/drawing/2014/main" id="{3290CD0D-4BB9-2738-9201-0B54CEB25710}"/>
              </a:ext>
            </a:extLst>
          </p:cNvPr>
          <p:cNvCxnSpPr>
            <a:cxnSpLocks/>
          </p:cNvCxnSpPr>
          <p:nvPr/>
        </p:nvCxnSpPr>
        <p:spPr>
          <a:xfrm>
            <a:off x="4768645" y="1639261"/>
            <a:ext cx="0" cy="4692713"/>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6AD2960-5AF1-4A8D-21CA-EB40EC493C7D}"/>
              </a:ext>
            </a:extLst>
          </p:cNvPr>
          <p:cNvSpPr txBox="1"/>
          <p:nvPr/>
        </p:nvSpPr>
        <p:spPr>
          <a:xfrm>
            <a:off x="5515896" y="1639261"/>
            <a:ext cx="5899343" cy="498598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if x &lt; </a:t>
            </a:r>
            <a:r>
              <a:rPr lang="en-US" sz="2000" dirty="0" err="1">
                <a:latin typeface="Times New Roman" panose="02020603050405020304" pitchFamily="18" charset="0"/>
                <a:cs typeface="Times New Roman" panose="02020603050405020304" pitchFamily="18" charset="0"/>
              </a:rPr>
              <a:t>max_x</a:t>
            </a:r>
            <a:r>
              <a:rPr lang="en-US" sz="2000" dirty="0">
                <a:latin typeface="Times New Roman" panose="02020603050405020304" pitchFamily="18" charset="0"/>
                <a:cs typeface="Times New Roman" panose="02020603050405020304" pitchFamily="18" charset="0"/>
              </a:rPr>
              <a:t> and y &lt; </a:t>
            </a:r>
            <a:r>
              <a:rPr lang="en-US" sz="2000" dirty="0" err="1">
                <a:latin typeface="Times New Roman" panose="02020603050405020304" pitchFamily="18" charset="0"/>
                <a:cs typeface="Times New Roman" panose="02020603050405020304" pitchFamily="18" charset="0"/>
              </a:rPr>
              <a:t>max_y</a:t>
            </a:r>
            <a:r>
              <a:rPr lang="en-US" sz="2000" dirty="0">
                <a:latin typeface="Times New Roman" panose="02020603050405020304" pitchFamily="18" charset="0"/>
                <a:cs typeface="Times New Roman" panose="02020603050405020304" pitchFamily="18" charset="0"/>
              </a:rPr>
              <a:t> and x &gt; ml:</a:t>
            </a:r>
          </a:p>
          <a:p>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time_init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ctime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time.time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time_init</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ptime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time.time</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cv2.circle(</a:t>
            </a:r>
            <a:r>
              <a:rPr lang="en-US" sz="2000" dirty="0" err="1">
                <a:latin typeface="Times New Roman" panose="02020603050405020304" pitchFamily="18" charset="0"/>
                <a:cs typeface="Times New Roman" panose="02020603050405020304" pitchFamily="18" charset="0"/>
              </a:rPr>
              <a:t>frm</a:t>
            </a:r>
            <a:r>
              <a:rPr lang="en-US" sz="2000" dirty="0">
                <a:latin typeface="Times New Roman" panose="02020603050405020304" pitchFamily="18" charset="0"/>
                <a:cs typeface="Times New Roman" panose="02020603050405020304" pitchFamily="18" charset="0"/>
              </a:rPr>
              <a:t>, (x, y), rad, (0, 255, 255), 2)</a:t>
            </a:r>
          </a:p>
          <a:p>
            <a:r>
              <a:rPr lang="en-US" sz="2000" dirty="0">
                <a:latin typeface="Times New Roman" panose="02020603050405020304" pitchFamily="18" charset="0"/>
                <a:cs typeface="Times New Roman" panose="02020603050405020304" pitchFamily="18" charset="0"/>
              </a:rPr>
              <a:t>    rad -= 1</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ptime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ctime</a:t>
            </a:r>
            <a:r>
              <a:rPr lang="en-US" sz="2000" dirty="0">
                <a:latin typeface="Times New Roman" panose="02020603050405020304" pitchFamily="18" charset="0"/>
                <a:cs typeface="Times New Roman" panose="02020603050405020304" pitchFamily="18" charset="0"/>
              </a:rPr>
              <a:t>) &gt; 0.8:  # If hovering for 0.8s, select tool</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curr_tool</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getTool</a:t>
            </a:r>
            <a:r>
              <a:rPr lang="en-US" sz="2000" dirty="0">
                <a:latin typeface="Times New Roman" panose="02020603050405020304" pitchFamily="18" charset="0"/>
                <a:cs typeface="Times New Roman" panose="02020603050405020304" pitchFamily="18" charset="0"/>
              </a:rPr>
              <a:t>(x)</a:t>
            </a:r>
          </a:p>
          <a:p>
            <a:r>
              <a:rPr lang="en-US" sz="2000" dirty="0">
                <a:latin typeface="Times New Roman" panose="02020603050405020304" pitchFamily="18" charset="0"/>
                <a:cs typeface="Times New Roman" panose="02020603050405020304" pitchFamily="18" charset="0"/>
              </a:rPr>
              <a:t>        print("Your current tool set to:", </a:t>
            </a:r>
            <a:r>
              <a:rPr lang="en-US" sz="2000" dirty="0" err="1">
                <a:latin typeface="Times New Roman" panose="02020603050405020304" pitchFamily="18" charset="0"/>
                <a:cs typeface="Times New Roman" panose="02020603050405020304" pitchFamily="18" charset="0"/>
              </a:rPr>
              <a:t>curr_tool</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time_init</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rad = 40</a:t>
            </a:r>
          </a:p>
          <a:p>
            <a:endParaRPr lang="en-IN" dirty="0"/>
          </a:p>
        </p:txBody>
      </p:sp>
    </p:spTree>
    <p:extLst>
      <p:ext uri="{BB962C8B-B14F-4D97-AF65-F5344CB8AC3E}">
        <p14:creationId xmlns:p14="http://schemas.microsoft.com/office/powerpoint/2010/main" val="2421276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B2824-8ED6-935F-EE7F-C065866CC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9AE5A-7F83-0A78-E735-D7AC3152F026}"/>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920FB504-7F2E-6E7B-C644-3414D73B102E}"/>
              </a:ext>
            </a:extLst>
          </p:cNvPr>
          <p:cNvSpPr>
            <a:spLocks noGrp="1"/>
          </p:cNvSpPr>
          <p:nvPr>
            <p:ph idx="1"/>
          </p:nvPr>
        </p:nvSpPr>
        <p:spPr/>
        <p:txBody>
          <a:bodyPr>
            <a:normAutofit/>
          </a:bodyPr>
          <a:lstStyle/>
          <a:p>
            <a:r>
              <a:rPr lang="en-US" b="1" dirty="0"/>
              <a:t>Drawing Implementation(Freehand, line, rectangle, circle, eraser)</a:t>
            </a:r>
          </a:p>
          <a:p>
            <a:pPr marL="0" indent="0">
              <a:buNone/>
            </a:pPr>
            <a:r>
              <a:rPr lang="en-US" sz="900" dirty="0"/>
              <a:t>if </a:t>
            </a:r>
            <a:r>
              <a:rPr lang="en-US" sz="900" dirty="0" err="1"/>
              <a:t>curr_tool</a:t>
            </a:r>
            <a:r>
              <a:rPr lang="en-US" sz="900" dirty="0"/>
              <a:t> == "draw":			</a:t>
            </a:r>
          </a:p>
          <a:p>
            <a:pPr marL="0" indent="0">
              <a:buNone/>
            </a:pPr>
            <a:r>
              <a:rPr lang="en-US" sz="900" dirty="0"/>
              <a:t>    xi, </a:t>
            </a:r>
            <a:r>
              <a:rPr lang="en-US" sz="900" dirty="0" err="1"/>
              <a:t>yi</a:t>
            </a:r>
            <a:r>
              <a:rPr lang="en-US" sz="900" dirty="0"/>
              <a:t> = int(landmarks[12].x * 640), int(landmarks[12].y * 480)</a:t>
            </a:r>
          </a:p>
          <a:p>
            <a:pPr marL="0" indent="0">
              <a:buNone/>
            </a:pPr>
            <a:r>
              <a:rPr lang="en-US" sz="900" dirty="0"/>
              <a:t>    y9 = int(landmarks[9].y * 480)</a:t>
            </a:r>
          </a:p>
          <a:p>
            <a:pPr marL="0" indent="0">
              <a:buNone/>
            </a:pPr>
            <a:endParaRPr lang="en-US" sz="900" dirty="0"/>
          </a:p>
          <a:p>
            <a:pPr marL="0" indent="0">
              <a:buNone/>
            </a:pPr>
            <a:r>
              <a:rPr lang="en-US" sz="900" dirty="0"/>
              <a:t>    if </a:t>
            </a:r>
            <a:r>
              <a:rPr lang="en-US" sz="900" dirty="0" err="1"/>
              <a:t>index_raised</a:t>
            </a:r>
            <a:r>
              <a:rPr lang="en-US" sz="900" dirty="0"/>
              <a:t>(</a:t>
            </a:r>
            <a:r>
              <a:rPr lang="en-US" sz="900" dirty="0" err="1"/>
              <a:t>yi</a:t>
            </a:r>
            <a:r>
              <a:rPr lang="en-US" sz="900" dirty="0"/>
              <a:t>, y9):</a:t>
            </a:r>
          </a:p>
          <a:p>
            <a:pPr marL="0" indent="0">
              <a:buNone/>
            </a:pPr>
            <a:r>
              <a:rPr lang="en-US" sz="900" dirty="0"/>
              <a:t>        if </a:t>
            </a:r>
            <a:r>
              <a:rPr lang="en-US" sz="900" dirty="0" err="1"/>
              <a:t>len</a:t>
            </a:r>
            <a:r>
              <a:rPr lang="en-US" sz="900" dirty="0"/>
              <a:t>(</a:t>
            </a:r>
            <a:r>
              <a:rPr lang="en-US" sz="900" dirty="0" err="1"/>
              <a:t>smooth_points</a:t>
            </a:r>
            <a:r>
              <a:rPr lang="en-US" sz="900" dirty="0"/>
              <a:t>) &gt; 0:</a:t>
            </a:r>
          </a:p>
          <a:p>
            <a:pPr marL="0" indent="0">
              <a:buNone/>
            </a:pPr>
            <a:r>
              <a:rPr lang="en-US" sz="900" dirty="0"/>
              <a:t>            for p in </a:t>
            </a:r>
            <a:r>
              <a:rPr lang="en-US" sz="900" dirty="0" err="1"/>
              <a:t>interpolate_points</a:t>
            </a:r>
            <a:r>
              <a:rPr lang="en-US" sz="900" dirty="0"/>
              <a:t>((</a:t>
            </a:r>
            <a:r>
              <a:rPr lang="en-US" sz="900" dirty="0" err="1"/>
              <a:t>prevx</a:t>
            </a:r>
            <a:r>
              <a:rPr lang="en-US" sz="900" dirty="0"/>
              <a:t>, </a:t>
            </a:r>
            <a:r>
              <a:rPr lang="en-US" sz="900" dirty="0" err="1"/>
              <a:t>prevy</a:t>
            </a:r>
            <a:r>
              <a:rPr lang="en-US" sz="900" dirty="0"/>
              <a:t>), (x, y)):</a:t>
            </a:r>
          </a:p>
          <a:p>
            <a:pPr marL="0" indent="0">
              <a:buNone/>
            </a:pPr>
            <a:r>
              <a:rPr lang="en-US" sz="900" dirty="0"/>
              <a:t>                cv2.line(mask, (</a:t>
            </a:r>
            <a:r>
              <a:rPr lang="en-US" sz="900" dirty="0" err="1"/>
              <a:t>prevx</a:t>
            </a:r>
            <a:r>
              <a:rPr lang="en-US" sz="900" dirty="0"/>
              <a:t>, </a:t>
            </a:r>
            <a:r>
              <a:rPr lang="en-US" sz="900" dirty="0" err="1"/>
              <a:t>prevy</a:t>
            </a:r>
            <a:r>
              <a:rPr lang="en-US" sz="900" dirty="0"/>
              <a:t>), p, colors[</a:t>
            </a:r>
            <a:r>
              <a:rPr lang="en-US" sz="900" dirty="0" err="1"/>
              <a:t>color_index</a:t>
            </a:r>
            <a:r>
              <a:rPr lang="en-US" sz="900" dirty="0"/>
              <a:t>], thick)</a:t>
            </a:r>
          </a:p>
          <a:p>
            <a:pPr marL="0" indent="0">
              <a:buNone/>
            </a:pPr>
            <a:r>
              <a:rPr lang="en-US" sz="900" dirty="0"/>
              <a:t>                </a:t>
            </a:r>
            <a:r>
              <a:rPr lang="en-US" sz="900" dirty="0" err="1"/>
              <a:t>prevx</a:t>
            </a:r>
            <a:r>
              <a:rPr lang="en-US" sz="900" dirty="0"/>
              <a:t>, </a:t>
            </a:r>
            <a:r>
              <a:rPr lang="en-US" sz="900" dirty="0" err="1"/>
              <a:t>prevy</a:t>
            </a:r>
            <a:r>
              <a:rPr lang="en-US" sz="900" dirty="0"/>
              <a:t> = p</a:t>
            </a:r>
          </a:p>
          <a:p>
            <a:pPr marL="0" indent="0">
              <a:buNone/>
            </a:pPr>
            <a:r>
              <a:rPr lang="en-US" sz="900" dirty="0"/>
              <a:t>        else:</a:t>
            </a:r>
          </a:p>
          <a:p>
            <a:pPr marL="0" indent="0">
              <a:buNone/>
            </a:pPr>
            <a:r>
              <a:rPr lang="en-US" sz="900" dirty="0"/>
              <a:t>            cv2.line(mask, (</a:t>
            </a:r>
            <a:r>
              <a:rPr lang="en-US" sz="900" dirty="0" err="1"/>
              <a:t>prevx</a:t>
            </a:r>
            <a:r>
              <a:rPr lang="en-US" sz="900" dirty="0"/>
              <a:t>, </a:t>
            </a:r>
            <a:r>
              <a:rPr lang="en-US" sz="900" dirty="0" err="1"/>
              <a:t>prevy</a:t>
            </a:r>
            <a:r>
              <a:rPr lang="en-US" sz="900" dirty="0"/>
              <a:t>), (x, y), colors[</a:t>
            </a:r>
            <a:r>
              <a:rPr lang="en-US" sz="900" dirty="0" err="1"/>
              <a:t>color_index</a:t>
            </a:r>
            <a:r>
              <a:rPr lang="en-US" sz="900" dirty="0"/>
              <a:t>], thick)</a:t>
            </a:r>
          </a:p>
          <a:p>
            <a:pPr marL="0" indent="0">
              <a:buNone/>
            </a:pPr>
            <a:r>
              <a:rPr lang="en-US" sz="900" dirty="0"/>
              <a:t>        </a:t>
            </a:r>
            <a:r>
              <a:rPr lang="en-US" sz="900" dirty="0" err="1"/>
              <a:t>smooth_points.append</a:t>
            </a:r>
            <a:r>
              <a:rPr lang="en-US" sz="900" dirty="0"/>
              <a:t>((x, y))</a:t>
            </a:r>
          </a:p>
          <a:p>
            <a:pPr marL="0" indent="0">
              <a:buNone/>
            </a:pPr>
            <a:r>
              <a:rPr lang="en-US" sz="900" dirty="0"/>
              <a:t>    else:</a:t>
            </a:r>
          </a:p>
          <a:p>
            <a:pPr marL="0" indent="0">
              <a:buNone/>
            </a:pPr>
            <a:r>
              <a:rPr lang="en-US" sz="900" dirty="0"/>
              <a:t>        </a:t>
            </a:r>
            <a:r>
              <a:rPr lang="en-US" sz="900" dirty="0" err="1"/>
              <a:t>prevx</a:t>
            </a:r>
            <a:r>
              <a:rPr lang="en-US" sz="900" dirty="0"/>
              <a:t>, </a:t>
            </a:r>
            <a:r>
              <a:rPr lang="en-US" sz="900" dirty="0" err="1"/>
              <a:t>prevy</a:t>
            </a:r>
            <a:r>
              <a:rPr lang="en-US" sz="900" dirty="0"/>
              <a:t> = x, y</a:t>
            </a:r>
          </a:p>
          <a:p>
            <a:pPr marL="0" indent="0">
              <a:buNone/>
            </a:pPr>
            <a:r>
              <a:rPr lang="en-US" sz="900" dirty="0"/>
              <a:t>        </a:t>
            </a:r>
            <a:r>
              <a:rPr lang="en-US" sz="900" dirty="0" err="1"/>
              <a:t>smooth_points</a:t>
            </a:r>
            <a:r>
              <a:rPr lang="en-US" sz="900" dirty="0"/>
              <a:t> = []</a:t>
            </a:r>
          </a:p>
          <a:p>
            <a:pPr marL="0" indent="0">
              <a:buNone/>
            </a:pPr>
            <a:endParaRPr lang="en-US" sz="900" b="1" dirty="0"/>
          </a:p>
          <a:p>
            <a:pPr marL="0" indent="0">
              <a:buNone/>
            </a:pPr>
            <a:endParaRPr lang="en-US" dirty="0"/>
          </a:p>
        </p:txBody>
      </p:sp>
      <p:cxnSp>
        <p:nvCxnSpPr>
          <p:cNvPr id="5" name="Straight Connector 4">
            <a:extLst>
              <a:ext uri="{FF2B5EF4-FFF2-40B4-BE49-F238E27FC236}">
                <a16:creationId xmlns:a16="http://schemas.microsoft.com/office/drawing/2014/main" id="{41813CEE-15CB-2295-263E-BD3F498A868B}"/>
              </a:ext>
            </a:extLst>
          </p:cNvPr>
          <p:cNvCxnSpPr>
            <a:cxnSpLocks/>
          </p:cNvCxnSpPr>
          <p:nvPr/>
        </p:nvCxnSpPr>
        <p:spPr>
          <a:xfrm>
            <a:off x="3578942" y="1573161"/>
            <a:ext cx="0" cy="4257368"/>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DD39543D-CF78-AB69-76A5-C502DD037815}"/>
              </a:ext>
            </a:extLst>
          </p:cNvPr>
          <p:cNvSpPr txBox="1"/>
          <p:nvPr/>
        </p:nvSpPr>
        <p:spPr>
          <a:xfrm>
            <a:off x="3578942" y="1691148"/>
            <a:ext cx="3097141" cy="1754326"/>
          </a:xfrm>
          <a:prstGeom prst="rect">
            <a:avLst/>
          </a:prstGeom>
          <a:noFill/>
        </p:spPr>
        <p:txBody>
          <a:bodyPr wrap="square" rtlCol="0">
            <a:spAutoFit/>
          </a:bodyPr>
          <a:lstStyle/>
          <a:p>
            <a:r>
              <a:rPr lang="en-IN" sz="900" dirty="0" err="1">
                <a:latin typeface="Times New Roman" panose="02020603050405020304" pitchFamily="18" charset="0"/>
                <a:cs typeface="Times New Roman" panose="02020603050405020304" pitchFamily="18" charset="0"/>
              </a:rPr>
              <a:t>elif</a:t>
            </a:r>
            <a:r>
              <a:rPr lang="en-IN" sz="900" dirty="0">
                <a:latin typeface="Times New Roman" panose="02020603050405020304" pitchFamily="18" charset="0"/>
                <a:cs typeface="Times New Roman" panose="02020603050405020304" pitchFamily="18" charset="0"/>
              </a:rPr>
              <a:t> </a:t>
            </a:r>
            <a:r>
              <a:rPr lang="en-IN" sz="900" dirty="0" err="1">
                <a:latin typeface="Times New Roman" panose="02020603050405020304" pitchFamily="18" charset="0"/>
                <a:cs typeface="Times New Roman" panose="02020603050405020304" pitchFamily="18" charset="0"/>
              </a:rPr>
              <a:t>curr_tool</a:t>
            </a:r>
            <a:r>
              <a:rPr lang="en-IN" sz="900" dirty="0">
                <a:latin typeface="Times New Roman" panose="02020603050405020304" pitchFamily="18" charset="0"/>
                <a:cs typeface="Times New Roman" panose="02020603050405020304" pitchFamily="18" charset="0"/>
              </a:rPr>
              <a:t> == "line":</a:t>
            </a:r>
          </a:p>
          <a:p>
            <a:r>
              <a:rPr lang="en-IN" sz="900" dirty="0">
                <a:latin typeface="Times New Roman" panose="02020603050405020304" pitchFamily="18" charset="0"/>
                <a:cs typeface="Times New Roman" panose="02020603050405020304" pitchFamily="18" charset="0"/>
              </a:rPr>
              <a:t>    if </a:t>
            </a:r>
            <a:r>
              <a:rPr lang="en-IN" sz="900" dirty="0" err="1">
                <a:latin typeface="Times New Roman" panose="02020603050405020304" pitchFamily="18" charset="0"/>
                <a:cs typeface="Times New Roman" panose="02020603050405020304" pitchFamily="18" charset="0"/>
              </a:rPr>
              <a:t>index_raised</a:t>
            </a:r>
            <a:r>
              <a:rPr lang="en-IN" sz="900" dirty="0">
                <a:latin typeface="Times New Roman" panose="02020603050405020304" pitchFamily="18" charset="0"/>
                <a:cs typeface="Times New Roman" panose="02020603050405020304" pitchFamily="18" charset="0"/>
              </a:rPr>
              <a:t>(</a:t>
            </a:r>
            <a:r>
              <a:rPr lang="en-IN" sz="900" dirty="0" err="1">
                <a:latin typeface="Times New Roman" panose="02020603050405020304" pitchFamily="18" charset="0"/>
                <a:cs typeface="Times New Roman" panose="02020603050405020304" pitchFamily="18" charset="0"/>
              </a:rPr>
              <a:t>yi</a:t>
            </a:r>
            <a:r>
              <a:rPr lang="en-IN" sz="900" dirty="0">
                <a:latin typeface="Times New Roman" panose="02020603050405020304" pitchFamily="18" charset="0"/>
                <a:cs typeface="Times New Roman" panose="02020603050405020304" pitchFamily="18" charset="0"/>
              </a:rPr>
              <a:t>, y9):</a:t>
            </a:r>
          </a:p>
          <a:p>
            <a:r>
              <a:rPr lang="en-IN" sz="900" dirty="0">
                <a:latin typeface="Times New Roman" panose="02020603050405020304" pitchFamily="18" charset="0"/>
                <a:cs typeface="Times New Roman" panose="02020603050405020304" pitchFamily="18" charset="0"/>
              </a:rPr>
              <a:t>        if not </a:t>
            </a:r>
            <a:r>
              <a:rPr lang="en-IN" sz="900" dirty="0" err="1">
                <a:latin typeface="Times New Roman" panose="02020603050405020304" pitchFamily="18" charset="0"/>
                <a:cs typeface="Times New Roman" panose="02020603050405020304" pitchFamily="18" charset="0"/>
              </a:rPr>
              <a:t>var_inits</a:t>
            </a:r>
            <a:r>
              <a:rPr lang="en-IN" sz="900" dirty="0">
                <a:latin typeface="Times New Roman" panose="02020603050405020304" pitchFamily="18" charset="0"/>
                <a:cs typeface="Times New Roman" panose="02020603050405020304" pitchFamily="18" charset="0"/>
              </a:rPr>
              <a:t>:</a:t>
            </a:r>
          </a:p>
          <a:p>
            <a:r>
              <a:rPr lang="en-IN" sz="900" dirty="0">
                <a:latin typeface="Times New Roman" panose="02020603050405020304" pitchFamily="18" charset="0"/>
                <a:cs typeface="Times New Roman" panose="02020603050405020304" pitchFamily="18" charset="0"/>
              </a:rPr>
              <a:t>            xii, </a:t>
            </a:r>
            <a:r>
              <a:rPr lang="en-IN" sz="900" dirty="0" err="1">
                <a:latin typeface="Times New Roman" panose="02020603050405020304" pitchFamily="18" charset="0"/>
                <a:cs typeface="Times New Roman" panose="02020603050405020304" pitchFamily="18" charset="0"/>
              </a:rPr>
              <a:t>yii</a:t>
            </a:r>
            <a:r>
              <a:rPr lang="en-IN" sz="900" dirty="0">
                <a:latin typeface="Times New Roman" panose="02020603050405020304" pitchFamily="18" charset="0"/>
                <a:cs typeface="Times New Roman" panose="02020603050405020304" pitchFamily="18" charset="0"/>
              </a:rPr>
              <a:t> = x, y</a:t>
            </a:r>
          </a:p>
          <a:p>
            <a:r>
              <a:rPr lang="en-IN" sz="900" dirty="0">
                <a:latin typeface="Times New Roman" panose="02020603050405020304" pitchFamily="18" charset="0"/>
                <a:cs typeface="Times New Roman" panose="02020603050405020304" pitchFamily="18" charset="0"/>
              </a:rPr>
              <a:t>            </a:t>
            </a:r>
            <a:r>
              <a:rPr lang="en-IN" sz="900" dirty="0" err="1">
                <a:latin typeface="Times New Roman" panose="02020603050405020304" pitchFamily="18" charset="0"/>
                <a:cs typeface="Times New Roman" panose="02020603050405020304" pitchFamily="18" charset="0"/>
              </a:rPr>
              <a:t>var_inits</a:t>
            </a:r>
            <a:r>
              <a:rPr lang="en-IN" sz="900" dirty="0">
                <a:latin typeface="Times New Roman" panose="02020603050405020304" pitchFamily="18" charset="0"/>
                <a:cs typeface="Times New Roman" panose="02020603050405020304" pitchFamily="18" charset="0"/>
              </a:rPr>
              <a:t> = True</a:t>
            </a:r>
          </a:p>
          <a:p>
            <a:r>
              <a:rPr lang="en-IN" sz="900" dirty="0">
                <a:latin typeface="Times New Roman" panose="02020603050405020304" pitchFamily="18" charset="0"/>
                <a:cs typeface="Times New Roman" panose="02020603050405020304" pitchFamily="18" charset="0"/>
              </a:rPr>
              <a:t>        cv2.line(</a:t>
            </a:r>
            <a:r>
              <a:rPr lang="en-IN" sz="900" dirty="0" err="1">
                <a:latin typeface="Times New Roman" panose="02020603050405020304" pitchFamily="18" charset="0"/>
                <a:cs typeface="Times New Roman" panose="02020603050405020304" pitchFamily="18" charset="0"/>
              </a:rPr>
              <a:t>frm</a:t>
            </a:r>
            <a:r>
              <a:rPr lang="en-IN" sz="900" dirty="0">
                <a:latin typeface="Times New Roman" panose="02020603050405020304" pitchFamily="18" charset="0"/>
                <a:cs typeface="Times New Roman" panose="02020603050405020304" pitchFamily="18" charset="0"/>
              </a:rPr>
              <a:t>, (xii, </a:t>
            </a:r>
            <a:r>
              <a:rPr lang="en-IN" sz="900" dirty="0" err="1">
                <a:latin typeface="Times New Roman" panose="02020603050405020304" pitchFamily="18" charset="0"/>
                <a:cs typeface="Times New Roman" panose="02020603050405020304" pitchFamily="18" charset="0"/>
              </a:rPr>
              <a:t>yii</a:t>
            </a:r>
            <a:r>
              <a:rPr lang="en-IN" sz="900" dirty="0">
                <a:latin typeface="Times New Roman" panose="02020603050405020304" pitchFamily="18" charset="0"/>
                <a:cs typeface="Times New Roman" panose="02020603050405020304" pitchFamily="18" charset="0"/>
              </a:rPr>
              <a:t>), (x, y), </a:t>
            </a:r>
            <a:r>
              <a:rPr lang="en-IN" sz="900" dirty="0" err="1">
                <a:latin typeface="Times New Roman" panose="02020603050405020304" pitchFamily="18" charset="0"/>
                <a:cs typeface="Times New Roman" panose="02020603050405020304" pitchFamily="18" charset="0"/>
              </a:rPr>
              <a:t>colors</a:t>
            </a:r>
            <a:r>
              <a:rPr lang="en-IN" sz="900" dirty="0">
                <a:latin typeface="Times New Roman" panose="02020603050405020304" pitchFamily="18" charset="0"/>
                <a:cs typeface="Times New Roman" panose="02020603050405020304" pitchFamily="18" charset="0"/>
              </a:rPr>
              <a:t>[</a:t>
            </a:r>
            <a:r>
              <a:rPr lang="en-IN" sz="900" dirty="0" err="1">
                <a:latin typeface="Times New Roman" panose="02020603050405020304" pitchFamily="18" charset="0"/>
                <a:cs typeface="Times New Roman" panose="02020603050405020304" pitchFamily="18" charset="0"/>
              </a:rPr>
              <a:t>color_index</a:t>
            </a:r>
            <a:r>
              <a:rPr lang="en-IN" sz="900" dirty="0">
                <a:latin typeface="Times New Roman" panose="02020603050405020304" pitchFamily="18" charset="0"/>
                <a:cs typeface="Times New Roman" panose="02020603050405020304" pitchFamily="18" charset="0"/>
              </a:rPr>
              <a:t>], thick)</a:t>
            </a:r>
          </a:p>
          <a:p>
            <a:r>
              <a:rPr lang="en-IN" sz="900" dirty="0">
                <a:latin typeface="Times New Roman" panose="02020603050405020304" pitchFamily="18" charset="0"/>
                <a:cs typeface="Times New Roman" panose="02020603050405020304" pitchFamily="18" charset="0"/>
              </a:rPr>
              <a:t>    else:</a:t>
            </a:r>
          </a:p>
          <a:p>
            <a:r>
              <a:rPr lang="en-IN" sz="900" dirty="0">
                <a:latin typeface="Times New Roman" panose="02020603050405020304" pitchFamily="18" charset="0"/>
                <a:cs typeface="Times New Roman" panose="02020603050405020304" pitchFamily="18" charset="0"/>
              </a:rPr>
              <a:t>        if </a:t>
            </a:r>
            <a:r>
              <a:rPr lang="en-IN" sz="900" dirty="0" err="1">
                <a:latin typeface="Times New Roman" panose="02020603050405020304" pitchFamily="18" charset="0"/>
                <a:cs typeface="Times New Roman" panose="02020603050405020304" pitchFamily="18" charset="0"/>
              </a:rPr>
              <a:t>var_inits</a:t>
            </a:r>
            <a:r>
              <a:rPr lang="en-IN" sz="900" dirty="0">
                <a:latin typeface="Times New Roman" panose="02020603050405020304" pitchFamily="18" charset="0"/>
                <a:cs typeface="Times New Roman" panose="02020603050405020304" pitchFamily="18" charset="0"/>
              </a:rPr>
              <a:t>:</a:t>
            </a:r>
          </a:p>
          <a:p>
            <a:r>
              <a:rPr lang="en-IN" sz="900" dirty="0">
                <a:latin typeface="Times New Roman" panose="02020603050405020304" pitchFamily="18" charset="0"/>
                <a:cs typeface="Times New Roman" panose="02020603050405020304" pitchFamily="18" charset="0"/>
              </a:rPr>
              <a:t>            cv2.line(mask, (xii, </a:t>
            </a:r>
            <a:r>
              <a:rPr lang="en-IN" sz="900" dirty="0" err="1">
                <a:latin typeface="Times New Roman" panose="02020603050405020304" pitchFamily="18" charset="0"/>
                <a:cs typeface="Times New Roman" panose="02020603050405020304" pitchFamily="18" charset="0"/>
              </a:rPr>
              <a:t>yii</a:t>
            </a:r>
            <a:r>
              <a:rPr lang="en-IN" sz="900" dirty="0">
                <a:latin typeface="Times New Roman" panose="02020603050405020304" pitchFamily="18" charset="0"/>
                <a:cs typeface="Times New Roman" panose="02020603050405020304" pitchFamily="18" charset="0"/>
              </a:rPr>
              <a:t>), (x, y), </a:t>
            </a:r>
            <a:r>
              <a:rPr lang="en-IN" sz="900" dirty="0" err="1">
                <a:latin typeface="Times New Roman" panose="02020603050405020304" pitchFamily="18" charset="0"/>
                <a:cs typeface="Times New Roman" panose="02020603050405020304" pitchFamily="18" charset="0"/>
              </a:rPr>
              <a:t>colors</a:t>
            </a:r>
            <a:r>
              <a:rPr lang="en-IN" sz="900" dirty="0">
                <a:latin typeface="Times New Roman" panose="02020603050405020304" pitchFamily="18" charset="0"/>
                <a:cs typeface="Times New Roman" panose="02020603050405020304" pitchFamily="18" charset="0"/>
              </a:rPr>
              <a:t>[</a:t>
            </a:r>
            <a:r>
              <a:rPr lang="en-IN" sz="900" dirty="0" err="1">
                <a:latin typeface="Times New Roman" panose="02020603050405020304" pitchFamily="18" charset="0"/>
                <a:cs typeface="Times New Roman" panose="02020603050405020304" pitchFamily="18" charset="0"/>
              </a:rPr>
              <a:t>color_index</a:t>
            </a:r>
            <a:r>
              <a:rPr lang="en-IN" sz="900" dirty="0">
                <a:latin typeface="Times New Roman" panose="02020603050405020304" pitchFamily="18" charset="0"/>
                <a:cs typeface="Times New Roman" panose="02020603050405020304" pitchFamily="18" charset="0"/>
              </a:rPr>
              <a:t>], thick)</a:t>
            </a:r>
          </a:p>
          <a:p>
            <a:r>
              <a:rPr lang="en-IN" sz="900" dirty="0">
                <a:latin typeface="Times New Roman" panose="02020603050405020304" pitchFamily="18" charset="0"/>
                <a:cs typeface="Times New Roman" panose="02020603050405020304" pitchFamily="18" charset="0"/>
              </a:rPr>
              <a:t>            </a:t>
            </a:r>
            <a:r>
              <a:rPr lang="en-IN" sz="900" dirty="0" err="1">
                <a:latin typeface="Times New Roman" panose="02020603050405020304" pitchFamily="18" charset="0"/>
                <a:cs typeface="Times New Roman" panose="02020603050405020304" pitchFamily="18" charset="0"/>
              </a:rPr>
              <a:t>var_inits</a:t>
            </a:r>
            <a:r>
              <a:rPr lang="en-IN" sz="900" dirty="0">
                <a:latin typeface="Times New Roman" panose="02020603050405020304" pitchFamily="18" charset="0"/>
                <a:cs typeface="Times New Roman" panose="02020603050405020304" pitchFamily="18" charset="0"/>
              </a:rPr>
              <a:t> = False</a:t>
            </a:r>
          </a:p>
          <a:p>
            <a:endParaRPr lang="en-IN" sz="900"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4C814544-9310-1F4B-F223-7ED385ACDAF8}"/>
              </a:ext>
            </a:extLst>
          </p:cNvPr>
          <p:cNvCxnSpPr>
            <a:cxnSpLocks/>
          </p:cNvCxnSpPr>
          <p:nvPr/>
        </p:nvCxnSpPr>
        <p:spPr>
          <a:xfrm>
            <a:off x="3578942" y="3677265"/>
            <a:ext cx="3569105"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07E303B6-1183-B378-1497-807324BB2454}"/>
              </a:ext>
            </a:extLst>
          </p:cNvPr>
          <p:cNvSpPr txBox="1"/>
          <p:nvPr/>
        </p:nvSpPr>
        <p:spPr>
          <a:xfrm>
            <a:off x="3647768" y="3805084"/>
            <a:ext cx="3500279" cy="1754326"/>
          </a:xfrm>
          <a:prstGeom prst="rect">
            <a:avLst/>
          </a:prstGeom>
          <a:noFill/>
        </p:spPr>
        <p:txBody>
          <a:bodyPr wrap="square" rtlCol="0">
            <a:spAutoFit/>
          </a:bodyPr>
          <a:lstStyle/>
          <a:p>
            <a:r>
              <a:rPr lang="en-IN" sz="900" dirty="0" err="1">
                <a:latin typeface="Times New Roman" panose="02020603050405020304" pitchFamily="18" charset="0"/>
                <a:cs typeface="Times New Roman" panose="02020603050405020304" pitchFamily="18" charset="0"/>
              </a:rPr>
              <a:t>elif</a:t>
            </a:r>
            <a:r>
              <a:rPr lang="en-IN" sz="900" dirty="0">
                <a:latin typeface="Times New Roman" panose="02020603050405020304" pitchFamily="18" charset="0"/>
                <a:cs typeface="Times New Roman" panose="02020603050405020304" pitchFamily="18" charset="0"/>
              </a:rPr>
              <a:t> </a:t>
            </a:r>
            <a:r>
              <a:rPr lang="en-IN" sz="900" dirty="0" err="1">
                <a:latin typeface="Times New Roman" panose="02020603050405020304" pitchFamily="18" charset="0"/>
                <a:cs typeface="Times New Roman" panose="02020603050405020304" pitchFamily="18" charset="0"/>
              </a:rPr>
              <a:t>curr_tool</a:t>
            </a:r>
            <a:r>
              <a:rPr lang="en-IN" sz="900" dirty="0">
                <a:latin typeface="Times New Roman" panose="02020603050405020304" pitchFamily="18" charset="0"/>
                <a:cs typeface="Times New Roman" panose="02020603050405020304" pitchFamily="18" charset="0"/>
              </a:rPr>
              <a:t> == "rectangle":</a:t>
            </a:r>
          </a:p>
          <a:p>
            <a:r>
              <a:rPr lang="en-IN" sz="900" dirty="0">
                <a:latin typeface="Times New Roman" panose="02020603050405020304" pitchFamily="18" charset="0"/>
                <a:cs typeface="Times New Roman" panose="02020603050405020304" pitchFamily="18" charset="0"/>
              </a:rPr>
              <a:t>    if </a:t>
            </a:r>
            <a:r>
              <a:rPr lang="en-IN" sz="900" dirty="0" err="1">
                <a:latin typeface="Times New Roman" panose="02020603050405020304" pitchFamily="18" charset="0"/>
                <a:cs typeface="Times New Roman" panose="02020603050405020304" pitchFamily="18" charset="0"/>
              </a:rPr>
              <a:t>index_raised</a:t>
            </a:r>
            <a:r>
              <a:rPr lang="en-IN" sz="900" dirty="0">
                <a:latin typeface="Times New Roman" panose="02020603050405020304" pitchFamily="18" charset="0"/>
                <a:cs typeface="Times New Roman" panose="02020603050405020304" pitchFamily="18" charset="0"/>
              </a:rPr>
              <a:t>(</a:t>
            </a:r>
            <a:r>
              <a:rPr lang="en-IN" sz="900" dirty="0" err="1">
                <a:latin typeface="Times New Roman" panose="02020603050405020304" pitchFamily="18" charset="0"/>
                <a:cs typeface="Times New Roman" panose="02020603050405020304" pitchFamily="18" charset="0"/>
              </a:rPr>
              <a:t>yi</a:t>
            </a:r>
            <a:r>
              <a:rPr lang="en-IN" sz="900" dirty="0">
                <a:latin typeface="Times New Roman" panose="02020603050405020304" pitchFamily="18" charset="0"/>
                <a:cs typeface="Times New Roman" panose="02020603050405020304" pitchFamily="18" charset="0"/>
              </a:rPr>
              <a:t>, y9):</a:t>
            </a:r>
          </a:p>
          <a:p>
            <a:r>
              <a:rPr lang="en-IN" sz="900" dirty="0">
                <a:latin typeface="Times New Roman" panose="02020603050405020304" pitchFamily="18" charset="0"/>
                <a:cs typeface="Times New Roman" panose="02020603050405020304" pitchFamily="18" charset="0"/>
              </a:rPr>
              <a:t>        if not </a:t>
            </a:r>
            <a:r>
              <a:rPr lang="en-IN" sz="900" dirty="0" err="1">
                <a:latin typeface="Times New Roman" panose="02020603050405020304" pitchFamily="18" charset="0"/>
                <a:cs typeface="Times New Roman" panose="02020603050405020304" pitchFamily="18" charset="0"/>
              </a:rPr>
              <a:t>var_inits</a:t>
            </a:r>
            <a:r>
              <a:rPr lang="en-IN" sz="900" dirty="0">
                <a:latin typeface="Times New Roman" panose="02020603050405020304" pitchFamily="18" charset="0"/>
                <a:cs typeface="Times New Roman" panose="02020603050405020304" pitchFamily="18" charset="0"/>
              </a:rPr>
              <a:t>:</a:t>
            </a:r>
          </a:p>
          <a:p>
            <a:r>
              <a:rPr lang="en-IN" sz="900" dirty="0">
                <a:latin typeface="Times New Roman" panose="02020603050405020304" pitchFamily="18" charset="0"/>
                <a:cs typeface="Times New Roman" panose="02020603050405020304" pitchFamily="18" charset="0"/>
              </a:rPr>
              <a:t>            xii, </a:t>
            </a:r>
            <a:r>
              <a:rPr lang="en-IN" sz="900" dirty="0" err="1">
                <a:latin typeface="Times New Roman" panose="02020603050405020304" pitchFamily="18" charset="0"/>
                <a:cs typeface="Times New Roman" panose="02020603050405020304" pitchFamily="18" charset="0"/>
              </a:rPr>
              <a:t>yii</a:t>
            </a:r>
            <a:r>
              <a:rPr lang="en-IN" sz="900" dirty="0">
                <a:latin typeface="Times New Roman" panose="02020603050405020304" pitchFamily="18" charset="0"/>
                <a:cs typeface="Times New Roman" panose="02020603050405020304" pitchFamily="18" charset="0"/>
              </a:rPr>
              <a:t> = x, y</a:t>
            </a:r>
          </a:p>
          <a:p>
            <a:r>
              <a:rPr lang="en-IN" sz="900" dirty="0">
                <a:latin typeface="Times New Roman" panose="02020603050405020304" pitchFamily="18" charset="0"/>
                <a:cs typeface="Times New Roman" panose="02020603050405020304" pitchFamily="18" charset="0"/>
              </a:rPr>
              <a:t>            </a:t>
            </a:r>
            <a:r>
              <a:rPr lang="en-IN" sz="900" dirty="0" err="1">
                <a:latin typeface="Times New Roman" panose="02020603050405020304" pitchFamily="18" charset="0"/>
                <a:cs typeface="Times New Roman" panose="02020603050405020304" pitchFamily="18" charset="0"/>
              </a:rPr>
              <a:t>var_inits</a:t>
            </a:r>
            <a:r>
              <a:rPr lang="en-IN" sz="900" dirty="0">
                <a:latin typeface="Times New Roman" panose="02020603050405020304" pitchFamily="18" charset="0"/>
                <a:cs typeface="Times New Roman" panose="02020603050405020304" pitchFamily="18" charset="0"/>
              </a:rPr>
              <a:t> = True</a:t>
            </a:r>
          </a:p>
          <a:p>
            <a:r>
              <a:rPr lang="en-IN" sz="900" dirty="0">
                <a:latin typeface="Times New Roman" panose="02020603050405020304" pitchFamily="18" charset="0"/>
                <a:cs typeface="Times New Roman" panose="02020603050405020304" pitchFamily="18" charset="0"/>
              </a:rPr>
              <a:t>        cv2.rectangle(</a:t>
            </a:r>
            <a:r>
              <a:rPr lang="en-IN" sz="900" dirty="0" err="1">
                <a:latin typeface="Times New Roman" panose="02020603050405020304" pitchFamily="18" charset="0"/>
                <a:cs typeface="Times New Roman" panose="02020603050405020304" pitchFamily="18" charset="0"/>
              </a:rPr>
              <a:t>frm</a:t>
            </a:r>
            <a:r>
              <a:rPr lang="en-IN" sz="900" dirty="0">
                <a:latin typeface="Times New Roman" panose="02020603050405020304" pitchFamily="18" charset="0"/>
                <a:cs typeface="Times New Roman" panose="02020603050405020304" pitchFamily="18" charset="0"/>
              </a:rPr>
              <a:t>, (xii, </a:t>
            </a:r>
            <a:r>
              <a:rPr lang="en-IN" sz="900" dirty="0" err="1">
                <a:latin typeface="Times New Roman" panose="02020603050405020304" pitchFamily="18" charset="0"/>
                <a:cs typeface="Times New Roman" panose="02020603050405020304" pitchFamily="18" charset="0"/>
              </a:rPr>
              <a:t>yii</a:t>
            </a:r>
            <a:r>
              <a:rPr lang="en-IN" sz="900" dirty="0">
                <a:latin typeface="Times New Roman" panose="02020603050405020304" pitchFamily="18" charset="0"/>
                <a:cs typeface="Times New Roman" panose="02020603050405020304" pitchFamily="18" charset="0"/>
              </a:rPr>
              <a:t>), (x, y), </a:t>
            </a:r>
            <a:r>
              <a:rPr lang="en-IN" sz="900" dirty="0" err="1">
                <a:latin typeface="Times New Roman" panose="02020603050405020304" pitchFamily="18" charset="0"/>
                <a:cs typeface="Times New Roman" panose="02020603050405020304" pitchFamily="18" charset="0"/>
              </a:rPr>
              <a:t>colors</a:t>
            </a:r>
            <a:r>
              <a:rPr lang="en-IN" sz="900" dirty="0">
                <a:latin typeface="Times New Roman" panose="02020603050405020304" pitchFamily="18" charset="0"/>
                <a:cs typeface="Times New Roman" panose="02020603050405020304" pitchFamily="18" charset="0"/>
              </a:rPr>
              <a:t>[</a:t>
            </a:r>
            <a:r>
              <a:rPr lang="en-IN" sz="900" dirty="0" err="1">
                <a:latin typeface="Times New Roman" panose="02020603050405020304" pitchFamily="18" charset="0"/>
                <a:cs typeface="Times New Roman" panose="02020603050405020304" pitchFamily="18" charset="0"/>
              </a:rPr>
              <a:t>color_index</a:t>
            </a:r>
            <a:r>
              <a:rPr lang="en-IN" sz="900" dirty="0">
                <a:latin typeface="Times New Roman" panose="02020603050405020304" pitchFamily="18" charset="0"/>
                <a:cs typeface="Times New Roman" panose="02020603050405020304" pitchFamily="18" charset="0"/>
              </a:rPr>
              <a:t>], thick)</a:t>
            </a:r>
          </a:p>
          <a:p>
            <a:r>
              <a:rPr lang="en-IN" sz="900" dirty="0">
                <a:latin typeface="Times New Roman" panose="02020603050405020304" pitchFamily="18" charset="0"/>
                <a:cs typeface="Times New Roman" panose="02020603050405020304" pitchFamily="18" charset="0"/>
              </a:rPr>
              <a:t>    else:</a:t>
            </a:r>
          </a:p>
          <a:p>
            <a:r>
              <a:rPr lang="en-IN" sz="900" dirty="0">
                <a:latin typeface="Times New Roman" panose="02020603050405020304" pitchFamily="18" charset="0"/>
                <a:cs typeface="Times New Roman" panose="02020603050405020304" pitchFamily="18" charset="0"/>
              </a:rPr>
              <a:t>        if </a:t>
            </a:r>
            <a:r>
              <a:rPr lang="en-IN" sz="900" dirty="0" err="1">
                <a:latin typeface="Times New Roman" panose="02020603050405020304" pitchFamily="18" charset="0"/>
                <a:cs typeface="Times New Roman" panose="02020603050405020304" pitchFamily="18" charset="0"/>
              </a:rPr>
              <a:t>var_inits</a:t>
            </a:r>
            <a:r>
              <a:rPr lang="en-IN" sz="900" dirty="0">
                <a:latin typeface="Times New Roman" panose="02020603050405020304" pitchFamily="18" charset="0"/>
                <a:cs typeface="Times New Roman" panose="02020603050405020304" pitchFamily="18" charset="0"/>
              </a:rPr>
              <a:t>:</a:t>
            </a:r>
          </a:p>
          <a:p>
            <a:r>
              <a:rPr lang="en-IN" sz="900" dirty="0">
                <a:latin typeface="Times New Roman" panose="02020603050405020304" pitchFamily="18" charset="0"/>
                <a:cs typeface="Times New Roman" panose="02020603050405020304" pitchFamily="18" charset="0"/>
              </a:rPr>
              <a:t>            cv2.rectangle(mask, (xii, </a:t>
            </a:r>
            <a:r>
              <a:rPr lang="en-IN" sz="900" dirty="0" err="1">
                <a:latin typeface="Times New Roman" panose="02020603050405020304" pitchFamily="18" charset="0"/>
                <a:cs typeface="Times New Roman" panose="02020603050405020304" pitchFamily="18" charset="0"/>
              </a:rPr>
              <a:t>yii</a:t>
            </a:r>
            <a:r>
              <a:rPr lang="en-IN" sz="900" dirty="0">
                <a:latin typeface="Times New Roman" panose="02020603050405020304" pitchFamily="18" charset="0"/>
                <a:cs typeface="Times New Roman" panose="02020603050405020304" pitchFamily="18" charset="0"/>
              </a:rPr>
              <a:t>), (x, y), </a:t>
            </a:r>
            <a:r>
              <a:rPr lang="en-IN" sz="900" dirty="0" err="1">
                <a:latin typeface="Times New Roman" panose="02020603050405020304" pitchFamily="18" charset="0"/>
                <a:cs typeface="Times New Roman" panose="02020603050405020304" pitchFamily="18" charset="0"/>
              </a:rPr>
              <a:t>colors</a:t>
            </a:r>
            <a:r>
              <a:rPr lang="en-IN" sz="900" dirty="0">
                <a:latin typeface="Times New Roman" panose="02020603050405020304" pitchFamily="18" charset="0"/>
                <a:cs typeface="Times New Roman" panose="02020603050405020304" pitchFamily="18" charset="0"/>
              </a:rPr>
              <a:t>[</a:t>
            </a:r>
            <a:r>
              <a:rPr lang="en-IN" sz="900" dirty="0" err="1">
                <a:latin typeface="Times New Roman" panose="02020603050405020304" pitchFamily="18" charset="0"/>
                <a:cs typeface="Times New Roman" panose="02020603050405020304" pitchFamily="18" charset="0"/>
              </a:rPr>
              <a:t>color_index</a:t>
            </a:r>
            <a:r>
              <a:rPr lang="en-IN" sz="900" dirty="0">
                <a:latin typeface="Times New Roman" panose="02020603050405020304" pitchFamily="18" charset="0"/>
                <a:cs typeface="Times New Roman" panose="02020603050405020304" pitchFamily="18" charset="0"/>
              </a:rPr>
              <a:t>], thick)</a:t>
            </a:r>
          </a:p>
          <a:p>
            <a:r>
              <a:rPr lang="en-IN" sz="900" dirty="0">
                <a:latin typeface="Times New Roman" panose="02020603050405020304" pitchFamily="18" charset="0"/>
                <a:cs typeface="Times New Roman" panose="02020603050405020304" pitchFamily="18" charset="0"/>
              </a:rPr>
              <a:t>            </a:t>
            </a:r>
            <a:r>
              <a:rPr lang="en-IN" sz="900" dirty="0" err="1">
                <a:latin typeface="Times New Roman" panose="02020603050405020304" pitchFamily="18" charset="0"/>
                <a:cs typeface="Times New Roman" panose="02020603050405020304" pitchFamily="18" charset="0"/>
              </a:rPr>
              <a:t>var_inits</a:t>
            </a:r>
            <a:r>
              <a:rPr lang="en-IN" sz="900" dirty="0">
                <a:latin typeface="Times New Roman" panose="02020603050405020304" pitchFamily="18" charset="0"/>
                <a:cs typeface="Times New Roman" panose="02020603050405020304" pitchFamily="18" charset="0"/>
              </a:rPr>
              <a:t> = False</a:t>
            </a:r>
          </a:p>
          <a:p>
            <a:endParaRPr lang="en-IN" dirty="0"/>
          </a:p>
        </p:txBody>
      </p:sp>
      <p:cxnSp>
        <p:nvCxnSpPr>
          <p:cNvPr id="14" name="Straight Connector 13">
            <a:extLst>
              <a:ext uri="{FF2B5EF4-FFF2-40B4-BE49-F238E27FC236}">
                <a16:creationId xmlns:a16="http://schemas.microsoft.com/office/drawing/2014/main" id="{BC40FA41-09CF-2BD8-9349-81F3F62BEF55}"/>
              </a:ext>
            </a:extLst>
          </p:cNvPr>
          <p:cNvCxnSpPr/>
          <p:nvPr/>
        </p:nvCxnSpPr>
        <p:spPr>
          <a:xfrm>
            <a:off x="7167712" y="1606841"/>
            <a:ext cx="0" cy="4237704"/>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F3E902EA-6A2A-B9DD-7086-E0185D7ACDA1}"/>
              </a:ext>
            </a:extLst>
          </p:cNvPr>
          <p:cNvSpPr txBox="1"/>
          <p:nvPr/>
        </p:nvSpPr>
        <p:spPr>
          <a:xfrm>
            <a:off x="7167712" y="1691148"/>
            <a:ext cx="4473682" cy="1892826"/>
          </a:xfrm>
          <a:prstGeom prst="rect">
            <a:avLst/>
          </a:prstGeom>
          <a:noFill/>
        </p:spPr>
        <p:txBody>
          <a:bodyPr wrap="square" rtlCol="0">
            <a:spAutoFit/>
          </a:bodyPr>
          <a:lstStyle/>
          <a:p>
            <a:r>
              <a:rPr lang="en-IN" sz="900" dirty="0" err="1">
                <a:latin typeface="Times New Roman" panose="02020603050405020304" pitchFamily="18" charset="0"/>
                <a:cs typeface="Times New Roman" panose="02020603050405020304" pitchFamily="18" charset="0"/>
              </a:rPr>
              <a:t>elif</a:t>
            </a:r>
            <a:r>
              <a:rPr lang="en-IN" sz="900" dirty="0">
                <a:latin typeface="Times New Roman" panose="02020603050405020304" pitchFamily="18" charset="0"/>
                <a:cs typeface="Times New Roman" panose="02020603050405020304" pitchFamily="18" charset="0"/>
              </a:rPr>
              <a:t> </a:t>
            </a:r>
            <a:r>
              <a:rPr lang="en-IN" sz="900" dirty="0" err="1">
                <a:latin typeface="Times New Roman" panose="02020603050405020304" pitchFamily="18" charset="0"/>
                <a:cs typeface="Times New Roman" panose="02020603050405020304" pitchFamily="18" charset="0"/>
              </a:rPr>
              <a:t>curr_tool</a:t>
            </a:r>
            <a:r>
              <a:rPr lang="en-IN" sz="900" dirty="0">
                <a:latin typeface="Times New Roman" panose="02020603050405020304" pitchFamily="18" charset="0"/>
                <a:cs typeface="Times New Roman" panose="02020603050405020304" pitchFamily="18" charset="0"/>
              </a:rPr>
              <a:t> == "circle":</a:t>
            </a:r>
          </a:p>
          <a:p>
            <a:r>
              <a:rPr lang="en-IN" sz="900" dirty="0">
                <a:latin typeface="Times New Roman" panose="02020603050405020304" pitchFamily="18" charset="0"/>
                <a:cs typeface="Times New Roman" panose="02020603050405020304" pitchFamily="18" charset="0"/>
              </a:rPr>
              <a:t>    if </a:t>
            </a:r>
            <a:r>
              <a:rPr lang="en-IN" sz="900" dirty="0" err="1">
                <a:latin typeface="Times New Roman" panose="02020603050405020304" pitchFamily="18" charset="0"/>
                <a:cs typeface="Times New Roman" panose="02020603050405020304" pitchFamily="18" charset="0"/>
              </a:rPr>
              <a:t>index_raised</a:t>
            </a:r>
            <a:r>
              <a:rPr lang="en-IN" sz="900" dirty="0">
                <a:latin typeface="Times New Roman" panose="02020603050405020304" pitchFamily="18" charset="0"/>
                <a:cs typeface="Times New Roman" panose="02020603050405020304" pitchFamily="18" charset="0"/>
              </a:rPr>
              <a:t>(</a:t>
            </a:r>
            <a:r>
              <a:rPr lang="en-IN" sz="900" dirty="0" err="1">
                <a:latin typeface="Times New Roman" panose="02020603050405020304" pitchFamily="18" charset="0"/>
                <a:cs typeface="Times New Roman" panose="02020603050405020304" pitchFamily="18" charset="0"/>
              </a:rPr>
              <a:t>yi</a:t>
            </a:r>
            <a:r>
              <a:rPr lang="en-IN" sz="900" dirty="0">
                <a:latin typeface="Times New Roman" panose="02020603050405020304" pitchFamily="18" charset="0"/>
                <a:cs typeface="Times New Roman" panose="02020603050405020304" pitchFamily="18" charset="0"/>
              </a:rPr>
              <a:t>, y9):</a:t>
            </a:r>
          </a:p>
          <a:p>
            <a:r>
              <a:rPr lang="en-IN" sz="900" dirty="0">
                <a:latin typeface="Times New Roman" panose="02020603050405020304" pitchFamily="18" charset="0"/>
                <a:cs typeface="Times New Roman" panose="02020603050405020304" pitchFamily="18" charset="0"/>
              </a:rPr>
              <a:t>        if not </a:t>
            </a:r>
            <a:r>
              <a:rPr lang="en-IN" sz="900" dirty="0" err="1">
                <a:latin typeface="Times New Roman" panose="02020603050405020304" pitchFamily="18" charset="0"/>
                <a:cs typeface="Times New Roman" panose="02020603050405020304" pitchFamily="18" charset="0"/>
              </a:rPr>
              <a:t>var_inits</a:t>
            </a:r>
            <a:r>
              <a:rPr lang="en-IN" sz="900" dirty="0">
                <a:latin typeface="Times New Roman" panose="02020603050405020304" pitchFamily="18" charset="0"/>
                <a:cs typeface="Times New Roman" panose="02020603050405020304" pitchFamily="18" charset="0"/>
              </a:rPr>
              <a:t>:</a:t>
            </a:r>
          </a:p>
          <a:p>
            <a:r>
              <a:rPr lang="en-IN" sz="900" dirty="0">
                <a:latin typeface="Times New Roman" panose="02020603050405020304" pitchFamily="18" charset="0"/>
                <a:cs typeface="Times New Roman" panose="02020603050405020304" pitchFamily="18" charset="0"/>
              </a:rPr>
              <a:t>            xii, </a:t>
            </a:r>
            <a:r>
              <a:rPr lang="en-IN" sz="900" dirty="0" err="1">
                <a:latin typeface="Times New Roman" panose="02020603050405020304" pitchFamily="18" charset="0"/>
                <a:cs typeface="Times New Roman" panose="02020603050405020304" pitchFamily="18" charset="0"/>
              </a:rPr>
              <a:t>yii</a:t>
            </a:r>
            <a:r>
              <a:rPr lang="en-IN" sz="900" dirty="0">
                <a:latin typeface="Times New Roman" panose="02020603050405020304" pitchFamily="18" charset="0"/>
                <a:cs typeface="Times New Roman" panose="02020603050405020304" pitchFamily="18" charset="0"/>
              </a:rPr>
              <a:t> = x, y</a:t>
            </a:r>
          </a:p>
          <a:p>
            <a:r>
              <a:rPr lang="en-IN" sz="900" dirty="0">
                <a:latin typeface="Times New Roman" panose="02020603050405020304" pitchFamily="18" charset="0"/>
                <a:cs typeface="Times New Roman" panose="02020603050405020304" pitchFamily="18" charset="0"/>
              </a:rPr>
              <a:t>            </a:t>
            </a:r>
            <a:r>
              <a:rPr lang="en-IN" sz="900" dirty="0" err="1">
                <a:latin typeface="Times New Roman" panose="02020603050405020304" pitchFamily="18" charset="0"/>
                <a:cs typeface="Times New Roman" panose="02020603050405020304" pitchFamily="18" charset="0"/>
              </a:rPr>
              <a:t>var_inits</a:t>
            </a:r>
            <a:r>
              <a:rPr lang="en-IN" sz="900" dirty="0">
                <a:latin typeface="Times New Roman" panose="02020603050405020304" pitchFamily="18" charset="0"/>
                <a:cs typeface="Times New Roman" panose="02020603050405020304" pitchFamily="18" charset="0"/>
              </a:rPr>
              <a:t> = True</a:t>
            </a:r>
          </a:p>
          <a:p>
            <a:r>
              <a:rPr lang="en-IN" sz="900" dirty="0">
                <a:latin typeface="Times New Roman" panose="02020603050405020304" pitchFamily="18" charset="0"/>
                <a:cs typeface="Times New Roman" panose="02020603050405020304" pitchFamily="18" charset="0"/>
              </a:rPr>
              <a:t>        cv2.circle(</a:t>
            </a:r>
            <a:r>
              <a:rPr lang="en-IN" sz="900" dirty="0" err="1">
                <a:latin typeface="Times New Roman" panose="02020603050405020304" pitchFamily="18" charset="0"/>
                <a:cs typeface="Times New Roman" panose="02020603050405020304" pitchFamily="18" charset="0"/>
              </a:rPr>
              <a:t>frm</a:t>
            </a:r>
            <a:r>
              <a:rPr lang="en-IN" sz="900" dirty="0">
                <a:latin typeface="Times New Roman" panose="02020603050405020304" pitchFamily="18" charset="0"/>
                <a:cs typeface="Times New Roman" panose="02020603050405020304" pitchFamily="18" charset="0"/>
              </a:rPr>
              <a:t>, (xii, </a:t>
            </a:r>
            <a:r>
              <a:rPr lang="en-IN" sz="900" dirty="0" err="1">
                <a:latin typeface="Times New Roman" panose="02020603050405020304" pitchFamily="18" charset="0"/>
                <a:cs typeface="Times New Roman" panose="02020603050405020304" pitchFamily="18" charset="0"/>
              </a:rPr>
              <a:t>yii</a:t>
            </a:r>
            <a:r>
              <a:rPr lang="en-IN" sz="900" dirty="0">
                <a:latin typeface="Times New Roman" panose="02020603050405020304" pitchFamily="18" charset="0"/>
                <a:cs typeface="Times New Roman" panose="02020603050405020304" pitchFamily="18" charset="0"/>
              </a:rPr>
              <a:t>), int(((xii - x) ** 2 + (</a:t>
            </a:r>
            <a:r>
              <a:rPr lang="en-IN" sz="900" dirty="0" err="1">
                <a:latin typeface="Times New Roman" panose="02020603050405020304" pitchFamily="18" charset="0"/>
                <a:cs typeface="Times New Roman" panose="02020603050405020304" pitchFamily="18" charset="0"/>
              </a:rPr>
              <a:t>yii</a:t>
            </a:r>
            <a:r>
              <a:rPr lang="en-IN" sz="900" dirty="0">
                <a:latin typeface="Times New Roman" panose="02020603050405020304" pitchFamily="18" charset="0"/>
                <a:cs typeface="Times New Roman" panose="02020603050405020304" pitchFamily="18" charset="0"/>
              </a:rPr>
              <a:t> - y) ** 2) ** 0.5), </a:t>
            </a:r>
            <a:r>
              <a:rPr lang="en-IN" sz="900" dirty="0" err="1">
                <a:latin typeface="Times New Roman" panose="02020603050405020304" pitchFamily="18" charset="0"/>
                <a:cs typeface="Times New Roman" panose="02020603050405020304" pitchFamily="18" charset="0"/>
              </a:rPr>
              <a:t>colors</a:t>
            </a:r>
            <a:r>
              <a:rPr lang="en-IN" sz="900" dirty="0">
                <a:latin typeface="Times New Roman" panose="02020603050405020304" pitchFamily="18" charset="0"/>
                <a:cs typeface="Times New Roman" panose="02020603050405020304" pitchFamily="18" charset="0"/>
              </a:rPr>
              <a:t>[</a:t>
            </a:r>
            <a:r>
              <a:rPr lang="en-IN" sz="900" dirty="0" err="1">
                <a:latin typeface="Times New Roman" panose="02020603050405020304" pitchFamily="18" charset="0"/>
                <a:cs typeface="Times New Roman" panose="02020603050405020304" pitchFamily="18" charset="0"/>
              </a:rPr>
              <a:t>color_index</a:t>
            </a:r>
            <a:r>
              <a:rPr lang="en-IN" sz="900" dirty="0">
                <a:latin typeface="Times New Roman" panose="02020603050405020304" pitchFamily="18" charset="0"/>
                <a:cs typeface="Times New Roman" panose="02020603050405020304" pitchFamily="18" charset="0"/>
              </a:rPr>
              <a:t>], thick)</a:t>
            </a:r>
          </a:p>
          <a:p>
            <a:r>
              <a:rPr lang="en-IN" sz="900" dirty="0">
                <a:latin typeface="Times New Roman" panose="02020603050405020304" pitchFamily="18" charset="0"/>
                <a:cs typeface="Times New Roman" panose="02020603050405020304" pitchFamily="18" charset="0"/>
              </a:rPr>
              <a:t>    else:</a:t>
            </a:r>
          </a:p>
          <a:p>
            <a:r>
              <a:rPr lang="en-IN" sz="900" dirty="0">
                <a:latin typeface="Times New Roman" panose="02020603050405020304" pitchFamily="18" charset="0"/>
                <a:cs typeface="Times New Roman" panose="02020603050405020304" pitchFamily="18" charset="0"/>
              </a:rPr>
              <a:t>        if </a:t>
            </a:r>
            <a:r>
              <a:rPr lang="en-IN" sz="900" dirty="0" err="1">
                <a:latin typeface="Times New Roman" panose="02020603050405020304" pitchFamily="18" charset="0"/>
                <a:cs typeface="Times New Roman" panose="02020603050405020304" pitchFamily="18" charset="0"/>
              </a:rPr>
              <a:t>var_inits</a:t>
            </a:r>
            <a:r>
              <a:rPr lang="en-IN" sz="900" dirty="0">
                <a:latin typeface="Times New Roman" panose="02020603050405020304" pitchFamily="18" charset="0"/>
                <a:cs typeface="Times New Roman" panose="02020603050405020304" pitchFamily="18" charset="0"/>
              </a:rPr>
              <a:t>:</a:t>
            </a:r>
          </a:p>
          <a:p>
            <a:r>
              <a:rPr lang="en-IN" sz="900" dirty="0">
                <a:latin typeface="Times New Roman" panose="02020603050405020304" pitchFamily="18" charset="0"/>
                <a:cs typeface="Times New Roman" panose="02020603050405020304" pitchFamily="18" charset="0"/>
              </a:rPr>
              <a:t>            cv2.circle(mask, (xii, </a:t>
            </a:r>
            <a:r>
              <a:rPr lang="en-IN" sz="900" dirty="0" err="1">
                <a:latin typeface="Times New Roman" panose="02020603050405020304" pitchFamily="18" charset="0"/>
                <a:cs typeface="Times New Roman" panose="02020603050405020304" pitchFamily="18" charset="0"/>
              </a:rPr>
              <a:t>yii</a:t>
            </a:r>
            <a:r>
              <a:rPr lang="en-IN" sz="900" dirty="0">
                <a:latin typeface="Times New Roman" panose="02020603050405020304" pitchFamily="18" charset="0"/>
                <a:cs typeface="Times New Roman" panose="02020603050405020304" pitchFamily="18" charset="0"/>
              </a:rPr>
              <a:t>), int(((xii - x) ** 2 + (</a:t>
            </a:r>
            <a:r>
              <a:rPr lang="en-IN" sz="900" dirty="0" err="1">
                <a:latin typeface="Times New Roman" panose="02020603050405020304" pitchFamily="18" charset="0"/>
                <a:cs typeface="Times New Roman" panose="02020603050405020304" pitchFamily="18" charset="0"/>
              </a:rPr>
              <a:t>yii</a:t>
            </a:r>
            <a:r>
              <a:rPr lang="en-IN" sz="900" dirty="0">
                <a:latin typeface="Times New Roman" panose="02020603050405020304" pitchFamily="18" charset="0"/>
                <a:cs typeface="Times New Roman" panose="02020603050405020304" pitchFamily="18" charset="0"/>
              </a:rPr>
              <a:t> - y) ** 2) ** 0.5), </a:t>
            </a:r>
            <a:r>
              <a:rPr lang="en-IN" sz="900" dirty="0" err="1">
                <a:latin typeface="Times New Roman" panose="02020603050405020304" pitchFamily="18" charset="0"/>
                <a:cs typeface="Times New Roman" panose="02020603050405020304" pitchFamily="18" charset="0"/>
              </a:rPr>
              <a:t>colors</a:t>
            </a:r>
            <a:r>
              <a:rPr lang="en-IN" sz="900" dirty="0">
                <a:latin typeface="Times New Roman" panose="02020603050405020304" pitchFamily="18" charset="0"/>
                <a:cs typeface="Times New Roman" panose="02020603050405020304" pitchFamily="18" charset="0"/>
              </a:rPr>
              <a:t>[</a:t>
            </a:r>
            <a:r>
              <a:rPr lang="en-IN" sz="900" dirty="0" err="1">
                <a:latin typeface="Times New Roman" panose="02020603050405020304" pitchFamily="18" charset="0"/>
                <a:cs typeface="Times New Roman" panose="02020603050405020304" pitchFamily="18" charset="0"/>
              </a:rPr>
              <a:t>color_index</a:t>
            </a:r>
            <a:r>
              <a:rPr lang="en-IN" sz="900" dirty="0">
                <a:latin typeface="Times New Roman" panose="02020603050405020304" pitchFamily="18" charset="0"/>
                <a:cs typeface="Times New Roman" panose="02020603050405020304" pitchFamily="18" charset="0"/>
              </a:rPr>
              <a:t>], thick)</a:t>
            </a:r>
          </a:p>
          <a:p>
            <a:r>
              <a:rPr lang="en-IN" sz="900" dirty="0">
                <a:latin typeface="Times New Roman" panose="02020603050405020304" pitchFamily="18" charset="0"/>
                <a:cs typeface="Times New Roman" panose="02020603050405020304" pitchFamily="18" charset="0"/>
              </a:rPr>
              <a:t>            </a:t>
            </a:r>
            <a:r>
              <a:rPr lang="en-IN" sz="900" dirty="0" err="1">
                <a:latin typeface="Times New Roman" panose="02020603050405020304" pitchFamily="18" charset="0"/>
                <a:cs typeface="Times New Roman" panose="02020603050405020304" pitchFamily="18" charset="0"/>
              </a:rPr>
              <a:t>var_inits</a:t>
            </a:r>
            <a:r>
              <a:rPr lang="en-IN" sz="900" dirty="0">
                <a:latin typeface="Times New Roman" panose="02020603050405020304" pitchFamily="18" charset="0"/>
                <a:cs typeface="Times New Roman" panose="02020603050405020304" pitchFamily="18" charset="0"/>
              </a:rPr>
              <a:t> = False</a:t>
            </a:r>
          </a:p>
          <a:p>
            <a:endParaRPr lang="en-IN" sz="900"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A4EDC889-AD03-2A42-26C8-A8BCD8040E63}"/>
              </a:ext>
            </a:extLst>
          </p:cNvPr>
          <p:cNvCxnSpPr/>
          <p:nvPr/>
        </p:nvCxnSpPr>
        <p:spPr>
          <a:xfrm>
            <a:off x="7167712" y="3677265"/>
            <a:ext cx="4709656" cy="0"/>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CF34071E-8D6F-F5A8-9A21-81C79C00963E}"/>
              </a:ext>
            </a:extLst>
          </p:cNvPr>
          <p:cNvSpPr txBox="1"/>
          <p:nvPr/>
        </p:nvSpPr>
        <p:spPr>
          <a:xfrm>
            <a:off x="7167712" y="3805084"/>
            <a:ext cx="4709645" cy="784830"/>
          </a:xfrm>
          <a:prstGeom prst="rect">
            <a:avLst/>
          </a:prstGeom>
          <a:noFill/>
        </p:spPr>
        <p:txBody>
          <a:bodyPr wrap="square" rtlCol="0">
            <a:spAutoFit/>
          </a:bodyPr>
          <a:lstStyle/>
          <a:p>
            <a:r>
              <a:rPr lang="en-US" sz="900" dirty="0" err="1">
                <a:latin typeface="Times New Roman" panose="02020603050405020304" pitchFamily="18" charset="0"/>
                <a:cs typeface="Times New Roman" panose="02020603050405020304" pitchFamily="18" charset="0"/>
              </a:rPr>
              <a:t>elif</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curr_tool</a:t>
            </a:r>
            <a:r>
              <a:rPr lang="en-US" sz="900" dirty="0">
                <a:latin typeface="Times New Roman" panose="02020603050405020304" pitchFamily="18" charset="0"/>
                <a:cs typeface="Times New Roman" panose="02020603050405020304" pitchFamily="18" charset="0"/>
              </a:rPr>
              <a:t> == "erase":</a:t>
            </a:r>
          </a:p>
          <a:p>
            <a:r>
              <a:rPr lang="en-US" sz="900" dirty="0">
                <a:latin typeface="Times New Roman" panose="02020603050405020304" pitchFamily="18" charset="0"/>
                <a:cs typeface="Times New Roman" panose="02020603050405020304" pitchFamily="18" charset="0"/>
              </a:rPr>
              <a:t>    if </a:t>
            </a:r>
            <a:r>
              <a:rPr lang="en-US" sz="900" dirty="0" err="1">
                <a:latin typeface="Times New Roman" panose="02020603050405020304" pitchFamily="18" charset="0"/>
                <a:cs typeface="Times New Roman" panose="02020603050405020304" pitchFamily="18" charset="0"/>
              </a:rPr>
              <a:t>index_raised</a:t>
            </a:r>
            <a:r>
              <a:rPr lang="en-US" sz="900" dirty="0">
                <a:latin typeface="Times New Roman" panose="02020603050405020304" pitchFamily="18" charset="0"/>
                <a:cs typeface="Times New Roman" panose="02020603050405020304" pitchFamily="18" charset="0"/>
              </a:rPr>
              <a:t>(</a:t>
            </a:r>
            <a:r>
              <a:rPr lang="en-US" sz="900" dirty="0" err="1">
                <a:latin typeface="Times New Roman" panose="02020603050405020304" pitchFamily="18" charset="0"/>
                <a:cs typeface="Times New Roman" panose="02020603050405020304" pitchFamily="18" charset="0"/>
              </a:rPr>
              <a:t>yi</a:t>
            </a:r>
            <a:r>
              <a:rPr lang="en-US" sz="900" dirty="0">
                <a:latin typeface="Times New Roman" panose="02020603050405020304" pitchFamily="18" charset="0"/>
                <a:cs typeface="Times New Roman" panose="02020603050405020304" pitchFamily="18" charset="0"/>
              </a:rPr>
              <a:t>, y9):</a:t>
            </a:r>
          </a:p>
          <a:p>
            <a:r>
              <a:rPr lang="en-US" sz="900" dirty="0">
                <a:latin typeface="Times New Roman" panose="02020603050405020304" pitchFamily="18" charset="0"/>
                <a:cs typeface="Times New Roman" panose="02020603050405020304" pitchFamily="18" charset="0"/>
              </a:rPr>
              <a:t>        cv2.circle(</a:t>
            </a:r>
            <a:r>
              <a:rPr lang="en-US" sz="900" dirty="0" err="1">
                <a:latin typeface="Times New Roman" panose="02020603050405020304" pitchFamily="18" charset="0"/>
                <a:cs typeface="Times New Roman" panose="02020603050405020304" pitchFamily="18" charset="0"/>
              </a:rPr>
              <a:t>frm</a:t>
            </a:r>
            <a:r>
              <a:rPr lang="en-US" sz="900" dirty="0">
                <a:latin typeface="Times New Roman" panose="02020603050405020304" pitchFamily="18" charset="0"/>
                <a:cs typeface="Times New Roman" panose="02020603050405020304" pitchFamily="18" charset="0"/>
              </a:rPr>
              <a:t>, (x, y), 30, (0, 0, 0), -1)  # Erase from display</a:t>
            </a:r>
          </a:p>
          <a:p>
            <a:r>
              <a:rPr lang="en-US" sz="900" dirty="0">
                <a:latin typeface="Times New Roman" panose="02020603050405020304" pitchFamily="18" charset="0"/>
                <a:cs typeface="Times New Roman" panose="02020603050405020304" pitchFamily="18" charset="0"/>
              </a:rPr>
              <a:t>        cv2.circle(mask, (x, y), 30, (255, 255, 255), -1)  # Erase from canvas</a:t>
            </a:r>
          </a:p>
          <a:p>
            <a:endParaRPr lang="en-IN"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43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133A2-B3A9-CA7C-2993-8FCBD80C48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90118-E2A3-36A0-864E-9F03883020E4}"/>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2F9007EB-8DD7-5A9B-4051-22921C2CEF60}"/>
              </a:ext>
            </a:extLst>
          </p:cNvPr>
          <p:cNvSpPr>
            <a:spLocks noGrp="1"/>
          </p:cNvSpPr>
          <p:nvPr>
            <p:ph idx="1"/>
          </p:nvPr>
        </p:nvSpPr>
        <p:spPr/>
        <p:txBody>
          <a:bodyPr>
            <a:normAutofit/>
          </a:bodyPr>
          <a:lstStyle/>
          <a:p>
            <a:r>
              <a:rPr lang="en-US" b="1" dirty="0"/>
              <a:t>Applying Drawing to mask and Video Overlay</a:t>
            </a:r>
          </a:p>
          <a:p>
            <a:pPr marL="0" indent="0">
              <a:buNone/>
            </a:pPr>
            <a:r>
              <a:rPr lang="en-US" dirty="0"/>
              <a:t># Combine mask and frame</a:t>
            </a:r>
          </a:p>
          <a:p>
            <a:pPr marL="0" indent="0">
              <a:buNone/>
            </a:pPr>
            <a:r>
              <a:rPr lang="en-US" dirty="0" err="1"/>
              <a:t>frm</a:t>
            </a:r>
            <a:r>
              <a:rPr lang="en-US" dirty="0"/>
              <a:t> = cv2.bitwise_and(</a:t>
            </a:r>
            <a:r>
              <a:rPr lang="en-US" dirty="0" err="1"/>
              <a:t>frm</a:t>
            </a:r>
            <a:r>
              <a:rPr lang="en-US" dirty="0"/>
              <a:t>, mask)</a:t>
            </a:r>
          </a:p>
          <a:p>
            <a:pPr marL="0" indent="0">
              <a:buNone/>
            </a:pPr>
            <a:r>
              <a:rPr lang="en-US" dirty="0"/>
              <a:t># Display tools</a:t>
            </a:r>
          </a:p>
          <a:p>
            <a:pPr marL="0" indent="0">
              <a:buNone/>
            </a:pPr>
            <a:r>
              <a:rPr lang="en-US" dirty="0" err="1"/>
              <a:t>frm</a:t>
            </a:r>
            <a:r>
              <a:rPr lang="en-US" dirty="0"/>
              <a:t>[:</a:t>
            </a:r>
            <a:r>
              <a:rPr lang="en-US" dirty="0" err="1"/>
              <a:t>max_y</a:t>
            </a:r>
            <a:r>
              <a:rPr lang="en-US" dirty="0"/>
              <a:t>, </a:t>
            </a:r>
            <a:r>
              <a:rPr lang="en-US" dirty="0" err="1"/>
              <a:t>ml:max_x</a:t>
            </a:r>
            <a:r>
              <a:rPr lang="en-US" dirty="0"/>
              <a:t>] = cv2.addWeighted(tools, 0.7, </a:t>
            </a:r>
            <a:r>
              <a:rPr lang="en-US" dirty="0" err="1"/>
              <a:t>frm</a:t>
            </a:r>
            <a:r>
              <a:rPr lang="en-US" dirty="0"/>
              <a:t>[:</a:t>
            </a:r>
            <a:r>
              <a:rPr lang="en-US" dirty="0" err="1"/>
              <a:t>max_y</a:t>
            </a:r>
            <a:r>
              <a:rPr lang="en-US" dirty="0"/>
              <a:t>, </a:t>
            </a:r>
            <a:r>
              <a:rPr lang="en-US" dirty="0" err="1"/>
              <a:t>ml:max_x</a:t>
            </a:r>
            <a:r>
              <a:rPr lang="en-US" dirty="0"/>
              <a:t>], 0.3, 0)</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487612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C3404-B9C9-C5B0-63C2-EDCA61FE48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C11AC7-E182-2515-3977-D4BA22D10CCC}"/>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500AA2A5-2EC3-DB39-7440-CE6B99F96A0C}"/>
              </a:ext>
            </a:extLst>
          </p:cNvPr>
          <p:cNvSpPr>
            <a:spLocks noGrp="1"/>
          </p:cNvSpPr>
          <p:nvPr>
            <p:ph idx="1"/>
          </p:nvPr>
        </p:nvSpPr>
        <p:spPr/>
        <p:txBody>
          <a:bodyPr>
            <a:normAutofit/>
          </a:bodyPr>
          <a:lstStyle/>
          <a:p>
            <a:r>
              <a:rPr lang="en-US" b="1" dirty="0"/>
              <a:t>Exiting the Canvas</a:t>
            </a:r>
          </a:p>
          <a:p>
            <a:pPr marL="0" indent="0">
              <a:buNone/>
            </a:pPr>
            <a:r>
              <a:rPr lang="en-US" dirty="0"/>
              <a:t>if cv2.waitKey(1) == 27:  # Press 'Esc' to exit</a:t>
            </a:r>
          </a:p>
          <a:p>
            <a:pPr marL="0" indent="0">
              <a:buNone/>
            </a:pPr>
            <a:r>
              <a:rPr lang="en-US" dirty="0"/>
              <a:t>    cv2.destroyAllWindows()</a:t>
            </a:r>
          </a:p>
          <a:p>
            <a:pPr marL="0" indent="0">
              <a:buNone/>
            </a:pPr>
            <a:r>
              <a:rPr lang="en-US" dirty="0"/>
              <a:t>    </a:t>
            </a:r>
            <a:r>
              <a:rPr lang="en-US" dirty="0" err="1"/>
              <a:t>cap.release</a:t>
            </a:r>
            <a:r>
              <a:rPr lang="en-US" dirty="0"/>
              <a:t>()</a:t>
            </a:r>
          </a:p>
          <a:p>
            <a:pPr marL="0" indent="0">
              <a:buNone/>
            </a:pPr>
            <a:r>
              <a:rPr lang="en-US" dirty="0"/>
              <a:t>    break</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130656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AD7B-60FB-CB17-984B-C910A55EA8F4}"/>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E4B91077-F05B-A719-CA90-57534CF90EF0}"/>
              </a:ext>
            </a:extLst>
          </p:cNvPr>
          <p:cNvSpPr>
            <a:spLocks noGrp="1"/>
          </p:cNvSpPr>
          <p:nvPr>
            <p:ph idx="1"/>
          </p:nvPr>
        </p:nvSpPr>
        <p:spPr/>
        <p:txBody>
          <a:bodyPr/>
          <a:lstStyle/>
          <a:p>
            <a:r>
              <a:rPr lang="en-US" dirty="0"/>
              <a:t>User Interface</a:t>
            </a:r>
          </a:p>
          <a:p>
            <a:pPr marL="0" indent="0">
              <a:buNone/>
            </a:pPr>
            <a:endParaRPr lang="en-IN" dirty="0"/>
          </a:p>
        </p:txBody>
      </p:sp>
      <p:pic>
        <p:nvPicPr>
          <p:cNvPr id="5" name="Picture 4">
            <a:extLst>
              <a:ext uri="{FF2B5EF4-FFF2-40B4-BE49-F238E27FC236}">
                <a16:creationId xmlns:a16="http://schemas.microsoft.com/office/drawing/2014/main" id="{7277D4C0-D4D3-621C-EF72-16054CBAD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933" y="2122063"/>
            <a:ext cx="4204129" cy="3345391"/>
          </a:xfrm>
          <a:prstGeom prst="rect">
            <a:avLst/>
          </a:prstGeom>
        </p:spPr>
      </p:pic>
    </p:spTree>
    <p:extLst>
      <p:ext uri="{BB962C8B-B14F-4D97-AF65-F5344CB8AC3E}">
        <p14:creationId xmlns:p14="http://schemas.microsoft.com/office/powerpoint/2010/main" val="452101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ED984-E0AE-3CB7-5502-08AECD7085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F742B6-B412-BF86-0D62-8F28683423BA}"/>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87BABAA2-3891-E380-8EBD-240FDF8BADDA}"/>
              </a:ext>
            </a:extLst>
          </p:cNvPr>
          <p:cNvSpPr>
            <a:spLocks noGrp="1"/>
          </p:cNvSpPr>
          <p:nvPr>
            <p:ph idx="1"/>
          </p:nvPr>
        </p:nvSpPr>
        <p:spPr/>
        <p:txBody>
          <a:bodyPr/>
          <a:lstStyle/>
          <a:p>
            <a:r>
              <a:rPr lang="en-US" dirty="0"/>
              <a:t>Tool selection</a:t>
            </a:r>
          </a:p>
          <a:p>
            <a:pPr marL="0" indent="0">
              <a:buNone/>
            </a:pPr>
            <a:endParaRPr lang="en-IN" dirty="0"/>
          </a:p>
        </p:txBody>
      </p:sp>
      <p:pic>
        <p:nvPicPr>
          <p:cNvPr id="5" name="Picture 4">
            <a:extLst>
              <a:ext uri="{FF2B5EF4-FFF2-40B4-BE49-F238E27FC236}">
                <a16:creationId xmlns:a16="http://schemas.microsoft.com/office/drawing/2014/main" id="{770E1414-EAE1-1F45-0AF2-2512050CFB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01856" y="2122063"/>
            <a:ext cx="4188282" cy="3345391"/>
          </a:xfrm>
          <a:prstGeom prst="rect">
            <a:avLst/>
          </a:prstGeom>
        </p:spPr>
      </p:pic>
    </p:spTree>
    <p:extLst>
      <p:ext uri="{BB962C8B-B14F-4D97-AF65-F5344CB8AC3E}">
        <p14:creationId xmlns:p14="http://schemas.microsoft.com/office/powerpoint/2010/main" val="18624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79513-3C1F-2CDA-2453-EAFA82CEBF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6F42A-78E4-2721-BC60-42FD3FAEF5A1}"/>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821DAC90-1233-FA4B-A41E-39D0EECAB174}"/>
              </a:ext>
            </a:extLst>
          </p:cNvPr>
          <p:cNvSpPr>
            <a:spLocks noGrp="1"/>
          </p:cNvSpPr>
          <p:nvPr>
            <p:ph idx="1"/>
          </p:nvPr>
        </p:nvSpPr>
        <p:spPr/>
        <p:txBody>
          <a:bodyPr/>
          <a:lstStyle/>
          <a:p>
            <a:r>
              <a:rPr lang="en-US" dirty="0"/>
              <a:t>Tool demonstration(freehand, line, rectangle, circle, eraser)</a:t>
            </a:r>
          </a:p>
          <a:p>
            <a:pPr marL="0" indent="0">
              <a:buNone/>
            </a:pPr>
            <a:endParaRPr lang="en-IN" dirty="0"/>
          </a:p>
        </p:txBody>
      </p:sp>
      <p:pic>
        <p:nvPicPr>
          <p:cNvPr id="5" name="Picture 4">
            <a:extLst>
              <a:ext uri="{FF2B5EF4-FFF2-40B4-BE49-F238E27FC236}">
                <a16:creationId xmlns:a16="http://schemas.microsoft.com/office/drawing/2014/main" id="{85F45E36-C4AC-5D69-94BD-14CCDB5A036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03618" y="1836928"/>
            <a:ext cx="2628153" cy="2105808"/>
          </a:xfrm>
          <a:prstGeom prst="rect">
            <a:avLst/>
          </a:prstGeom>
        </p:spPr>
      </p:pic>
      <p:pic>
        <p:nvPicPr>
          <p:cNvPr id="4" name="Picture 3">
            <a:extLst>
              <a:ext uri="{FF2B5EF4-FFF2-40B4-BE49-F238E27FC236}">
                <a16:creationId xmlns:a16="http://schemas.microsoft.com/office/drawing/2014/main" id="{1F5E6EFF-E029-2586-CE43-4F9AE45044D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137163" y="1835880"/>
            <a:ext cx="2633700" cy="2104313"/>
          </a:xfrm>
          <a:prstGeom prst="rect">
            <a:avLst/>
          </a:prstGeom>
        </p:spPr>
      </p:pic>
      <p:pic>
        <p:nvPicPr>
          <p:cNvPr id="6" name="Picture 5">
            <a:extLst>
              <a:ext uri="{FF2B5EF4-FFF2-40B4-BE49-F238E27FC236}">
                <a16:creationId xmlns:a16="http://schemas.microsoft.com/office/drawing/2014/main" id="{1DA69148-5DCA-AD08-C0AC-BA4A04129D1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079580" y="1835880"/>
            <a:ext cx="2624182" cy="2103302"/>
          </a:xfrm>
          <a:prstGeom prst="rect">
            <a:avLst/>
          </a:prstGeom>
        </p:spPr>
      </p:pic>
      <p:pic>
        <p:nvPicPr>
          <p:cNvPr id="7" name="Picture 6">
            <a:extLst>
              <a:ext uri="{FF2B5EF4-FFF2-40B4-BE49-F238E27FC236}">
                <a16:creationId xmlns:a16="http://schemas.microsoft.com/office/drawing/2014/main" id="{29C04AB7-F4D9-538D-1D32-3C0D2380B76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9022365" y="1835880"/>
            <a:ext cx="2607832" cy="2103302"/>
          </a:xfrm>
          <a:prstGeom prst="rect">
            <a:avLst/>
          </a:prstGeom>
        </p:spPr>
      </p:pic>
      <p:pic>
        <p:nvPicPr>
          <p:cNvPr id="8" name="Picture 7">
            <a:extLst>
              <a:ext uri="{FF2B5EF4-FFF2-40B4-BE49-F238E27FC236}">
                <a16:creationId xmlns:a16="http://schemas.microsoft.com/office/drawing/2014/main" id="{0515EDA6-C9B1-52C3-9363-9B0F2EA8E8E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4457061" y="4130080"/>
            <a:ext cx="2627604" cy="2087685"/>
          </a:xfrm>
          <a:prstGeom prst="rect">
            <a:avLst/>
          </a:prstGeom>
        </p:spPr>
      </p:pic>
    </p:spTree>
    <p:extLst>
      <p:ext uri="{BB962C8B-B14F-4D97-AF65-F5344CB8AC3E}">
        <p14:creationId xmlns:p14="http://schemas.microsoft.com/office/powerpoint/2010/main" val="3395607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6D2F1-B9F8-C79F-59D4-4BF4CFC683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BF484-4A85-6B43-CE2C-3BE8CFA43C4B}"/>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ADEF590D-BBAC-899E-53A0-F187E59FFEDD}"/>
              </a:ext>
            </a:extLst>
          </p:cNvPr>
          <p:cNvSpPr>
            <a:spLocks noGrp="1"/>
          </p:cNvSpPr>
          <p:nvPr>
            <p:ph idx="1"/>
          </p:nvPr>
        </p:nvSpPr>
        <p:spPr/>
        <p:txBody>
          <a:bodyPr/>
          <a:lstStyle/>
          <a:p>
            <a:r>
              <a:rPr lang="en-US" dirty="0"/>
              <a:t>Clearing the board</a:t>
            </a:r>
          </a:p>
          <a:p>
            <a:pPr marL="0" indent="0">
              <a:buNone/>
            </a:pPr>
            <a:endParaRPr lang="en-IN" dirty="0"/>
          </a:p>
        </p:txBody>
      </p:sp>
      <p:pic>
        <p:nvPicPr>
          <p:cNvPr id="5" name="Picture 4">
            <a:extLst>
              <a:ext uri="{FF2B5EF4-FFF2-40B4-BE49-F238E27FC236}">
                <a16:creationId xmlns:a16="http://schemas.microsoft.com/office/drawing/2014/main" id="{D7AD4D63-F93F-EBDE-0ABD-B0785A0B92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08411" y="2122063"/>
            <a:ext cx="4175173" cy="3345391"/>
          </a:xfrm>
          <a:prstGeom prst="rect">
            <a:avLst/>
          </a:prstGeom>
        </p:spPr>
      </p:pic>
    </p:spTree>
    <p:extLst>
      <p:ext uri="{BB962C8B-B14F-4D97-AF65-F5344CB8AC3E}">
        <p14:creationId xmlns:p14="http://schemas.microsoft.com/office/powerpoint/2010/main" val="487300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0" y="1097279"/>
            <a:ext cx="12191997" cy="5527962"/>
          </a:xfrm>
        </p:spPr>
        <p:txBody>
          <a:bodyPr>
            <a:normAutofit fontScale="92500" lnSpcReduction="10000"/>
          </a:bodyPr>
          <a:lstStyle/>
          <a:p>
            <a:pPr marL="577850" indent="-577850">
              <a:buNone/>
            </a:pPr>
            <a:r>
              <a:rPr lang="en-IN" dirty="0"/>
              <a:t>[1] Y. Huang, X. Liu, X. Zhang, and L. Jin, "A Pointing Gesture Based Egocentric Interaction System: Dataset, Approach, and Application," 2016 IEEE Conference on Computer Vision and Pattern Recognition Workshops (CVPRW), Las Vegas, NV, pp. 370 377, 2016.</a:t>
            </a:r>
          </a:p>
          <a:p>
            <a:pPr marL="577850" indent="-577850">
              <a:buNone/>
            </a:pPr>
            <a:r>
              <a:rPr lang="en-IN" dirty="0"/>
              <a:t>[2] </a:t>
            </a:r>
            <a:r>
              <a:rPr lang="en-IN" dirty="0" err="1"/>
              <a:t>Saoji</a:t>
            </a:r>
            <a:r>
              <a:rPr lang="en-IN" dirty="0"/>
              <a:t>, S., Dua, N., Choudhary, A. K., &amp; </a:t>
            </a:r>
            <a:r>
              <a:rPr lang="en-IN" dirty="0" err="1"/>
              <a:t>Phogat</a:t>
            </a:r>
            <a:r>
              <a:rPr lang="en-IN" dirty="0"/>
              <a:t>, B. Air canvas application using </a:t>
            </a:r>
            <a:r>
              <a:rPr lang="en-IN" dirty="0" err="1"/>
              <a:t>Opencv</a:t>
            </a:r>
            <a:r>
              <a:rPr lang="en-IN" dirty="0"/>
              <a:t> and </a:t>
            </a:r>
            <a:r>
              <a:rPr lang="en-IN" dirty="0" err="1"/>
              <a:t>numpy</a:t>
            </a:r>
            <a:r>
              <a:rPr lang="en-IN" dirty="0"/>
              <a:t> in python.IRJET,8(08), 2021.</a:t>
            </a:r>
          </a:p>
          <a:p>
            <a:pPr marL="577850" indent="-577850">
              <a:buNone/>
            </a:pPr>
            <a:r>
              <a:rPr lang="en-IN" dirty="0"/>
              <a:t>[3] Nikhil Pandey, </a:t>
            </a:r>
            <a:r>
              <a:rPr lang="en-IN" dirty="0" err="1"/>
              <a:t>Aayushi</a:t>
            </a:r>
            <a:r>
              <a:rPr lang="en-IN" dirty="0"/>
              <a:t> Saxena, </a:t>
            </a:r>
            <a:r>
              <a:rPr lang="en-IN" dirty="0" err="1"/>
              <a:t>Amanya</a:t>
            </a:r>
            <a:r>
              <a:rPr lang="en-IN" dirty="0"/>
              <a:t> Verma “COLOUR DETECTION USING OPENCV”, International Journal of New Technology and Research (IJNTR) ISSN: 2454-4116, Volume-7, Issue 5, May 2021.</a:t>
            </a:r>
          </a:p>
          <a:p>
            <a:pPr marL="577850" indent="-577850">
              <a:buNone/>
            </a:pPr>
            <a:r>
              <a:rPr lang="en-IN" dirty="0"/>
              <a:t>[4] </a:t>
            </a:r>
            <a:r>
              <a:rPr lang="en-IN" dirty="0" err="1"/>
              <a:t>Guluru</a:t>
            </a:r>
            <a:r>
              <a:rPr lang="en-IN" dirty="0"/>
              <a:t> Manoj Reddy, R Murali Dhar, Naveen Kumar, E </a:t>
            </a:r>
            <a:r>
              <a:rPr lang="en-IN" dirty="0" err="1"/>
              <a:t>Sathiyanarayanan</a:t>
            </a:r>
            <a:r>
              <a:rPr lang="en-IN" dirty="0"/>
              <a:t> "AIR SCRIPTING USING OPENCV“, (IJCRT) Volume 10, Issue 6 June 2022.</a:t>
            </a:r>
          </a:p>
          <a:p>
            <a:pPr marL="577850" indent="-577850">
              <a:buNone/>
            </a:pPr>
            <a:r>
              <a:rPr lang="en-IN" dirty="0"/>
              <a:t>[5] Pratik  </a:t>
            </a:r>
            <a:r>
              <a:rPr lang="en-IN" dirty="0" err="1"/>
              <a:t>Nikhar</a:t>
            </a:r>
            <a:r>
              <a:rPr lang="en-IN" dirty="0"/>
              <a:t>, </a:t>
            </a:r>
            <a:r>
              <a:rPr lang="en-IN" dirty="0" err="1"/>
              <a:t>Lowlesh</a:t>
            </a:r>
            <a:r>
              <a:rPr lang="en-IN" dirty="0"/>
              <a:t> Yadav, </a:t>
            </a:r>
            <a:r>
              <a:rPr lang="en-IN" dirty="0" err="1"/>
              <a:t>Neehal</a:t>
            </a:r>
            <a:r>
              <a:rPr lang="en-IN" dirty="0"/>
              <a:t>  </a:t>
            </a:r>
            <a:r>
              <a:rPr lang="en-IN" dirty="0" err="1"/>
              <a:t>Jiwane</a:t>
            </a:r>
            <a:r>
              <a:rPr lang="en-IN" dirty="0"/>
              <a:t>, “</a:t>
            </a:r>
            <a:r>
              <a:rPr lang="en-US" dirty="0"/>
              <a:t>AIR CANVAS APPLICATION USING OPENCV AND NUMPY IN PYTHON”, (IJFIAHM), Volume 3, Issue , 2024.</a:t>
            </a:r>
          </a:p>
          <a:p>
            <a:pPr marL="577850" indent="-577850">
              <a:buNone/>
            </a:pPr>
            <a:r>
              <a:rPr lang="en-IN" dirty="0"/>
              <a:t>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p:cNvSpPr>
            <a:spLocks noGrp="1"/>
          </p:cNvSpPr>
          <p:nvPr>
            <p:ph idx="1"/>
          </p:nvPr>
        </p:nvSpPr>
        <p:spPr/>
        <p:txBody>
          <a:bodyPr>
            <a:noAutofit/>
          </a:bodyPr>
          <a:lstStyle/>
          <a:p>
            <a:pPr marL="457200" indent="0">
              <a:buNone/>
            </a:pPr>
            <a:r>
              <a:rPr lang="en-US" sz="2400" dirty="0"/>
              <a:t>This research introduces "Air Canvas," a virtual drawing tool controlled by hand gestures using OpenCV. It provides a contactless way to interact with a digital canvas by detecting and tracking hand movements in real time. Using computer vision techniques like color detection, contour analysis, and hand segmentation, the system maps gestures accurately while addressing challenges such as background noise and lighting variations. Key methods include skin-color thresholding for hand detection and motion tracking for smooth drawing, with gestures like fingertip detection for color selection. The Air Canvas highlights the potential of gesture-based interfaces for creative, educational, and assistive applications, with future work focusing on more gestures, improved algorithms, and hardware enhancements.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199505" y="1097279"/>
            <a:ext cx="11779135" cy="5394960"/>
          </a:xfrm>
        </p:spPr>
        <p:txBody>
          <a:bodyPr>
            <a:normAutofit lnSpcReduction="10000"/>
          </a:bodyPr>
          <a:lstStyle/>
          <a:p>
            <a:pPr marL="0" indent="0">
              <a:buNone/>
            </a:pPr>
            <a:r>
              <a:rPr lang="en-US" b="1" dirty="0"/>
              <a:t>What is Air Canvas ?</a:t>
            </a:r>
          </a:p>
          <a:p>
            <a:pPr>
              <a:buFont typeface="Arial" panose="020B0604020202020204" pitchFamily="34" charset="0"/>
              <a:buChar char="•"/>
            </a:pPr>
            <a:r>
              <a:rPr lang="en-US" b="1" dirty="0"/>
              <a:t>Definition</a:t>
            </a:r>
            <a:r>
              <a:rPr lang="en-US" dirty="0"/>
              <a:t>: Air Canvas is an innovative virtual drawing tool that enables users to interact with a canvas using hand gestures, eliminating the need for physical tools like a mouse, stylus, or touchscreen.</a:t>
            </a:r>
          </a:p>
          <a:p>
            <a:pPr>
              <a:buFont typeface="Arial" panose="020B0604020202020204" pitchFamily="34" charset="0"/>
              <a:buChar char="•"/>
            </a:pPr>
            <a:r>
              <a:rPr lang="en-US" b="1" dirty="0"/>
              <a:t>Purpose</a:t>
            </a:r>
            <a:r>
              <a:rPr lang="en-US" dirty="0"/>
              <a:t>: Designed to provide a touch-free, intuitive writing experience by harnessing the power of computer vision. Users can seamlessly translate their hand movements into writing in real time.</a:t>
            </a:r>
          </a:p>
          <a:p>
            <a:pPr>
              <a:buFont typeface="Arial" panose="020B0604020202020204" pitchFamily="34" charset="0"/>
              <a:buChar char="•"/>
            </a:pPr>
            <a:r>
              <a:rPr lang="en-US" b="1" dirty="0"/>
              <a:t>Relevance</a:t>
            </a:r>
            <a:r>
              <a:rPr lang="en-US" dirty="0"/>
              <a:t>: Air Canvas highlights advancements in gesture recognition and computer vision technologies, demonstrating how technology can simplify and enhance human-computer interaction. It paves the way for accessible and inclusive tools, catering to diverse user needs, including individuals with physical limitations, while offering applications in creative, educational, and assistive domains.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4EC0C-B72E-96DE-53CC-B2C27D965E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0266CD-34A4-4C57-F9BF-6CF48480FF88}"/>
              </a:ext>
            </a:extLst>
          </p:cNvPr>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9AF272B9-E566-C79B-F8F4-FFCE3D0D4003}"/>
              </a:ext>
            </a:extLst>
          </p:cNvPr>
          <p:cNvSpPr>
            <a:spLocks noGrp="1"/>
          </p:cNvSpPr>
          <p:nvPr>
            <p:ph idx="1"/>
          </p:nvPr>
        </p:nvSpPr>
        <p:spPr>
          <a:xfrm>
            <a:off x="199505" y="1097279"/>
            <a:ext cx="11779135" cy="5394960"/>
          </a:xfrm>
        </p:spPr>
        <p:txBody>
          <a:bodyPr>
            <a:normAutofit/>
          </a:bodyPr>
          <a:lstStyle/>
          <a:p>
            <a:pPr marL="0" indent="0">
              <a:buNone/>
            </a:pPr>
            <a:r>
              <a:rPr lang="en-US" b="1" dirty="0"/>
              <a:t>How it works?</a:t>
            </a:r>
          </a:p>
          <a:p>
            <a:pPr>
              <a:buFont typeface="Arial" panose="020B0604020202020204" pitchFamily="34" charset="0"/>
              <a:buChar char="•"/>
            </a:pPr>
            <a:r>
              <a:rPr lang="en-US" b="1" dirty="0"/>
              <a:t>Real-time Gesture Detection</a:t>
            </a:r>
            <a:r>
              <a:rPr lang="en-US" dirty="0"/>
              <a:t>: The Air Canvas system uses a standard webcam to capture hand movements and detect gestures in real time. The hand movements are tracked and translated into drawing actions on a digital canvas, creating an immersive and intuitive user experience.</a:t>
            </a:r>
          </a:p>
          <a:p>
            <a:pPr>
              <a:buFont typeface="Arial" panose="020B0604020202020204" pitchFamily="34" charset="0"/>
              <a:buChar char="•"/>
            </a:pPr>
            <a:r>
              <a:rPr lang="en-US" b="1" dirty="0"/>
              <a:t>Key Techniques</a:t>
            </a:r>
            <a:r>
              <a:rPr lang="en-US" dirty="0"/>
              <a:t>: The system leverages advanced computer vision techniques to ensure smooth and accurate gesture recognition. Color detection is used to identify specific features such as fingertips or hand regions, while contour analysis and hand segmentation enhance precision by isolating the hand from the background. Motion tracking algorithms ensure seamless and fluid drawing, mimicking the natural movement of a pen or brush.</a:t>
            </a:r>
          </a:p>
        </p:txBody>
      </p:sp>
    </p:spTree>
    <p:extLst>
      <p:ext uri="{BB962C8B-B14F-4D97-AF65-F5344CB8AC3E}">
        <p14:creationId xmlns:p14="http://schemas.microsoft.com/office/powerpoint/2010/main" val="74672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678D2-C6DD-8946-9CEB-4B027D1316E5}"/>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18ED6778-57A0-A929-AB5E-B63654BDFA06}"/>
              </a:ext>
            </a:extLst>
          </p:cNvPr>
          <p:cNvSpPr>
            <a:spLocks noGrp="1"/>
          </p:cNvSpPr>
          <p:nvPr>
            <p:ph idx="1"/>
          </p:nvPr>
        </p:nvSpPr>
        <p:spPr/>
        <p:txBody>
          <a:bodyPr/>
          <a:lstStyle/>
          <a:p>
            <a:r>
              <a:rPr lang="en-IN" dirty="0"/>
              <a:t>To develop an air canvas with more features.</a:t>
            </a:r>
          </a:p>
          <a:p>
            <a:r>
              <a:rPr lang="en-IN" dirty="0"/>
              <a:t>Add more gestures for an intuitive experience.</a:t>
            </a:r>
          </a:p>
          <a:p>
            <a:r>
              <a:rPr lang="en-IN" dirty="0"/>
              <a:t>Creating an fps tracker for understanding the relationship between the gestures and camera.</a:t>
            </a:r>
          </a:p>
          <a:p>
            <a:r>
              <a:rPr lang="en-IN" dirty="0"/>
              <a:t>Using interpolate points method for smoother lines</a:t>
            </a:r>
          </a:p>
        </p:txBody>
      </p:sp>
    </p:spTree>
    <p:extLst>
      <p:ext uri="{BB962C8B-B14F-4D97-AF65-F5344CB8AC3E}">
        <p14:creationId xmlns:p14="http://schemas.microsoft.com/office/powerpoint/2010/main" val="407819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CD03D-318E-ACB9-469B-BF18A78C0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08D16D-C7C8-7E82-E793-F5E3FE2A1A4A}"/>
              </a:ext>
            </a:extLst>
          </p:cNvPr>
          <p:cNvSpPr>
            <a:spLocks noGrp="1"/>
          </p:cNvSpPr>
          <p:nvPr>
            <p:ph type="title"/>
          </p:nvPr>
        </p:nvSpPr>
        <p:spPr/>
        <p:txBody>
          <a:bodyPr/>
          <a:lstStyle/>
          <a:p>
            <a:r>
              <a:rPr lang="en-US" dirty="0"/>
              <a:t>Literature Survey</a:t>
            </a:r>
            <a:endParaRPr lang="en-IN" dirty="0"/>
          </a:p>
        </p:txBody>
      </p:sp>
      <p:graphicFrame>
        <p:nvGraphicFramePr>
          <p:cNvPr id="3" name="Content Placeholder 2">
            <a:extLst>
              <a:ext uri="{FF2B5EF4-FFF2-40B4-BE49-F238E27FC236}">
                <a16:creationId xmlns:a16="http://schemas.microsoft.com/office/drawing/2014/main" id="{14544950-829C-49DF-07D1-ACDF137F5521}"/>
              </a:ext>
            </a:extLst>
          </p:cNvPr>
          <p:cNvGraphicFramePr>
            <a:graphicFrameLocks noGrp="1"/>
          </p:cNvGraphicFramePr>
          <p:nvPr>
            <p:ph idx="1"/>
            <p:extLst>
              <p:ext uri="{D42A27DB-BD31-4B8C-83A1-F6EECF244321}">
                <p14:modId xmlns:p14="http://schemas.microsoft.com/office/powerpoint/2010/main" val="2603573889"/>
              </p:ext>
            </p:extLst>
          </p:nvPr>
        </p:nvGraphicFramePr>
        <p:xfrm>
          <a:off x="0" y="1096963"/>
          <a:ext cx="12191998" cy="5029200"/>
        </p:xfrm>
        <a:graphic>
          <a:graphicData uri="http://schemas.openxmlformats.org/drawingml/2006/table">
            <a:tbl>
              <a:tblPr firstRow="1" bandRow="1">
                <a:tableStyleId>{5C22544A-7EE6-4342-B048-85BDC9FD1C3A}</a:tableStyleId>
              </a:tblPr>
              <a:tblGrid>
                <a:gridCol w="490343">
                  <a:extLst>
                    <a:ext uri="{9D8B030D-6E8A-4147-A177-3AD203B41FA5}">
                      <a16:colId xmlns:a16="http://schemas.microsoft.com/office/drawing/2014/main" val="1320115399"/>
                    </a:ext>
                  </a:extLst>
                </a:gridCol>
                <a:gridCol w="2058924">
                  <a:extLst>
                    <a:ext uri="{9D8B030D-6E8A-4147-A177-3AD203B41FA5}">
                      <a16:colId xmlns:a16="http://schemas.microsoft.com/office/drawing/2014/main" val="1175414981"/>
                    </a:ext>
                  </a:extLst>
                </a:gridCol>
                <a:gridCol w="1129088">
                  <a:extLst>
                    <a:ext uri="{9D8B030D-6E8A-4147-A177-3AD203B41FA5}">
                      <a16:colId xmlns:a16="http://schemas.microsoft.com/office/drawing/2014/main" val="1847812217"/>
                    </a:ext>
                  </a:extLst>
                </a:gridCol>
                <a:gridCol w="2789509">
                  <a:extLst>
                    <a:ext uri="{9D8B030D-6E8A-4147-A177-3AD203B41FA5}">
                      <a16:colId xmlns:a16="http://schemas.microsoft.com/office/drawing/2014/main" val="1736421171"/>
                    </a:ext>
                  </a:extLst>
                </a:gridCol>
                <a:gridCol w="1938199">
                  <a:extLst>
                    <a:ext uri="{9D8B030D-6E8A-4147-A177-3AD203B41FA5}">
                      <a16:colId xmlns:a16="http://schemas.microsoft.com/office/drawing/2014/main" val="662826426"/>
                    </a:ext>
                  </a:extLst>
                </a:gridCol>
                <a:gridCol w="2117558">
                  <a:extLst>
                    <a:ext uri="{9D8B030D-6E8A-4147-A177-3AD203B41FA5}">
                      <a16:colId xmlns:a16="http://schemas.microsoft.com/office/drawing/2014/main" val="2870518135"/>
                    </a:ext>
                  </a:extLst>
                </a:gridCol>
                <a:gridCol w="1668377">
                  <a:extLst>
                    <a:ext uri="{9D8B030D-6E8A-4147-A177-3AD203B41FA5}">
                      <a16:colId xmlns:a16="http://schemas.microsoft.com/office/drawing/2014/main" val="4341266"/>
                    </a:ext>
                  </a:extLst>
                </a:gridCol>
              </a:tblGrid>
              <a:tr h="577534">
                <a:tc>
                  <a:txBody>
                    <a:bodyPr/>
                    <a:lstStyle/>
                    <a:p>
                      <a:r>
                        <a:rPr lang="en-IN" dirty="0"/>
                        <a:t>No</a:t>
                      </a:r>
                    </a:p>
                  </a:txBody>
                  <a:tcPr/>
                </a:tc>
                <a:tc>
                  <a:txBody>
                    <a:bodyPr/>
                    <a:lstStyle/>
                    <a:p>
                      <a:r>
                        <a:rPr lang="en-IN" dirty="0"/>
                        <a:t>Title</a:t>
                      </a:r>
                    </a:p>
                  </a:txBody>
                  <a:tcPr/>
                </a:tc>
                <a:tc>
                  <a:txBody>
                    <a:bodyPr/>
                    <a:lstStyle/>
                    <a:p>
                      <a:r>
                        <a:rPr lang="en-IN" dirty="0"/>
                        <a:t>Authors</a:t>
                      </a:r>
                    </a:p>
                  </a:txBody>
                  <a:tcPr/>
                </a:tc>
                <a:tc>
                  <a:txBody>
                    <a:bodyPr/>
                    <a:lstStyle/>
                    <a:p>
                      <a:r>
                        <a:rPr lang="en-IN" dirty="0"/>
                        <a:t>Journal Name &amp; Year</a:t>
                      </a:r>
                    </a:p>
                  </a:txBody>
                  <a:tcPr/>
                </a:tc>
                <a:tc>
                  <a:txBody>
                    <a:bodyPr/>
                    <a:lstStyle/>
                    <a:p>
                      <a:r>
                        <a:rPr lang="en-IN" dirty="0"/>
                        <a:t>Methodology  Adapted</a:t>
                      </a:r>
                    </a:p>
                  </a:txBody>
                  <a:tcPr/>
                </a:tc>
                <a:tc>
                  <a:txBody>
                    <a:bodyPr/>
                    <a:lstStyle/>
                    <a:p>
                      <a:r>
                        <a:rPr lang="en-IN" dirty="0"/>
                        <a:t>Key Findings</a:t>
                      </a:r>
                    </a:p>
                  </a:txBody>
                  <a:tcPr/>
                </a:tc>
                <a:tc>
                  <a:txBody>
                    <a:bodyPr/>
                    <a:lstStyle/>
                    <a:p>
                      <a:r>
                        <a:rPr lang="en-IN" dirty="0"/>
                        <a:t>Gaps</a:t>
                      </a:r>
                    </a:p>
                  </a:txBody>
                  <a:tcPr/>
                </a:tc>
                <a:extLst>
                  <a:ext uri="{0D108BD9-81ED-4DB2-BD59-A6C34878D82A}">
                    <a16:rowId xmlns:a16="http://schemas.microsoft.com/office/drawing/2014/main" val="1235630667"/>
                  </a:ext>
                </a:extLst>
              </a:tr>
              <a:tr h="1072562">
                <a:tc>
                  <a:txBody>
                    <a:bodyPr/>
                    <a:lstStyle/>
                    <a:p>
                      <a:r>
                        <a:rPr lang="en-IN" dirty="0"/>
                        <a:t>1.</a:t>
                      </a:r>
                    </a:p>
                  </a:txBody>
                  <a:tcPr/>
                </a:tc>
                <a:tc>
                  <a:txBody>
                    <a:bodyPr/>
                    <a:lstStyle/>
                    <a:p>
                      <a:r>
                        <a:rPr lang="en-IN" dirty="0"/>
                        <a:t>A Pointing Gesture Based Egocentric Interaction System</a:t>
                      </a:r>
                    </a:p>
                  </a:txBody>
                  <a:tcPr/>
                </a:tc>
                <a:tc>
                  <a:txBody>
                    <a:bodyPr/>
                    <a:lstStyle/>
                    <a:p>
                      <a:r>
                        <a:rPr lang="en-IN" dirty="0"/>
                        <a:t>Y. Huang, X. Liu, X. Zhang, and L. Jin</a:t>
                      </a:r>
                    </a:p>
                  </a:txBody>
                  <a:tcPr/>
                </a:tc>
                <a:tc>
                  <a:txBody>
                    <a:bodyPr/>
                    <a:lstStyle/>
                    <a:p>
                      <a:r>
                        <a:rPr lang="en-IN" dirty="0"/>
                        <a:t>IEEE conference 2016</a:t>
                      </a:r>
                    </a:p>
                  </a:txBody>
                  <a:tcPr/>
                </a:tc>
                <a:tc>
                  <a:txBody>
                    <a:bodyPr/>
                    <a:lstStyle/>
                    <a:p>
                      <a:r>
                        <a:rPr lang="en-IN" dirty="0"/>
                        <a:t>Computer Vision Techniques</a:t>
                      </a:r>
                    </a:p>
                  </a:txBody>
                  <a:tcPr/>
                </a:tc>
                <a:tc>
                  <a:txBody>
                    <a:bodyPr/>
                    <a:lstStyle/>
                    <a:p>
                      <a:r>
                        <a:rPr lang="en-IN" dirty="0"/>
                        <a:t>Using CNN and external tools for identifying objects</a:t>
                      </a:r>
                    </a:p>
                  </a:txBody>
                  <a:tcPr/>
                </a:tc>
                <a:tc>
                  <a:txBody>
                    <a:bodyPr/>
                    <a:lstStyle/>
                    <a:p>
                      <a:r>
                        <a:rPr lang="en-IN" dirty="0" err="1"/>
                        <a:t>Smartglasses</a:t>
                      </a:r>
                      <a:r>
                        <a:rPr lang="en-IN" dirty="0"/>
                        <a:t> used as a webcam</a:t>
                      </a:r>
                    </a:p>
                  </a:txBody>
                  <a:tcPr/>
                </a:tc>
                <a:extLst>
                  <a:ext uri="{0D108BD9-81ED-4DB2-BD59-A6C34878D82A}">
                    <a16:rowId xmlns:a16="http://schemas.microsoft.com/office/drawing/2014/main" val="2619406596"/>
                  </a:ext>
                </a:extLst>
              </a:tr>
              <a:tr h="1320077">
                <a:tc>
                  <a:txBody>
                    <a:bodyPr/>
                    <a:lstStyle/>
                    <a:p>
                      <a:r>
                        <a:rPr lang="en-IN" dirty="0"/>
                        <a:t>2.</a:t>
                      </a:r>
                    </a:p>
                  </a:txBody>
                  <a:tcPr/>
                </a:tc>
                <a:tc>
                  <a:txBody>
                    <a:bodyPr/>
                    <a:lstStyle/>
                    <a:p>
                      <a:r>
                        <a:rPr lang="en-IN" dirty="0"/>
                        <a:t>Air canvas application using </a:t>
                      </a:r>
                      <a:r>
                        <a:rPr lang="en-IN" dirty="0" err="1"/>
                        <a:t>Opencv</a:t>
                      </a:r>
                      <a:r>
                        <a:rPr lang="en-IN" dirty="0"/>
                        <a:t> and </a:t>
                      </a:r>
                      <a:r>
                        <a:rPr lang="en-IN" dirty="0" err="1"/>
                        <a:t>numpy</a:t>
                      </a:r>
                      <a:endParaRPr lang="en-IN" dirty="0"/>
                    </a:p>
                  </a:txBody>
                  <a:tcPr/>
                </a:tc>
                <a:tc>
                  <a:txBody>
                    <a:bodyPr/>
                    <a:lstStyle/>
                    <a:p>
                      <a:r>
                        <a:rPr lang="en-IN" dirty="0" err="1"/>
                        <a:t>Saoji</a:t>
                      </a:r>
                      <a:r>
                        <a:rPr lang="en-IN" dirty="0"/>
                        <a:t>, S., Dua, N., Choudhary, A. K., &amp; </a:t>
                      </a:r>
                      <a:r>
                        <a:rPr lang="en-IN" dirty="0" err="1"/>
                        <a:t>Phogat</a:t>
                      </a:r>
                      <a:endParaRPr lang="en-IN" dirty="0"/>
                    </a:p>
                  </a:txBody>
                  <a:tcPr/>
                </a:tc>
                <a:tc>
                  <a:txBody>
                    <a:bodyPr/>
                    <a:lstStyle/>
                    <a:p>
                      <a:r>
                        <a:rPr lang="en-IN" dirty="0"/>
                        <a:t>IRJET,8(08), 2021</a:t>
                      </a:r>
                    </a:p>
                  </a:txBody>
                  <a:tcPr/>
                </a:tc>
                <a:tc>
                  <a:txBody>
                    <a:bodyPr/>
                    <a:lstStyle/>
                    <a:p>
                      <a:r>
                        <a:rPr lang="en-IN" dirty="0"/>
                        <a:t>Computer Vision Techniques</a:t>
                      </a:r>
                    </a:p>
                  </a:txBody>
                  <a:tcPr/>
                </a:tc>
                <a:tc>
                  <a:txBody>
                    <a:bodyPr/>
                    <a:lstStyle/>
                    <a:p>
                      <a:r>
                        <a:rPr lang="en-IN" dirty="0"/>
                        <a:t>Implementing OpenCV methods and </a:t>
                      </a:r>
                      <a:r>
                        <a:rPr lang="en-IN" dirty="0" err="1"/>
                        <a:t>mediapipe</a:t>
                      </a:r>
                      <a:r>
                        <a:rPr lang="en-IN" dirty="0"/>
                        <a:t> for hand detection</a:t>
                      </a:r>
                    </a:p>
                  </a:txBody>
                  <a:tcPr/>
                </a:tc>
                <a:tc>
                  <a:txBody>
                    <a:bodyPr/>
                    <a:lstStyle/>
                    <a:p>
                      <a:r>
                        <a:rPr lang="en-IN" dirty="0"/>
                        <a:t>Limited Tools and gestures</a:t>
                      </a:r>
                    </a:p>
                  </a:txBody>
                  <a:tcPr/>
                </a:tc>
                <a:extLst>
                  <a:ext uri="{0D108BD9-81ED-4DB2-BD59-A6C34878D82A}">
                    <a16:rowId xmlns:a16="http://schemas.microsoft.com/office/drawing/2014/main" val="1222826501"/>
                  </a:ext>
                </a:extLst>
              </a:tr>
              <a:tr h="1567591">
                <a:tc>
                  <a:txBody>
                    <a:bodyPr/>
                    <a:lstStyle/>
                    <a:p>
                      <a:r>
                        <a:rPr lang="en-IN" dirty="0"/>
                        <a:t>3.</a:t>
                      </a:r>
                    </a:p>
                  </a:txBody>
                  <a:tcPr/>
                </a:tc>
                <a:tc>
                  <a:txBody>
                    <a:bodyPr/>
                    <a:lstStyle/>
                    <a:p>
                      <a:r>
                        <a:rPr lang="en-IN" dirty="0"/>
                        <a:t>Colour Detection using OpenCV</a:t>
                      </a:r>
                    </a:p>
                  </a:txBody>
                  <a:tcPr/>
                </a:tc>
                <a:tc>
                  <a:txBody>
                    <a:bodyPr/>
                    <a:lstStyle/>
                    <a:p>
                      <a:r>
                        <a:rPr lang="en-IN" dirty="0"/>
                        <a:t>Nikhil Pandey, </a:t>
                      </a:r>
                      <a:r>
                        <a:rPr lang="en-IN" dirty="0" err="1"/>
                        <a:t>Aayushi</a:t>
                      </a:r>
                      <a:r>
                        <a:rPr lang="en-IN" dirty="0"/>
                        <a:t> Saxena, </a:t>
                      </a:r>
                      <a:r>
                        <a:rPr lang="en-IN" dirty="0" err="1"/>
                        <a:t>Amanya</a:t>
                      </a:r>
                      <a:r>
                        <a:rPr lang="en-IN" dirty="0"/>
                        <a:t> Verma </a:t>
                      </a:r>
                    </a:p>
                  </a:txBody>
                  <a:tcPr/>
                </a:tc>
                <a:tc>
                  <a:txBody>
                    <a:bodyPr/>
                    <a:lstStyle/>
                    <a:p>
                      <a:r>
                        <a:rPr lang="en-IN" dirty="0"/>
                        <a:t>IJNTR,7(05), 2021</a:t>
                      </a:r>
                    </a:p>
                  </a:txBody>
                  <a:tcPr/>
                </a:tc>
                <a:tc>
                  <a:txBody>
                    <a:bodyPr/>
                    <a:lstStyle/>
                    <a:p>
                      <a:r>
                        <a:rPr lang="en-IN" dirty="0"/>
                        <a:t>Computer Vision Techniques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Implementing OpenCV methods for colour detection</a:t>
                      </a:r>
                    </a:p>
                  </a:txBody>
                  <a:tcPr/>
                </a:tc>
                <a:tc>
                  <a:txBody>
                    <a:bodyPr/>
                    <a:lstStyle/>
                    <a:p>
                      <a:r>
                        <a:rPr lang="en-IN" dirty="0"/>
                        <a:t>No gaps, Used for reference</a:t>
                      </a:r>
                    </a:p>
                  </a:txBody>
                  <a:tcPr/>
                </a:tc>
                <a:extLst>
                  <a:ext uri="{0D108BD9-81ED-4DB2-BD59-A6C34878D82A}">
                    <a16:rowId xmlns:a16="http://schemas.microsoft.com/office/drawing/2014/main" val="3298149054"/>
                  </a:ext>
                </a:extLst>
              </a:tr>
            </a:tbl>
          </a:graphicData>
        </a:graphic>
      </p:graphicFrame>
    </p:spTree>
    <p:extLst>
      <p:ext uri="{BB962C8B-B14F-4D97-AF65-F5344CB8AC3E}">
        <p14:creationId xmlns:p14="http://schemas.microsoft.com/office/powerpoint/2010/main" val="284226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95588-D8AE-2CE0-8855-C3D91768C5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25F3D9-0B15-64CB-FCAE-35FFC878597D}"/>
              </a:ext>
            </a:extLst>
          </p:cNvPr>
          <p:cNvSpPr>
            <a:spLocks noGrp="1"/>
          </p:cNvSpPr>
          <p:nvPr>
            <p:ph type="title"/>
          </p:nvPr>
        </p:nvSpPr>
        <p:spPr/>
        <p:txBody>
          <a:bodyPr/>
          <a:lstStyle/>
          <a:p>
            <a:r>
              <a:rPr lang="en-US" dirty="0"/>
              <a:t>Literature Survey</a:t>
            </a:r>
            <a:endParaRPr lang="en-IN" dirty="0"/>
          </a:p>
        </p:txBody>
      </p:sp>
      <p:graphicFrame>
        <p:nvGraphicFramePr>
          <p:cNvPr id="3" name="Content Placeholder 2">
            <a:extLst>
              <a:ext uri="{FF2B5EF4-FFF2-40B4-BE49-F238E27FC236}">
                <a16:creationId xmlns:a16="http://schemas.microsoft.com/office/drawing/2014/main" id="{00EDF50B-4B5A-05D4-A648-C239DD8472FA}"/>
              </a:ext>
            </a:extLst>
          </p:cNvPr>
          <p:cNvGraphicFramePr>
            <a:graphicFrameLocks noGrp="1"/>
          </p:cNvGraphicFramePr>
          <p:nvPr>
            <p:ph idx="1"/>
            <p:extLst>
              <p:ext uri="{D42A27DB-BD31-4B8C-83A1-F6EECF244321}">
                <p14:modId xmlns:p14="http://schemas.microsoft.com/office/powerpoint/2010/main" val="2971814639"/>
              </p:ext>
            </p:extLst>
          </p:nvPr>
        </p:nvGraphicFramePr>
        <p:xfrm>
          <a:off x="0" y="1096963"/>
          <a:ext cx="12191998" cy="4389120"/>
        </p:xfrm>
        <a:graphic>
          <a:graphicData uri="http://schemas.openxmlformats.org/drawingml/2006/table">
            <a:tbl>
              <a:tblPr firstRow="1" bandRow="1">
                <a:tableStyleId>{5C22544A-7EE6-4342-B048-85BDC9FD1C3A}</a:tableStyleId>
              </a:tblPr>
              <a:tblGrid>
                <a:gridCol w="490343">
                  <a:extLst>
                    <a:ext uri="{9D8B030D-6E8A-4147-A177-3AD203B41FA5}">
                      <a16:colId xmlns:a16="http://schemas.microsoft.com/office/drawing/2014/main" val="1320115399"/>
                    </a:ext>
                  </a:extLst>
                </a:gridCol>
                <a:gridCol w="2058924">
                  <a:extLst>
                    <a:ext uri="{9D8B030D-6E8A-4147-A177-3AD203B41FA5}">
                      <a16:colId xmlns:a16="http://schemas.microsoft.com/office/drawing/2014/main" val="1175414981"/>
                    </a:ext>
                  </a:extLst>
                </a:gridCol>
                <a:gridCol w="1397091">
                  <a:extLst>
                    <a:ext uri="{9D8B030D-6E8A-4147-A177-3AD203B41FA5}">
                      <a16:colId xmlns:a16="http://schemas.microsoft.com/office/drawing/2014/main" val="1847812217"/>
                    </a:ext>
                  </a:extLst>
                </a:gridCol>
                <a:gridCol w="2521506">
                  <a:extLst>
                    <a:ext uri="{9D8B030D-6E8A-4147-A177-3AD203B41FA5}">
                      <a16:colId xmlns:a16="http://schemas.microsoft.com/office/drawing/2014/main" val="1736421171"/>
                    </a:ext>
                  </a:extLst>
                </a:gridCol>
                <a:gridCol w="1938199">
                  <a:extLst>
                    <a:ext uri="{9D8B030D-6E8A-4147-A177-3AD203B41FA5}">
                      <a16:colId xmlns:a16="http://schemas.microsoft.com/office/drawing/2014/main" val="662826426"/>
                    </a:ext>
                  </a:extLst>
                </a:gridCol>
                <a:gridCol w="2117558">
                  <a:extLst>
                    <a:ext uri="{9D8B030D-6E8A-4147-A177-3AD203B41FA5}">
                      <a16:colId xmlns:a16="http://schemas.microsoft.com/office/drawing/2014/main" val="2870518135"/>
                    </a:ext>
                  </a:extLst>
                </a:gridCol>
                <a:gridCol w="1668377">
                  <a:extLst>
                    <a:ext uri="{9D8B030D-6E8A-4147-A177-3AD203B41FA5}">
                      <a16:colId xmlns:a16="http://schemas.microsoft.com/office/drawing/2014/main" val="4341266"/>
                    </a:ext>
                  </a:extLst>
                </a:gridCol>
              </a:tblGrid>
              <a:tr h="577534">
                <a:tc>
                  <a:txBody>
                    <a:bodyPr/>
                    <a:lstStyle/>
                    <a:p>
                      <a:r>
                        <a:rPr lang="en-IN" dirty="0"/>
                        <a:t>No</a:t>
                      </a:r>
                    </a:p>
                  </a:txBody>
                  <a:tcPr/>
                </a:tc>
                <a:tc>
                  <a:txBody>
                    <a:bodyPr/>
                    <a:lstStyle/>
                    <a:p>
                      <a:r>
                        <a:rPr lang="en-IN" dirty="0"/>
                        <a:t>Title</a:t>
                      </a:r>
                    </a:p>
                  </a:txBody>
                  <a:tcPr/>
                </a:tc>
                <a:tc>
                  <a:txBody>
                    <a:bodyPr/>
                    <a:lstStyle/>
                    <a:p>
                      <a:r>
                        <a:rPr lang="en-IN" dirty="0"/>
                        <a:t>Authors</a:t>
                      </a:r>
                    </a:p>
                  </a:txBody>
                  <a:tcPr/>
                </a:tc>
                <a:tc>
                  <a:txBody>
                    <a:bodyPr/>
                    <a:lstStyle/>
                    <a:p>
                      <a:r>
                        <a:rPr lang="en-IN" dirty="0"/>
                        <a:t>Journal Name &amp; Year</a:t>
                      </a:r>
                    </a:p>
                  </a:txBody>
                  <a:tcPr/>
                </a:tc>
                <a:tc>
                  <a:txBody>
                    <a:bodyPr/>
                    <a:lstStyle/>
                    <a:p>
                      <a:r>
                        <a:rPr lang="en-IN" dirty="0"/>
                        <a:t>Methodology  Adapted</a:t>
                      </a:r>
                    </a:p>
                  </a:txBody>
                  <a:tcPr/>
                </a:tc>
                <a:tc>
                  <a:txBody>
                    <a:bodyPr/>
                    <a:lstStyle/>
                    <a:p>
                      <a:r>
                        <a:rPr lang="en-IN" dirty="0"/>
                        <a:t>Key Findings</a:t>
                      </a:r>
                    </a:p>
                  </a:txBody>
                  <a:tcPr/>
                </a:tc>
                <a:tc>
                  <a:txBody>
                    <a:bodyPr/>
                    <a:lstStyle/>
                    <a:p>
                      <a:r>
                        <a:rPr lang="en-IN" dirty="0"/>
                        <a:t>Gaps</a:t>
                      </a:r>
                    </a:p>
                  </a:txBody>
                  <a:tcPr/>
                </a:tc>
                <a:extLst>
                  <a:ext uri="{0D108BD9-81ED-4DB2-BD59-A6C34878D82A}">
                    <a16:rowId xmlns:a16="http://schemas.microsoft.com/office/drawing/2014/main" val="1235630667"/>
                  </a:ext>
                </a:extLst>
              </a:tr>
              <a:tr h="1072562">
                <a:tc>
                  <a:txBody>
                    <a:bodyPr/>
                    <a:lstStyle/>
                    <a:p>
                      <a:r>
                        <a:rPr lang="en-IN" dirty="0"/>
                        <a:t>4.</a:t>
                      </a:r>
                    </a:p>
                  </a:txBody>
                  <a:tcPr/>
                </a:tc>
                <a:tc>
                  <a:txBody>
                    <a:bodyPr/>
                    <a:lstStyle/>
                    <a:p>
                      <a:r>
                        <a:rPr lang="en-IN" dirty="0"/>
                        <a:t>Air Scripting using OpenCV</a:t>
                      </a:r>
                    </a:p>
                  </a:txBody>
                  <a:tcPr/>
                </a:tc>
                <a:tc>
                  <a:txBody>
                    <a:bodyPr/>
                    <a:lstStyle/>
                    <a:p>
                      <a:r>
                        <a:rPr lang="en-IN" dirty="0" err="1"/>
                        <a:t>Guluru</a:t>
                      </a:r>
                      <a:r>
                        <a:rPr lang="en-IN" dirty="0"/>
                        <a:t> Manoj Reddy, R Murali Dhar, Naveen Kumar, E </a:t>
                      </a:r>
                      <a:r>
                        <a:rPr lang="en-IN" dirty="0" err="1"/>
                        <a:t>Sathiyanarayanan</a:t>
                      </a:r>
                      <a:endParaRPr lang="en-IN" dirty="0"/>
                    </a:p>
                  </a:txBody>
                  <a:tcPr/>
                </a:tc>
                <a:tc>
                  <a:txBody>
                    <a:bodyPr/>
                    <a:lstStyle/>
                    <a:p>
                      <a:r>
                        <a:rPr lang="en-IN" dirty="0"/>
                        <a:t>IJCRT,10(06), 2022</a:t>
                      </a:r>
                    </a:p>
                  </a:txBody>
                  <a:tcPr/>
                </a:tc>
                <a:tc>
                  <a:txBody>
                    <a:bodyPr/>
                    <a:lstStyle/>
                    <a:p>
                      <a:r>
                        <a:rPr lang="en-IN" dirty="0"/>
                        <a:t>Computer Vision Techniques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Implementing OpenCV methods and </a:t>
                      </a:r>
                      <a:r>
                        <a:rPr lang="en-IN" dirty="0" err="1"/>
                        <a:t>mediapipe</a:t>
                      </a:r>
                      <a:r>
                        <a:rPr lang="en-IN" dirty="0"/>
                        <a:t> for hand detection</a:t>
                      </a:r>
                    </a:p>
                    <a:p>
                      <a:endParaRPr lang="en-IN" dirty="0"/>
                    </a:p>
                  </a:txBody>
                  <a:tcPr/>
                </a:tc>
                <a:tc>
                  <a:txBody>
                    <a:bodyPr/>
                    <a:lstStyle/>
                    <a:p>
                      <a:r>
                        <a:rPr lang="en-US" dirty="0"/>
                        <a:t>Only index finger is used for drawing.</a:t>
                      </a:r>
                      <a:endParaRPr lang="en-IN" dirty="0"/>
                    </a:p>
                  </a:txBody>
                  <a:tcPr/>
                </a:tc>
                <a:extLst>
                  <a:ext uri="{0D108BD9-81ED-4DB2-BD59-A6C34878D82A}">
                    <a16:rowId xmlns:a16="http://schemas.microsoft.com/office/drawing/2014/main" val="2619406596"/>
                  </a:ext>
                </a:extLst>
              </a:tr>
              <a:tr h="1320077">
                <a:tc>
                  <a:txBody>
                    <a:bodyPr/>
                    <a:lstStyle/>
                    <a:p>
                      <a:r>
                        <a:rPr lang="en-IN" dirty="0"/>
                        <a:t>5.</a:t>
                      </a:r>
                    </a:p>
                  </a:txBody>
                  <a:tcPr/>
                </a:tc>
                <a:tc>
                  <a:txBody>
                    <a:bodyPr/>
                    <a:lstStyle/>
                    <a:p>
                      <a:r>
                        <a:rPr lang="en-IN" dirty="0"/>
                        <a:t>Air canvas application using OpenCV and </a:t>
                      </a:r>
                      <a:r>
                        <a:rPr lang="en-IN" dirty="0" err="1"/>
                        <a:t>numpy</a:t>
                      </a:r>
                      <a:endParaRPr lang="en-IN" dirty="0"/>
                    </a:p>
                  </a:txBody>
                  <a:tcPr/>
                </a:tc>
                <a:tc>
                  <a:txBody>
                    <a:bodyPr/>
                    <a:lstStyle/>
                    <a:p>
                      <a:r>
                        <a:rPr lang="en-IN" dirty="0" err="1"/>
                        <a:t>Saoji</a:t>
                      </a:r>
                      <a:r>
                        <a:rPr lang="en-IN" dirty="0"/>
                        <a:t>, S., Dua, N., Choudhary, A. K., &amp; </a:t>
                      </a:r>
                      <a:r>
                        <a:rPr lang="en-IN" dirty="0" err="1"/>
                        <a:t>Phogat</a:t>
                      </a:r>
                      <a:endParaRPr lang="en-IN" dirty="0"/>
                    </a:p>
                  </a:txBody>
                  <a:tcPr/>
                </a:tc>
                <a:tc>
                  <a:txBody>
                    <a:bodyPr/>
                    <a:lstStyle/>
                    <a:p>
                      <a:r>
                        <a:rPr lang="en-US" dirty="0"/>
                        <a:t>IJFIAHM,(3), 2024</a:t>
                      </a:r>
                      <a:endParaRPr lang="en-IN" dirty="0"/>
                    </a:p>
                  </a:txBody>
                  <a:tcPr/>
                </a:tc>
                <a:tc>
                  <a:txBody>
                    <a:bodyPr/>
                    <a:lstStyle/>
                    <a:p>
                      <a:r>
                        <a:rPr lang="en-IN" dirty="0"/>
                        <a:t>Computer Vision Techniques</a:t>
                      </a:r>
                    </a:p>
                  </a:txBody>
                  <a:tcPr/>
                </a:tc>
                <a:tc>
                  <a:txBody>
                    <a:bodyPr/>
                    <a:lstStyle/>
                    <a:p>
                      <a:r>
                        <a:rPr lang="en-IN" dirty="0"/>
                        <a:t>Implementing OpenCV methods and </a:t>
                      </a:r>
                      <a:r>
                        <a:rPr lang="en-IN" dirty="0" err="1"/>
                        <a:t>mediapipe</a:t>
                      </a:r>
                      <a:r>
                        <a:rPr lang="en-IN" dirty="0"/>
                        <a:t> for hand detection</a:t>
                      </a:r>
                    </a:p>
                  </a:txBody>
                  <a:tcPr/>
                </a:tc>
                <a:tc>
                  <a:txBody>
                    <a:bodyPr/>
                    <a:lstStyle/>
                    <a:p>
                      <a:r>
                        <a:rPr lang="en-US" dirty="0"/>
                        <a:t>Lack of line smoothness</a:t>
                      </a:r>
                      <a:endParaRPr lang="en-IN" dirty="0"/>
                    </a:p>
                  </a:txBody>
                  <a:tcPr/>
                </a:tc>
                <a:extLst>
                  <a:ext uri="{0D108BD9-81ED-4DB2-BD59-A6C34878D82A}">
                    <a16:rowId xmlns:a16="http://schemas.microsoft.com/office/drawing/2014/main" val="1222826501"/>
                  </a:ext>
                </a:extLst>
              </a:tr>
            </a:tbl>
          </a:graphicData>
        </a:graphic>
      </p:graphicFrame>
    </p:spTree>
    <p:extLst>
      <p:ext uri="{BB962C8B-B14F-4D97-AF65-F5344CB8AC3E}">
        <p14:creationId xmlns:p14="http://schemas.microsoft.com/office/powerpoint/2010/main" val="377701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5C1FD-7735-1AC1-469B-0ED5D924B4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0B52C5-7F73-3DAE-1E3A-0242DAC8AF3C}"/>
              </a:ext>
            </a:extLst>
          </p:cNvPr>
          <p:cNvSpPr>
            <a:spLocks noGrp="1"/>
          </p:cNvSpPr>
          <p:nvPr>
            <p:ph type="title"/>
          </p:nvPr>
        </p:nvSpPr>
        <p:spPr/>
        <p:txBody>
          <a:bodyPr/>
          <a:lstStyle/>
          <a:p>
            <a:r>
              <a:rPr lang="en-US" dirty="0"/>
              <a:t>Existing Systems</a:t>
            </a:r>
            <a:endParaRPr lang="en-IN" dirty="0"/>
          </a:p>
        </p:txBody>
      </p:sp>
      <p:sp>
        <p:nvSpPr>
          <p:cNvPr id="6" name="Content Placeholder 2">
            <a:extLst>
              <a:ext uri="{FF2B5EF4-FFF2-40B4-BE49-F238E27FC236}">
                <a16:creationId xmlns:a16="http://schemas.microsoft.com/office/drawing/2014/main" id="{F29D037A-0077-9D0E-086F-CC6D155AFFEE}"/>
              </a:ext>
            </a:extLst>
          </p:cNvPr>
          <p:cNvSpPr>
            <a:spLocks noGrp="1"/>
          </p:cNvSpPr>
          <p:nvPr>
            <p:ph idx="1"/>
          </p:nvPr>
        </p:nvSpPr>
        <p:spPr>
          <a:xfrm>
            <a:off x="199505" y="1097279"/>
            <a:ext cx="11779135" cy="5394960"/>
          </a:xfrm>
        </p:spPr>
        <p:txBody>
          <a:bodyPr>
            <a:normAutofit/>
          </a:bodyPr>
          <a:lstStyle/>
          <a:p>
            <a:pPr>
              <a:buFont typeface="Arial" panose="020B0604020202020204" pitchFamily="34" charset="0"/>
              <a:buChar char="•"/>
            </a:pPr>
            <a:r>
              <a:rPr lang="en-US" dirty="0"/>
              <a:t>Smartphones direct contact with the screen, which can be restrictive and uncomfortable for long periods.</a:t>
            </a:r>
          </a:p>
          <a:p>
            <a:pPr>
              <a:buFont typeface="Arial" panose="020B0604020202020204" pitchFamily="34" charset="0"/>
              <a:buChar char="•"/>
            </a:pPr>
            <a:r>
              <a:rPr lang="en-US" dirty="0"/>
              <a:t>Graphic tablets need a larger workspace, making it less convenient for quick sketches or notes.</a:t>
            </a:r>
            <a:endParaRPr lang="en-US" b="1" dirty="0"/>
          </a:p>
          <a:p>
            <a:pPr>
              <a:buFont typeface="Arial" panose="020B0604020202020204" pitchFamily="34" charset="0"/>
              <a:buChar char="•"/>
            </a:pPr>
            <a:r>
              <a:rPr lang="en-US" dirty="0"/>
              <a:t>Interaction is typically via a mouse, stylus, or touch rather than natural gestures.</a:t>
            </a:r>
          </a:p>
          <a:p>
            <a:pPr>
              <a:buFont typeface="Arial" panose="020B0604020202020204" pitchFamily="34" charset="0"/>
              <a:buChar char="•"/>
            </a:pPr>
            <a:r>
              <a:rPr lang="en-US" dirty="0"/>
              <a:t>There are gesture-based studies available but they fail to integrate fingertips for tracking and depend on an external tool.</a:t>
            </a:r>
          </a:p>
          <a:p>
            <a:pPr>
              <a:buFont typeface="Arial" panose="020B0604020202020204" pitchFamily="34" charset="0"/>
              <a:buChar char="•"/>
            </a:pPr>
            <a:r>
              <a:rPr lang="en-US" dirty="0"/>
              <a:t>They also depend on the external hardware like kinetic sensors, LED light for identifying the tip.</a:t>
            </a:r>
          </a:p>
          <a:p>
            <a:pPr>
              <a:buFont typeface="Arial" panose="020B0604020202020204" pitchFamily="34" charset="0"/>
              <a:buChar char="•"/>
            </a:pPr>
            <a:r>
              <a:rPr lang="en-US" dirty="0"/>
              <a:t>The smoothness in lines and lack of enough gestures can be better.</a:t>
            </a:r>
          </a:p>
          <a:p>
            <a:pPr>
              <a:buFont typeface="Arial" panose="020B0604020202020204" pitchFamily="34" charset="0"/>
              <a:buChar char="•"/>
            </a:pPr>
            <a:endParaRPr lang="en-US" dirty="0"/>
          </a:p>
          <a:p>
            <a:pPr>
              <a:buFont typeface="Arial" panose="020B0604020202020204" pitchFamily="34" charset="0"/>
              <a:buChar char="•"/>
            </a:pPr>
            <a:endParaRPr lang="en-US" b="1" dirty="0"/>
          </a:p>
          <a:p>
            <a:pPr>
              <a:buFont typeface="Arial" panose="020B0604020202020204" pitchFamily="34" charset="0"/>
              <a:buChar char="•"/>
            </a:pPr>
            <a:endParaRPr lang="en-US" b="1" dirty="0"/>
          </a:p>
        </p:txBody>
      </p:sp>
    </p:spTree>
    <p:extLst>
      <p:ext uri="{BB962C8B-B14F-4D97-AF65-F5344CB8AC3E}">
        <p14:creationId xmlns:p14="http://schemas.microsoft.com/office/powerpoint/2010/main" val="184054289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2809</Words>
  <Application>Microsoft Office PowerPoint</Application>
  <PresentationFormat>Widescreen</PresentationFormat>
  <Paragraphs>317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Times New Roman</vt:lpstr>
      <vt:lpstr>Wingdings</vt:lpstr>
      <vt:lpstr>Custom Design</vt:lpstr>
      <vt:lpstr>PowerPoint Presentation</vt:lpstr>
      <vt:lpstr>Contents</vt:lpstr>
      <vt:lpstr>Abstract</vt:lpstr>
      <vt:lpstr>Introduction</vt:lpstr>
      <vt:lpstr>Introduction</vt:lpstr>
      <vt:lpstr>Objectives</vt:lpstr>
      <vt:lpstr>Literature Survey</vt:lpstr>
      <vt:lpstr>Literature Survey</vt:lpstr>
      <vt:lpstr>Existing Systems</vt:lpstr>
      <vt:lpstr>Proposed System</vt:lpstr>
      <vt:lpstr>Planning</vt:lpstr>
      <vt:lpstr>Planning</vt:lpstr>
      <vt:lpstr>Planning</vt:lpstr>
      <vt:lpstr>Design</vt:lpstr>
      <vt:lpstr>Design</vt:lpstr>
      <vt:lpstr>Design</vt:lpstr>
      <vt:lpstr>Implementation</vt:lpstr>
      <vt:lpstr>Implementation</vt:lpstr>
      <vt:lpstr>Implementation</vt:lpstr>
      <vt:lpstr>Implementation</vt:lpstr>
      <vt:lpstr>Implementation</vt:lpstr>
      <vt:lpstr>Implementation</vt:lpstr>
      <vt:lpstr>Implementation</vt:lpstr>
      <vt:lpstr>Results</vt:lpstr>
      <vt:lpstr>Results</vt:lpstr>
      <vt:lpstr>Results</vt:lpstr>
      <vt:lpstr>Results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Fardeen Hussain</cp:lastModifiedBy>
  <cp:revision>142</cp:revision>
  <dcterms:created xsi:type="dcterms:W3CDTF">2019-06-11T05:35:00Z</dcterms:created>
  <dcterms:modified xsi:type="dcterms:W3CDTF">2025-03-23T08:28:46Z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64056B87AFBA4D16A0CA55CA16AEB7E2_13</vt:lpwstr>
  </property>
  <property fmtid="{D5CDD505-2E9C-101B-9397-08002B2CF9AE}" pid="3" name="KSOProductBuildVer">
    <vt:lpwstr>1033-12.2.0.19307</vt:lpwstr>
  </property>
</Properties>
</file>