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56" r:id="rId2"/>
    <p:sldId id="273" r:id="rId3"/>
    <p:sldId id="257" r:id="rId4"/>
    <p:sldId id="276" r:id="rId5"/>
    <p:sldId id="280" r:id="rId6"/>
    <p:sldId id="281" r:id="rId7"/>
    <p:sldId id="275" r:id="rId8"/>
    <p:sldId id="282" r:id="rId9"/>
    <p:sldId id="283" r:id="rId10"/>
    <p:sldId id="277" r:id="rId11"/>
    <p:sldId id="278"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14-12-2024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14-12-2024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(AI &amp; ML)</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Air Canvas with gesture control using OpenCV</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A - 9</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6095991" y="1783000"/>
            <a:ext cx="2382924" cy="584534"/>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Harish Chavan. M</a:t>
            </a:r>
          </a:p>
          <a:p>
            <a:pPr>
              <a:spcBef>
                <a:spcPts val="300"/>
              </a:spcBef>
            </a:pPr>
            <a:r>
              <a:rPr lang="en-US" sz="1200" b="0" dirty="0"/>
              <a:t>Roll No. 214G1A3327</a:t>
            </a:r>
          </a:p>
        </p:txBody>
      </p:sp>
      <p:sp>
        <p:nvSpPr>
          <p:cNvPr id="6" name="Subtitle 11"/>
          <p:cNvSpPr txBox="1"/>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US" sz="2400" b="0" dirty="0">
                <a:effectLst>
                  <a:outerShdw blurRad="38100" dist="38100" dir="2700000" algn="tl">
                    <a:srgbClr val="000000">
                      <a:alpha val="43137"/>
                    </a:srgbClr>
                  </a:outerShdw>
                </a:effectLst>
              </a:rPr>
              <a:t>Dr. P. </a:t>
            </a:r>
            <a:r>
              <a:rPr lang="en-US" sz="2400" b="0" dirty="0" err="1">
                <a:effectLst>
                  <a:outerShdw blurRad="38100" dist="38100" dir="2700000" algn="tl">
                    <a:srgbClr val="000000">
                      <a:alpha val="43137"/>
                    </a:srgbClr>
                  </a:outerShdw>
                </a:effectLst>
              </a:rPr>
              <a:t>Chitralingappa</a:t>
            </a:r>
            <a:r>
              <a:rPr lang="en-US" sz="2400" b="0" dirty="0">
                <a:effectLst>
                  <a:outerShdw blurRad="38100" dist="38100" dir="2700000" algn="tl">
                    <a:srgbClr val="000000">
                      <a:alpha val="43137"/>
                    </a:srgbClr>
                  </a:outerShdw>
                </a:effectLst>
              </a:rPr>
              <a:t> </a:t>
            </a:r>
            <a:r>
              <a:rPr lang="en-US" sz="2400" b="0" baseline="-25000" dirty="0">
                <a:effectLst>
                  <a:outerShdw blurRad="38100" dist="38100" dir="2700000" algn="tl">
                    <a:srgbClr val="000000">
                      <a:alpha val="43137"/>
                    </a:srgbClr>
                  </a:outerShdw>
                </a:effectLst>
              </a:rPr>
              <a:t>M. Tech, Ph. D</a:t>
            </a:r>
            <a:endParaRPr lang="en-IN" sz="2400" b="0" baseline="-25000" dirty="0">
              <a:effectLst>
                <a:outerShdw blurRad="38100" dist="38100" dir="2700000" algn="tl">
                  <a:srgbClr val="000000">
                    <a:alpha val="43137"/>
                  </a:srgbClr>
                </a:outerShdw>
              </a:effectLst>
            </a:endParaRPr>
          </a:p>
          <a:p>
            <a:pPr>
              <a:spcBef>
                <a:spcPts val="200"/>
              </a:spcBef>
            </a:pPr>
            <a:r>
              <a:rPr lang="en-IN" sz="1400" b="0" dirty="0"/>
              <a:t>Associate Professor</a:t>
            </a:r>
          </a:p>
        </p:txBody>
      </p:sp>
      <p:sp>
        <p:nvSpPr>
          <p:cNvPr id="7" name="Subtitle 11"/>
          <p:cNvSpPr txBox="1"/>
          <p:nvPr/>
        </p:nvSpPr>
        <p:spPr>
          <a:xfrm>
            <a:off x="1514475" y="5162533"/>
            <a:ext cx="9163049" cy="1427181"/>
          </a:xfrm>
          <a:prstGeom prst="rect">
            <a:avLst/>
          </a:prstGeom>
        </p:spPr>
        <p:txBody>
          <a:bodyPr vert="horz" lIns="91440" tIns="45720" rIns="91440" bIns="45720" rtlCol="0">
            <a:normAutofit fontScale="5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t>
            </a:r>
            <a:r>
              <a:rPr lang="en-IN" altLang="en-US" sz="4200" b="0" dirty="0">
                <a:effectLst>
                  <a:outerShdw blurRad="38100" dist="38100" dir="2700000" algn="tl">
                    <a:srgbClr val="000000">
                      <a:alpha val="43137"/>
                    </a:srgbClr>
                  </a:outerShdw>
                </a:effectLst>
              </a:rPr>
              <a:t>AI &amp; ML</a:t>
            </a:r>
            <a:r>
              <a:rPr lang="en-US" sz="4200" b="0" dirty="0">
                <a:effectLst>
                  <a:outerShdw blurRad="38100" dist="38100" dir="2700000" algn="tl">
                    <a:srgbClr val="000000">
                      <a:alpha val="43137"/>
                    </a:srgbClr>
                  </a:outerShdw>
                </a:effectLst>
              </a:rPr>
              <a:t>)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2024 - 2025</a:t>
            </a:r>
            <a:endParaRPr lang="en-US" sz="2500" b="0" dirty="0"/>
          </a:p>
          <a:p>
            <a:endParaRPr lang="en-IN" b="0" dirty="0"/>
          </a:p>
        </p:txBody>
      </p:sp>
      <p:sp>
        <p:nvSpPr>
          <p:cNvPr id="12" name="Subtitle 11"/>
          <p:cNvSpPr txBox="1"/>
          <p:nvPr/>
        </p:nvSpPr>
        <p:spPr>
          <a:xfrm>
            <a:off x="3574384" y="1783000"/>
            <a:ext cx="2382924" cy="584534"/>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Hemanth Kumar. L</a:t>
            </a:r>
          </a:p>
          <a:p>
            <a:pPr>
              <a:spcBef>
                <a:spcPts val="300"/>
              </a:spcBef>
            </a:pPr>
            <a:r>
              <a:rPr lang="en-US" sz="1200" b="0" dirty="0"/>
              <a:t>Roll No. 224G5A3305</a:t>
            </a:r>
          </a:p>
        </p:txBody>
      </p:sp>
      <p:sp>
        <p:nvSpPr>
          <p:cNvPr id="13" name="Subtitle 11"/>
          <p:cNvSpPr txBox="1"/>
          <p:nvPr/>
        </p:nvSpPr>
        <p:spPr>
          <a:xfrm>
            <a:off x="8617598"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Dheeraj. C</a:t>
            </a:r>
          </a:p>
          <a:p>
            <a:pPr>
              <a:spcBef>
                <a:spcPts val="300"/>
              </a:spcBef>
            </a:pPr>
            <a:r>
              <a:rPr lang="en-US" sz="1200" b="0" dirty="0"/>
              <a:t>Roll No. 214G1A3320</a:t>
            </a:r>
          </a:p>
        </p:txBody>
      </p:sp>
      <p:sp>
        <p:nvSpPr>
          <p:cNvPr id="14" name="Subtitle 11"/>
          <p:cNvSpPr txBox="1"/>
          <p:nvPr/>
        </p:nvSpPr>
        <p:spPr>
          <a:xfrm>
            <a:off x="1191460"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Fardeen Hussain</a:t>
            </a:r>
          </a:p>
          <a:p>
            <a:pPr>
              <a:spcBef>
                <a:spcPts val="300"/>
              </a:spcBef>
            </a:pPr>
            <a:r>
              <a:rPr lang="en-US" sz="1200" b="0" dirty="0"/>
              <a:t>Roll No. 214G1A3332</a:t>
            </a:r>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Air Canvas with gesture control using OpenCV</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2105" y="3477046"/>
            <a:ext cx="1843673" cy="16854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p:txBody>
          <a:bodyPr/>
          <a:lstStyle/>
          <a:p>
            <a:pPr marL="577850" indent="-577850">
              <a:buNone/>
            </a:pPr>
            <a:r>
              <a:rPr lang="en-IN" dirty="0"/>
              <a:t>[1] Y. Huang, X. Liu, X. Zhang, and L. Jin, "A Pointing Gesture Based Egocentric Interaction System: Dataset, Approach, and Application," 2016 IEEE Conference on Computer Vision and Pattern Recognition Workshops (CVPRW), Las Vegas, NV, pp. 370 377, 2016. </a:t>
            </a:r>
            <a:endParaRPr lang="en-US" dirty="0"/>
          </a:p>
          <a:p>
            <a:pPr marL="577850" indent="-577850">
              <a:buNone/>
            </a:pPr>
            <a:r>
              <a:rPr lang="en-IN" dirty="0"/>
              <a:t>[2] P. Ramasamy, G. Prabhu, and R. Srinivasan, "An economical air writing system is converting finger movements to text using a web camera," 2016 International Conference on Recent Trends in Information Technology (ICRTIT), Chennai, pp. 1-6, 2016. </a:t>
            </a:r>
            <a:endParaRPr lang="en-US" dirty="0"/>
          </a:p>
          <a:p>
            <a:pPr marL="577850" indent="-577850">
              <a:buNone/>
            </a:pPr>
            <a:r>
              <a:rPr lang="en-US" dirty="0"/>
              <a:t>[3] Saira Beg, M. Fahad Khan and Faisal Baig, "Text Writing in Air," Journal of Information Display Volume 14, Issue 4, 2013.</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normAutofit/>
          </a:bodyPr>
          <a:lstStyle/>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Abstract</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Introduction</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Existing System </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Proposed System</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System Requirements</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Literature Survey</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References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6" name="Content Placeholder 2"/>
          <p:cNvSpPr>
            <a:spLocks noGrp="1"/>
          </p:cNvSpPr>
          <p:nvPr>
            <p:ph idx="1"/>
          </p:nvPr>
        </p:nvSpPr>
        <p:spPr/>
        <p:txBody>
          <a:bodyPr>
            <a:noAutofit/>
          </a:bodyPr>
          <a:lstStyle/>
          <a:p>
            <a:pPr marL="457200" indent="0">
              <a:buNone/>
            </a:pPr>
            <a:r>
              <a:rPr lang="en-US" sz="2400" dirty="0"/>
              <a:t>This research introduces "Air Canvas," a virtual drawing tool controlled by hand gestures using OpenCV. It provides a contactless way to interact with a digital canvas by detecting and tracking hand movements in real time. Using computer vision techniques like color detection, contour analysis, and hand segmentation, the system maps gestures accurately while addressing challenges such as background noise and lighting variations. Key methods include skin-color thresholding for hand detection and motion tracking for smooth drawing, with gestures like fingertip detection for color selection. The Air Canvas highlights the potential of gesture-based interfaces for creative, educational, and assistive applications, with future work focusing on more gestures, improved algorithms, and hardware enhancements.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6" name="Content Placeholder 2"/>
          <p:cNvSpPr>
            <a:spLocks noGrp="1"/>
          </p:cNvSpPr>
          <p:nvPr>
            <p:ph idx="1"/>
          </p:nvPr>
        </p:nvSpPr>
        <p:spPr>
          <a:xfrm>
            <a:off x="199505" y="1097279"/>
            <a:ext cx="11779135" cy="5394960"/>
          </a:xfrm>
        </p:spPr>
        <p:txBody>
          <a:bodyPr>
            <a:normAutofit lnSpcReduction="10000"/>
          </a:bodyPr>
          <a:lstStyle/>
          <a:p>
            <a:pPr marL="0" indent="0">
              <a:buNone/>
            </a:pPr>
            <a:r>
              <a:rPr lang="en-US" b="1" dirty="0"/>
              <a:t>What is Air Canvas ?</a:t>
            </a:r>
          </a:p>
          <a:p>
            <a:pPr>
              <a:buFont typeface="Arial" panose="020B0604020202020204" pitchFamily="34" charset="0"/>
              <a:buChar char="•"/>
            </a:pPr>
            <a:r>
              <a:rPr lang="en-US" b="1" dirty="0"/>
              <a:t>Definition</a:t>
            </a:r>
            <a:r>
              <a:rPr lang="en-US" dirty="0"/>
              <a:t>: Air Canvas is an innovative virtual drawing tool that enables users to interact with a canvas using hand gestures, eliminating the need for physical tools like a mouse, stylus, or touchscreen.</a:t>
            </a:r>
          </a:p>
          <a:p>
            <a:pPr>
              <a:buFont typeface="Arial" panose="020B0604020202020204" pitchFamily="34" charset="0"/>
              <a:buChar char="•"/>
            </a:pPr>
            <a:r>
              <a:rPr lang="en-US" b="1" dirty="0"/>
              <a:t>Purpose</a:t>
            </a:r>
            <a:r>
              <a:rPr lang="en-US" dirty="0"/>
              <a:t>: Designed to provide a touch-free, intuitive writing experience by harnessing the power of computer vision. Users can seamlessly translate their hand movements into writing in real time.</a:t>
            </a:r>
          </a:p>
          <a:p>
            <a:pPr>
              <a:buFont typeface="Arial" panose="020B0604020202020204" pitchFamily="34" charset="0"/>
              <a:buChar char="•"/>
            </a:pPr>
            <a:r>
              <a:rPr lang="en-US" b="1" dirty="0"/>
              <a:t>Relevance</a:t>
            </a:r>
            <a:r>
              <a:rPr lang="en-US" dirty="0"/>
              <a:t>: Air Canvas highlights advancements in gesture recognition and computer vision technologies, demonstrating how technology can simplify and enhance human-computer interaction. It paves the way for accessible and inclusive tools, catering to diverse user needs, including individuals with physical limitations, while offering applications in creative, educational, and assistive domains.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4EC0C-B72E-96DE-53CC-B2C27D965E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0266CD-34A4-4C57-F9BF-6CF48480FF88}"/>
              </a:ext>
            </a:extLst>
          </p:cNvPr>
          <p:cNvSpPr>
            <a:spLocks noGrp="1"/>
          </p:cNvSpPr>
          <p:nvPr>
            <p:ph type="title"/>
          </p:nvPr>
        </p:nvSpPr>
        <p:spPr/>
        <p:txBody>
          <a:bodyPr/>
          <a:lstStyle/>
          <a:p>
            <a:r>
              <a:rPr lang="en-US" dirty="0"/>
              <a:t>Introduction</a:t>
            </a:r>
            <a:endParaRPr lang="en-IN" dirty="0"/>
          </a:p>
        </p:txBody>
      </p:sp>
      <p:sp>
        <p:nvSpPr>
          <p:cNvPr id="6" name="Content Placeholder 2">
            <a:extLst>
              <a:ext uri="{FF2B5EF4-FFF2-40B4-BE49-F238E27FC236}">
                <a16:creationId xmlns:a16="http://schemas.microsoft.com/office/drawing/2014/main" id="{9AF272B9-E566-C79B-F8F4-FFCE3D0D4003}"/>
              </a:ext>
            </a:extLst>
          </p:cNvPr>
          <p:cNvSpPr>
            <a:spLocks noGrp="1"/>
          </p:cNvSpPr>
          <p:nvPr>
            <p:ph idx="1"/>
          </p:nvPr>
        </p:nvSpPr>
        <p:spPr>
          <a:xfrm>
            <a:off x="199505" y="1097279"/>
            <a:ext cx="11779135" cy="5394960"/>
          </a:xfrm>
        </p:spPr>
        <p:txBody>
          <a:bodyPr>
            <a:normAutofit/>
          </a:bodyPr>
          <a:lstStyle/>
          <a:p>
            <a:pPr marL="0" indent="0">
              <a:buNone/>
            </a:pPr>
            <a:r>
              <a:rPr lang="en-US" b="1" dirty="0"/>
              <a:t>How it works?</a:t>
            </a:r>
          </a:p>
          <a:p>
            <a:pPr>
              <a:buFont typeface="Arial" panose="020B0604020202020204" pitchFamily="34" charset="0"/>
              <a:buChar char="•"/>
            </a:pPr>
            <a:r>
              <a:rPr lang="en-US" b="1" dirty="0"/>
              <a:t>Real-time Gesture Detection</a:t>
            </a:r>
            <a:r>
              <a:rPr lang="en-US" dirty="0"/>
              <a:t>: The Air Canvas system uses a standard webcam to capture hand movements and detect gestures in real time. The hand movements are tracked and translated into drawing actions on a digital canvas, creating an immersive and intuitive user experience.</a:t>
            </a:r>
          </a:p>
          <a:p>
            <a:pPr>
              <a:buFont typeface="Arial" panose="020B0604020202020204" pitchFamily="34" charset="0"/>
              <a:buChar char="•"/>
            </a:pPr>
            <a:r>
              <a:rPr lang="en-US" b="1" dirty="0"/>
              <a:t>Key Techniques</a:t>
            </a:r>
            <a:r>
              <a:rPr lang="en-US" dirty="0"/>
              <a:t>: The system leverages advanced computer vision techniques to ensure smooth and accurate gesture recognition. Color detection is used to identify specific features such as fingertips or hand regions, while contour analysis and hand segmentation enhance precision by isolating the hand from the background. Motion tracking algorithms ensure seamless and fluid drawing, mimicking the natural movement of a pen or brush.</a:t>
            </a:r>
          </a:p>
        </p:txBody>
      </p:sp>
    </p:spTree>
    <p:extLst>
      <p:ext uri="{BB962C8B-B14F-4D97-AF65-F5344CB8AC3E}">
        <p14:creationId xmlns:p14="http://schemas.microsoft.com/office/powerpoint/2010/main" val="746729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55C1FD-7735-1AC1-469B-0ED5D924B4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0B52C5-7F73-3DAE-1E3A-0242DAC8AF3C}"/>
              </a:ext>
            </a:extLst>
          </p:cNvPr>
          <p:cNvSpPr>
            <a:spLocks noGrp="1"/>
          </p:cNvSpPr>
          <p:nvPr>
            <p:ph type="title"/>
          </p:nvPr>
        </p:nvSpPr>
        <p:spPr/>
        <p:txBody>
          <a:bodyPr/>
          <a:lstStyle/>
          <a:p>
            <a:r>
              <a:rPr lang="en-US" dirty="0"/>
              <a:t>Existing Systems</a:t>
            </a:r>
            <a:endParaRPr lang="en-IN" dirty="0"/>
          </a:p>
        </p:txBody>
      </p:sp>
      <p:sp>
        <p:nvSpPr>
          <p:cNvPr id="6" name="Content Placeholder 2">
            <a:extLst>
              <a:ext uri="{FF2B5EF4-FFF2-40B4-BE49-F238E27FC236}">
                <a16:creationId xmlns:a16="http://schemas.microsoft.com/office/drawing/2014/main" id="{F29D037A-0077-9D0E-086F-CC6D155AFFEE}"/>
              </a:ext>
            </a:extLst>
          </p:cNvPr>
          <p:cNvSpPr>
            <a:spLocks noGrp="1"/>
          </p:cNvSpPr>
          <p:nvPr>
            <p:ph idx="1"/>
          </p:nvPr>
        </p:nvSpPr>
        <p:spPr>
          <a:xfrm>
            <a:off x="199505" y="1097279"/>
            <a:ext cx="11779135" cy="5394960"/>
          </a:xfrm>
        </p:spPr>
        <p:txBody>
          <a:bodyPr>
            <a:normAutofit/>
          </a:bodyPr>
          <a:lstStyle/>
          <a:p>
            <a:pPr marL="0" indent="0">
              <a:buNone/>
            </a:pPr>
            <a:r>
              <a:rPr lang="en-US" b="1" dirty="0"/>
              <a:t>Touch Screen Devices</a:t>
            </a:r>
          </a:p>
          <a:p>
            <a:pPr>
              <a:buFont typeface="Arial" panose="020B0604020202020204" pitchFamily="34" charset="0"/>
              <a:buChar char="•"/>
            </a:pPr>
            <a:r>
              <a:rPr lang="en-US" dirty="0"/>
              <a:t>Requires direct contact with the screen, which can be restrictive and uncomfortable for long periods.</a:t>
            </a:r>
          </a:p>
          <a:p>
            <a:pPr marL="0" indent="0">
              <a:buNone/>
            </a:pPr>
            <a:r>
              <a:rPr lang="en-US" b="1" dirty="0"/>
              <a:t>Graphics Tablets</a:t>
            </a:r>
          </a:p>
          <a:p>
            <a:pPr>
              <a:buFont typeface="Arial" panose="020B0604020202020204" pitchFamily="34" charset="0"/>
              <a:buChar char="•"/>
            </a:pPr>
            <a:r>
              <a:rPr lang="en-US" dirty="0"/>
              <a:t>Limits mobility and flexibility.</a:t>
            </a:r>
          </a:p>
          <a:p>
            <a:pPr>
              <a:buFont typeface="Arial" panose="020B0604020202020204" pitchFamily="34" charset="0"/>
              <a:buChar char="•"/>
            </a:pPr>
            <a:r>
              <a:rPr lang="en-US" dirty="0"/>
              <a:t>Needs a larger workspace, making it less convenient for quick sketches or notes.</a:t>
            </a:r>
          </a:p>
          <a:p>
            <a:pPr>
              <a:buFont typeface="Arial" panose="020B0604020202020204" pitchFamily="34" charset="0"/>
              <a:buChar char="•"/>
            </a:pPr>
            <a:r>
              <a:rPr lang="en-US" dirty="0"/>
              <a:t>High-quality models can be costly.</a:t>
            </a:r>
          </a:p>
          <a:p>
            <a:pPr marL="0" indent="0">
              <a:buNone/>
            </a:pPr>
            <a:r>
              <a:rPr lang="en-US" b="1" dirty="0"/>
              <a:t>Virtual Whiteboards</a:t>
            </a:r>
          </a:p>
          <a:p>
            <a:pPr>
              <a:buFont typeface="Arial" panose="020B0604020202020204" pitchFamily="34" charset="0"/>
              <a:buChar char="•"/>
            </a:pPr>
            <a:r>
              <a:rPr lang="en-US" dirty="0"/>
              <a:t>Interaction is typically via a mouse, stylus, or touch rather than natural gestures.</a:t>
            </a:r>
            <a:endParaRPr lang="en-US" b="1" dirty="0"/>
          </a:p>
          <a:p>
            <a:pPr>
              <a:buFont typeface="Arial" panose="020B0604020202020204" pitchFamily="34" charset="0"/>
              <a:buChar char="•"/>
            </a:pPr>
            <a:endParaRPr lang="en-US" b="1" dirty="0"/>
          </a:p>
        </p:txBody>
      </p:sp>
    </p:spTree>
    <p:extLst>
      <p:ext uri="{BB962C8B-B14F-4D97-AF65-F5344CB8AC3E}">
        <p14:creationId xmlns:p14="http://schemas.microsoft.com/office/powerpoint/2010/main" val="1840542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IN" dirty="0"/>
          </a:p>
        </p:txBody>
      </p:sp>
      <p:sp>
        <p:nvSpPr>
          <p:cNvPr id="7" name="Content Placeholder 2"/>
          <p:cNvSpPr>
            <a:spLocks noGrp="1"/>
          </p:cNvSpPr>
          <p:nvPr>
            <p:ph idx="1"/>
          </p:nvPr>
        </p:nvSpPr>
        <p:spPr>
          <a:xfrm>
            <a:off x="199505" y="1097279"/>
            <a:ext cx="11779135" cy="5394960"/>
          </a:xfrm>
        </p:spPr>
        <p:txBody>
          <a:bodyPr>
            <a:normAutofit/>
          </a:bodyPr>
          <a:lstStyle/>
          <a:p>
            <a:pPr>
              <a:buFont typeface="Arial" panose="020B0604020202020204" pitchFamily="34" charset="0"/>
              <a:buChar char="•"/>
            </a:pPr>
            <a:r>
              <a:rPr lang="en-US" b="1" dirty="0"/>
              <a:t>Single index finger gesture</a:t>
            </a:r>
            <a:r>
              <a:rPr lang="en-US" dirty="0"/>
              <a:t> to draw, select colors, and clear the canvas.</a:t>
            </a:r>
          </a:p>
          <a:p>
            <a:pPr>
              <a:buFont typeface="Arial" panose="020B0604020202020204" pitchFamily="34" charset="0"/>
              <a:buChar char="•"/>
            </a:pPr>
            <a:r>
              <a:rPr lang="en-US" b="1" dirty="0"/>
              <a:t>Works with just a webcam</a:t>
            </a:r>
            <a:r>
              <a:rPr lang="en-US" dirty="0"/>
              <a:t>, no specialized sensors or touchscreens needed.</a:t>
            </a:r>
          </a:p>
          <a:p>
            <a:pPr>
              <a:buFont typeface="Arial" panose="020B0604020202020204" pitchFamily="34" charset="0"/>
              <a:buChar char="•"/>
            </a:pPr>
            <a:r>
              <a:rPr lang="en-US" b="1" dirty="0"/>
              <a:t>Real-time feedback</a:t>
            </a:r>
            <a:r>
              <a:rPr lang="en-US" dirty="0"/>
              <a:t> for seamless interaction.</a:t>
            </a:r>
          </a:p>
          <a:p>
            <a:pPr>
              <a:buFont typeface="Arial" panose="020B0604020202020204" pitchFamily="34" charset="0"/>
              <a:buChar char="•"/>
            </a:pPr>
            <a:r>
              <a:rPr lang="en-US" b="1" dirty="0"/>
              <a:t>Easy to use</a:t>
            </a:r>
            <a:r>
              <a:rPr lang="en-US" dirty="0"/>
              <a:t> with minimal learning curve, ideal for both casual and professional users.</a:t>
            </a:r>
          </a:p>
          <a:p>
            <a:pPr>
              <a:buFont typeface="Arial" panose="020B0604020202020204" pitchFamily="34" charset="0"/>
              <a:buChar char="•"/>
            </a:pPr>
            <a:r>
              <a:rPr lang="en-US" dirty="0"/>
              <a:t>Built using </a:t>
            </a:r>
            <a:r>
              <a:rPr lang="en-US" b="1" dirty="0"/>
              <a:t>OpenCV</a:t>
            </a:r>
            <a:r>
              <a:rPr lang="en-US" dirty="0"/>
              <a:t> for gesture recognition and </a:t>
            </a:r>
            <a:r>
              <a:rPr lang="en-US" b="1" dirty="0"/>
              <a:t>Python</a:t>
            </a:r>
            <a:r>
              <a:rPr lang="en-US" dirty="0"/>
              <a:t> for program logic.</a:t>
            </a:r>
          </a:p>
          <a:p>
            <a:pPr>
              <a:buFont typeface="Arial" panose="020B0604020202020204" pitchFamily="34" charset="0"/>
              <a:buChar cha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00A92-9D77-5902-CDAB-52215E7D16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42439-9579-8D32-E1A1-AC61B95BB1C8}"/>
              </a:ext>
            </a:extLst>
          </p:cNvPr>
          <p:cNvSpPr>
            <a:spLocks noGrp="1"/>
          </p:cNvSpPr>
          <p:nvPr>
            <p:ph type="title"/>
          </p:nvPr>
        </p:nvSpPr>
        <p:spPr/>
        <p:txBody>
          <a:bodyPr/>
          <a:lstStyle/>
          <a:p>
            <a:r>
              <a:rPr lang="en-US" dirty="0"/>
              <a:t>System Requirements</a:t>
            </a:r>
            <a:endParaRPr lang="en-IN" dirty="0"/>
          </a:p>
        </p:txBody>
      </p:sp>
      <p:sp>
        <p:nvSpPr>
          <p:cNvPr id="7" name="Content Placeholder 2">
            <a:extLst>
              <a:ext uri="{FF2B5EF4-FFF2-40B4-BE49-F238E27FC236}">
                <a16:creationId xmlns:a16="http://schemas.microsoft.com/office/drawing/2014/main" id="{7CE133AD-A167-5AAE-B194-E9A75CFC0B42}"/>
              </a:ext>
            </a:extLst>
          </p:cNvPr>
          <p:cNvSpPr>
            <a:spLocks noGrp="1"/>
          </p:cNvSpPr>
          <p:nvPr>
            <p:ph idx="1"/>
          </p:nvPr>
        </p:nvSpPr>
        <p:spPr>
          <a:xfrm>
            <a:off x="199505" y="1097279"/>
            <a:ext cx="11779135" cy="5394960"/>
          </a:xfrm>
        </p:spPr>
        <p:txBody>
          <a:bodyPr>
            <a:normAutofit/>
          </a:bodyPr>
          <a:lstStyle/>
          <a:p>
            <a:pPr marL="0" indent="0">
              <a:buNone/>
            </a:pPr>
            <a:r>
              <a:rPr lang="en-US" sz="2000" b="1" dirty="0"/>
              <a:t>Hardware Requirements:</a:t>
            </a:r>
          </a:p>
          <a:p>
            <a:pPr>
              <a:buFont typeface="Arial" panose="020B0604020202020204" pitchFamily="34" charset="0"/>
              <a:buChar char="•"/>
            </a:pPr>
            <a:r>
              <a:rPr lang="en-IN" sz="2000" b="1" dirty="0"/>
              <a:t>Processor</a:t>
            </a:r>
            <a:r>
              <a:rPr lang="en-IN" sz="2000" dirty="0"/>
              <a:t>: Dual-core CPU (e.g., Intel Core i3 or equivalent) minimum; Quad-core (e.g., Intel Core i5) recommended.</a:t>
            </a:r>
          </a:p>
          <a:p>
            <a:pPr>
              <a:buFont typeface="Arial" panose="020B0604020202020204" pitchFamily="34" charset="0"/>
              <a:buChar char="•"/>
            </a:pPr>
            <a:r>
              <a:rPr lang="en-US" sz="2000" b="1" dirty="0"/>
              <a:t>RAM</a:t>
            </a:r>
            <a:r>
              <a:rPr lang="en-US" sz="2000" dirty="0"/>
              <a:t>: 4 GB minimum; 8 GB or more recommended.</a:t>
            </a:r>
          </a:p>
          <a:p>
            <a:pPr>
              <a:buFont typeface="Arial" panose="020B0604020202020204" pitchFamily="34" charset="0"/>
              <a:buChar char="•"/>
            </a:pPr>
            <a:r>
              <a:rPr lang="en-US" sz="2000" b="1" dirty="0"/>
              <a:t>Webcam</a:t>
            </a:r>
            <a:r>
              <a:rPr lang="en-US" sz="2000" dirty="0"/>
              <a:t>: 720p minimum resolution; 1080p recommended for better accuracy.</a:t>
            </a:r>
          </a:p>
          <a:p>
            <a:pPr>
              <a:buFont typeface="Arial" panose="020B0604020202020204" pitchFamily="34" charset="0"/>
              <a:buChar char="•"/>
            </a:pPr>
            <a:r>
              <a:rPr lang="en-US" sz="2000" b="1" dirty="0"/>
              <a:t>Graphics</a:t>
            </a:r>
            <a:r>
              <a:rPr lang="en-US" sz="2000" dirty="0"/>
              <a:t>: Integrated GPU minimum; Dedicated GPU (e.g., NVIDIA GTX 1050 or better) recommended for future enhancements.</a:t>
            </a:r>
          </a:p>
          <a:p>
            <a:pPr>
              <a:buFont typeface="Arial" panose="020B0604020202020204" pitchFamily="34" charset="0"/>
              <a:buChar char="•"/>
            </a:pPr>
            <a:r>
              <a:rPr lang="en-US" sz="2000" b="1" dirty="0"/>
              <a:t>Storage</a:t>
            </a:r>
            <a:r>
              <a:rPr lang="en-US" sz="2000" dirty="0"/>
              <a:t>: 1 GB free space minimum; 10 GB free on SSD recommended.</a:t>
            </a:r>
          </a:p>
          <a:p>
            <a:pPr marL="0" indent="0">
              <a:buNone/>
            </a:pPr>
            <a:r>
              <a:rPr lang="en-US" sz="2000" b="1" dirty="0"/>
              <a:t>Software Requirements:</a:t>
            </a:r>
          </a:p>
          <a:p>
            <a:pPr>
              <a:buFont typeface="Arial" panose="020B0604020202020204" pitchFamily="34" charset="0"/>
              <a:buChar char="•"/>
            </a:pPr>
            <a:r>
              <a:rPr lang="en-IN" sz="2000" b="1" dirty="0"/>
              <a:t>OS</a:t>
            </a:r>
            <a:r>
              <a:rPr lang="en-IN" sz="2000" dirty="0"/>
              <a:t>: </a:t>
            </a:r>
            <a:r>
              <a:rPr lang="en-US" sz="2000" dirty="0"/>
              <a:t>Windows 10 or later (64-bit recommended).</a:t>
            </a:r>
            <a:endParaRPr lang="en-IN" sz="2000" b="1" dirty="0"/>
          </a:p>
          <a:p>
            <a:pPr>
              <a:buFont typeface="Arial" panose="020B0604020202020204" pitchFamily="34" charset="0"/>
              <a:buChar char="•"/>
            </a:pPr>
            <a:r>
              <a:rPr lang="en-US" sz="2000" b="1" dirty="0"/>
              <a:t>Python Version</a:t>
            </a:r>
            <a:r>
              <a:rPr lang="en-US" sz="2000" dirty="0"/>
              <a:t>: Python 3.8 or later (3.10 recommended).</a:t>
            </a:r>
          </a:p>
          <a:p>
            <a:pPr>
              <a:buFont typeface="Arial" panose="020B0604020202020204" pitchFamily="34" charset="0"/>
              <a:buChar char="•"/>
            </a:pPr>
            <a:r>
              <a:rPr lang="en-IN" sz="2000" b="1" dirty="0"/>
              <a:t>Python Libraries</a:t>
            </a:r>
            <a:r>
              <a:rPr lang="en-IN" sz="2000" dirty="0"/>
              <a:t>: </a:t>
            </a:r>
            <a:r>
              <a:rPr lang="en-IN" sz="2000" dirty="0" err="1"/>
              <a:t>numpy</a:t>
            </a:r>
            <a:r>
              <a:rPr lang="en-IN" sz="2000" dirty="0"/>
              <a:t>, </a:t>
            </a:r>
            <a:r>
              <a:rPr lang="en-IN" sz="2000" dirty="0" err="1"/>
              <a:t>opencv</a:t>
            </a:r>
            <a:r>
              <a:rPr lang="en-IN" sz="2000" dirty="0"/>
              <a:t>-python, </a:t>
            </a:r>
            <a:r>
              <a:rPr lang="en-IN" sz="2000" dirty="0" err="1"/>
              <a:t>opencv</a:t>
            </a:r>
            <a:r>
              <a:rPr lang="en-IN" sz="2000" dirty="0"/>
              <a:t>-</a:t>
            </a:r>
            <a:r>
              <a:rPr lang="en-IN" sz="2000" dirty="0" err="1"/>
              <a:t>contrib</a:t>
            </a:r>
            <a:r>
              <a:rPr lang="en-IN" sz="2000" dirty="0"/>
              <a:t>-python, </a:t>
            </a:r>
            <a:r>
              <a:rPr lang="en-IN" sz="2000" dirty="0" err="1"/>
              <a:t>mediapipe</a:t>
            </a:r>
            <a:endParaRPr lang="en-IN" sz="2000" dirty="0"/>
          </a:p>
          <a:p>
            <a:pPr>
              <a:buFont typeface="Arial" panose="020B0604020202020204" pitchFamily="34" charset="0"/>
              <a:buChar char="•"/>
            </a:pPr>
            <a:r>
              <a:rPr lang="en-US" sz="2000" b="1" dirty="0"/>
              <a:t>IDE/Editor: </a:t>
            </a:r>
            <a:r>
              <a:rPr lang="en-US" sz="2000" dirty="0"/>
              <a:t>Any Python IDE (e.g., PyCharm, VS Code, </a:t>
            </a:r>
            <a:r>
              <a:rPr lang="en-US" sz="2000" dirty="0" err="1"/>
              <a:t>Jupyter</a:t>
            </a:r>
            <a:r>
              <a:rPr lang="en-US" sz="2000" dirty="0"/>
              <a:t> Notebook).</a:t>
            </a:r>
          </a:p>
        </p:txBody>
      </p:sp>
      <p:sp>
        <p:nvSpPr>
          <p:cNvPr id="4" name="Rectangle 2">
            <a:extLst>
              <a:ext uri="{FF2B5EF4-FFF2-40B4-BE49-F238E27FC236}">
                <a16:creationId xmlns:a16="http://schemas.microsoft.com/office/drawing/2014/main" id="{37115B0D-ABE7-FBBA-A592-EB83D4D7CB8A}"/>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3112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BCD03D-318E-ACB9-469B-BF18A78C05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08D16D-C7C8-7E82-E793-F5E3FE2A1A4A}"/>
              </a:ext>
            </a:extLst>
          </p:cNvPr>
          <p:cNvSpPr>
            <a:spLocks noGrp="1"/>
          </p:cNvSpPr>
          <p:nvPr>
            <p:ph type="title"/>
          </p:nvPr>
        </p:nvSpPr>
        <p:spPr/>
        <p:txBody>
          <a:bodyPr/>
          <a:lstStyle/>
          <a:p>
            <a:r>
              <a:rPr lang="en-US" dirty="0"/>
              <a:t>Literature Survey</a:t>
            </a:r>
            <a:endParaRPr lang="en-IN" dirty="0"/>
          </a:p>
        </p:txBody>
      </p:sp>
      <p:sp>
        <p:nvSpPr>
          <p:cNvPr id="7" name="Content Placeholder 2">
            <a:extLst>
              <a:ext uri="{FF2B5EF4-FFF2-40B4-BE49-F238E27FC236}">
                <a16:creationId xmlns:a16="http://schemas.microsoft.com/office/drawing/2014/main" id="{44A94B73-E7AE-C865-8CB3-4CB154BD5840}"/>
              </a:ext>
            </a:extLst>
          </p:cNvPr>
          <p:cNvSpPr>
            <a:spLocks noGrp="1"/>
          </p:cNvSpPr>
          <p:nvPr>
            <p:ph idx="1"/>
          </p:nvPr>
        </p:nvSpPr>
        <p:spPr>
          <a:xfrm>
            <a:off x="199505" y="1097279"/>
            <a:ext cx="11779135" cy="5394960"/>
          </a:xfrm>
        </p:spPr>
        <p:txBody>
          <a:bodyPr>
            <a:normAutofit/>
          </a:bodyPr>
          <a:lstStyle/>
          <a:p>
            <a:pPr>
              <a:buFont typeface="Arial" panose="020B0604020202020204" pitchFamily="34" charset="0"/>
              <a:buChar char="•"/>
            </a:pPr>
            <a:r>
              <a:rPr lang="en-US" dirty="0"/>
              <a:t>The study highlights the effectiveness of gestures, particularly pointing, as a natural input modality, reinforcing the design choice for using an index finger gesture in the proposed air canvas system.</a:t>
            </a:r>
          </a:p>
          <a:p>
            <a:pPr>
              <a:buFont typeface="Arial" panose="020B0604020202020204" pitchFamily="34" charset="0"/>
              <a:buChar char="•"/>
            </a:pPr>
            <a:r>
              <a:rPr lang="en-US" dirty="0"/>
              <a:t>The research showcases the viability of using low-cost hardware like webcams for gesture recognition, aligning with the proposed air canvas system’s emphasis on accessibility and affordability.</a:t>
            </a:r>
          </a:p>
          <a:p>
            <a:pPr>
              <a:buFont typeface="Arial" panose="020B0604020202020204" pitchFamily="34" charset="0"/>
              <a:buChar char="•"/>
            </a:pPr>
            <a:r>
              <a:rPr lang="en-US" dirty="0"/>
              <a:t>The study underscores the potential of air-based input systems for real-time applications, reinforcing the value of gesture tracking for intuitive interfaces. Its insights into noise reduction and gesture accuracy are particularly relevant for enhancing the performance and reliability of the proposed air canvas system.</a:t>
            </a:r>
          </a:p>
        </p:txBody>
      </p:sp>
    </p:spTree>
    <p:extLst>
      <p:ext uri="{BB962C8B-B14F-4D97-AF65-F5344CB8AC3E}">
        <p14:creationId xmlns:p14="http://schemas.microsoft.com/office/powerpoint/2010/main" val="284226695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TotalTime>
  <Words>1054</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Courier New</vt:lpstr>
      <vt:lpstr>Times New Roman</vt:lpstr>
      <vt:lpstr>Wingdings</vt:lpstr>
      <vt:lpstr>Custom Design</vt:lpstr>
      <vt:lpstr>PowerPoint Presentation</vt:lpstr>
      <vt:lpstr>Contents</vt:lpstr>
      <vt:lpstr>Abstract</vt:lpstr>
      <vt:lpstr>Introduction</vt:lpstr>
      <vt:lpstr>Introduction</vt:lpstr>
      <vt:lpstr>Existing Systems</vt:lpstr>
      <vt:lpstr>Proposed System</vt:lpstr>
      <vt:lpstr>System Requirements</vt:lpstr>
      <vt:lpstr>Literature Survey</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Fardeen Hussain</cp:lastModifiedBy>
  <cp:revision>121</cp:revision>
  <dcterms:created xsi:type="dcterms:W3CDTF">2019-06-11T05:35:00Z</dcterms:created>
  <dcterms:modified xsi:type="dcterms:W3CDTF">2024-12-14T11:50:07Z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64056B87AFBA4D16A0CA55CA16AEB7E2_13</vt:lpwstr>
  </property>
  <property fmtid="{D5CDD505-2E9C-101B-9397-08002B2CF9AE}" pid="3" name="KSOProductBuildVer">
    <vt:lpwstr>1033-12.2.0.19307</vt:lpwstr>
  </property>
</Properties>
</file>