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63" r:id="rId13"/>
    <p:sldId id="264"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214g1a33c0/Key-Logger-APSSDC-Project-.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3120" y="2120983"/>
            <a:ext cx="87630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t>Vaileti Venkata Sai Kumar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1" name="TextBox 10">
            <a:extLst>
              <a:ext uri="{FF2B5EF4-FFF2-40B4-BE49-F238E27FC236}">
                <a16:creationId xmlns:a16="http://schemas.microsoft.com/office/drawing/2014/main" id="{8547F1F9-1792-C1CA-E2AC-92ABDAD850BF}"/>
              </a:ext>
            </a:extLst>
          </p:cNvPr>
          <p:cNvSpPr txBox="1"/>
          <p:nvPr/>
        </p:nvSpPr>
        <p:spPr>
          <a:xfrm>
            <a:off x="2882900" y="1433195"/>
            <a:ext cx="9220200" cy="5078313"/>
          </a:xfrm>
          <a:prstGeom prst="rect">
            <a:avLst/>
          </a:prstGeom>
          <a:noFill/>
        </p:spPr>
        <p:txBody>
          <a:bodyPr wrap="square" rtlCol="0">
            <a:spAutoFit/>
          </a:bodyPr>
          <a:lstStyle/>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start_button.config</a:t>
            </a:r>
            <a:r>
              <a:rPr lang="en-IN" dirty="0"/>
              <a:t>(state='normal')</a:t>
            </a:r>
          </a:p>
          <a:p>
            <a:r>
              <a:rPr lang="en-IN" dirty="0"/>
              <a:t>    </a:t>
            </a:r>
            <a:r>
              <a:rPr lang="en-IN" dirty="0" err="1"/>
              <a:t>stop_button.config</a:t>
            </a:r>
            <a:r>
              <a:rPr lang="en-IN" dirty="0"/>
              <a:t>(state='disabled')</a:t>
            </a:r>
          </a:p>
          <a:p>
            <a:endParaRPr lang="en-IN" dirty="0"/>
          </a:p>
          <a:p>
            <a:r>
              <a:rPr lang="en-IN" dirty="0"/>
              <a:t>root = Tk()</a:t>
            </a:r>
          </a:p>
          <a:p>
            <a:r>
              <a:rPr lang="en-IN" dirty="0" err="1"/>
              <a:t>root.title</a:t>
            </a:r>
            <a:r>
              <a:rPr lang="en-IN" dirty="0"/>
              <a:t>("Keylogger")</a:t>
            </a:r>
          </a:p>
          <a:p>
            <a:endParaRPr lang="en-IN" dirty="0"/>
          </a:p>
        </p:txBody>
      </p:sp>
    </p:spTree>
    <p:extLst>
      <p:ext uri="{BB962C8B-B14F-4D97-AF65-F5344CB8AC3E}">
        <p14:creationId xmlns:p14="http://schemas.microsoft.com/office/powerpoint/2010/main" val="248524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1" name="TextBox 10">
            <a:extLst>
              <a:ext uri="{FF2B5EF4-FFF2-40B4-BE49-F238E27FC236}">
                <a16:creationId xmlns:a16="http://schemas.microsoft.com/office/drawing/2014/main" id="{8547F1F9-1792-C1CA-E2AC-92ABDAD850BF}"/>
              </a:ext>
            </a:extLst>
          </p:cNvPr>
          <p:cNvSpPr txBox="1"/>
          <p:nvPr/>
        </p:nvSpPr>
        <p:spPr>
          <a:xfrm>
            <a:off x="2819400" y="1329610"/>
            <a:ext cx="9220200" cy="3693319"/>
          </a:xfrm>
          <a:prstGeom prst="rect">
            <a:avLst/>
          </a:prstGeom>
          <a:noFill/>
        </p:spPr>
        <p:txBody>
          <a:bodyPr wrap="square" rtlCol="0">
            <a:spAutoFit/>
          </a:bodyPr>
          <a:lstStyle/>
          <a:p>
            <a:r>
              <a:rPr lang="en-IN" dirty="0"/>
              <a:t>label = Label(root, text='Click "Start" to begin keylogging.')</a:t>
            </a:r>
          </a:p>
          <a:p>
            <a:r>
              <a:rPr lang="en-IN" dirty="0" err="1"/>
              <a:t>label.config</a:t>
            </a:r>
            <a:r>
              <a:rPr lang="en-IN" dirty="0"/>
              <a:t>(anchor=CENTER)</a:t>
            </a:r>
          </a:p>
          <a:p>
            <a:r>
              <a:rPr lang="en-IN" dirty="0" err="1"/>
              <a:t>label.pack</a:t>
            </a:r>
            <a:r>
              <a:rPr lang="en-IN" dirty="0"/>
              <a:t>()</a:t>
            </a:r>
          </a:p>
          <a:p>
            <a:endParaRPr lang="en-IN" dirty="0"/>
          </a:p>
          <a:p>
            <a:r>
              <a:rPr lang="en-IN" dirty="0" err="1"/>
              <a:t>start_button</a:t>
            </a:r>
            <a:r>
              <a:rPr lang="en-IN" dirty="0"/>
              <a:t> = Button(root, text="Start", command=</a:t>
            </a:r>
            <a:r>
              <a:rPr lang="en-IN" dirty="0" err="1"/>
              <a:t>start_keylogger</a:t>
            </a:r>
            <a:r>
              <a:rPr lang="en-IN" dirty="0"/>
              <a:t>)</a:t>
            </a:r>
          </a:p>
          <a:p>
            <a:r>
              <a:rPr lang="en-IN" dirty="0" err="1"/>
              <a:t>start_button.pack</a:t>
            </a:r>
            <a:r>
              <a:rPr lang="en-IN" dirty="0"/>
              <a:t>(side=LEFT)</a:t>
            </a:r>
          </a:p>
          <a:p>
            <a:endParaRPr lang="en-IN" dirty="0"/>
          </a:p>
          <a:p>
            <a:r>
              <a:rPr lang="en-IN" dirty="0" err="1"/>
              <a:t>stop_button</a:t>
            </a:r>
            <a:r>
              <a:rPr lang="en-IN" dirty="0"/>
              <a:t> = Button(root, text="Stop", command=</a:t>
            </a:r>
            <a:r>
              <a:rPr lang="en-IN" dirty="0" err="1"/>
              <a:t>stop_keylogger</a:t>
            </a:r>
            <a:r>
              <a:rPr lang="en-IN" dirty="0"/>
              <a:t>, state='disabled')</a:t>
            </a:r>
          </a:p>
          <a:p>
            <a:r>
              <a:rPr lang="en-IN" dirty="0" err="1"/>
              <a:t>stop_button.pack</a:t>
            </a:r>
            <a:r>
              <a:rPr lang="en-IN" dirty="0"/>
              <a:t>(side=RIGHT)</a:t>
            </a:r>
          </a:p>
          <a:p>
            <a:endParaRPr lang="en-IN" dirty="0"/>
          </a:p>
          <a:p>
            <a:r>
              <a:rPr lang="en-IN" dirty="0" err="1"/>
              <a:t>root.geometry</a:t>
            </a:r>
            <a:r>
              <a:rPr lang="en-IN" dirty="0"/>
              <a:t>("250x250")</a:t>
            </a:r>
          </a:p>
          <a:p>
            <a:endParaRPr lang="en-IN" dirty="0"/>
          </a:p>
          <a:p>
            <a:r>
              <a:rPr lang="en-IN" dirty="0" err="1"/>
              <a:t>root.mainloop</a:t>
            </a:r>
            <a:r>
              <a:rPr lang="en-IN" dirty="0"/>
              <a:t>()</a:t>
            </a:r>
          </a:p>
        </p:txBody>
      </p:sp>
    </p:spTree>
    <p:extLst>
      <p:ext uri="{BB962C8B-B14F-4D97-AF65-F5344CB8AC3E}">
        <p14:creationId xmlns:p14="http://schemas.microsoft.com/office/powerpoint/2010/main" val="169738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274F6817-9953-9658-4AC8-7EDFDFE24C14}"/>
              </a:ext>
            </a:extLst>
          </p:cNvPr>
          <p:cNvSpPr txBox="1"/>
          <p:nvPr/>
        </p:nvSpPr>
        <p:spPr>
          <a:xfrm>
            <a:off x="2533650" y="2133600"/>
            <a:ext cx="661035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To provide secureness to accounts in a system or computer by this own development of keyloggers.</a:t>
            </a:r>
          </a:p>
          <a:p>
            <a:pPr marL="285750" indent="-285750">
              <a:buFont typeface="Arial" panose="020B0604020202020204" pitchFamily="34" charset="0"/>
              <a:buChar char="•"/>
            </a:pPr>
            <a:r>
              <a:rPr lang="en-IN" dirty="0"/>
              <a:t>Keystrokes and mouse clicks are recursively  overwrites into a text file.</a:t>
            </a:r>
          </a:p>
          <a:p>
            <a:pPr marL="285750" indent="-285750">
              <a:buFont typeface="Arial" panose="020B0604020202020204" pitchFamily="34" charset="0"/>
              <a:buChar char="•"/>
            </a:pPr>
            <a:r>
              <a:rPr lang="en-IN" dirty="0"/>
              <a:t>Accessibility and readability is simpler.</a:t>
            </a:r>
          </a:p>
          <a:p>
            <a:pPr marL="285750" indent="-285750">
              <a:buFont typeface="Arial" panose="020B0604020202020204" pitchFamily="34" charset="0"/>
              <a:buChar cha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a:extLst>
              <a:ext uri="{FF2B5EF4-FFF2-40B4-BE49-F238E27FC236}">
                <a16:creationId xmlns:a16="http://schemas.microsoft.com/office/drawing/2014/main" id="{1481D89B-2854-4279-2E36-7C14D86CC61E}"/>
              </a:ext>
            </a:extLst>
          </p:cNvPr>
          <p:cNvSpPr/>
          <p:nvPr/>
        </p:nvSpPr>
        <p:spPr>
          <a:xfrm>
            <a:off x="581977" y="4295775"/>
            <a:ext cx="1057275" cy="1066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F3879D6-75FF-AF5E-2AB2-E27939A038E9}"/>
              </a:ext>
            </a:extLst>
          </p:cNvPr>
          <p:cNvSpPr txBox="1"/>
          <p:nvPr/>
        </p:nvSpPr>
        <p:spPr>
          <a:xfrm>
            <a:off x="548449" y="4648200"/>
            <a:ext cx="1508951" cy="369332"/>
          </a:xfrm>
          <a:prstGeom prst="rect">
            <a:avLst/>
          </a:prstGeom>
          <a:noFill/>
        </p:spPr>
        <p:txBody>
          <a:bodyPr wrap="square" rtlCol="0">
            <a:spAutoFit/>
          </a:bodyPr>
          <a:lstStyle/>
          <a:p>
            <a:r>
              <a:rPr lang="en-IN" dirty="0">
                <a:solidFill>
                  <a:schemeClr val="bg1"/>
                </a:solidFill>
              </a:rPr>
              <a:t>Keylogger</a:t>
            </a:r>
          </a:p>
        </p:txBody>
      </p:sp>
      <p:sp>
        <p:nvSpPr>
          <p:cNvPr id="14" name="Rectangle 13">
            <a:extLst>
              <a:ext uri="{FF2B5EF4-FFF2-40B4-BE49-F238E27FC236}">
                <a16:creationId xmlns:a16="http://schemas.microsoft.com/office/drawing/2014/main" id="{9DBFA8CB-F283-6631-A502-C0F9978CC661}"/>
              </a:ext>
            </a:extLst>
          </p:cNvPr>
          <p:cNvSpPr/>
          <p:nvPr/>
        </p:nvSpPr>
        <p:spPr>
          <a:xfrm>
            <a:off x="1743075" y="2971800"/>
            <a:ext cx="1228725" cy="36933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5A5D0E8-7034-6BBF-7A29-C93C99DE3106}"/>
              </a:ext>
            </a:extLst>
          </p:cNvPr>
          <p:cNvSpPr/>
          <p:nvPr/>
        </p:nvSpPr>
        <p:spPr>
          <a:xfrm>
            <a:off x="2362200" y="5486400"/>
            <a:ext cx="1371600" cy="3003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6" name="TextBox 15">
            <a:extLst>
              <a:ext uri="{FF2B5EF4-FFF2-40B4-BE49-F238E27FC236}">
                <a16:creationId xmlns:a16="http://schemas.microsoft.com/office/drawing/2014/main" id="{BF55B90C-FD58-E3A2-DEC2-3CCBF68B8135}"/>
              </a:ext>
            </a:extLst>
          </p:cNvPr>
          <p:cNvSpPr txBox="1"/>
          <p:nvPr/>
        </p:nvSpPr>
        <p:spPr>
          <a:xfrm>
            <a:off x="1981200" y="2983468"/>
            <a:ext cx="914400" cy="369332"/>
          </a:xfrm>
          <a:prstGeom prst="rect">
            <a:avLst/>
          </a:prstGeom>
          <a:noFill/>
        </p:spPr>
        <p:txBody>
          <a:bodyPr wrap="square" rtlCol="0">
            <a:spAutoFit/>
          </a:bodyPr>
          <a:lstStyle/>
          <a:p>
            <a:r>
              <a:rPr lang="en-IN" dirty="0">
                <a:solidFill>
                  <a:schemeClr val="bg1"/>
                </a:solidFill>
              </a:rPr>
              <a:t>Start</a:t>
            </a:r>
          </a:p>
        </p:txBody>
      </p:sp>
      <p:sp>
        <p:nvSpPr>
          <p:cNvPr id="17" name="TextBox 16">
            <a:extLst>
              <a:ext uri="{FF2B5EF4-FFF2-40B4-BE49-F238E27FC236}">
                <a16:creationId xmlns:a16="http://schemas.microsoft.com/office/drawing/2014/main" id="{91082E4D-3044-5AD5-4E55-9A0BD2D4762E}"/>
              </a:ext>
            </a:extLst>
          </p:cNvPr>
          <p:cNvSpPr txBox="1"/>
          <p:nvPr/>
        </p:nvSpPr>
        <p:spPr>
          <a:xfrm>
            <a:off x="2642616" y="5447395"/>
            <a:ext cx="960755" cy="369332"/>
          </a:xfrm>
          <a:prstGeom prst="rect">
            <a:avLst/>
          </a:prstGeom>
          <a:noFill/>
        </p:spPr>
        <p:txBody>
          <a:bodyPr wrap="square" rtlCol="0">
            <a:spAutoFit/>
          </a:bodyPr>
          <a:lstStyle/>
          <a:p>
            <a:r>
              <a:rPr lang="en-IN" dirty="0">
                <a:solidFill>
                  <a:schemeClr val="bg1"/>
                </a:solidFill>
              </a:rPr>
              <a:t>Stop</a:t>
            </a:r>
          </a:p>
        </p:txBody>
      </p:sp>
      <p:sp>
        <p:nvSpPr>
          <p:cNvPr id="18" name="Rectangle 17">
            <a:extLst>
              <a:ext uri="{FF2B5EF4-FFF2-40B4-BE49-F238E27FC236}">
                <a16:creationId xmlns:a16="http://schemas.microsoft.com/office/drawing/2014/main" id="{2D4A6CB1-852E-D7C5-ACB9-3DF155E27F9C}"/>
              </a:ext>
            </a:extLst>
          </p:cNvPr>
          <p:cNvSpPr/>
          <p:nvPr/>
        </p:nvSpPr>
        <p:spPr>
          <a:xfrm>
            <a:off x="7010400" y="3352800"/>
            <a:ext cx="1828800" cy="2433955"/>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9" name="Isosceles Triangle 18">
            <a:extLst>
              <a:ext uri="{FF2B5EF4-FFF2-40B4-BE49-F238E27FC236}">
                <a16:creationId xmlns:a16="http://schemas.microsoft.com/office/drawing/2014/main" id="{DA1CD47F-1D1B-3A65-06C5-90D19B9998B3}"/>
              </a:ext>
            </a:extLst>
          </p:cNvPr>
          <p:cNvSpPr/>
          <p:nvPr/>
        </p:nvSpPr>
        <p:spPr>
          <a:xfrm>
            <a:off x="4800600" y="1828800"/>
            <a:ext cx="755904" cy="6096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BCAC70D-2478-E407-8884-140AA00713D2}"/>
              </a:ext>
            </a:extLst>
          </p:cNvPr>
          <p:cNvSpPr/>
          <p:nvPr/>
        </p:nvSpPr>
        <p:spPr>
          <a:xfrm>
            <a:off x="4327779" y="1066800"/>
            <a:ext cx="1692021" cy="914400"/>
          </a:xfrm>
          <a:prstGeom prst="rect">
            <a:avLst/>
          </a:prstGeom>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C263FB6-E579-42F8-8934-2C33C2AF5A28}"/>
              </a:ext>
            </a:extLst>
          </p:cNvPr>
          <p:cNvSpPr txBox="1"/>
          <p:nvPr/>
        </p:nvSpPr>
        <p:spPr>
          <a:xfrm>
            <a:off x="7062432" y="3953875"/>
            <a:ext cx="1776768" cy="369332"/>
          </a:xfrm>
          <a:prstGeom prst="rect">
            <a:avLst/>
          </a:prstGeom>
          <a:noFill/>
        </p:spPr>
        <p:txBody>
          <a:bodyPr wrap="none" rtlCol="0">
            <a:spAutoFit/>
          </a:bodyPr>
          <a:lstStyle/>
          <a:p>
            <a:r>
              <a:rPr lang="en-IN" dirty="0" err="1">
                <a:solidFill>
                  <a:schemeClr val="bg1"/>
                </a:solidFill>
              </a:rPr>
              <a:t>Keylogs</a:t>
            </a:r>
            <a:r>
              <a:rPr lang="en-IN" dirty="0">
                <a:solidFill>
                  <a:schemeClr val="bg1"/>
                </a:solidFill>
              </a:rPr>
              <a:t>(text File)</a:t>
            </a:r>
          </a:p>
        </p:txBody>
      </p:sp>
      <p:sp>
        <p:nvSpPr>
          <p:cNvPr id="22" name="Rectangle 21">
            <a:extLst>
              <a:ext uri="{FF2B5EF4-FFF2-40B4-BE49-F238E27FC236}">
                <a16:creationId xmlns:a16="http://schemas.microsoft.com/office/drawing/2014/main" id="{FFFA1FB7-4E20-DD82-9BB5-AD4E5992B3DA}"/>
              </a:ext>
            </a:extLst>
          </p:cNvPr>
          <p:cNvSpPr/>
          <p:nvPr/>
        </p:nvSpPr>
        <p:spPr>
          <a:xfrm>
            <a:off x="4327779" y="2590800"/>
            <a:ext cx="1615821"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A690F01-5EAD-5B3D-01D9-DE91CBAE4CE9}"/>
              </a:ext>
            </a:extLst>
          </p:cNvPr>
          <p:cNvSpPr txBox="1"/>
          <p:nvPr/>
        </p:nvSpPr>
        <p:spPr>
          <a:xfrm>
            <a:off x="4495800" y="2571464"/>
            <a:ext cx="1692021" cy="369332"/>
          </a:xfrm>
          <a:prstGeom prst="rect">
            <a:avLst/>
          </a:prstGeom>
          <a:noFill/>
        </p:spPr>
        <p:txBody>
          <a:bodyPr wrap="square" rtlCol="0">
            <a:spAutoFit/>
          </a:bodyPr>
          <a:lstStyle/>
          <a:p>
            <a:r>
              <a:rPr lang="en-IN" dirty="0">
                <a:solidFill>
                  <a:schemeClr val="bg1"/>
                </a:solidFill>
              </a:rPr>
              <a:t>Keyboard</a:t>
            </a:r>
          </a:p>
        </p:txBody>
      </p:sp>
      <p:cxnSp>
        <p:nvCxnSpPr>
          <p:cNvPr id="26" name="Straight Arrow Connector 25">
            <a:extLst>
              <a:ext uri="{FF2B5EF4-FFF2-40B4-BE49-F238E27FC236}">
                <a16:creationId xmlns:a16="http://schemas.microsoft.com/office/drawing/2014/main" id="{DEBD976C-A8BF-42F1-198E-C0350E306CC2}"/>
              </a:ext>
            </a:extLst>
          </p:cNvPr>
          <p:cNvCxnSpPr/>
          <p:nvPr/>
        </p:nvCxnSpPr>
        <p:spPr>
          <a:xfrm flipV="1">
            <a:off x="1302924" y="3341132"/>
            <a:ext cx="678276" cy="982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AEE6BC-A147-81A8-0196-FC9A1007A61D}"/>
              </a:ext>
            </a:extLst>
          </p:cNvPr>
          <p:cNvCxnSpPr>
            <a:cxnSpLocks/>
          </p:cNvCxnSpPr>
          <p:nvPr/>
        </p:nvCxnSpPr>
        <p:spPr>
          <a:xfrm flipV="1">
            <a:off x="2971800" y="2802160"/>
            <a:ext cx="1295400" cy="169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BFE3219-D53D-A95B-C570-6A353CFED3A9}"/>
              </a:ext>
            </a:extLst>
          </p:cNvPr>
          <p:cNvSpPr/>
          <p:nvPr/>
        </p:nvSpPr>
        <p:spPr>
          <a:xfrm>
            <a:off x="3886200" y="3832169"/>
            <a:ext cx="1447800" cy="982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D718D399-DA8C-30C2-499A-61D3A90725C8}"/>
              </a:ext>
            </a:extLst>
          </p:cNvPr>
          <p:cNvSpPr txBox="1"/>
          <p:nvPr/>
        </p:nvSpPr>
        <p:spPr>
          <a:xfrm>
            <a:off x="3962400" y="4074748"/>
            <a:ext cx="1295400" cy="646331"/>
          </a:xfrm>
          <a:prstGeom prst="rect">
            <a:avLst/>
          </a:prstGeom>
          <a:noFill/>
        </p:spPr>
        <p:txBody>
          <a:bodyPr wrap="square" rtlCol="0">
            <a:spAutoFit/>
          </a:bodyPr>
          <a:lstStyle/>
          <a:p>
            <a:r>
              <a:rPr lang="en-IN" dirty="0">
                <a:solidFill>
                  <a:schemeClr val="bg1"/>
                </a:solidFill>
              </a:rPr>
              <a:t>Background Process</a:t>
            </a:r>
          </a:p>
        </p:txBody>
      </p:sp>
      <p:cxnSp>
        <p:nvCxnSpPr>
          <p:cNvPr id="35" name="Straight Arrow Connector 34">
            <a:extLst>
              <a:ext uri="{FF2B5EF4-FFF2-40B4-BE49-F238E27FC236}">
                <a16:creationId xmlns:a16="http://schemas.microsoft.com/office/drawing/2014/main" id="{A127ED8B-58BA-40F8-A811-40D26143076F}"/>
              </a:ext>
            </a:extLst>
          </p:cNvPr>
          <p:cNvCxnSpPr/>
          <p:nvPr/>
        </p:nvCxnSpPr>
        <p:spPr>
          <a:xfrm flipH="1">
            <a:off x="4724400" y="2983468"/>
            <a:ext cx="76200" cy="848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C31F53D-B0D3-ACAE-32D5-FA3776C9FD1D}"/>
              </a:ext>
            </a:extLst>
          </p:cNvPr>
          <p:cNvCxnSpPr/>
          <p:nvPr/>
        </p:nvCxnSpPr>
        <p:spPr>
          <a:xfrm>
            <a:off x="5388229" y="4138541"/>
            <a:ext cx="1622171" cy="259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B3316B2-997E-2556-B060-7B2369895A5D}"/>
              </a:ext>
            </a:extLst>
          </p:cNvPr>
          <p:cNvCxnSpPr>
            <a:cxnSpLocks/>
          </p:cNvCxnSpPr>
          <p:nvPr/>
        </p:nvCxnSpPr>
        <p:spPr>
          <a:xfrm flipV="1">
            <a:off x="5017115" y="3028664"/>
            <a:ext cx="112454" cy="79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FC87E0-A8D5-6984-0BF2-B03F1C0E1A0A}"/>
              </a:ext>
            </a:extLst>
          </p:cNvPr>
          <p:cNvCxnSpPr>
            <a:endCxn id="15" idx="1"/>
          </p:cNvCxnSpPr>
          <p:nvPr/>
        </p:nvCxnSpPr>
        <p:spPr>
          <a:xfrm>
            <a:off x="1639252" y="5257800"/>
            <a:ext cx="722948" cy="3787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3D7DBB5-2B24-6EA5-9934-319BD448A066}"/>
              </a:ext>
            </a:extLst>
          </p:cNvPr>
          <p:cNvCxnSpPr/>
          <p:nvPr/>
        </p:nvCxnSpPr>
        <p:spPr>
          <a:xfrm flipV="1">
            <a:off x="3733800" y="4868070"/>
            <a:ext cx="383921" cy="5883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49C10A9-5D78-E573-789D-1ACA9CCC70EB}"/>
              </a:ext>
            </a:extLst>
          </p:cNvPr>
          <p:cNvCxnSpPr/>
          <p:nvPr/>
        </p:nvCxnSpPr>
        <p:spPr>
          <a:xfrm>
            <a:off x="4800600" y="4853249"/>
            <a:ext cx="314325" cy="933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F7D708A0-F2EB-07F6-C851-136C98DEFF4D}"/>
              </a:ext>
            </a:extLst>
          </p:cNvPr>
          <p:cNvSpPr/>
          <p:nvPr/>
        </p:nvSpPr>
        <p:spPr>
          <a:xfrm>
            <a:off x="4800600" y="5786755"/>
            <a:ext cx="17526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A80A344B-30B8-EEBC-E1CD-1E37D18AAEDA}"/>
              </a:ext>
            </a:extLst>
          </p:cNvPr>
          <p:cNvSpPr txBox="1"/>
          <p:nvPr/>
        </p:nvSpPr>
        <p:spPr>
          <a:xfrm>
            <a:off x="5235829" y="5860496"/>
            <a:ext cx="1545971" cy="369332"/>
          </a:xfrm>
          <a:prstGeom prst="rect">
            <a:avLst/>
          </a:prstGeom>
          <a:noFill/>
        </p:spPr>
        <p:txBody>
          <a:bodyPr wrap="square" rtlCol="0">
            <a:spAutoFit/>
          </a:bodyPr>
          <a:lstStyle/>
          <a:p>
            <a:r>
              <a:rPr lang="en-IN" dirty="0">
                <a:solidFill>
                  <a:schemeClr val="bg1"/>
                </a:solidFill>
              </a:rPr>
              <a:t>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D21864E5-E857-2C5B-3B34-D95B301F8B8C}"/>
              </a:ext>
            </a:extLst>
          </p:cNvPr>
          <p:cNvSpPr txBox="1"/>
          <p:nvPr/>
        </p:nvSpPr>
        <p:spPr>
          <a:xfrm>
            <a:off x="752475" y="1695450"/>
            <a:ext cx="5343525" cy="2862322"/>
          </a:xfrm>
          <a:prstGeom prst="rect">
            <a:avLst/>
          </a:prstGeom>
          <a:noFill/>
        </p:spPr>
        <p:txBody>
          <a:bodyPr wrap="square" rtlCol="0">
            <a:spAutoFit/>
          </a:bodyPr>
          <a:lstStyle/>
          <a:p>
            <a:pPr marL="285750" indent="-285750">
              <a:buFont typeface="Arial" panose="020B0604020202020204" pitchFamily="34" charset="0"/>
              <a:buChar char="•"/>
            </a:pPr>
            <a:r>
              <a:rPr lang="en-IN" dirty="0"/>
              <a:t>Keyloggers are threat to users which breaches information to attackers and understanding its nature for purposes crucial to secure our information further.</a:t>
            </a:r>
          </a:p>
          <a:p>
            <a:pPr marL="285750" indent="-285750">
              <a:buFont typeface="Arial" panose="020B0604020202020204" pitchFamily="34" charset="0"/>
              <a:buChar char="•"/>
            </a:pPr>
            <a:r>
              <a:rPr lang="en-IN" dirty="0"/>
              <a:t>Identifying keyloggers manually is harder until an user fully aware of their system (files, </a:t>
            </a:r>
            <a:r>
              <a:rPr lang="en-IN" dirty="0" err="1"/>
              <a:t>softwares</a:t>
            </a:r>
            <a:r>
              <a:rPr lang="en-IN" dirty="0"/>
              <a:t>, running processes).</a:t>
            </a:r>
          </a:p>
          <a:p>
            <a:pPr marL="285750" indent="-285750">
              <a:buFont typeface="Arial" panose="020B0604020202020204" pitchFamily="34" charset="0"/>
              <a:buChar char="•"/>
            </a:pPr>
            <a:r>
              <a:rPr lang="en-IN" dirty="0"/>
              <a:t>To enhance security to any user they must know methodologies of keyloggers for securing sensitive information before exploited by attacker.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4121468" cy="752129"/>
          </a:xfrm>
          <a:prstGeom prst="rect">
            <a:avLst/>
          </a:prstGeom>
        </p:spPr>
        <p:txBody>
          <a:bodyPr vert="horz" wrap="square" lIns="0" tIns="13335" rIns="0" bIns="0" rtlCol="0">
            <a:spAutoFit/>
          </a:bodyPr>
          <a:lstStyle/>
          <a:p>
            <a:pPr marL="12700">
              <a:lnSpc>
                <a:spcPct val="100000"/>
              </a:lnSpc>
              <a:spcBef>
                <a:spcPts val="105"/>
              </a:spcBef>
            </a:pPr>
            <a:r>
              <a:rPr lang="en-IN" dirty="0" err="1"/>
              <a:t>Github</a:t>
            </a:r>
            <a:r>
              <a:rPr lang="en-IN" dirty="0"/>
              <a:t> Repo</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6" name="TextBox 5">
            <a:extLst>
              <a:ext uri="{FF2B5EF4-FFF2-40B4-BE49-F238E27FC236}">
                <a16:creationId xmlns:a16="http://schemas.microsoft.com/office/drawing/2014/main" id="{D4667A4B-A71F-2F32-685B-FC4C33A6522B}"/>
              </a:ext>
            </a:extLst>
          </p:cNvPr>
          <p:cNvSpPr txBox="1"/>
          <p:nvPr/>
        </p:nvSpPr>
        <p:spPr>
          <a:xfrm>
            <a:off x="1676400" y="2895600"/>
            <a:ext cx="6324600" cy="369332"/>
          </a:xfrm>
          <a:prstGeom prst="rect">
            <a:avLst/>
          </a:prstGeom>
          <a:noFill/>
        </p:spPr>
        <p:txBody>
          <a:bodyPr wrap="square" rtlCol="0">
            <a:spAutoFit/>
          </a:bodyPr>
          <a:lstStyle/>
          <a:p>
            <a:r>
              <a:rPr lang="en-IN" dirty="0">
                <a:hlinkClick r:id="rId2"/>
              </a:rPr>
              <a:t>https://github.com/214g1a33c0/Key-Logger-APSSDC-Project-.git</a:t>
            </a:r>
            <a:endParaRPr lang="en-IN" dirty="0"/>
          </a:p>
        </p:txBody>
      </p:sp>
    </p:spTree>
    <p:extLst>
      <p:ext uri="{BB962C8B-B14F-4D97-AF65-F5344CB8AC3E}">
        <p14:creationId xmlns:p14="http://schemas.microsoft.com/office/powerpoint/2010/main" val="236579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3506" y="3093652"/>
            <a:ext cx="8734078" cy="940001"/>
          </a:xfrm>
          <a:prstGeom prst="rect">
            <a:avLst/>
          </a:prstGeom>
        </p:spPr>
        <p:txBody>
          <a:bodyPr vert="horz" wrap="square" lIns="0" tIns="16510" rIns="0" bIns="0" rtlCol="0">
            <a:spAutoFit/>
          </a:bodyPr>
          <a:lstStyle/>
          <a:p>
            <a:pPr marL="12700">
              <a:lnSpc>
                <a:spcPct val="100000"/>
              </a:lnSpc>
              <a:spcBef>
                <a:spcPts val="130"/>
              </a:spcBef>
            </a:pPr>
            <a:r>
              <a:rPr lang="en-IN" sz="6000" spc="5" dirty="0" err="1"/>
              <a:t>KeyLogger</a:t>
            </a:r>
            <a:r>
              <a:rPr lang="en-IN" sz="6000" spc="5" dirty="0"/>
              <a:t> and Security</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449288D-5505-9C4E-BAFB-FE8ED2072100}"/>
              </a:ext>
            </a:extLst>
          </p:cNvPr>
          <p:cNvSpPr txBox="1"/>
          <p:nvPr/>
        </p:nvSpPr>
        <p:spPr>
          <a:xfrm>
            <a:off x="228600" y="533400"/>
            <a:ext cx="5486400" cy="830997"/>
          </a:xfrm>
          <a:prstGeom prst="rect">
            <a:avLst/>
          </a:prstGeom>
          <a:noFill/>
        </p:spPr>
        <p:txBody>
          <a:bodyPr wrap="square" rtlCol="0">
            <a:spAutoFit/>
          </a:bodyPr>
          <a:lstStyle/>
          <a:p>
            <a:r>
              <a:rPr lang="en-IN" sz="4800" b="1" dirty="0">
                <a:latin typeface="Trebuchet MS" panose="020B0603020202020204" pitchFamily="34"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4B8A4F3-7010-7654-1068-E95A8909B874}"/>
              </a:ext>
            </a:extLst>
          </p:cNvPr>
          <p:cNvSpPr txBox="1"/>
          <p:nvPr/>
        </p:nvSpPr>
        <p:spPr>
          <a:xfrm>
            <a:off x="2209800" y="1600200"/>
            <a:ext cx="5943600" cy="3970318"/>
          </a:xfrm>
          <a:prstGeom prst="rect">
            <a:avLst/>
          </a:prstGeom>
          <a:noFill/>
        </p:spPr>
        <p:txBody>
          <a:bodyPr wrap="square" rtlCol="0">
            <a:spAutoFit/>
          </a:bodyPr>
          <a:lstStyle/>
          <a:p>
            <a:r>
              <a:rPr lang="en-IN" b="1" dirty="0"/>
              <a:t>Outline of Project</a:t>
            </a:r>
          </a:p>
          <a:p>
            <a:pPr marL="285750" indent="-285750">
              <a:buFont typeface="Arial" panose="020B0604020202020204" pitchFamily="34" charset="0"/>
              <a:buChar char="•"/>
            </a:pPr>
            <a:r>
              <a:rPr lang="en-IN" dirty="0"/>
              <a:t>Keyloggers are based on concept of capturing clicks of keys in keyboard by the target user(victim) and mainly used dump crucial information from target.</a:t>
            </a:r>
          </a:p>
          <a:p>
            <a:pPr marL="285750" indent="-285750">
              <a:buFont typeface="Arial" panose="020B0604020202020204" pitchFamily="34" charset="0"/>
              <a:buChar char="•"/>
            </a:pPr>
            <a:r>
              <a:rPr lang="en-IN" dirty="0"/>
              <a:t>Keyloggers are can be available either in hardware or software but software keyloggers are majorly used widely.</a:t>
            </a:r>
          </a:p>
          <a:p>
            <a:pPr marL="285750" indent="-285750">
              <a:buFont typeface="Arial" panose="020B0604020202020204" pitchFamily="34" charset="0"/>
              <a:buChar char="•"/>
            </a:pPr>
            <a:r>
              <a:rPr lang="en-IN" dirty="0"/>
              <a:t>This keyloggers injected in 3</a:t>
            </a:r>
            <a:r>
              <a:rPr lang="en-IN" baseline="30000" dirty="0"/>
              <a:t>rd</a:t>
            </a:r>
            <a:r>
              <a:rPr lang="en-IN" dirty="0"/>
              <a:t> party apps or files and can be installed automatically to the victim system when they download.</a:t>
            </a:r>
          </a:p>
          <a:p>
            <a:pPr marL="285750" indent="-285750">
              <a:buFont typeface="Arial" panose="020B0604020202020204" pitchFamily="34" charset="0"/>
              <a:buChar char="•"/>
            </a:pPr>
            <a:r>
              <a:rPr lang="en-IN" dirty="0"/>
              <a:t>The keylogger connected to attacker and victim keyboard using direct or indirect connection based on ports available.</a:t>
            </a:r>
          </a:p>
          <a:p>
            <a:pPr marL="285750" indent="-285750">
              <a:buFont typeface="Arial" panose="020B0604020202020204" pitchFamily="34" charset="0"/>
              <a:buChar char="•"/>
            </a:pPr>
            <a:r>
              <a:rPr lang="en-IN" dirty="0"/>
              <a:t>Example; PS/2 and USP keyloggers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284F085-699C-B5FD-2123-96DE6FB46304}"/>
              </a:ext>
            </a:extLst>
          </p:cNvPr>
          <p:cNvSpPr txBox="1"/>
          <p:nvPr/>
        </p:nvSpPr>
        <p:spPr>
          <a:xfrm>
            <a:off x="533400" y="1905000"/>
            <a:ext cx="5937567" cy="2585323"/>
          </a:xfrm>
          <a:prstGeom prst="rect">
            <a:avLst/>
          </a:prstGeom>
          <a:noFill/>
        </p:spPr>
        <p:txBody>
          <a:bodyPr wrap="square" rtlCol="0">
            <a:spAutoFit/>
          </a:bodyPr>
          <a:lstStyle/>
          <a:p>
            <a:r>
              <a:rPr lang="en-IN" dirty="0"/>
              <a:t>Keyloggers are easily detected by antivirus </a:t>
            </a:r>
            <a:r>
              <a:rPr lang="en-IN" dirty="0" err="1"/>
              <a:t>softwares</a:t>
            </a:r>
            <a:r>
              <a:rPr lang="en-IN" dirty="0"/>
              <a:t> </a:t>
            </a:r>
            <a:r>
              <a:rPr lang="en-IN" dirty="0" err="1"/>
              <a:t>i.e</a:t>
            </a:r>
            <a:r>
              <a:rPr lang="en-IN" dirty="0"/>
              <a:t> Avast, Malwarebytes etc. And deploying hardware keyloggers is risky task because attacker need to access victim system physically which again involves in gaining knowledge about the system such as username, passwords etc.</a:t>
            </a:r>
          </a:p>
          <a:p>
            <a:r>
              <a:rPr lang="en-IN" dirty="0"/>
              <a:t>To solve above problem instead of deploying hardware keyloggers or 3</a:t>
            </a:r>
            <a:r>
              <a:rPr lang="en-IN" baseline="30000" dirty="0"/>
              <a:t>rd</a:t>
            </a:r>
            <a:r>
              <a:rPr lang="en-IN" dirty="0"/>
              <a:t> party keyloggers, we can build own keyloggers.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3332438-D7FC-32FB-519D-4BCA5E51E04B}"/>
              </a:ext>
            </a:extLst>
          </p:cNvPr>
          <p:cNvSpPr txBox="1"/>
          <p:nvPr/>
        </p:nvSpPr>
        <p:spPr>
          <a:xfrm>
            <a:off x="676275" y="1695450"/>
            <a:ext cx="5495925"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The main task of keyloggers is to monitor or record keystrokes of keyboard on Operating system which includes identifying paths(</a:t>
            </a:r>
            <a:r>
              <a:rPr lang="en-IN" dirty="0" err="1"/>
              <a:t>I.e</a:t>
            </a:r>
            <a:r>
              <a:rPr lang="en-IN" dirty="0"/>
              <a:t> websites or tabs).</a:t>
            </a:r>
          </a:p>
          <a:p>
            <a:pPr marL="285750" indent="-285750">
              <a:buFont typeface="Arial" panose="020B0604020202020204" pitchFamily="34" charset="0"/>
              <a:buChar char="•"/>
            </a:pPr>
            <a:r>
              <a:rPr lang="en-IN" dirty="0"/>
              <a:t>To build keylogger python programming language is used as per requirements.</a:t>
            </a:r>
          </a:p>
          <a:p>
            <a:pPr marL="285750" indent="-285750">
              <a:buFont typeface="Arial" panose="020B0604020202020204" pitchFamily="34" charset="0"/>
              <a:buChar char="•"/>
            </a:pPr>
            <a:r>
              <a:rPr lang="en-IN" dirty="0"/>
              <a:t>The library called “</a:t>
            </a:r>
            <a:r>
              <a:rPr lang="en-IN" dirty="0" err="1"/>
              <a:t>pynput</a:t>
            </a:r>
            <a:r>
              <a:rPr lang="en-IN" dirty="0"/>
              <a:t>” is used here to detect keystrokes of the victim.</a:t>
            </a:r>
          </a:p>
          <a:p>
            <a:pPr marL="285750" indent="-285750">
              <a:buFont typeface="Arial" panose="020B0604020202020204" pitchFamily="34" charset="0"/>
              <a:buChar char="•"/>
            </a:pPr>
            <a:r>
              <a:rPr lang="en-IN" dirty="0"/>
              <a:t>When the program is started, all keystrokes detects and saves to a </a:t>
            </a:r>
            <a:r>
              <a:rPr lang="en-IN" dirty="0" err="1"/>
              <a:t>textfile</a:t>
            </a:r>
            <a:r>
              <a:rPr lang="en-IN" dirty="0"/>
              <a:t> automatically.</a:t>
            </a:r>
          </a:p>
          <a:p>
            <a:pPr marL="285750" indent="-285750">
              <a:buFont typeface="Arial" panose="020B0604020202020204" pitchFamily="34" charset="0"/>
              <a:buChar char="•"/>
            </a:pPr>
            <a:r>
              <a:rPr lang="en-IN" dirty="0"/>
              <a:t>This </a:t>
            </a:r>
            <a:r>
              <a:rPr lang="en-IN" dirty="0" err="1"/>
              <a:t>textfile</a:t>
            </a:r>
            <a:r>
              <a:rPr lang="en-IN" dirty="0"/>
              <a:t> is located inside victim system and it can be dumped by attacker directly using open ports or existing connection of 3</a:t>
            </a:r>
            <a:r>
              <a:rPr lang="en-IN" baseline="30000" dirty="0"/>
              <a:t>rd</a:t>
            </a:r>
            <a:r>
              <a:rPr lang="en-IN" dirty="0"/>
              <a:t> party </a:t>
            </a:r>
            <a:r>
              <a:rPr lang="en-IN" dirty="0" err="1"/>
              <a:t>softwares</a:t>
            </a:r>
            <a:r>
              <a:rPr lang="en-IN" dirty="0"/>
              <a:t>.</a:t>
            </a: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C00363B5-53D4-E9B2-43AA-67F8FF125BA0}"/>
              </a:ext>
            </a:extLst>
          </p:cNvPr>
          <p:cNvSpPr txBox="1"/>
          <p:nvPr/>
        </p:nvSpPr>
        <p:spPr>
          <a:xfrm>
            <a:off x="533400" y="1695450"/>
            <a:ext cx="57912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Keyloggers are mainly used by attackers to collect sensitive information such as usernames, pins, passwords etc.</a:t>
            </a:r>
          </a:p>
          <a:p>
            <a:pPr marL="285750" indent="-285750">
              <a:buFont typeface="Arial" panose="020B0604020202020204" pitchFamily="34" charset="0"/>
              <a:buChar char="•"/>
            </a:pPr>
            <a:r>
              <a:rPr lang="en-IN" dirty="0"/>
              <a:t>However it can used for general use to identify whether system is accessed by any others physically.</a:t>
            </a:r>
          </a:p>
          <a:p>
            <a:pPr marL="285750" indent="-285750">
              <a:buFont typeface="Arial" panose="020B0604020202020204" pitchFamily="34" charset="0"/>
              <a:buChar char="•"/>
            </a:pPr>
            <a:r>
              <a:rPr lang="en-IN" dirty="0"/>
              <a:t>The concept of monitoring keystrokes in background without aware to user is related to </a:t>
            </a:r>
            <a:r>
              <a:rPr lang="en-IN" dirty="0" err="1"/>
              <a:t>suscpicious</a:t>
            </a:r>
            <a:r>
              <a:rPr lang="en-IN" dirty="0"/>
              <a:t> activity hence it is  only  </a:t>
            </a:r>
            <a:r>
              <a:rPr lang="en-IN" dirty="0" err="1"/>
              <a:t>benificiable</a:t>
            </a:r>
            <a:r>
              <a:rPr lang="en-IN" dirty="0"/>
              <a:t> to attackers.</a:t>
            </a:r>
          </a:p>
          <a:p>
            <a:pPr marL="285750" indent="-285750">
              <a:buFont typeface="Arial" panose="020B0604020202020204" pitchFamily="34" charset="0"/>
              <a:buChar char="•"/>
            </a:pPr>
            <a:r>
              <a:rPr lang="en-IN" dirty="0"/>
              <a:t>After getting keystroke text data, </a:t>
            </a:r>
            <a:r>
              <a:rPr lang="en-IN" dirty="0" err="1"/>
              <a:t>attackes</a:t>
            </a:r>
            <a:r>
              <a:rPr lang="en-IN" dirty="0"/>
              <a:t> are the end users of keyloggers who tries to exploit data of victim.</a:t>
            </a:r>
          </a:p>
          <a:p>
            <a:pPr marL="285750" indent="-285750">
              <a:buFont typeface="Arial" panose="020B0604020202020204" pitchFamily="34" charset="0"/>
              <a:buChar char="•"/>
            </a:pPr>
            <a:r>
              <a:rPr lang="en-IN" dirty="0"/>
              <a:t>Parents or companies also can use to identify activities of child or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547F1F9-1792-C1CA-E2AC-92ABDAD850BF}"/>
              </a:ext>
            </a:extLst>
          </p:cNvPr>
          <p:cNvSpPr txBox="1"/>
          <p:nvPr/>
        </p:nvSpPr>
        <p:spPr>
          <a:xfrm>
            <a:off x="2882900" y="1433195"/>
            <a:ext cx="9220200" cy="5355312"/>
          </a:xfrm>
          <a:prstGeom prst="rect">
            <a:avLst/>
          </a:prstGeom>
          <a:noFill/>
        </p:spPr>
        <p:txBody>
          <a:bodyPr wrap="square" rtlCol="0">
            <a:spAutoFit/>
          </a:bodyPr>
          <a:lstStyle/>
          <a:p>
            <a:r>
              <a:rPr lang="en-IN" dirty="0"/>
              <a:t>import </a:t>
            </a:r>
            <a:r>
              <a:rPr lang="en-IN" dirty="0" err="1"/>
              <a:t>tkinter</a:t>
            </a:r>
            <a:r>
              <a:rPr lang="en-IN" dirty="0"/>
              <a:t> as </a:t>
            </a:r>
            <a:r>
              <a:rPr lang="en-IN" dirty="0" err="1"/>
              <a:t>tk</a:t>
            </a:r>
            <a:endParaRPr lang="en-IN" dirty="0"/>
          </a:p>
          <a:p>
            <a:r>
              <a:rPr lang="en-IN" dirty="0"/>
              <a:t>from </a:t>
            </a:r>
            <a:r>
              <a:rPr lang="en-IN" dirty="0" err="1"/>
              <a:t>tkinter</a:t>
            </a:r>
            <a:r>
              <a:rPr lang="en-IN" dirty="0"/>
              <a:t> import *</a:t>
            </a:r>
          </a:p>
          <a:p>
            <a:r>
              <a:rPr lang="en-IN" dirty="0"/>
              <a:t>from </a:t>
            </a:r>
            <a:r>
              <a:rPr lang="en-IN" dirty="0" err="1"/>
              <a:t>pynput</a:t>
            </a:r>
            <a:r>
              <a:rPr lang="en-IN" dirty="0"/>
              <a:t> import keyboard</a:t>
            </a:r>
          </a:p>
          <a:p>
            <a:r>
              <a:rPr lang="en-IN" dirty="0"/>
              <a:t>import </a:t>
            </a:r>
            <a:r>
              <a:rPr lang="en-IN" dirty="0" err="1"/>
              <a:t>json</a:t>
            </a:r>
            <a:endParaRPr lang="en-IN" dirty="0"/>
          </a:p>
          <a:p>
            <a:endParaRPr lang="en-IN" dirty="0"/>
          </a:p>
          <a:p>
            <a:r>
              <a:rPr lang="en-IN" dirty="0" err="1"/>
              <a:t>keys_used</a:t>
            </a:r>
            <a:r>
              <a:rPr lang="en-IN" dirty="0"/>
              <a:t> = []</a:t>
            </a:r>
          </a:p>
          <a:p>
            <a:r>
              <a:rPr lang="en-IN" dirty="0"/>
              <a:t>flag = False</a:t>
            </a:r>
          </a:p>
          <a:p>
            <a:r>
              <a:rPr lang="en-IN" dirty="0"/>
              <a:t>keys = ""</a:t>
            </a:r>
          </a:p>
          <a:p>
            <a:endParaRPr lang="en-IN" dirty="0"/>
          </a:p>
          <a:p>
            <a:r>
              <a:rPr lang="en-IN" dirty="0"/>
              <a:t>def </a:t>
            </a:r>
            <a:r>
              <a:rPr lang="en-IN" dirty="0" err="1"/>
              <a:t>generate_text_log</a:t>
            </a:r>
            <a:r>
              <a:rPr lang="en-IN" dirty="0"/>
              <a:t>(key):</a:t>
            </a:r>
          </a:p>
          <a:p>
            <a:r>
              <a:rPr lang="en-IN" dirty="0"/>
              <a:t>    with open('key_log.txt', "w+") as keys:</a:t>
            </a:r>
          </a:p>
          <a:p>
            <a:r>
              <a:rPr lang="en-IN" dirty="0"/>
              <a:t>        </a:t>
            </a:r>
            <a:r>
              <a:rPr lang="en-IN" dirty="0" err="1"/>
              <a:t>keys.write</a:t>
            </a:r>
            <a:r>
              <a:rPr lang="en-IN" dirty="0"/>
              <a:t>(key)</a:t>
            </a:r>
          </a:p>
          <a:p>
            <a:endParaRPr lang="en-IN" dirty="0"/>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8547F1F9-1792-C1CA-E2AC-92ABDAD850BF}"/>
              </a:ext>
            </a:extLst>
          </p:cNvPr>
          <p:cNvSpPr txBox="1"/>
          <p:nvPr/>
        </p:nvSpPr>
        <p:spPr>
          <a:xfrm>
            <a:off x="2882900" y="1433195"/>
            <a:ext cx="9220200" cy="4247317"/>
          </a:xfrm>
          <a:prstGeom prst="rect">
            <a:avLst/>
          </a:prstGeom>
          <a:noFill/>
        </p:spPr>
        <p:txBody>
          <a:bodyPr wrap="square" rtlCol="0">
            <a:spAutoFit/>
          </a:bodyPr>
          <a:lstStyle/>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r>
              <a:rPr lang="en-IN" dirty="0"/>
              <a:t>    </a:t>
            </a:r>
            <a:r>
              <a:rPr lang="en-IN" dirty="0" err="1"/>
              <a:t>generate_json_file</a:t>
            </a:r>
            <a:r>
              <a:rPr lang="en-IN" dirty="0"/>
              <a:t>(</a:t>
            </a:r>
            <a:r>
              <a:rPr lang="en-IN" dirty="0" err="1"/>
              <a:t>keys_used</a:t>
            </a:r>
            <a:r>
              <a:rPr lang="en-IN" dirty="0"/>
              <a:t>)</a:t>
            </a:r>
          </a:p>
          <a:p>
            <a:endParaRPr lang="en-IN" dirty="0"/>
          </a:p>
          <a:p>
            <a:endParaRPr lang="en-IN" dirty="0"/>
          </a:p>
        </p:txBody>
      </p:sp>
    </p:spTree>
    <p:extLst>
      <p:ext uri="{BB962C8B-B14F-4D97-AF65-F5344CB8AC3E}">
        <p14:creationId xmlns:p14="http://schemas.microsoft.com/office/powerpoint/2010/main" val="122840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8547F1F9-1792-C1CA-E2AC-92ABDAD850BF}"/>
              </a:ext>
            </a:extLst>
          </p:cNvPr>
          <p:cNvSpPr txBox="1"/>
          <p:nvPr/>
        </p:nvSpPr>
        <p:spPr>
          <a:xfrm>
            <a:off x="2882900" y="1433195"/>
            <a:ext cx="9220200" cy="3693319"/>
          </a:xfrm>
          <a:prstGeom prst="rect">
            <a:avLst/>
          </a:prstGeom>
          <a:noFill/>
        </p:spPr>
        <p:txBody>
          <a:bodyPr wrap="square" rtlCol="0">
            <a:spAutoFit/>
          </a:bodyPr>
          <a:lstStyle/>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r>
              <a:rPr lang="en-IN" dirty="0"/>
              <a:t>    </a:t>
            </a:r>
            <a:r>
              <a:rPr lang="en-IN" dirty="0" err="1"/>
              <a:t>generate_json_file</a:t>
            </a:r>
            <a:r>
              <a:rPr lang="en-IN" dirty="0"/>
              <a:t>(</a:t>
            </a:r>
            <a:r>
              <a:rPr lang="en-IN" dirty="0" err="1"/>
              <a:t>keys_used</a:t>
            </a:r>
            <a:r>
              <a:rPr lang="en-IN" dirty="0"/>
              <a:t>)</a:t>
            </a:r>
          </a:p>
          <a:p>
            <a:endParaRPr lang="en-IN" dirty="0"/>
          </a:p>
          <a:p>
            <a:r>
              <a:rPr lang="en-IN" dirty="0"/>
              <a:t>    keys = keys + str(key)</a:t>
            </a:r>
          </a:p>
          <a:p>
            <a:r>
              <a:rPr lang="en-IN" dirty="0"/>
              <a:t>    </a:t>
            </a:r>
            <a:r>
              <a:rPr lang="en-IN" dirty="0" err="1"/>
              <a:t>generate_text_log</a:t>
            </a:r>
            <a:r>
              <a:rPr lang="en-IN" dirty="0"/>
              <a:t>(str(keys))</a:t>
            </a:r>
          </a:p>
          <a:p>
            <a:endParaRPr lang="en-IN" dirty="0"/>
          </a:p>
        </p:txBody>
      </p:sp>
    </p:spTree>
    <p:extLst>
      <p:ext uri="{BB962C8B-B14F-4D97-AF65-F5344CB8AC3E}">
        <p14:creationId xmlns:p14="http://schemas.microsoft.com/office/powerpoint/2010/main" val="4174596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1106</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Trebuchet MS</vt:lpstr>
      <vt:lpstr>Office Theme</vt:lpstr>
      <vt:lpstr>Vaileti Venkata Sai Kumar</vt:lpstr>
      <vt:lpstr>KeyLogger and Security</vt:lpstr>
      <vt:lpstr>AGENDA</vt:lpstr>
      <vt:lpstr>PROBLEM STATEMENT</vt:lpstr>
      <vt:lpstr>PROJECT OVERVIEW</vt:lpstr>
      <vt:lpstr>WHO ARE THE END USERS?</vt:lpstr>
      <vt:lpstr>YOUR SOLUTION AND ITS VALUE PROPOSITION</vt:lpstr>
      <vt:lpstr>YOUR SOLUTION AND ITS VALUE PROPOSITION</vt:lpstr>
      <vt:lpstr>YOUR SOLUTION AND ITS VALUE PROPOSITION</vt:lpstr>
      <vt:lpstr>YOUR SOLUTION AND ITS VALUE PROPOSITION</vt:lpstr>
      <vt:lpstr>YOUR SOLUTION AND ITS VALUE PROPOSITION</vt:lpstr>
      <vt:lpstr>THE WOW IN YOUR SOLUTION</vt:lpstr>
      <vt:lpstr>PowerPoint Presentation</vt:lpstr>
      <vt:lpstr>RESULTS</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Saikumar Vaileti</dc:creator>
  <cp:lastModifiedBy>SAIKUMAR VAILETI</cp:lastModifiedBy>
  <cp:revision>3</cp:revision>
  <dcterms:created xsi:type="dcterms:W3CDTF">2024-06-03T05:48:59Z</dcterms:created>
  <dcterms:modified xsi:type="dcterms:W3CDTF">2024-06-13T07:44:07Z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