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8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image" Target="../media/image16.wmf"/><Relationship Id="rId3" Type="http://schemas.openxmlformats.org/officeDocument/2006/relationships/oleObject" Target="../embeddings/oleObject14.bin"/><Relationship Id="rId2" Type="http://schemas.openxmlformats.org/officeDocument/2006/relationships/image" Target="../media/image15.wmf"/><Relationship Id="rId1"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image" Target="../media/image18.wmf"/><Relationship Id="rId3" Type="http://schemas.openxmlformats.org/officeDocument/2006/relationships/oleObject" Target="../embeddings/oleObject16.bin"/><Relationship Id="rId2" Type="http://schemas.openxmlformats.org/officeDocument/2006/relationships/image" Target="../media/image17.wmf"/><Relationship Id="rId1"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tags" Target="../tags/tag78.x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 Id="rId3" Type="http://schemas.openxmlformats.org/officeDocument/2006/relationships/oleObject" Target="../embeddings/oleObject18.bin"/><Relationship Id="rId2" Type="http://schemas.openxmlformats.org/officeDocument/2006/relationships/image" Target="../media/image19.wmf"/><Relationship Id="rId1"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22.png"/><Relationship Id="rId1" Type="http://schemas.openxmlformats.org/officeDocument/2006/relationships/tags" Target="../tags/tag7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23.png"/><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24.png"/><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1.png"/><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ags" Target="../tags/tag69.x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6.wmf"/><Relationship Id="rId3" Type="http://schemas.openxmlformats.org/officeDocument/2006/relationships/oleObject" Target="../embeddings/oleObject5.bin"/><Relationship Id="rId2" Type="http://schemas.openxmlformats.org/officeDocument/2006/relationships/image" Target="../media/image5.w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7.png"/><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tags" Target="../tags/tag73.x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 Id="rId3" Type="http://schemas.openxmlformats.org/officeDocument/2006/relationships/oleObject" Target="../embeddings/oleObject7.bin"/><Relationship Id="rId2" Type="http://schemas.openxmlformats.org/officeDocument/2006/relationships/image" Target="../media/image8.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image" Target="../media/image12.wmf"/><Relationship Id="rId3" Type="http://schemas.openxmlformats.org/officeDocument/2006/relationships/oleObject" Target="../embeddings/oleObject10.bin"/><Relationship Id="rId2" Type="http://schemas.openxmlformats.org/officeDocument/2006/relationships/image" Target="../media/image11.wmf"/><Relationship Id="rId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image" Target="../media/image14.wmf"/><Relationship Id="rId3" Type="http://schemas.openxmlformats.org/officeDocument/2006/relationships/oleObject" Target="../embeddings/oleObject12.bin"/><Relationship Id="rId2" Type="http://schemas.openxmlformats.org/officeDocument/2006/relationships/image" Target="../media/image13.wmf"/><Relationship Id="rId1"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Autofit/>
          </a:bodyPr>
          <a:p>
            <a:r>
              <a:rPr lang="zh-CN" altLang="zh-CN" sz="3200">
                <a:latin typeface="Times New Roman" panose="02020603050405020304" charset="0"/>
                <a:cs typeface="Times New Roman" panose="02020603050405020304" charset="0"/>
              </a:rPr>
              <a:t>Predictive Exit: Prediction of Fine-Grained Early Exits for Computation- and</a:t>
            </a:r>
            <a:r>
              <a:rPr lang="en-US" altLang="zh-CN" sz="3200">
                <a:latin typeface="Times New Roman" panose="02020603050405020304" charset="0"/>
                <a:cs typeface="Times New Roman" panose="02020603050405020304" charset="0"/>
              </a:rPr>
              <a:t> Energy-Effcient Inference</a:t>
            </a:r>
            <a:endParaRPr lang="en-US" altLang="zh-CN" sz="320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1198800" y="3728040"/>
            <a:ext cx="9799200" cy="1472400"/>
          </a:xfrm>
        </p:spPr>
        <p:txBody>
          <a:bodyPr/>
          <a:p>
            <a:r>
              <a:rPr lang="zh-CN" altLang="en-US"/>
              <a:t>发表会议：</a:t>
            </a:r>
            <a:r>
              <a:rPr lang="en-US" altLang="zh-CN"/>
              <a:t>AAAI</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低成本预测引擎</a:t>
            </a:r>
            <a:endParaRPr lang="zh-CN" altLang="en-US"/>
          </a:p>
        </p:txBody>
      </p:sp>
      <p:sp>
        <p:nvSpPr>
          <p:cNvPr id="3" name="内容占位符 2"/>
          <p:cNvSpPr>
            <a:spLocks noGrp="1"/>
          </p:cNvSpPr>
          <p:nvPr>
            <p:ph idx="1"/>
          </p:nvPr>
        </p:nvSpPr>
        <p:spPr/>
        <p:txBody>
          <a:bodyPr/>
          <a:p>
            <a:r>
              <a:rPr lang="zh-CN" altLang="en-US"/>
              <a:t>之后递归的把每一层的中间结果带入上述两个式子中，就可以计算出</a:t>
            </a:r>
            <a:r>
              <a:rPr lang="en-US" altLang="zh-CN"/>
              <a:t>L0</a:t>
            </a:r>
            <a:r>
              <a:rPr lang="zh-CN" altLang="en-US"/>
              <a:t>之后每一层的预测结果，根据预测结果。可以得到</a:t>
            </a:r>
            <a:r>
              <a:rPr lang="en-US" altLang="zh-CN"/>
              <a:t>PREDICT</a:t>
            </a:r>
            <a:r>
              <a:rPr lang="zh-CN" altLang="en-US"/>
              <a:t>预测函数</a:t>
            </a:r>
            <a:endParaRPr lang="zh-CN" altLang="en-US"/>
          </a:p>
          <a:p>
            <a:endParaRPr lang="zh-CN" altLang="en-US"/>
          </a:p>
          <a:p>
            <a:r>
              <a:rPr lang="zh-CN" altLang="en-US">
                <a:sym typeface="+mn-ea"/>
              </a:rPr>
              <a:t>其中，ζ∈Z表示</a:t>
            </a:r>
            <a:r>
              <a:rPr lang="en-US" altLang="zh-CN">
                <a:sym typeface="+mn-ea"/>
              </a:rPr>
              <a:t>L</a:t>
            </a:r>
            <a:r>
              <a:rPr lang="zh-CN" altLang="en-US">
                <a:sym typeface="+mn-ea"/>
              </a:rPr>
              <a:t>0后的预测退出点，它是满足下列式子的最小数字</a:t>
            </a:r>
            <a:endParaRPr lang="zh-CN" altLang="en-US"/>
          </a:p>
          <a:p>
            <a:endParaRPr lang="zh-CN" altLang="en-US"/>
          </a:p>
          <a:p>
            <a:endParaRPr lang="zh-CN" altLang="en-US"/>
          </a:p>
          <a:p>
            <a:r>
              <a:rPr lang="zh-CN" altLang="en-US"/>
              <a:t>在找不到ζ的情况下，进一步引入一个超参数τ，即ζ∈[1，τ ]。τ应该不应超过L</a:t>
            </a:r>
            <a:r>
              <a:rPr lang="zh-CN" altLang="en-US" baseline="-25000"/>
              <a:t>total</a:t>
            </a:r>
            <a:r>
              <a:rPr lang="zh-CN" altLang="en-US"/>
              <a:t>−L</a:t>
            </a:r>
            <a:r>
              <a:rPr lang="zh-CN" altLang="en-US" baseline="-25000"/>
              <a:t>0</a:t>
            </a:r>
            <a:r>
              <a:rPr lang="zh-CN" altLang="en-US"/>
              <a:t>，其中L</a:t>
            </a:r>
            <a:r>
              <a:rPr lang="zh-CN" altLang="en-US" baseline="-25000"/>
              <a:t>total</a:t>
            </a:r>
            <a:r>
              <a:rPr lang="zh-CN" altLang="en-US"/>
              <a:t>代表模型的层数，这意味着禁止超过最后一层的预测结果。如果</a:t>
            </a:r>
            <a:r>
              <a:rPr lang="zh-CN" altLang="en-US">
                <a:sym typeface="+mn-ea"/>
              </a:rPr>
              <a:t>[1，τ ]中没有满足上述式子的整数，</a:t>
            </a:r>
            <a:r>
              <a:rPr lang="zh-CN" altLang="en-US"/>
              <a:t>则</a:t>
            </a:r>
            <a:r>
              <a:rPr lang="zh-CN" altLang="en-US"/>
              <a:t>指定ζ = τ。</a:t>
            </a:r>
            <a:endParaRPr lang="zh-CN" altLang="en-US"/>
          </a:p>
        </p:txBody>
      </p:sp>
      <p:graphicFrame>
        <p:nvGraphicFramePr>
          <p:cNvPr id="5" name="对象 4">
            <a:hlinkClick r:id="" action="ppaction://ole?verb="/>
          </p:cNvPr>
          <p:cNvGraphicFramePr>
            <a:graphicFrameLocks noChangeAspect="1"/>
          </p:cNvGraphicFramePr>
          <p:nvPr/>
        </p:nvGraphicFramePr>
        <p:xfrm>
          <a:off x="4044315" y="2322830"/>
          <a:ext cx="3096895" cy="377190"/>
        </p:xfrm>
        <a:graphic>
          <a:graphicData uri="http://schemas.openxmlformats.org/presentationml/2006/ole">
            <mc:AlternateContent xmlns:mc="http://schemas.openxmlformats.org/markup-compatibility/2006">
              <mc:Choice xmlns:v="urn:schemas-microsoft-com:vml" Requires="v">
                <p:oleObj spid="_x0000_s2049" name="" r:id="rId1" imgW="1981200" imgH="241300" progId="Equation.KSEE3">
                  <p:embed/>
                </p:oleObj>
              </mc:Choice>
              <mc:Fallback>
                <p:oleObj name="" r:id="rId1" imgW="1981200" imgH="241300" progId="Equation.KSEE3">
                  <p:embed/>
                  <p:pic>
                    <p:nvPicPr>
                      <p:cNvPr id="0" name="图片 2048"/>
                      <p:cNvPicPr/>
                      <p:nvPr/>
                    </p:nvPicPr>
                    <p:blipFill>
                      <a:blip r:embed="rId2"/>
                      <a:stretch>
                        <a:fillRect/>
                      </a:stretch>
                    </p:blipFill>
                    <p:spPr>
                      <a:xfrm>
                        <a:off x="4044315" y="2322830"/>
                        <a:ext cx="3096895" cy="37719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352925" y="3289300"/>
          <a:ext cx="3330575" cy="816610"/>
        </p:xfrm>
        <a:graphic>
          <a:graphicData uri="http://schemas.openxmlformats.org/presentationml/2006/ole">
            <mc:AlternateContent xmlns:mc="http://schemas.openxmlformats.org/markup-compatibility/2006">
              <mc:Choice xmlns:v="urn:schemas-microsoft-com:vml" Requires="v">
                <p:oleObj spid="_x0000_s2050" name="" r:id="rId3" imgW="1968500" imgH="482600" progId="Equation.KSEE3">
                  <p:embed/>
                </p:oleObj>
              </mc:Choice>
              <mc:Fallback>
                <p:oleObj name="" r:id="rId3" imgW="1968500" imgH="482600" progId="Equation.KSEE3">
                  <p:embed/>
                  <p:pic>
                    <p:nvPicPr>
                      <p:cNvPr id="0" name="图片 2049"/>
                      <p:cNvPicPr/>
                      <p:nvPr/>
                    </p:nvPicPr>
                    <p:blipFill>
                      <a:blip r:embed="rId4"/>
                      <a:stretch>
                        <a:fillRect/>
                      </a:stretch>
                    </p:blipFill>
                    <p:spPr>
                      <a:xfrm>
                        <a:off x="4352925" y="3289300"/>
                        <a:ext cx="3330575" cy="816610"/>
                      </a:xfrm>
                      <a:prstGeom prst="rect">
                        <a:avLst/>
                      </a:prstGeom>
                    </p:spPr>
                  </p:pic>
                </p:oleObj>
              </mc:Fallback>
            </mc:AlternateContent>
          </a:graphicData>
        </a:graphic>
      </p:graphicFrame>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DVFS(</a:t>
            </a:r>
            <a:r>
              <a:rPr lang="zh-CN" altLang="en-US">
                <a:sym typeface="+mn-ea"/>
              </a:rPr>
              <a:t>动态电压频率调节</a:t>
            </a:r>
            <a:r>
              <a:rPr lang="en-US" altLang="zh-CN"/>
              <a:t>)</a:t>
            </a:r>
            <a:r>
              <a:rPr lang="zh-CN" altLang="en-US"/>
              <a:t>用于</a:t>
            </a:r>
            <a:r>
              <a:rPr lang="zh-CN" altLang="en-US"/>
              <a:t>预测退出</a:t>
            </a:r>
            <a:endParaRPr lang="zh-CN" altLang="en-US"/>
          </a:p>
        </p:txBody>
      </p:sp>
      <p:sp>
        <p:nvSpPr>
          <p:cNvPr id="3" name="内容占位符 2"/>
          <p:cNvSpPr>
            <a:spLocks noGrp="1"/>
          </p:cNvSpPr>
          <p:nvPr>
            <p:ph idx="1"/>
          </p:nvPr>
        </p:nvSpPr>
        <p:spPr/>
        <p:txBody>
          <a:bodyPr/>
          <a:p>
            <a:r>
              <a:rPr lang="zh-CN" altLang="en-US"/>
              <a:t>给定一个具有L</a:t>
            </a:r>
            <a:r>
              <a:rPr lang="en-US" altLang="zh-CN" baseline="-25000"/>
              <a:t>total</a:t>
            </a:r>
            <a:r>
              <a:rPr lang="zh-CN" altLang="en-US"/>
              <a:t>层的网络和一个在L0开始预测并预测退出点为L0 + ζ的预测引擎，预测引擎将把计算频率（及其相应的电压）降低到</a:t>
            </a:r>
            <a:endParaRPr lang="zh-CN" altLang="en-US"/>
          </a:p>
          <a:p>
            <a:endParaRPr lang="en-US" altLang="zh-CN" i="1">
              <a:latin typeface="Cambria Math" panose="02040503050406030204" charset="0"/>
              <a:cs typeface="Cambria Math" panose="02040503050406030204" charset="0"/>
            </a:endParaRPr>
          </a:p>
          <a:p>
            <a:endParaRPr lang="en-US" altLang="zh-CN" i="1">
              <a:latin typeface="Cambria Math" panose="02040503050406030204" charset="0"/>
              <a:cs typeface="Cambria Math" panose="02040503050406030204" charset="0"/>
            </a:endParaRPr>
          </a:p>
          <a:p>
            <a:r>
              <a:rPr lang="en-US" altLang="zh-CN" i="1">
                <a:latin typeface="Cambria Math" panose="02040503050406030204" charset="0"/>
                <a:cs typeface="Cambria Math" panose="02040503050406030204" charset="0"/>
              </a:rPr>
              <a:t>f</a:t>
            </a:r>
            <a:r>
              <a:rPr lang="en-US" altLang="zh-CN" i="1" baseline="-25000">
                <a:latin typeface="Cambria Math" panose="02040503050406030204" charset="0"/>
                <a:cs typeface="Cambria Math" panose="02040503050406030204" charset="0"/>
              </a:rPr>
              <a:t>middle</a:t>
            </a:r>
            <a:r>
              <a:rPr lang="zh-CN" altLang="en-US" i="1">
                <a:latin typeface="Cambria Math" panose="02040503050406030204" charset="0"/>
                <a:cs typeface="Cambria Math" panose="02040503050406030204" charset="0"/>
              </a:rPr>
              <a:t>为最低频率，</a:t>
            </a:r>
            <a:r>
              <a:rPr lang="en-US" altLang="zh-CN" i="1">
                <a:latin typeface="Cambria Math" panose="02040503050406030204" charset="0"/>
                <a:cs typeface="Cambria Math" panose="02040503050406030204" charset="0"/>
              </a:rPr>
              <a:t>f</a:t>
            </a:r>
            <a:r>
              <a:rPr lang="en-US" altLang="zh-CN" i="1" baseline="-25000">
                <a:latin typeface="Cambria Math" panose="02040503050406030204" charset="0"/>
                <a:cs typeface="Cambria Math" panose="02040503050406030204" charset="0"/>
              </a:rPr>
              <a:t>high</a:t>
            </a:r>
            <a:r>
              <a:rPr lang="zh-CN" altLang="en-US" i="1">
                <a:latin typeface="Cambria Math" panose="02040503050406030204" charset="0"/>
                <a:cs typeface="Cambria Math" panose="02040503050406030204" charset="0"/>
              </a:rPr>
              <a:t>为默认高频，</a:t>
            </a:r>
            <a:r>
              <a:rPr lang="en-US" altLang="zh-CN" i="1">
                <a:latin typeface="Cambria Math" panose="02040503050406030204" charset="0"/>
                <a:cs typeface="Cambria Math" panose="02040503050406030204" charset="0"/>
              </a:rPr>
              <a:t>T</a:t>
            </a:r>
            <a:r>
              <a:rPr lang="en-US" altLang="zh-CN" i="1" baseline="-25000">
                <a:latin typeface="Cambria Math" panose="02040503050406030204" charset="0"/>
                <a:cs typeface="Cambria Math" panose="02040503050406030204" charset="0"/>
              </a:rPr>
              <a:t>L0</a:t>
            </a:r>
            <a:r>
              <a:rPr lang="zh-CN" altLang="en-US" i="1">
                <a:latin typeface="Cambria Math" panose="02040503050406030204" charset="0"/>
                <a:cs typeface="Cambria Math" panose="02040503050406030204" charset="0"/>
              </a:rPr>
              <a:t>为</a:t>
            </a:r>
            <a:r>
              <a:rPr lang="en-US" altLang="zh-CN" i="1">
                <a:latin typeface="Cambria Math" panose="02040503050406030204" charset="0"/>
                <a:cs typeface="Cambria Math" panose="02040503050406030204" charset="0"/>
              </a:rPr>
              <a:t>L0</a:t>
            </a:r>
            <a:r>
              <a:rPr lang="zh-CN" altLang="en-US" i="1">
                <a:latin typeface="Cambria Math" panose="02040503050406030204" charset="0"/>
                <a:cs typeface="Cambria Math" panose="02040503050406030204" charset="0"/>
              </a:rPr>
              <a:t>之前</a:t>
            </a:r>
            <a:r>
              <a:rPr lang="zh-CN" altLang="en-US" i="1">
                <a:latin typeface="Cambria Math" panose="02040503050406030204" charset="0"/>
                <a:cs typeface="Cambria Math" panose="02040503050406030204" charset="0"/>
              </a:rPr>
              <a:t>经过的时间，则能耗</a:t>
            </a:r>
            <a:r>
              <a:rPr lang="en-US" altLang="zh-CN" i="1">
                <a:latin typeface="Cambria Math" panose="02040503050406030204" charset="0"/>
                <a:cs typeface="Cambria Math" panose="02040503050406030204" charset="0"/>
              </a:rPr>
              <a:t>E</a:t>
            </a:r>
            <a:r>
              <a:rPr lang="zh-CN" altLang="en-US" i="1">
                <a:latin typeface="Cambria Math" panose="02040503050406030204" charset="0"/>
                <a:cs typeface="Cambria Math" panose="02040503050406030204" charset="0"/>
              </a:rPr>
              <a:t>为</a:t>
            </a:r>
            <a:endParaRPr lang="zh-CN" altLang="en-US" i="1">
              <a:latin typeface="Cambria Math" panose="02040503050406030204" charset="0"/>
              <a:cs typeface="Cambria Math" panose="02040503050406030204" charset="0"/>
            </a:endParaRPr>
          </a:p>
        </p:txBody>
      </p:sp>
      <p:graphicFrame>
        <p:nvGraphicFramePr>
          <p:cNvPr id="6" name="对象 5">
            <a:hlinkClick r:id="" action="ppaction://ole?verb="/>
          </p:cNvPr>
          <p:cNvGraphicFramePr>
            <a:graphicFrameLocks noChangeAspect="1"/>
          </p:cNvGraphicFramePr>
          <p:nvPr/>
        </p:nvGraphicFramePr>
        <p:xfrm>
          <a:off x="5123180" y="2431415"/>
          <a:ext cx="1946275" cy="682625"/>
        </p:xfrm>
        <a:graphic>
          <a:graphicData uri="http://schemas.openxmlformats.org/presentationml/2006/ole">
            <mc:AlternateContent xmlns:mc="http://schemas.openxmlformats.org/markup-compatibility/2006">
              <mc:Choice xmlns:v="urn:schemas-microsoft-com:vml" Requires="v">
                <p:oleObj spid="_x0000_s3073" name="" r:id="rId1" imgW="1231265" imgH="431800" progId="Equation.KSEE3">
                  <p:embed/>
                </p:oleObj>
              </mc:Choice>
              <mc:Fallback>
                <p:oleObj name="" r:id="rId1" imgW="1231265" imgH="431800" progId="Equation.KSEE3">
                  <p:embed/>
                  <p:pic>
                    <p:nvPicPr>
                      <p:cNvPr id="0" name="图片 3072"/>
                      <p:cNvPicPr/>
                      <p:nvPr/>
                    </p:nvPicPr>
                    <p:blipFill>
                      <a:blip r:embed="rId2"/>
                      <a:stretch>
                        <a:fillRect/>
                      </a:stretch>
                    </p:blipFill>
                    <p:spPr>
                      <a:xfrm>
                        <a:off x="5123180" y="2431415"/>
                        <a:ext cx="1946275" cy="68262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640205" y="3801745"/>
          <a:ext cx="8700135" cy="918210"/>
        </p:xfrm>
        <a:graphic>
          <a:graphicData uri="http://schemas.openxmlformats.org/presentationml/2006/ole">
            <mc:AlternateContent xmlns:mc="http://schemas.openxmlformats.org/markup-compatibility/2006">
              <mc:Choice xmlns:v="urn:schemas-microsoft-com:vml" Requires="v">
                <p:oleObj spid="_x0000_s3074" name="" r:id="rId3" imgW="5168900" imgH="545465" progId="Equation.KSEE3">
                  <p:embed/>
                </p:oleObj>
              </mc:Choice>
              <mc:Fallback>
                <p:oleObj name="" r:id="rId3" imgW="5168900" imgH="545465" progId="Equation.KSEE3">
                  <p:embed/>
                  <p:pic>
                    <p:nvPicPr>
                      <p:cNvPr id="0" name="图片 3073"/>
                      <p:cNvPicPr/>
                      <p:nvPr/>
                    </p:nvPicPr>
                    <p:blipFill>
                      <a:blip r:embed="rId4"/>
                      <a:stretch>
                        <a:fillRect/>
                      </a:stretch>
                    </p:blipFill>
                    <p:spPr>
                      <a:xfrm>
                        <a:off x="1640205" y="3801745"/>
                        <a:ext cx="8700135" cy="918210"/>
                      </a:xfrm>
                      <a:prstGeom prst="rect">
                        <a:avLst/>
                      </a:prstGeom>
                    </p:spPr>
                  </p:pic>
                </p:oleObj>
              </mc:Fallback>
            </mc:AlternateContent>
          </a:graphicData>
        </a:graphic>
      </p:graphicFrame>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网络训练</a:t>
            </a:r>
            <a:endParaRPr lang="zh-CN" altLang="en-US"/>
          </a:p>
        </p:txBody>
      </p:sp>
      <p:sp>
        <p:nvSpPr>
          <p:cNvPr id="3" name="内容占位符 2"/>
          <p:cNvSpPr>
            <a:spLocks noGrp="1"/>
          </p:cNvSpPr>
          <p:nvPr>
            <p:ph idx="1"/>
          </p:nvPr>
        </p:nvSpPr>
        <p:spPr/>
        <p:txBody>
          <a:bodyPr/>
          <a:p>
            <a:r>
              <a:rPr lang="zh-CN" altLang="en-US"/>
              <a:t>本文的目标函数将使用交叉熵损失来确定。交叉熵公式</a:t>
            </a:r>
            <a:r>
              <a:rPr lang="zh-CN" altLang="en-US"/>
              <a:t>为</a:t>
            </a:r>
            <a:endParaRPr lang="zh-CN" altLang="en-US"/>
          </a:p>
          <a:p>
            <a:endParaRPr lang="zh-CN" altLang="en-US"/>
          </a:p>
          <a:p>
            <a:endParaRPr lang="zh-CN" altLang="en-US"/>
          </a:p>
          <a:p>
            <a:r>
              <a:rPr lang="zh-CN" altLang="en-US"/>
              <a:t>首先，模型将在没有任何退出层的条件下进行梯度下降</a:t>
            </a:r>
            <a:r>
              <a:rPr lang="zh-CN" altLang="en-US"/>
              <a:t>训练，</a:t>
            </a:r>
            <a:endParaRPr lang="zh-CN" altLang="en-US"/>
          </a:p>
          <a:p>
            <a:endParaRPr lang="zh-CN" altLang="en-US"/>
          </a:p>
          <a:p>
            <a:r>
              <a:rPr lang="zh-CN" altLang="en-US"/>
              <a:t>之后，加入退出层进行梯度下降</a:t>
            </a:r>
            <a:r>
              <a:rPr lang="zh-CN" altLang="en-US"/>
              <a:t>训练，</a:t>
            </a:r>
            <a:endParaRPr lang="zh-CN" altLang="en-US"/>
          </a:p>
        </p:txBody>
      </p:sp>
      <p:graphicFrame>
        <p:nvGraphicFramePr>
          <p:cNvPr id="5" name="对象 4">
            <a:hlinkClick r:id="" action="ppaction://ole?verb="/>
          </p:cNvPr>
          <p:cNvGraphicFramePr>
            <a:graphicFrameLocks noChangeAspect="1"/>
          </p:cNvGraphicFramePr>
          <p:nvPr/>
        </p:nvGraphicFramePr>
        <p:xfrm>
          <a:off x="3891915" y="2016760"/>
          <a:ext cx="3139440" cy="820420"/>
        </p:xfrm>
        <a:graphic>
          <a:graphicData uri="http://schemas.openxmlformats.org/presentationml/2006/ole">
            <mc:AlternateContent xmlns:mc="http://schemas.openxmlformats.org/markup-compatibility/2006">
              <mc:Choice xmlns:v="urn:schemas-microsoft-com:vml" Requires="v">
                <p:oleObj spid="_x0000_s4097" name="" r:id="rId1" imgW="1701800" imgH="444500" progId="Equation.KSEE3">
                  <p:embed/>
                </p:oleObj>
              </mc:Choice>
              <mc:Fallback>
                <p:oleObj name="" r:id="rId1" imgW="1701800" imgH="444500" progId="Equation.KSEE3">
                  <p:embed/>
                  <p:pic>
                    <p:nvPicPr>
                      <p:cNvPr id="0" name="图片 4096"/>
                      <p:cNvPicPr/>
                      <p:nvPr/>
                    </p:nvPicPr>
                    <p:blipFill>
                      <a:blip r:embed="rId2"/>
                      <a:stretch>
                        <a:fillRect/>
                      </a:stretch>
                    </p:blipFill>
                    <p:spPr>
                      <a:xfrm>
                        <a:off x="3891915" y="2016760"/>
                        <a:ext cx="3139440" cy="8204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114800" y="3439795"/>
          <a:ext cx="3496945" cy="410210"/>
        </p:xfrm>
        <a:graphic>
          <a:graphicData uri="http://schemas.openxmlformats.org/presentationml/2006/ole">
            <mc:AlternateContent xmlns:mc="http://schemas.openxmlformats.org/markup-compatibility/2006">
              <mc:Choice xmlns:v="urn:schemas-microsoft-com:vml" Requires="v">
                <p:oleObj spid="_x0000_s4098" name="" r:id="rId3" imgW="2057400" imgH="241300" progId="Equation.KSEE3">
                  <p:embed/>
                </p:oleObj>
              </mc:Choice>
              <mc:Fallback>
                <p:oleObj name="" r:id="rId3" imgW="2057400" imgH="241300" progId="Equation.KSEE3">
                  <p:embed/>
                  <p:pic>
                    <p:nvPicPr>
                      <p:cNvPr id="0" name="图片 4097"/>
                      <p:cNvPicPr/>
                      <p:nvPr/>
                    </p:nvPicPr>
                    <p:blipFill>
                      <a:blip r:embed="rId4"/>
                      <a:stretch>
                        <a:fillRect/>
                      </a:stretch>
                    </p:blipFill>
                    <p:spPr>
                      <a:xfrm>
                        <a:off x="4114800" y="3439795"/>
                        <a:ext cx="3496945" cy="41021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830320" y="4451350"/>
          <a:ext cx="4315460" cy="414655"/>
        </p:xfrm>
        <a:graphic>
          <a:graphicData uri="http://schemas.openxmlformats.org/presentationml/2006/ole">
            <mc:AlternateContent xmlns:mc="http://schemas.openxmlformats.org/markup-compatibility/2006">
              <mc:Choice xmlns:v="urn:schemas-microsoft-com:vml" Requires="v">
                <p:oleObj spid="_x0000_s4099" name="" r:id="rId5" imgW="2641600" imgH="254000" progId="Equation.KSEE3">
                  <p:embed/>
                </p:oleObj>
              </mc:Choice>
              <mc:Fallback>
                <p:oleObj name="" r:id="rId5" imgW="2641600" imgH="254000" progId="Equation.KSEE3">
                  <p:embed/>
                  <p:pic>
                    <p:nvPicPr>
                      <p:cNvPr id="0" name="图片 4098"/>
                      <p:cNvPicPr/>
                      <p:nvPr/>
                    </p:nvPicPr>
                    <p:blipFill>
                      <a:blip r:embed="rId6"/>
                      <a:stretch>
                        <a:fillRect/>
                      </a:stretch>
                    </p:blipFill>
                    <p:spPr>
                      <a:xfrm>
                        <a:off x="3830320" y="4451350"/>
                        <a:ext cx="4315460" cy="414655"/>
                      </a:xfrm>
                      <a:prstGeom prst="rect">
                        <a:avLst/>
                      </a:prstGeom>
                    </p:spPr>
                  </p:pic>
                </p:oleObj>
              </mc:Fallback>
            </mc:AlternateContent>
          </a:graphicData>
        </a:graphic>
      </p:graphicFrame>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评估</a:t>
            </a:r>
            <a:endParaRPr lang="zh-CN" altLang="en-US"/>
          </a:p>
        </p:txBody>
      </p:sp>
      <p:sp>
        <p:nvSpPr>
          <p:cNvPr id="3" name="内容占位符 2"/>
          <p:cNvSpPr>
            <a:spLocks noGrp="1"/>
          </p:cNvSpPr>
          <p:nvPr>
            <p:ph idx="1"/>
          </p:nvPr>
        </p:nvSpPr>
        <p:spPr/>
        <p:txBody>
          <a:bodyPr/>
          <a:p>
            <a:r>
              <a:rPr lang="zh-CN" altLang="en-US"/>
              <a:t>不同推理方法和数据集的推理精度和计算成本如下表所示。在VGG-19模型上，预测退出实现了与其他早期退出方法相同的推理精度（比经典CNN低1%-3%）。因为预测退出将继续进行下一个预测，而不是强制退出，因此不会带来额外的推理精度损失。与Hierarchical和Placement</a:t>
            </a:r>
            <a:r>
              <a:rPr lang="zh-CN" altLang="en-US"/>
              <a:t>相比，预测退出通过利用更早退出的机会和避免频繁执行退出层，进一步降低了高达12.8%的计算成本。在ResNet模型上，与分层模型和放置模型相比，预测退出减少了高达12.1%的计算成本，而没有额外的精度损失。</a:t>
            </a:r>
            <a:endParaRPr lang="zh-CN" altLang="en-US"/>
          </a:p>
        </p:txBody>
      </p:sp>
      <p:pic>
        <p:nvPicPr>
          <p:cNvPr id="4" name="内容占位符 3"/>
          <p:cNvPicPr>
            <a:picLocks noChangeAspect="1"/>
          </p:cNvPicPr>
          <p:nvPr>
            <p:custDataLst>
              <p:tags r:id="rId1"/>
            </p:custDataLst>
          </p:nvPr>
        </p:nvPicPr>
        <p:blipFill>
          <a:blip r:embed="rId2"/>
          <a:stretch>
            <a:fillRect/>
          </a:stretch>
        </p:blipFill>
        <p:spPr>
          <a:xfrm>
            <a:off x="1743710" y="3672840"/>
            <a:ext cx="8704580" cy="257683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起始点</a:t>
            </a:r>
            <a:r>
              <a:rPr lang="en-US" altLang="zh-CN"/>
              <a:t>L0</a:t>
            </a:r>
            <a:r>
              <a:rPr lang="zh-CN" altLang="en-US"/>
              <a:t>的</a:t>
            </a:r>
            <a:r>
              <a:rPr lang="zh-CN" altLang="en-US"/>
              <a:t>选择</a:t>
            </a:r>
            <a:endParaRPr lang="zh-CN" altLang="en-US"/>
          </a:p>
        </p:txBody>
      </p:sp>
      <p:sp>
        <p:nvSpPr>
          <p:cNvPr id="3" name="内容占位符 2"/>
          <p:cNvSpPr>
            <a:spLocks noGrp="1"/>
          </p:cNvSpPr>
          <p:nvPr>
            <p:ph idx="1"/>
          </p:nvPr>
        </p:nvSpPr>
        <p:spPr/>
        <p:txBody>
          <a:bodyPr/>
          <a:p>
            <a:r>
              <a:rPr lang="zh-CN" altLang="en-US"/>
              <a:t>在VGG-19网络中，我们测试放置在第1-10层的L0，而在ResNet-34网络中，我们测试放置在第6-20层的L0。下图分别显示了FP32和INT8操作在不同数据集上的预测精度。预测精度表示在首次预测退出点成功退出的百分比。在VGG-19网络中，如果L0为</a:t>
            </a:r>
            <a:r>
              <a:rPr lang="zh-CN" altLang="en-US"/>
              <a:t>首个网络层，则预测在所有测试数据集和操作中都可以达到81%以上的精度。最值得注意的是，如果l0是第6层网络，预测可以达到99.8%以上的精度。因此，对于VGG-19网络和测试数据集的l0将是第6个网络层。类似地，对于ResNet-34网络，期望的L0是CIFAR-10、CIFAR-100、SVHN和STL 10的第6、第14、第10和第6层。</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081020" y="3683000"/>
            <a:ext cx="5416550" cy="281622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耗能</a:t>
            </a:r>
            <a:r>
              <a:rPr lang="zh-CN" altLang="en-US"/>
              <a:t>情况</a:t>
            </a:r>
            <a:endParaRPr lang="zh-CN" altLang="en-US"/>
          </a:p>
        </p:txBody>
      </p:sp>
      <p:sp>
        <p:nvSpPr>
          <p:cNvPr id="3" name="内容占位符 2"/>
          <p:cNvSpPr>
            <a:spLocks noGrp="1"/>
          </p:cNvSpPr>
          <p:nvPr>
            <p:ph idx="1"/>
          </p:nvPr>
        </p:nvSpPr>
        <p:spPr/>
        <p:txBody>
          <a:bodyPr/>
          <a:p>
            <a:pPr marL="0" indent="0">
              <a:buNone/>
            </a:pPr>
            <a:r>
              <a:rPr lang="zh-CN" altLang="en-US"/>
              <a:t>与经典的CNN相比，提前退出实现了巨大的节能效果。预测退出进一步降低了VGG-19网络上的19.9%-37.6%和ResNet-34网络上的19.7%-37.3%的能量消耗。与分层和放置的早期出口相比，预测出口减少了高达45.7%和32.2%的能量。</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65860" y="2760980"/>
            <a:ext cx="8983345" cy="267779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背景</a:t>
            </a:r>
            <a:endParaRPr lang="zh-CN" altLang="en-US"/>
          </a:p>
        </p:txBody>
      </p:sp>
      <p:sp>
        <p:nvSpPr>
          <p:cNvPr id="3" name="内容占位符 2"/>
          <p:cNvSpPr>
            <a:spLocks noGrp="1"/>
          </p:cNvSpPr>
          <p:nvPr>
            <p:ph idx="1"/>
          </p:nvPr>
        </p:nvSpPr>
        <p:spPr/>
        <p:txBody>
          <a:bodyPr/>
          <a:p>
            <a:r>
              <a:rPr lang="zh-CN" altLang="en-US"/>
              <a:t>早期的退出层有着许多的问题。首先，在退出点的细粒度和粗粒度位置选择存在</a:t>
            </a:r>
            <a:r>
              <a:rPr lang="zh-CN" altLang="en-US"/>
              <a:t>问题。细粒度的退出点会导致显著的性能和能量开销。相反，粗粒度的退出点可能会错过提前退出的机会。其次，退出层在不同的退出点上有不同的拓扑结构，这给将计算映射到计算硬件资源带来了额外的负担。第三，使用早期退出的能量效率高的计算平台只能降低退出后的计算电压和频率。在推理过程中，不能提前应用运行时计算合并调整，如动态电压和频率标度，以实现节能。</a:t>
            </a:r>
            <a:endParaRPr lang="zh-CN" altLang="en-US"/>
          </a:p>
          <a:p>
            <a:r>
              <a:rPr lang="zh-CN" altLang="en-US"/>
              <a:t>鉴于早期退出层仍有着许多的问题，提出了预测退出的</a:t>
            </a:r>
            <a:r>
              <a:rPr lang="zh-CN" altLang="en-US"/>
              <a:t>早期退出</a:t>
            </a:r>
            <a:r>
              <a:rPr lang="zh-CN" altLang="en-US"/>
              <a:t>方案。</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研究内容</a:t>
            </a:r>
            <a:endParaRPr lang="zh-CN" altLang="en-US"/>
          </a:p>
        </p:txBody>
      </p:sp>
      <p:sp>
        <p:nvSpPr>
          <p:cNvPr id="3" name="内容占位符 2"/>
          <p:cNvSpPr>
            <a:spLocks noGrp="1"/>
          </p:cNvSpPr>
          <p:nvPr>
            <p:ph idx="1"/>
          </p:nvPr>
        </p:nvSpPr>
        <p:spPr/>
        <p:txBody>
          <a:bodyPr/>
          <a:p>
            <a:r>
              <a:rPr lang="zh-CN" altLang="en-US"/>
              <a:t>提出了一种新的深度学习网络预测推出框架。每个网络层之后会放置</a:t>
            </a:r>
            <a:r>
              <a:rPr lang="zh-CN" altLang="en-US">
                <a:sym typeface="+mn-ea"/>
              </a:rPr>
              <a:t>共享相同拓扑的细粒度退出层</a:t>
            </a:r>
            <a:r>
              <a:rPr lang="zh-CN" altLang="en-US"/>
              <a:t>。对退出层的选择性执行将捕获准时退出的机会，并减少计算和能源成本。</a:t>
            </a:r>
            <a:endParaRPr lang="zh-CN" altLang="en-US"/>
          </a:p>
          <a:p>
            <a:r>
              <a:rPr lang="zh-CN" altLang="en-US"/>
              <a:t>提出了一种低成本的预测引擎来预测网络的退出点，根据预测在运行时选择性地执行退出层，并基于DVFS（</a:t>
            </a:r>
            <a:r>
              <a:rPr lang="zh-CN" altLang="en-US"/>
              <a:t>动态电压频率调节）在每次推理中选择性地调整计算</a:t>
            </a:r>
            <a:r>
              <a:rPr lang="zh-CN" altLang="en-US"/>
              <a:t>结构以实现节能。</a:t>
            </a:r>
            <a:endParaRPr lang="zh-CN" altLang="en-US"/>
          </a:p>
          <a:p>
            <a:r>
              <a:rPr lang="zh-CN" altLang="en-US"/>
              <a:t>在服务器和嵌入式gpu上进行了FP32和INT8操作的实验，并进行了能量测量，以证明</a:t>
            </a:r>
            <a:r>
              <a:rPr lang="zh-CN" altLang="en-US"/>
              <a:t>早期退出实现了显著的计算成本降低并且</a:t>
            </a:r>
            <a:r>
              <a:rPr lang="zh-CN" altLang="en-US"/>
              <a:t>实现了节能。</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997960" y="3926840"/>
            <a:ext cx="3462655" cy="238569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功率计算</a:t>
            </a:r>
            <a:endParaRPr lang="zh-CN" altLang="en-US"/>
          </a:p>
        </p:txBody>
      </p:sp>
      <p:sp>
        <p:nvSpPr>
          <p:cNvPr id="3" name="内容占位符 2"/>
          <p:cNvSpPr>
            <a:spLocks noGrp="1"/>
          </p:cNvSpPr>
          <p:nvPr>
            <p:ph idx="1"/>
          </p:nvPr>
        </p:nvSpPr>
        <p:spPr/>
        <p:txBody>
          <a:bodyPr/>
          <a:p>
            <a:r>
              <a:rPr lang="zh-CN" altLang="en-US"/>
              <a:t>当任务执行时，计算中的功耗称为有功功率，是动态、静态和恒定功率的总和，记为</a:t>
            </a:r>
            <a:r>
              <a:rPr lang="en-US" altLang="zh-CN"/>
              <a:t>P</a:t>
            </a:r>
            <a:r>
              <a:rPr lang="en-US" altLang="zh-CN" baseline="-25000"/>
              <a:t>active</a:t>
            </a:r>
            <a:r>
              <a:rPr lang="zh-CN" altLang="en-US"/>
              <a:t>。当计算平台空闲时的功耗，也称为空闲功率，主要包括静态和恒定功率，</a:t>
            </a:r>
            <a:r>
              <a:rPr lang="zh-CN" altLang="en-US">
                <a:sym typeface="+mn-ea"/>
              </a:rPr>
              <a:t>记为</a:t>
            </a:r>
            <a:r>
              <a:rPr lang="en-US" altLang="zh-CN">
                <a:sym typeface="+mn-ea"/>
              </a:rPr>
              <a:t>P</a:t>
            </a:r>
            <a:r>
              <a:rPr lang="en-US" altLang="zh-CN" baseline="-25000">
                <a:sym typeface="+mn-ea"/>
              </a:rPr>
              <a:t>idle</a:t>
            </a:r>
            <a:r>
              <a:rPr lang="zh-CN" altLang="en-US"/>
              <a:t>。计算平台的能量E包括与时间集成的有功功率和空闲功率。</a:t>
            </a:r>
            <a:endParaRPr lang="zh-CN" altLang="en-US"/>
          </a:p>
          <a:p>
            <a:endParaRPr lang="zh-CN" altLang="en-US"/>
          </a:p>
          <a:p>
            <a:endParaRPr lang="zh-CN" altLang="en-US"/>
          </a:p>
          <a:p>
            <a:endParaRPr lang="zh-CN" altLang="en-US"/>
          </a:p>
          <a:p>
            <a:endParaRPr lang="zh-CN" altLang="en-US"/>
          </a:p>
        </p:txBody>
      </p:sp>
      <p:graphicFrame>
        <p:nvGraphicFramePr>
          <p:cNvPr id="5" name="对象 4">
            <a:hlinkClick r:id="" action="ppaction://ole?verb="/>
          </p:cNvPr>
          <p:cNvGraphicFramePr>
            <a:graphicFrameLocks noChangeAspect="1"/>
          </p:cNvGraphicFramePr>
          <p:nvPr/>
        </p:nvGraphicFramePr>
        <p:xfrm>
          <a:off x="2112010" y="2905125"/>
          <a:ext cx="7326630" cy="779780"/>
        </p:xfrm>
        <a:graphic>
          <a:graphicData uri="http://schemas.openxmlformats.org/presentationml/2006/ole">
            <mc:AlternateContent xmlns:mc="http://schemas.openxmlformats.org/markup-compatibility/2006">
              <mc:Choice xmlns:v="urn:schemas-microsoft-com:vml" Requires="v">
                <p:oleObj spid="_x0000_s1025" name="" r:id="rId1" imgW="4533900" imgH="482600" progId="Equation.KSEE3">
                  <p:embed/>
                </p:oleObj>
              </mc:Choice>
              <mc:Fallback>
                <p:oleObj name="" r:id="rId1" imgW="4533900" imgH="482600" progId="Equation.KSEE3">
                  <p:embed/>
                  <p:pic>
                    <p:nvPicPr>
                      <p:cNvPr id="0" name="图片 1024"/>
                      <p:cNvPicPr/>
                      <p:nvPr/>
                    </p:nvPicPr>
                    <p:blipFill>
                      <a:blip r:embed="rId2"/>
                      <a:stretch>
                        <a:fillRect/>
                      </a:stretch>
                    </p:blipFill>
                    <p:spPr>
                      <a:xfrm>
                        <a:off x="2112010" y="2905125"/>
                        <a:ext cx="7326630" cy="7797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409825" y="4542155"/>
          <a:ext cx="2011045" cy="509270"/>
        </p:xfrm>
        <a:graphic>
          <a:graphicData uri="http://schemas.openxmlformats.org/presentationml/2006/ole">
            <mc:AlternateContent xmlns:mc="http://schemas.openxmlformats.org/markup-compatibility/2006">
              <mc:Choice xmlns:v="urn:schemas-microsoft-com:vml" Requires="v">
                <p:oleObj spid="_x0000_s1026" name="" r:id="rId3" imgW="1002665" imgH="254000" progId="Equation.KSEE3">
                  <p:embed/>
                </p:oleObj>
              </mc:Choice>
              <mc:Fallback>
                <p:oleObj name="" r:id="rId3" imgW="1002665" imgH="254000" progId="Equation.KSEE3">
                  <p:embed/>
                  <p:pic>
                    <p:nvPicPr>
                      <p:cNvPr id="0" name="图片 1025"/>
                      <p:cNvPicPr/>
                      <p:nvPr/>
                    </p:nvPicPr>
                    <p:blipFill>
                      <a:blip r:embed="rId4"/>
                      <a:stretch>
                        <a:fillRect/>
                      </a:stretch>
                    </p:blipFill>
                    <p:spPr>
                      <a:xfrm>
                        <a:off x="2409825" y="4542155"/>
                        <a:ext cx="2011045" cy="50927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111875" y="4538980"/>
          <a:ext cx="2332990" cy="512445"/>
        </p:xfrm>
        <a:graphic>
          <a:graphicData uri="http://schemas.openxmlformats.org/presentationml/2006/ole">
            <mc:AlternateContent xmlns:mc="http://schemas.openxmlformats.org/markup-compatibility/2006">
              <mc:Choice xmlns:v="urn:schemas-microsoft-com:vml" Requires="v">
                <p:oleObj spid="_x0000_s1027" name="" r:id="rId5" imgW="1041400" imgH="228600" progId="Equation.KSEE3">
                  <p:embed/>
                </p:oleObj>
              </mc:Choice>
              <mc:Fallback>
                <p:oleObj name="" r:id="rId5" imgW="1041400" imgH="228600" progId="Equation.KSEE3">
                  <p:embed/>
                  <p:pic>
                    <p:nvPicPr>
                      <p:cNvPr id="0" name="图片 1026"/>
                      <p:cNvPicPr/>
                      <p:nvPr/>
                    </p:nvPicPr>
                    <p:blipFill>
                      <a:blip r:embed="rId6"/>
                      <a:stretch>
                        <a:fillRect/>
                      </a:stretch>
                    </p:blipFill>
                    <p:spPr>
                      <a:xfrm>
                        <a:off x="6111875" y="4538980"/>
                        <a:ext cx="2332990" cy="512445"/>
                      </a:xfrm>
                      <a:prstGeom prst="rect">
                        <a:avLst/>
                      </a:prstGeom>
                    </p:spPr>
                  </p:pic>
                </p:oleObj>
              </mc:Fallback>
            </mc:AlternateContent>
          </a:graphicData>
        </a:graphic>
      </p:graphicFrame>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是否使用退出层的</a:t>
            </a:r>
            <a:r>
              <a:rPr lang="zh-CN" altLang="en-US"/>
              <a:t>功率对比</a:t>
            </a:r>
            <a:endParaRPr lang="zh-CN" altLang="en-US"/>
          </a:p>
        </p:txBody>
      </p:sp>
      <p:sp>
        <p:nvSpPr>
          <p:cNvPr id="3" name="内容占位符 2"/>
          <p:cNvSpPr>
            <a:spLocks noGrp="1"/>
          </p:cNvSpPr>
          <p:nvPr>
            <p:ph idx="1"/>
          </p:nvPr>
        </p:nvSpPr>
        <p:spPr/>
        <p:txBody>
          <a:bodyPr/>
          <a:p>
            <a:r>
              <a:rPr lang="zh-CN" altLang="en-US">
                <a:sym typeface="+mn-ea"/>
              </a:rPr>
              <a:t>最初，深度学习网络是通过以默认的高频和电压运行所有网络层来执行的，没有提前退出和DVFS。我们假设执行时间</a:t>
            </a:r>
            <a:r>
              <a:rPr lang="en-US" altLang="zh-CN">
                <a:sym typeface="+mn-ea"/>
              </a:rPr>
              <a:t>l</a:t>
            </a:r>
            <a:r>
              <a:rPr lang="zh-CN" altLang="en-US">
                <a:sym typeface="+mn-ea"/>
              </a:rPr>
              <a:t>等于推理周期</a:t>
            </a:r>
            <a:r>
              <a:rPr lang="en-US" altLang="zh-CN">
                <a:sym typeface="+mn-ea"/>
              </a:rPr>
              <a:t>T</a:t>
            </a:r>
            <a:r>
              <a:rPr lang="zh-CN" altLang="en-US">
                <a:sym typeface="+mn-ea"/>
              </a:rPr>
              <a:t>。在这种情况下，T内的能量消耗为</a:t>
            </a:r>
            <a:endParaRPr lang="zh-CN" altLang="en-US">
              <a:sym typeface="+mn-ea"/>
            </a:endParaRPr>
          </a:p>
          <a:p>
            <a:endParaRPr lang="zh-CN" altLang="en-US">
              <a:sym typeface="+mn-ea"/>
            </a:endParaRPr>
          </a:p>
          <a:p>
            <a:endParaRPr lang="zh-CN" altLang="en-US"/>
          </a:p>
          <a:p>
            <a:r>
              <a:rPr lang="zh-CN" altLang="en-US"/>
              <a:t>由于</a:t>
            </a:r>
            <a:r>
              <a:rPr lang="zh-CN" altLang="en-US"/>
              <a:t>早期退出的存在，位于提前退出之前的网络层以默认的高频和电压运行。当网络在</a:t>
            </a:r>
            <a:r>
              <a:rPr lang="en-US" altLang="zh-CN"/>
              <a:t>T</a:t>
            </a:r>
            <a:r>
              <a:rPr lang="en-US" altLang="zh-CN" baseline="-25000"/>
              <a:t>exit</a:t>
            </a:r>
            <a:r>
              <a:rPr lang="zh-CN" altLang="en-US"/>
              <a:t>退出之后，计算平台可以将电压和频率降低到最低水平DVFS，直到时间达到T。因此，能源消耗可以用</a:t>
            </a:r>
            <a:endParaRPr lang="zh-CN" altLang="en-US"/>
          </a:p>
          <a:p>
            <a:endParaRPr lang="zh-CN" altLang="en-US"/>
          </a:p>
        </p:txBody>
      </p:sp>
      <p:graphicFrame>
        <p:nvGraphicFramePr>
          <p:cNvPr id="5" name="对象 4">
            <a:hlinkClick r:id="" action="ppaction://ole?verb="/>
          </p:cNvPr>
          <p:cNvGraphicFramePr>
            <a:graphicFrameLocks noChangeAspect="1"/>
          </p:cNvGraphicFramePr>
          <p:nvPr/>
        </p:nvGraphicFramePr>
        <p:xfrm>
          <a:off x="3444875" y="2242820"/>
          <a:ext cx="4078605" cy="752475"/>
        </p:xfrm>
        <a:graphic>
          <a:graphicData uri="http://schemas.openxmlformats.org/presentationml/2006/ole">
            <mc:AlternateContent xmlns:mc="http://schemas.openxmlformats.org/markup-compatibility/2006">
              <mc:Choice xmlns:v="urn:schemas-microsoft-com:vml" Requires="v">
                <p:oleObj spid="_x0000_s2049" name="" r:id="rId1" imgW="2616200" imgH="482600" progId="Equation.KSEE3">
                  <p:embed/>
                </p:oleObj>
              </mc:Choice>
              <mc:Fallback>
                <p:oleObj name="" r:id="rId1" imgW="2616200" imgH="482600" progId="Equation.KSEE3">
                  <p:embed/>
                  <p:pic>
                    <p:nvPicPr>
                      <p:cNvPr id="0" name="图片 2048"/>
                      <p:cNvPicPr/>
                      <p:nvPr/>
                    </p:nvPicPr>
                    <p:blipFill>
                      <a:blip r:embed="rId2"/>
                      <a:stretch>
                        <a:fillRect/>
                      </a:stretch>
                    </p:blipFill>
                    <p:spPr>
                      <a:xfrm>
                        <a:off x="3444875" y="2242820"/>
                        <a:ext cx="4078605" cy="75247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813685" y="4301490"/>
          <a:ext cx="5812790" cy="676910"/>
        </p:xfrm>
        <a:graphic>
          <a:graphicData uri="http://schemas.openxmlformats.org/presentationml/2006/ole">
            <mc:AlternateContent xmlns:mc="http://schemas.openxmlformats.org/markup-compatibility/2006">
              <mc:Choice xmlns:v="urn:schemas-microsoft-com:vml" Requires="v">
                <p:oleObj spid="_x0000_s2050" name="" r:id="rId3" imgW="4254500" imgH="495300" progId="Equation.KSEE3">
                  <p:embed/>
                </p:oleObj>
              </mc:Choice>
              <mc:Fallback>
                <p:oleObj name="" r:id="rId3" imgW="4254500" imgH="495300" progId="Equation.KSEE3">
                  <p:embed/>
                  <p:pic>
                    <p:nvPicPr>
                      <p:cNvPr id="0" name="图片 2049"/>
                      <p:cNvPicPr/>
                      <p:nvPr/>
                    </p:nvPicPr>
                    <p:blipFill>
                      <a:blip r:embed="rId4"/>
                      <a:stretch>
                        <a:fillRect/>
                      </a:stretch>
                    </p:blipFill>
                    <p:spPr>
                      <a:xfrm>
                        <a:off x="2813685" y="4301490"/>
                        <a:ext cx="5812790" cy="676910"/>
                      </a:xfrm>
                      <a:prstGeom prst="rect">
                        <a:avLst/>
                      </a:prstGeom>
                    </p:spPr>
                  </p:pic>
                </p:oleObj>
              </mc:Fallback>
            </mc:AlternateContent>
          </a:graphicData>
        </a:graphic>
      </p:graphicFrame>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预测退出</a:t>
            </a:r>
            <a:r>
              <a:rPr lang="zh-CN" altLang="en-US"/>
              <a:t>框架</a:t>
            </a:r>
            <a:endParaRPr lang="zh-CN" altLang="en-US"/>
          </a:p>
        </p:txBody>
      </p:sp>
      <p:sp>
        <p:nvSpPr>
          <p:cNvPr id="3" name="内容占位符 2"/>
          <p:cNvSpPr>
            <a:spLocks noGrp="1"/>
          </p:cNvSpPr>
          <p:nvPr>
            <p:ph idx="1"/>
          </p:nvPr>
        </p:nvSpPr>
        <p:spPr/>
        <p:txBody>
          <a:bodyPr/>
          <a:p>
            <a:r>
              <a:rPr lang="en-US" altLang="zh-CN"/>
              <a:t>1.Unified Exiting Layer</a:t>
            </a:r>
            <a:r>
              <a:rPr lang="zh-CN" altLang="en-US"/>
              <a:t>（</a:t>
            </a:r>
            <a:r>
              <a:rPr lang="en-US" altLang="zh-CN">
                <a:sym typeface="+mn-ea"/>
              </a:rPr>
              <a:t>统一退出层</a:t>
            </a:r>
            <a:r>
              <a:rPr lang="zh-CN" altLang="en-US"/>
              <a:t>）</a:t>
            </a:r>
            <a:r>
              <a:rPr lang="en-US" altLang="zh-CN"/>
              <a:t>：神经网络运行在本地或边缘设备上的GPU</a:t>
            </a:r>
            <a:r>
              <a:rPr lang="zh-CN" altLang="en-US"/>
              <a:t>、</a:t>
            </a:r>
            <a:r>
              <a:rPr lang="en-US" altLang="zh-CN"/>
              <a:t>TPU或ASIC上。为了减轻执行通用计算的负担，我们使网络中使用的现有层共享相同的拓扑。</a:t>
            </a:r>
            <a:endParaRPr lang="en-US" altLang="zh-CN"/>
          </a:p>
          <a:p>
            <a:r>
              <a:rPr lang="en-US" altLang="zh-CN"/>
              <a:t>2.Fine-grained exiting points</a:t>
            </a:r>
            <a:r>
              <a:rPr lang="zh-CN" altLang="en-US"/>
              <a:t>（</a:t>
            </a:r>
            <a:r>
              <a:rPr lang="en-US" altLang="zh-CN"/>
              <a:t>细粒度的退出点</a:t>
            </a:r>
            <a:r>
              <a:rPr lang="zh-CN" altLang="en-US"/>
              <a:t>）</a:t>
            </a:r>
            <a:r>
              <a:rPr lang="en-US" altLang="zh-CN"/>
              <a:t>：退出层可能被放置在每个卷积层之后，以充分利用</a:t>
            </a:r>
            <a:r>
              <a:rPr lang="zh-CN" altLang="en-US"/>
              <a:t>提前退出的优势</a:t>
            </a:r>
            <a:r>
              <a:rPr lang="en-US" altLang="zh-CN"/>
              <a:t>。为了避免运行每个退出层造成的计算开销，将只执行预测退出点的层。</a:t>
            </a:r>
            <a:endParaRPr lang="en-US" altLang="zh-CN"/>
          </a:p>
          <a:p>
            <a:r>
              <a:rPr lang="en-US" altLang="zh-CN"/>
              <a:t>3.Low-cost prediction engine</a:t>
            </a:r>
            <a:r>
              <a:rPr lang="zh-CN" altLang="en-US"/>
              <a:t>（</a:t>
            </a:r>
            <a:r>
              <a:rPr lang="en-US" altLang="zh-CN"/>
              <a:t>低成本的预测引擎</a:t>
            </a:r>
            <a:r>
              <a:rPr lang="zh-CN" altLang="en-US"/>
              <a:t>）</a:t>
            </a:r>
            <a:r>
              <a:rPr lang="en-US" altLang="zh-CN"/>
              <a:t>：该框架的核心是低成本的预测引擎，它预测可能的退出点，并激活</a:t>
            </a:r>
            <a:r>
              <a:rPr lang="zh-CN" altLang="en-US"/>
              <a:t>退出层</a:t>
            </a:r>
            <a:r>
              <a:rPr lang="en-US" altLang="zh-CN"/>
              <a:t>。根据预期退出点前剩余的计算工作负载，选择适当的计算频率和电压进行运行推理，进一步节省能源</a:t>
            </a:r>
            <a:r>
              <a:rPr lang="zh-CN" altLang="en-US"/>
              <a:t>。</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2498090" y="4371340"/>
            <a:ext cx="6543040" cy="219138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统一退出层</a:t>
            </a:r>
            <a:endParaRPr lang="zh-CN" altLang="en-US"/>
          </a:p>
        </p:txBody>
      </p:sp>
      <p:sp>
        <p:nvSpPr>
          <p:cNvPr id="3" name="内容占位符 2"/>
          <p:cNvSpPr>
            <a:spLocks noGrp="1"/>
          </p:cNvSpPr>
          <p:nvPr>
            <p:ph idx="1"/>
          </p:nvPr>
        </p:nvSpPr>
        <p:spPr/>
        <p:txBody>
          <a:bodyPr/>
          <a:p>
            <a:r>
              <a:rPr lang="zh-CN" altLang="en-US"/>
              <a:t>退出层函数</a:t>
            </a:r>
            <a:r>
              <a:rPr lang="zh-CN" altLang="en-US"/>
              <a:t>为：</a:t>
            </a:r>
            <a:endParaRPr lang="zh-CN" altLang="en-US"/>
          </a:p>
          <a:p>
            <a:pPr marL="0" indent="0">
              <a:buNone/>
            </a:pPr>
            <a:r>
              <a:rPr lang="zh-CN" altLang="en-US"/>
              <a:t>其中，fW（x，i）表示从第1层到第i层计算后的中间结果。</a:t>
            </a:r>
            <a:endParaRPr lang="zh-CN" altLang="en-US"/>
          </a:p>
          <a:p>
            <a:endParaRPr lang="zh-CN" altLang="en-US"/>
          </a:p>
          <a:p>
            <a:r>
              <a:rPr lang="zh-CN" altLang="en-US"/>
              <a:t>之后计算平均特征</a:t>
            </a:r>
            <a:r>
              <a:rPr lang="zh-CN" altLang="en-US"/>
              <a:t>权值µ：</a:t>
            </a:r>
            <a:endParaRPr lang="zh-CN" altLang="en-US"/>
          </a:p>
          <a:p>
            <a:pPr marL="0" indent="0">
              <a:buNone/>
            </a:pPr>
            <a:r>
              <a:rPr lang="zh-CN" altLang="en-US"/>
              <a:t>其中，N为训练数据集的大小。</a:t>
            </a:r>
            <a:endParaRPr lang="zh-CN" altLang="en-US"/>
          </a:p>
          <a:p>
            <a:r>
              <a:rPr lang="zh-CN" altLang="en-US"/>
              <a:t>在推理过程中，在每个早期退出层，权重比αW被计算为µi上的最大特征权重乘以用户指定的超参数β。一旦αW在大于1时，将推理终止，并以该早期退出层的结果作为模拟结果。</a:t>
            </a:r>
            <a:endParaRPr lang="zh-CN" altLang="en-US"/>
          </a:p>
        </p:txBody>
      </p:sp>
      <p:graphicFrame>
        <p:nvGraphicFramePr>
          <p:cNvPr id="5" name="对象 4">
            <a:hlinkClick r:id="" action="ppaction://ole?verb="/>
          </p:cNvPr>
          <p:cNvGraphicFramePr>
            <a:graphicFrameLocks noChangeAspect="1"/>
          </p:cNvGraphicFramePr>
          <p:nvPr/>
        </p:nvGraphicFramePr>
        <p:xfrm>
          <a:off x="3021965" y="1490345"/>
          <a:ext cx="4219575" cy="594360"/>
        </p:xfrm>
        <a:graphic>
          <a:graphicData uri="http://schemas.openxmlformats.org/presentationml/2006/ole">
            <mc:AlternateContent xmlns:mc="http://schemas.openxmlformats.org/markup-compatibility/2006">
              <mc:Choice xmlns:v="urn:schemas-microsoft-com:vml" Requires="v">
                <p:oleObj spid="_x0000_s1025" name="" r:id="rId1" imgW="1803400" imgH="254000" progId="Equation.KSEE3">
                  <p:embed/>
                </p:oleObj>
              </mc:Choice>
              <mc:Fallback>
                <p:oleObj name="" r:id="rId1" imgW="1803400" imgH="254000" progId="Equation.KSEE3">
                  <p:embed/>
                  <p:pic>
                    <p:nvPicPr>
                      <p:cNvPr id="0" name="图片 1024"/>
                      <p:cNvPicPr/>
                      <p:nvPr/>
                    </p:nvPicPr>
                    <p:blipFill>
                      <a:blip r:embed="rId2"/>
                      <a:stretch>
                        <a:fillRect/>
                      </a:stretch>
                    </p:blipFill>
                    <p:spPr>
                      <a:xfrm>
                        <a:off x="3021965" y="1490345"/>
                        <a:ext cx="4219575" cy="59436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745230" y="2799080"/>
          <a:ext cx="3247390" cy="859790"/>
        </p:xfrm>
        <a:graphic>
          <a:graphicData uri="http://schemas.openxmlformats.org/presentationml/2006/ole">
            <mc:AlternateContent xmlns:mc="http://schemas.openxmlformats.org/markup-compatibility/2006">
              <mc:Choice xmlns:v="urn:schemas-microsoft-com:vml" Requires="v">
                <p:oleObj spid="_x0000_s1026" name="" r:id="rId3" imgW="1727200" imgH="457200" progId="Equation.KSEE3">
                  <p:embed/>
                </p:oleObj>
              </mc:Choice>
              <mc:Fallback>
                <p:oleObj name="" r:id="rId3" imgW="1727200" imgH="457200" progId="Equation.KSEE3">
                  <p:embed/>
                  <p:pic>
                    <p:nvPicPr>
                      <p:cNvPr id="0" name="图片 1025"/>
                      <p:cNvPicPr/>
                      <p:nvPr/>
                    </p:nvPicPr>
                    <p:blipFill>
                      <a:blip r:embed="rId4"/>
                      <a:stretch>
                        <a:fillRect/>
                      </a:stretch>
                    </p:blipFill>
                    <p:spPr>
                      <a:xfrm>
                        <a:off x="3745230" y="2799080"/>
                        <a:ext cx="3247390" cy="85979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952240" y="4883785"/>
          <a:ext cx="4016375" cy="852805"/>
        </p:xfrm>
        <a:graphic>
          <a:graphicData uri="http://schemas.openxmlformats.org/presentationml/2006/ole">
            <mc:AlternateContent xmlns:mc="http://schemas.openxmlformats.org/markup-compatibility/2006">
              <mc:Choice xmlns:v="urn:schemas-microsoft-com:vml" Requires="v">
                <p:oleObj spid="_x0000_s1027" name="" r:id="rId5" imgW="2273300" imgH="482600" progId="Equation.KSEE3">
                  <p:embed/>
                </p:oleObj>
              </mc:Choice>
              <mc:Fallback>
                <p:oleObj name="" r:id="rId5" imgW="2273300" imgH="482600" progId="Equation.KSEE3">
                  <p:embed/>
                  <p:pic>
                    <p:nvPicPr>
                      <p:cNvPr id="0" name="图片 1026"/>
                      <p:cNvPicPr/>
                      <p:nvPr/>
                    </p:nvPicPr>
                    <p:blipFill>
                      <a:blip r:embed="rId6"/>
                      <a:stretch>
                        <a:fillRect/>
                      </a:stretch>
                    </p:blipFill>
                    <p:spPr>
                      <a:xfrm>
                        <a:off x="3952240" y="4883785"/>
                        <a:ext cx="4016375" cy="852805"/>
                      </a:xfrm>
                      <a:prstGeom prst="rect">
                        <a:avLst/>
                      </a:prstGeom>
                    </p:spPr>
                  </p:pic>
                </p:oleObj>
              </mc:Fallback>
            </mc:AlternateContent>
          </a:graphicData>
        </a:graphic>
      </p:graphicFrame>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细粒度</a:t>
            </a:r>
            <a:r>
              <a:rPr lang="zh-CN" altLang="en-US"/>
              <a:t>退出点</a:t>
            </a:r>
            <a:endParaRPr lang="zh-CN" altLang="en-US"/>
          </a:p>
        </p:txBody>
      </p:sp>
      <p:sp>
        <p:nvSpPr>
          <p:cNvPr id="3" name="内容占位符 2"/>
          <p:cNvSpPr>
            <a:spLocks noGrp="1"/>
          </p:cNvSpPr>
          <p:nvPr>
            <p:ph idx="1"/>
          </p:nvPr>
        </p:nvSpPr>
        <p:spPr/>
        <p:txBody>
          <a:bodyPr/>
          <a:p>
            <a:r>
              <a:rPr lang="zh-CN" altLang="en-US"/>
              <a:t>与之前的做法不同，从指定的</a:t>
            </a:r>
            <a:r>
              <a:rPr lang="en-US" altLang="zh-CN"/>
              <a:t>L</a:t>
            </a:r>
            <a:r>
              <a:rPr lang="en-US" altLang="zh-CN" baseline="-25000"/>
              <a:t>0</a:t>
            </a:r>
            <a:r>
              <a:rPr lang="zh-CN" altLang="en-US"/>
              <a:t>层之后每一层都添加退出层。但并不是每一个退出层都会执行。假设运行到了</a:t>
            </a:r>
            <a:r>
              <a:rPr lang="en-US" altLang="zh-CN"/>
              <a:t>L</a:t>
            </a:r>
            <a:r>
              <a:rPr lang="en-US" altLang="zh-CN" baseline="-25000"/>
              <a:t>i</a:t>
            </a:r>
            <a:r>
              <a:rPr lang="zh-CN" altLang="en-US"/>
              <a:t>退出层，若满足退出条件就会直接退出。若不满足退出条件会直接跳转到</a:t>
            </a:r>
            <a:r>
              <a:rPr lang="en-US" altLang="zh-CN"/>
              <a:t>L</a:t>
            </a:r>
            <a:r>
              <a:rPr lang="en-US" altLang="zh-CN" baseline="-25000"/>
              <a:t>i+1</a:t>
            </a:r>
            <a:r>
              <a:rPr lang="zh-CN" altLang="en-US"/>
              <a:t>退出层继续判断。</a:t>
            </a:r>
            <a:r>
              <a:rPr lang="en-US" altLang="zh-CN">
                <a:sym typeface="+mn-ea"/>
              </a:rPr>
              <a:t>L</a:t>
            </a:r>
            <a:r>
              <a:rPr lang="en-US" altLang="zh-CN" baseline="-25000">
                <a:sym typeface="+mn-ea"/>
              </a:rPr>
              <a:t>i+1</a:t>
            </a:r>
            <a:r>
              <a:rPr lang="zh-CN" altLang="en-US">
                <a:sym typeface="+mn-ea"/>
              </a:rPr>
              <a:t>与</a:t>
            </a:r>
            <a:r>
              <a:rPr lang="en-US" altLang="zh-CN">
                <a:sym typeface="+mn-ea"/>
              </a:rPr>
              <a:t>L</a:t>
            </a:r>
            <a:r>
              <a:rPr lang="en-US" altLang="zh-CN" baseline="-25000">
                <a:sym typeface="+mn-ea"/>
              </a:rPr>
              <a:t>i</a:t>
            </a:r>
            <a:r>
              <a:rPr lang="zh-CN" altLang="en-US">
                <a:sym typeface="+mn-ea"/>
              </a:rPr>
              <a:t>之间的关系为</a:t>
            </a:r>
            <a:endParaRPr lang="zh-CN" altLang="en-US">
              <a:sym typeface="+mn-ea"/>
            </a:endParaRPr>
          </a:p>
          <a:p>
            <a:endParaRPr lang="zh-CN" altLang="en-US">
              <a:sym typeface="+mn-ea"/>
            </a:endParaRPr>
          </a:p>
          <a:p>
            <a:endParaRPr lang="zh-CN" altLang="en-US">
              <a:sym typeface="+mn-ea"/>
            </a:endParaRPr>
          </a:p>
          <a:p>
            <a:r>
              <a:rPr lang="zh-CN" altLang="en-US">
                <a:sym typeface="+mn-ea"/>
              </a:rPr>
              <a:t>由此可知，最终的退出层</a:t>
            </a:r>
            <a:r>
              <a:rPr lang="en-US" altLang="zh-CN">
                <a:sym typeface="+mn-ea"/>
              </a:rPr>
              <a:t>L</a:t>
            </a:r>
            <a:r>
              <a:rPr lang="en-US" altLang="zh-CN" baseline="-25000">
                <a:sym typeface="+mn-ea"/>
              </a:rPr>
              <a:t>e</a:t>
            </a:r>
            <a:r>
              <a:rPr lang="zh-CN" altLang="en-US">
                <a:sym typeface="+mn-ea"/>
              </a:rPr>
              <a:t>可以表示为</a:t>
            </a:r>
            <a:endParaRPr lang="zh-CN" altLang="en-US">
              <a:sym typeface="+mn-ea"/>
            </a:endParaRPr>
          </a:p>
        </p:txBody>
      </p:sp>
      <p:graphicFrame>
        <p:nvGraphicFramePr>
          <p:cNvPr id="5" name="对象 4">
            <a:hlinkClick r:id="" action="ppaction://ole?verb="/>
          </p:cNvPr>
          <p:cNvGraphicFramePr>
            <a:graphicFrameLocks noChangeAspect="1"/>
          </p:cNvGraphicFramePr>
          <p:nvPr/>
        </p:nvGraphicFramePr>
        <p:xfrm>
          <a:off x="3748405" y="2703195"/>
          <a:ext cx="4195445" cy="435610"/>
        </p:xfrm>
        <a:graphic>
          <a:graphicData uri="http://schemas.openxmlformats.org/presentationml/2006/ole">
            <mc:AlternateContent xmlns:mc="http://schemas.openxmlformats.org/markup-compatibility/2006">
              <mc:Choice xmlns:v="urn:schemas-microsoft-com:vml" Requires="v">
                <p:oleObj spid="_x0000_s1025" name="" r:id="rId1" imgW="2324100" imgH="241300" progId="Equation.KSEE3">
                  <p:embed/>
                </p:oleObj>
              </mc:Choice>
              <mc:Fallback>
                <p:oleObj name="" r:id="rId1" imgW="2324100" imgH="241300" progId="Equation.KSEE3">
                  <p:embed/>
                  <p:pic>
                    <p:nvPicPr>
                      <p:cNvPr id="0" name="图片 1024"/>
                      <p:cNvPicPr/>
                      <p:nvPr/>
                    </p:nvPicPr>
                    <p:blipFill>
                      <a:blip r:embed="rId2"/>
                      <a:stretch>
                        <a:fillRect/>
                      </a:stretch>
                    </p:blipFill>
                    <p:spPr>
                      <a:xfrm>
                        <a:off x="3748405" y="2703195"/>
                        <a:ext cx="4195445" cy="43561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748405" y="4376420"/>
          <a:ext cx="4318000" cy="687070"/>
        </p:xfrm>
        <a:graphic>
          <a:graphicData uri="http://schemas.openxmlformats.org/presentationml/2006/ole">
            <mc:AlternateContent xmlns:mc="http://schemas.openxmlformats.org/markup-compatibility/2006">
              <mc:Choice xmlns:v="urn:schemas-microsoft-com:vml" Requires="v">
                <p:oleObj spid="_x0000_s1026" name="" r:id="rId3" imgW="2794000" imgH="444500" progId="Equation.KSEE3">
                  <p:embed/>
                </p:oleObj>
              </mc:Choice>
              <mc:Fallback>
                <p:oleObj name="" r:id="rId3" imgW="2794000" imgH="444500" progId="Equation.KSEE3">
                  <p:embed/>
                  <p:pic>
                    <p:nvPicPr>
                      <p:cNvPr id="0" name="图片 1025"/>
                      <p:cNvPicPr/>
                      <p:nvPr/>
                    </p:nvPicPr>
                    <p:blipFill>
                      <a:blip r:embed="rId4"/>
                      <a:stretch>
                        <a:fillRect/>
                      </a:stretch>
                    </p:blipFill>
                    <p:spPr>
                      <a:xfrm>
                        <a:off x="3748405" y="4376420"/>
                        <a:ext cx="4318000" cy="687070"/>
                      </a:xfrm>
                      <a:prstGeom prst="rect">
                        <a:avLst/>
                      </a:prstGeom>
                    </p:spPr>
                  </p:pic>
                </p:oleObj>
              </mc:Fallback>
            </mc:AlternateContent>
          </a:graphicData>
        </a:graphic>
      </p:graphicFrame>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低成本预测引擎</a:t>
            </a:r>
            <a:endParaRPr lang="zh-CN" altLang="en-US"/>
          </a:p>
        </p:txBody>
      </p:sp>
      <p:sp>
        <p:nvSpPr>
          <p:cNvPr id="3" name="内容占位符 2"/>
          <p:cNvSpPr>
            <a:spLocks noGrp="1"/>
          </p:cNvSpPr>
          <p:nvPr>
            <p:ph idx="1"/>
          </p:nvPr>
        </p:nvSpPr>
        <p:spPr/>
        <p:txBody>
          <a:bodyPr/>
          <a:p>
            <a:r>
              <a:rPr lang="zh-CN" altLang="en-US"/>
              <a:t>预测函数从L0层开始预测退出点。为了充分利用推理过程中中间结果的信息，通过对中间结果yL0和在</a:t>
            </a:r>
            <a:r>
              <a:rPr lang="en-US" altLang="zh-CN"/>
              <a:t>L0</a:t>
            </a:r>
            <a:r>
              <a:rPr lang="zh-CN" altLang="en-US"/>
              <a:t>的退出层结果</a:t>
            </a:r>
            <a:r>
              <a:rPr lang="en-US" altLang="zh-CN"/>
              <a:t>g</a:t>
            </a:r>
            <a:r>
              <a:rPr lang="en-US" altLang="zh-CN" baseline="30000"/>
              <a:t>(L0)</a:t>
            </a:r>
            <a:r>
              <a:rPr lang="en-US" altLang="zh-CN" baseline="-25000"/>
              <a:t>wL0</a:t>
            </a:r>
            <a:r>
              <a:rPr lang="en-US" altLang="zh-CN"/>
              <a:t>(yL</a:t>
            </a:r>
            <a:r>
              <a:rPr lang="en-US" altLang="zh-CN" baseline="-25000"/>
              <a:t>0</a:t>
            </a:r>
            <a:r>
              <a:rPr lang="en-US" altLang="zh-CN"/>
              <a:t>)</a:t>
            </a:r>
            <a:r>
              <a:rPr lang="zh-CN" altLang="en-US"/>
              <a:t>的一维卷积来实现预测。为了进行卷积，我们将中间结果</a:t>
            </a:r>
            <a:r>
              <a:rPr lang="en-US" altLang="zh-CN">
                <a:sym typeface="+mn-ea"/>
              </a:rPr>
              <a:t>g</a:t>
            </a:r>
            <a:r>
              <a:rPr lang="en-US" altLang="zh-CN" baseline="30000">
                <a:sym typeface="+mn-ea"/>
              </a:rPr>
              <a:t>(L0)</a:t>
            </a:r>
            <a:r>
              <a:rPr lang="en-US" altLang="zh-CN" baseline="-25000">
                <a:sym typeface="+mn-ea"/>
              </a:rPr>
              <a:t>wL0</a:t>
            </a:r>
            <a:r>
              <a:rPr lang="en-US" altLang="zh-CN">
                <a:sym typeface="+mn-ea"/>
              </a:rPr>
              <a:t>(yL</a:t>
            </a:r>
            <a:r>
              <a:rPr lang="en-US" altLang="zh-CN" baseline="-25000">
                <a:sym typeface="+mn-ea"/>
              </a:rPr>
              <a:t>0</a:t>
            </a:r>
            <a:r>
              <a:rPr lang="en-US" altLang="zh-CN">
                <a:sym typeface="+mn-ea"/>
              </a:rPr>
              <a:t>)</a:t>
            </a:r>
            <a:r>
              <a:rPr lang="zh-CN" altLang="en-US">
                <a:sym typeface="+mn-ea"/>
              </a:rPr>
              <a:t>通过</a:t>
            </a:r>
            <a:r>
              <a:rPr lang="en-US" altLang="zh-CN">
                <a:sym typeface="+mn-ea"/>
              </a:rPr>
              <a:t>ZEROPAD</a:t>
            </a:r>
            <a:r>
              <a:rPr lang="zh-CN" altLang="en-US"/>
              <a:t>从Nc维度扩展到K+Nc−1维度，使</a:t>
            </a:r>
            <a:r>
              <a:rPr lang="zh-CN" altLang="en-US"/>
              <a:t>过滤器有更多的空间来覆盖中间结果。</a:t>
            </a:r>
            <a:endParaRPr lang="zh-CN" altLang="en-US"/>
          </a:p>
          <a:p>
            <a:endParaRPr lang="zh-CN" altLang="en-US"/>
          </a:p>
          <a:p>
            <a:endParaRPr lang="zh-CN" altLang="en-US"/>
          </a:p>
          <a:p>
            <a:r>
              <a:rPr lang="zh-CN" altLang="en-US"/>
              <a:t>之后，手动创建</a:t>
            </a:r>
            <a:r>
              <a:rPr lang="en-US" altLang="zh-CN"/>
              <a:t>K</a:t>
            </a:r>
            <a:r>
              <a:rPr lang="zh-CN" altLang="en-US"/>
              <a:t>维向量</a:t>
            </a:r>
            <a:r>
              <a:rPr lang="en-US" altLang="zh-CN"/>
              <a:t>h</a:t>
            </a:r>
            <a:r>
              <a:rPr lang="zh-CN" altLang="en-US"/>
              <a:t>，</a:t>
            </a:r>
            <a:r>
              <a:rPr lang="en-US" altLang="zh-CN"/>
              <a:t>h</a:t>
            </a:r>
            <a:r>
              <a:rPr lang="zh-CN" altLang="en-US"/>
              <a:t>的每个分量都是</a:t>
            </a:r>
            <a:r>
              <a:rPr lang="en-US" altLang="zh-CN"/>
              <a:t>1</a:t>
            </a:r>
            <a:r>
              <a:rPr lang="zh-CN" altLang="en-US"/>
              <a:t>。通过</a:t>
            </a:r>
            <a:r>
              <a:rPr lang="en-US" altLang="zh-CN"/>
              <a:t>h</a:t>
            </a:r>
            <a:r>
              <a:rPr lang="zh-CN" altLang="en-US"/>
              <a:t>和</a:t>
            </a:r>
            <a:r>
              <a:rPr lang="en-US" altLang="zh-CN"/>
              <a:t>J</a:t>
            </a:r>
            <a:r>
              <a:rPr lang="en-US" altLang="zh-CN" baseline="-25000"/>
              <a:t>L0</a:t>
            </a:r>
            <a:r>
              <a:rPr lang="zh-CN" altLang="en-US"/>
              <a:t>，生成一组新的特征权值</a:t>
            </a:r>
            <a:r>
              <a:rPr lang="en-US" altLang="zh-CN"/>
              <a:t>G</a:t>
            </a:r>
            <a:r>
              <a:rPr lang="zh-CN" altLang="en-US"/>
              <a:t>，来预测</a:t>
            </a:r>
            <a:r>
              <a:rPr lang="en-US" altLang="zh-CN"/>
              <a:t>L0+1</a:t>
            </a:r>
            <a:r>
              <a:rPr lang="zh-CN" altLang="en-US"/>
              <a:t>层的</a:t>
            </a:r>
            <a:r>
              <a:rPr lang="zh-CN" altLang="en-US"/>
              <a:t>结果</a:t>
            </a:r>
            <a:endParaRPr lang="zh-CN" altLang="en-US"/>
          </a:p>
        </p:txBody>
      </p:sp>
      <p:graphicFrame>
        <p:nvGraphicFramePr>
          <p:cNvPr id="7" name="对象 6">
            <a:hlinkClick r:id="" action="ppaction://ole?verb="/>
          </p:cNvPr>
          <p:cNvGraphicFramePr>
            <a:graphicFrameLocks noChangeAspect="1"/>
          </p:cNvGraphicFramePr>
          <p:nvPr/>
        </p:nvGraphicFramePr>
        <p:xfrm>
          <a:off x="2035810" y="2806700"/>
          <a:ext cx="7708265" cy="1033145"/>
        </p:xfrm>
        <a:graphic>
          <a:graphicData uri="http://schemas.openxmlformats.org/presentationml/2006/ole">
            <mc:AlternateContent xmlns:mc="http://schemas.openxmlformats.org/markup-compatibility/2006">
              <mc:Choice xmlns:v="urn:schemas-microsoft-com:vml" Requires="v">
                <p:oleObj spid="_x0000_s1026" name="" r:id="rId1" imgW="4927600" imgH="660400" progId="Equation.KSEE3">
                  <p:embed/>
                </p:oleObj>
              </mc:Choice>
              <mc:Fallback>
                <p:oleObj name="" r:id="rId1" imgW="4927600" imgH="660400" progId="Equation.KSEE3">
                  <p:embed/>
                  <p:pic>
                    <p:nvPicPr>
                      <p:cNvPr id="0" name="图片 1025"/>
                      <p:cNvPicPr/>
                      <p:nvPr/>
                    </p:nvPicPr>
                    <p:blipFill>
                      <a:blip r:embed="rId2"/>
                      <a:stretch>
                        <a:fillRect/>
                      </a:stretch>
                    </p:blipFill>
                    <p:spPr>
                      <a:xfrm>
                        <a:off x="2035810" y="2806700"/>
                        <a:ext cx="7708265" cy="103314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601720" y="4484370"/>
          <a:ext cx="3709670" cy="819150"/>
        </p:xfrm>
        <a:graphic>
          <a:graphicData uri="http://schemas.openxmlformats.org/presentationml/2006/ole">
            <mc:AlternateContent xmlns:mc="http://schemas.openxmlformats.org/markup-compatibility/2006">
              <mc:Choice xmlns:v="urn:schemas-microsoft-com:vml" Requires="v">
                <p:oleObj spid="_x0000_s1027" name="" r:id="rId3" imgW="1955800" imgH="431800" progId="Equation.KSEE3">
                  <p:embed/>
                </p:oleObj>
              </mc:Choice>
              <mc:Fallback>
                <p:oleObj name="" r:id="rId3" imgW="1955800" imgH="431800" progId="Equation.KSEE3">
                  <p:embed/>
                  <p:pic>
                    <p:nvPicPr>
                      <p:cNvPr id="0" name="图片 1026"/>
                      <p:cNvPicPr/>
                      <p:nvPr/>
                    </p:nvPicPr>
                    <p:blipFill>
                      <a:blip r:embed="rId4"/>
                      <a:stretch>
                        <a:fillRect/>
                      </a:stretch>
                    </p:blipFill>
                    <p:spPr>
                      <a:xfrm>
                        <a:off x="3601720" y="4484370"/>
                        <a:ext cx="3709670" cy="819150"/>
                      </a:xfrm>
                      <a:prstGeom prst="rect">
                        <a:avLst/>
                      </a:prstGeom>
                    </p:spPr>
                  </p:pic>
                </p:oleObj>
              </mc:Fallback>
            </mc:AlternateContent>
          </a:graphicData>
        </a:graphic>
      </p:graphicFrame>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commondata" val="eyJoZGlkIjoiY2Y1M2FjMmE2ZWMzMGY3NmRlZjJhNThjOTIwMjI1NzI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2779</Words>
  <Application>WPS 演示</Application>
  <PresentationFormat>宽屏</PresentationFormat>
  <Paragraphs>97</Paragraphs>
  <Slides>15</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19</vt:i4>
      </vt:variant>
      <vt:variant>
        <vt:lpstr>幻灯片标题</vt:lpstr>
      </vt:variant>
      <vt:variant>
        <vt:i4>15</vt:i4>
      </vt:variant>
    </vt:vector>
  </HeadingPairs>
  <TitlesOfParts>
    <vt:vector size="44" baseType="lpstr">
      <vt:lpstr>Arial</vt:lpstr>
      <vt:lpstr>宋体</vt:lpstr>
      <vt:lpstr>Wingdings</vt:lpstr>
      <vt:lpstr>Wingdings</vt:lpstr>
      <vt:lpstr>Times New Roman</vt:lpstr>
      <vt:lpstr>Cambria Math</vt:lpstr>
      <vt:lpstr>微软雅黑</vt:lpstr>
      <vt:lpstr>Arial Unicode MS</vt:lpstr>
      <vt:lpstr>Calibri</vt:lpstr>
      <vt:lpstr>WPS</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Predictive Exit: Prediction of Fine-Grained Early Exits for Computation- and Energy-Effcient Inference</vt:lpstr>
      <vt:lpstr>背景</vt:lpstr>
      <vt:lpstr>研究内容</vt:lpstr>
      <vt:lpstr>功率计算</vt:lpstr>
      <vt:lpstr>是否使用退出层的功率对比</vt:lpstr>
      <vt:lpstr>预测退出框架</vt:lpstr>
      <vt:lpstr>统一退出层</vt:lpstr>
      <vt:lpstr>细粒度退出点</vt:lpstr>
      <vt:lpstr>低成本预测引擎</vt:lpstr>
      <vt:lpstr>低成本预测引擎</vt:lpstr>
      <vt:lpstr>DVFS(动态电压频率调节)用于预测退出</vt:lpstr>
      <vt:lpstr>网络训练</vt:lpstr>
      <vt:lpstr>评估</vt:lpstr>
      <vt:lpstr>起始点L0的选择</vt:lpstr>
      <vt:lpstr>耗能情况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阿尔托莉雅</cp:lastModifiedBy>
  <cp:revision>166</cp:revision>
  <dcterms:created xsi:type="dcterms:W3CDTF">2019-06-19T02:08:00Z</dcterms:created>
  <dcterms:modified xsi:type="dcterms:W3CDTF">2023-11-18T07:25:28Z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2052-12.1.0.15933</vt:lpwstr>
  </property>
  <property fmtid="{D5CDD505-2E9C-101B-9397-08002B2CF9AE}" pid="3" name="ICV">
    <vt:lpwstr>7D385E7D4B2C49959C6DA6B1263E0B2E_11</vt:lpwstr>
  </property>
</Properties>
</file>