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7" r:id="rId2"/>
  </p:sldMasterIdLst>
  <p:notesMasterIdLst>
    <p:notesMasterId r:id="rId30"/>
  </p:notesMasterIdLst>
  <p:handoutMasterIdLst>
    <p:handoutMasterId r:id="rId31"/>
  </p:handoutMasterIdLst>
  <p:sldIdLst>
    <p:sldId id="523" r:id="rId3"/>
    <p:sldId id="480" r:id="rId4"/>
    <p:sldId id="1748" r:id="rId5"/>
    <p:sldId id="522" r:id="rId6"/>
    <p:sldId id="1762" r:id="rId7"/>
    <p:sldId id="1813" r:id="rId8"/>
    <p:sldId id="1814" r:id="rId9"/>
    <p:sldId id="1815" r:id="rId10"/>
    <p:sldId id="1816" r:id="rId11"/>
    <p:sldId id="1817" r:id="rId12"/>
    <p:sldId id="1818" r:id="rId13"/>
    <p:sldId id="1820" r:id="rId14"/>
    <p:sldId id="1821" r:id="rId15"/>
    <p:sldId id="1822" r:id="rId16"/>
    <p:sldId id="1823" r:id="rId17"/>
    <p:sldId id="531" r:id="rId18"/>
    <p:sldId id="1812" r:id="rId19"/>
    <p:sldId id="1824" r:id="rId20"/>
    <p:sldId id="1825" r:id="rId21"/>
    <p:sldId id="1826" r:id="rId22"/>
    <p:sldId id="1827" r:id="rId23"/>
    <p:sldId id="1828" r:id="rId24"/>
    <p:sldId id="1750" r:id="rId25"/>
    <p:sldId id="1830" r:id="rId26"/>
    <p:sldId id="1829" r:id="rId27"/>
    <p:sldId id="1745" r:id="rId28"/>
    <p:sldId id="1747"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840" userDrawn="1">
          <p15:clr>
            <a:srgbClr val="A4A3A4"/>
          </p15:clr>
        </p15:guide>
        <p15:guide id="3" pos="1050" userDrawn="1">
          <p15:clr>
            <a:srgbClr val="A4A3A4"/>
          </p15:clr>
        </p15:guide>
        <p15:guide id="4" pos="6630" userDrawn="1">
          <p15:clr>
            <a:srgbClr val="A4A3A4"/>
          </p15:clr>
        </p15:guide>
        <p15:guide id="5" orient="horz" pos="648" userDrawn="1">
          <p15:clr>
            <a:srgbClr val="A4A3A4"/>
          </p15:clr>
        </p15:guide>
        <p15:guide id="6" orient="horz" pos="731" userDrawn="1">
          <p15:clr>
            <a:srgbClr val="A4A3A4"/>
          </p15:clr>
        </p15:guide>
        <p15:guide id="7" orient="horz" pos="3952" userDrawn="1">
          <p15:clr>
            <a:srgbClr val="A4A3A4"/>
          </p15:clr>
        </p15:guide>
        <p15:guide id="8" orient="horz" pos="383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extLst>
      <p:ext uri="{19B8F6BF-5375-455C-9EA6-DF929625EA0E}">
        <p15:presenceInfo xmlns:p15="http://schemas.microsoft.com/office/powerpoint/2012/main" userId="7525c676c6ae8618" providerId="Windows Live"/>
      </p:ext>
    </p:extLst>
  </p:cmAuthor>
  <p:cmAuthor id="2" name="戴 建邦" initials="戴" lastIdx="1" clrIdx="1">
    <p:extLst>
      <p:ext uri="{19B8F6BF-5375-455C-9EA6-DF929625EA0E}">
        <p15:presenceInfo xmlns:p15="http://schemas.microsoft.com/office/powerpoint/2012/main" userId="cd590df9d15ec8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EF8"/>
    <a:srgbClr val="2171BF"/>
    <a:srgbClr val="2170BF"/>
    <a:srgbClr val="3A5A9B"/>
    <a:srgbClr val="4D6EC4"/>
    <a:srgbClr val="009900"/>
    <a:srgbClr val="18388A"/>
    <a:srgbClr val="EC8A04"/>
    <a:srgbClr val="9E121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6752" autoAdjust="0"/>
  </p:normalViewPr>
  <p:slideViewPr>
    <p:cSldViewPr snapToGrid="0" showGuides="1">
      <p:cViewPr varScale="1">
        <p:scale>
          <a:sx n="107" d="100"/>
          <a:sy n="107" d="100"/>
        </p:scale>
        <p:origin x="84" y="132"/>
      </p:cViewPr>
      <p:guideLst>
        <p:guide orient="horz" pos="2273"/>
        <p:guide pos="3840"/>
        <p:guide pos="1050"/>
        <p:guide pos="6630"/>
        <p:guide orient="horz" pos="648"/>
        <p:guide orient="horz" pos="731"/>
        <p:guide orient="horz" pos="3952"/>
        <p:guide orient="horz" pos="383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21342"/>
    </p:cViewPr>
  </p:sorterViewPr>
  <p:notesViewPr>
    <p:cSldViewPr snapToGrid="0" showGuides="1">
      <p:cViewPr varScale="1">
        <p:scale>
          <a:sx n="96" d="100"/>
          <a:sy n="96" d="100"/>
        </p:scale>
        <p:origin x="946" y="58"/>
      </p:cViewPr>
      <p:guideLst/>
    </p:cSldViewPr>
  </p:notesViewPr>
  <p:gridSpacing cx="46800" cy="46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C176BC-2537-496C-92BE-280C92B96E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232F750-D334-4736-B10E-0035158269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t>2024/5/29</a:t>
            </a:fld>
            <a:endParaRPr lang="zh-CN" altLang="en-US"/>
          </a:p>
        </p:txBody>
      </p:sp>
      <p:sp>
        <p:nvSpPr>
          <p:cNvPr id="4" name="页脚占位符 3">
            <a:extLst>
              <a:ext uri="{FF2B5EF4-FFF2-40B4-BE49-F238E27FC236}">
                <a16:creationId xmlns:a16="http://schemas.microsoft.com/office/drawing/2014/main" id="{329A2961-3AD5-4B21-AA67-7500903979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89F27F7-0D80-46EC-B423-14DAAD04B5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t>‹#›</a:t>
            </a:fld>
            <a:endParaRPr lang="zh-CN" altLang="en-US"/>
          </a:p>
        </p:txBody>
      </p:sp>
    </p:spTree>
    <p:extLst>
      <p:ext uri="{BB962C8B-B14F-4D97-AF65-F5344CB8AC3E}">
        <p14:creationId xmlns:p14="http://schemas.microsoft.com/office/powerpoint/2010/main" val="2260240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t>2024/5/29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t>‹#›</a:t>
            </a:fld>
            <a:endParaRPr lang="zh-CN" altLang="en-US"/>
          </a:p>
        </p:txBody>
      </p:sp>
    </p:spTree>
    <p:extLst>
      <p:ext uri="{BB962C8B-B14F-4D97-AF65-F5344CB8AC3E}">
        <p14:creationId xmlns:p14="http://schemas.microsoft.com/office/powerpoint/2010/main" val="317266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a:t>
            </a:fld>
            <a:endParaRPr lang="zh-CN" altLang="en-US"/>
          </a:p>
        </p:txBody>
      </p:sp>
    </p:spTree>
    <p:extLst>
      <p:ext uri="{BB962C8B-B14F-4D97-AF65-F5344CB8AC3E}">
        <p14:creationId xmlns:p14="http://schemas.microsoft.com/office/powerpoint/2010/main" val="3254090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a:extLst>
              <a:ext uri="{FF2B5EF4-FFF2-40B4-BE49-F238E27FC236}">
                <a16:creationId xmlns:a16="http://schemas.microsoft.com/office/drawing/2014/main" id="{E27F0E8A-FBE3-41B6-A56B-7A14F7AAA7BA}"/>
              </a:ext>
            </a:extLst>
          </p:cNvPr>
          <p:cNvSpPr/>
          <p:nvPr userDrawn="1"/>
        </p:nvSpPr>
        <p:spPr>
          <a:xfrm rot="5400000">
            <a:off x="-1381475"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2">
            <a:extLst>
              <a:ext uri="{FF2B5EF4-FFF2-40B4-BE49-F238E27FC236}">
                <a16:creationId xmlns:a16="http://schemas.microsoft.com/office/drawing/2014/main" id="{CA8752A1-A668-463C-B828-F95D15187A8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43502" y="326915"/>
            <a:ext cx="2519441" cy="70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55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转场-短标题4">
    <p:spTree>
      <p:nvGrpSpPr>
        <p:cNvPr id="1" name=""/>
        <p:cNvGrpSpPr/>
        <p:nvPr/>
      </p:nvGrpSpPr>
      <p:grpSpPr>
        <a:xfrm>
          <a:off x="0" y="0"/>
          <a:ext cx="0" cy="0"/>
          <a:chOff x="0" y="0"/>
          <a:chExt cx="0" cy="0"/>
        </a:xfrm>
      </p:grpSpPr>
      <p:sp>
        <p:nvSpPr>
          <p:cNvPr id="10" name="五边形 9">
            <a:extLst>
              <a:ext uri="{FF2B5EF4-FFF2-40B4-BE49-F238E27FC236}">
                <a16:creationId xmlns:a16="http://schemas.microsoft.com/office/drawing/2014/main" id="{8B831D4E-CDC6-4513-9163-9BB77DDB0516}"/>
              </a:ext>
            </a:extLst>
          </p:cNvPr>
          <p:cNvSpPr>
            <a:spLocks noChangeAspect="1"/>
          </p:cNvSpPr>
          <p:nvPr userDrawn="1"/>
        </p:nvSpPr>
        <p:spPr>
          <a:xfrm rot="18978551">
            <a:off x="1298461" y="5176957"/>
            <a:ext cx="1114961" cy="1061868"/>
          </a:xfrm>
          <a:prstGeom prst="pent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a:extLst>
              <a:ext uri="{FF2B5EF4-FFF2-40B4-BE49-F238E27FC236}">
                <a16:creationId xmlns:a16="http://schemas.microsoft.com/office/drawing/2014/main" id="{25618009-D285-438D-BF60-F87BDBE0685A}"/>
              </a:ext>
            </a:extLst>
          </p:cNvPr>
          <p:cNvSpPr>
            <a:spLocks noChangeAspect="1"/>
          </p:cNvSpPr>
          <p:nvPr userDrawn="1"/>
        </p:nvSpPr>
        <p:spPr>
          <a:xfrm>
            <a:off x="-1122630" y="516786"/>
            <a:ext cx="2245259" cy="2138343"/>
          </a:xfrm>
          <a:prstGeom prst="pentagon">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a:extLst>
              <a:ext uri="{FF2B5EF4-FFF2-40B4-BE49-F238E27FC236}">
                <a16:creationId xmlns:a16="http://schemas.microsoft.com/office/drawing/2014/main" id="{4A10CB81-B3E3-411C-90C9-3480A10EDB9B}"/>
              </a:ext>
            </a:extLst>
          </p:cNvPr>
          <p:cNvSpPr>
            <a:spLocks noChangeAspect="1"/>
          </p:cNvSpPr>
          <p:nvPr userDrawn="1"/>
        </p:nvSpPr>
        <p:spPr>
          <a:xfrm rot="6589711">
            <a:off x="10153440" y="4944146"/>
            <a:ext cx="2774574" cy="2642453"/>
          </a:xfrm>
          <a:prstGeom prst="pentagon">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a:extLst>
              <a:ext uri="{FF2B5EF4-FFF2-40B4-BE49-F238E27FC236}">
                <a16:creationId xmlns:a16="http://schemas.microsoft.com/office/drawing/2014/main" id="{D251409D-FDB9-430B-A00F-D4A65811924B}"/>
              </a:ext>
            </a:extLst>
          </p:cNvPr>
          <p:cNvSpPr>
            <a:spLocks noChangeAspect="1"/>
          </p:cNvSpPr>
          <p:nvPr userDrawn="1"/>
        </p:nvSpPr>
        <p:spPr>
          <a:xfrm rot="10800000">
            <a:off x="9654125" y="-530934"/>
            <a:ext cx="1114961" cy="1061868"/>
          </a:xfrm>
          <a:prstGeom prst="pen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2034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a:extLst>
              <a:ext uri="{FF2B5EF4-FFF2-40B4-BE49-F238E27FC236}">
                <a16:creationId xmlns:a16="http://schemas.microsoft.com/office/drawing/2014/main" id="{03B97F61-153E-4B6E-8D40-C8B9A7E64D60}"/>
              </a:ext>
            </a:extLst>
          </p:cNvPr>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7B2B8D9-D400-4BD8-9CF6-DCEAAC82BDD5}"/>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a:extLst>
              <a:ext uri="{FF2B5EF4-FFF2-40B4-BE49-F238E27FC236}">
                <a16:creationId xmlns:a16="http://schemas.microsoft.com/office/drawing/2014/main" id="{F285F31B-D145-4BD9-A54B-96E8E681B170}"/>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a:extLst>
              <a:ext uri="{FF2B5EF4-FFF2-40B4-BE49-F238E27FC236}">
                <a16:creationId xmlns:a16="http://schemas.microsoft.com/office/drawing/2014/main" id="{883EB526-2712-4265-9BF4-5874AAB98515}"/>
              </a:ext>
            </a:extLst>
          </p:cNvPr>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a:extLst>
              <a:ext uri="{FF2B5EF4-FFF2-40B4-BE49-F238E27FC236}">
                <a16:creationId xmlns:a16="http://schemas.microsoft.com/office/drawing/2014/main" id="{C7D4DE0F-D1AF-4276-ADBB-A15A5BFE8CB9}"/>
              </a:ext>
            </a:extLst>
          </p:cNvPr>
          <p:cNvSpPr>
            <a:spLocks noChangeAspect="1"/>
          </p:cNvSpPr>
          <p:nvPr userDrawn="1"/>
        </p:nvSpPr>
        <p:spPr>
          <a:xfrm rot="16200000">
            <a:off x="-687663" y="4872077"/>
            <a:ext cx="2798353" cy="2412373"/>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a:extLst>
              <a:ext uri="{FF2B5EF4-FFF2-40B4-BE49-F238E27FC236}">
                <a16:creationId xmlns:a16="http://schemas.microsoft.com/office/drawing/2014/main" id="{DFA316F4-7F98-4275-AAEF-578596A20622}"/>
              </a:ext>
            </a:extLst>
          </p:cNvPr>
          <p:cNvSpPr>
            <a:spLocks noChangeAspect="1"/>
          </p:cNvSpPr>
          <p:nvPr userDrawn="1"/>
        </p:nvSpPr>
        <p:spPr>
          <a:xfrm rot="16200000">
            <a:off x="9480973" y="5159003"/>
            <a:ext cx="1015781" cy="875673"/>
          </a:xfrm>
          <a:prstGeom prst="hexagon">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a:extLst>
              <a:ext uri="{FF2B5EF4-FFF2-40B4-BE49-F238E27FC236}">
                <a16:creationId xmlns:a16="http://schemas.microsoft.com/office/drawing/2014/main" id="{219BA2AF-DF75-4C32-85E3-CB62BA8F7564}"/>
              </a:ext>
            </a:extLst>
          </p:cNvPr>
          <p:cNvSpPr>
            <a:spLocks noChangeAspect="1"/>
          </p:cNvSpPr>
          <p:nvPr userDrawn="1"/>
        </p:nvSpPr>
        <p:spPr>
          <a:xfrm rot="16200000">
            <a:off x="11493500" y="210644"/>
            <a:ext cx="1397000" cy="1204310"/>
          </a:xfrm>
          <a:prstGeom prst="hexag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a:extLst>
              <a:ext uri="{FF2B5EF4-FFF2-40B4-BE49-F238E27FC236}">
                <a16:creationId xmlns:a16="http://schemas.microsoft.com/office/drawing/2014/main" id="{A86D27D2-3D87-4A30-89B6-7FAFD15E7EA4}"/>
              </a:ext>
            </a:extLst>
          </p:cNvPr>
          <p:cNvSpPr>
            <a:spLocks noChangeAspect="1"/>
          </p:cNvSpPr>
          <p:nvPr userDrawn="1"/>
        </p:nvSpPr>
        <p:spPr>
          <a:xfrm rot="16200000">
            <a:off x="641459" y="-437837"/>
            <a:ext cx="1015781" cy="875673"/>
          </a:xfrm>
          <a:prstGeom prst="hexagon">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2BD5DBA0-D1E0-4B8B-AF12-F77A29B64E62}"/>
              </a:ext>
            </a:extLst>
          </p:cNvPr>
          <p:cNvSpPr>
            <a:spLocks noGrp="1"/>
          </p:cNvSpPr>
          <p:nvPr>
            <p:ph type="body" sz="quarter" idx="10"/>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1233385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转场-短标题5">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7B2B8D9-D400-4BD8-9CF6-DCEAAC82BDD5}"/>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sp>
        <p:nvSpPr>
          <p:cNvPr id="11" name="六边形 10">
            <a:extLst>
              <a:ext uri="{FF2B5EF4-FFF2-40B4-BE49-F238E27FC236}">
                <a16:creationId xmlns:a16="http://schemas.microsoft.com/office/drawing/2014/main" id="{C7D4DE0F-D1AF-4276-ADBB-A15A5BFE8CB9}"/>
              </a:ext>
            </a:extLst>
          </p:cNvPr>
          <p:cNvSpPr>
            <a:spLocks noChangeAspect="1"/>
          </p:cNvSpPr>
          <p:nvPr userDrawn="1"/>
        </p:nvSpPr>
        <p:spPr>
          <a:xfrm rot="16200000">
            <a:off x="-687663" y="4872077"/>
            <a:ext cx="2798353" cy="2412373"/>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a:extLst>
              <a:ext uri="{FF2B5EF4-FFF2-40B4-BE49-F238E27FC236}">
                <a16:creationId xmlns:a16="http://schemas.microsoft.com/office/drawing/2014/main" id="{DFA316F4-7F98-4275-AAEF-578596A20622}"/>
              </a:ext>
            </a:extLst>
          </p:cNvPr>
          <p:cNvSpPr>
            <a:spLocks noChangeAspect="1"/>
          </p:cNvSpPr>
          <p:nvPr userDrawn="1"/>
        </p:nvSpPr>
        <p:spPr>
          <a:xfrm rot="16200000">
            <a:off x="9480973" y="5159003"/>
            <a:ext cx="1015781" cy="875673"/>
          </a:xfrm>
          <a:prstGeom prst="hexagon">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a:extLst>
              <a:ext uri="{FF2B5EF4-FFF2-40B4-BE49-F238E27FC236}">
                <a16:creationId xmlns:a16="http://schemas.microsoft.com/office/drawing/2014/main" id="{219BA2AF-DF75-4C32-85E3-CB62BA8F7564}"/>
              </a:ext>
            </a:extLst>
          </p:cNvPr>
          <p:cNvSpPr>
            <a:spLocks noChangeAspect="1"/>
          </p:cNvSpPr>
          <p:nvPr userDrawn="1"/>
        </p:nvSpPr>
        <p:spPr>
          <a:xfrm rot="16200000">
            <a:off x="11493500" y="210644"/>
            <a:ext cx="1397000" cy="1204310"/>
          </a:xfrm>
          <a:prstGeom prst="hexag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a:extLst>
              <a:ext uri="{FF2B5EF4-FFF2-40B4-BE49-F238E27FC236}">
                <a16:creationId xmlns:a16="http://schemas.microsoft.com/office/drawing/2014/main" id="{A86D27D2-3D87-4A30-89B6-7FAFD15E7EA4}"/>
              </a:ext>
            </a:extLst>
          </p:cNvPr>
          <p:cNvSpPr>
            <a:spLocks noChangeAspect="1"/>
          </p:cNvSpPr>
          <p:nvPr userDrawn="1"/>
        </p:nvSpPr>
        <p:spPr>
          <a:xfrm rot="16200000">
            <a:off x="641459" y="-437837"/>
            <a:ext cx="1015781" cy="875673"/>
          </a:xfrm>
          <a:prstGeom prst="hexagon">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8406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a:extLst>
              <a:ext uri="{FF2B5EF4-FFF2-40B4-BE49-F238E27FC236}">
                <a16:creationId xmlns:a16="http://schemas.microsoft.com/office/drawing/2014/main" id="{60753701-EC64-455B-B060-1320051E3FE3}"/>
              </a:ext>
            </a:extLst>
          </p:cNvPr>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5CBE861-C433-4078-A9A5-2C401EE3B270}"/>
              </a:ext>
            </a:extLst>
          </p:cNvPr>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a:extLst>
              <a:ext uri="{FF2B5EF4-FFF2-40B4-BE49-F238E27FC236}">
                <a16:creationId xmlns:a16="http://schemas.microsoft.com/office/drawing/2014/main" id="{23DD6575-0576-4AFA-9BC4-891ADAB845BD}"/>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a:extLst>
              <a:ext uri="{FF2B5EF4-FFF2-40B4-BE49-F238E27FC236}">
                <a16:creationId xmlns:a16="http://schemas.microsoft.com/office/drawing/2014/main" id="{C48532B4-0A1B-49CC-99AA-FE75395721EF}"/>
              </a:ext>
            </a:extLst>
          </p:cNvPr>
          <p:cNvSpPr/>
          <p:nvPr userDrawn="1"/>
        </p:nvSpPr>
        <p:spPr>
          <a:xfrm rot="1563509">
            <a:off x="10682028" y="-776191"/>
            <a:ext cx="3268663" cy="3268663"/>
          </a:xfrm>
          <a:prstGeom prst="heptagon">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a:extLst>
              <a:ext uri="{FF2B5EF4-FFF2-40B4-BE49-F238E27FC236}">
                <a16:creationId xmlns:a16="http://schemas.microsoft.com/office/drawing/2014/main" id="{32356412-5283-4799-9197-98AEACE613AC}"/>
              </a:ext>
            </a:extLst>
          </p:cNvPr>
          <p:cNvSpPr/>
          <p:nvPr userDrawn="1"/>
        </p:nvSpPr>
        <p:spPr>
          <a:xfrm>
            <a:off x="1384129" y="5078241"/>
            <a:ext cx="1047921" cy="1047921"/>
          </a:xfrm>
          <a:prstGeom prst="heptagon">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a:extLst>
              <a:ext uri="{FF2B5EF4-FFF2-40B4-BE49-F238E27FC236}">
                <a16:creationId xmlns:a16="http://schemas.microsoft.com/office/drawing/2014/main" id="{4E421018-60A0-4F10-A9A6-A6EE3BBD8BF9}"/>
              </a:ext>
            </a:extLst>
          </p:cNvPr>
          <p:cNvSpPr/>
          <p:nvPr userDrawn="1"/>
        </p:nvSpPr>
        <p:spPr>
          <a:xfrm rot="20151602">
            <a:off x="-1111336" y="360448"/>
            <a:ext cx="2222671" cy="2222671"/>
          </a:xfrm>
          <a:prstGeom prst="heptag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a:extLst>
              <a:ext uri="{FF2B5EF4-FFF2-40B4-BE49-F238E27FC236}">
                <a16:creationId xmlns:a16="http://schemas.microsoft.com/office/drawing/2014/main" id="{9B17F2FA-61E0-4197-AD3A-2DE5104FF5C1}"/>
              </a:ext>
            </a:extLst>
          </p:cNvPr>
          <p:cNvSpPr/>
          <p:nvPr userDrawn="1"/>
        </p:nvSpPr>
        <p:spPr>
          <a:xfrm rot="20592885">
            <a:off x="8879510" y="6235700"/>
            <a:ext cx="2222671" cy="2222671"/>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a:extLst>
              <a:ext uri="{FF2B5EF4-FFF2-40B4-BE49-F238E27FC236}">
                <a16:creationId xmlns:a16="http://schemas.microsoft.com/office/drawing/2014/main" id="{1C86E54A-170E-4CA4-BE8B-1118DA74B7C4}"/>
              </a:ext>
            </a:extLst>
          </p:cNvPr>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A5976A4D-F088-4D08-ABB4-FDF23F9CA863}"/>
              </a:ext>
            </a:extLst>
          </p:cNvPr>
          <p:cNvSpPr>
            <a:spLocks noGrp="1"/>
          </p:cNvSpPr>
          <p:nvPr>
            <p:ph type="body" sz="quarter" idx="10"/>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4050161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a:extLst>
              <a:ext uri="{FF2B5EF4-FFF2-40B4-BE49-F238E27FC236}">
                <a16:creationId xmlns:a16="http://schemas.microsoft.com/office/drawing/2014/main" id="{82CF8FAE-6DBB-42F8-A821-12D15C788E8C}"/>
              </a:ext>
            </a:extLst>
          </p:cNvPr>
          <p:cNvSpPr/>
          <p:nvPr userDrawn="1"/>
        </p:nvSpPr>
        <p:spPr>
          <a:xfrm>
            <a:off x="0"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2453FC77-9263-4C53-8F22-D64EBC3880B1}"/>
              </a:ext>
            </a:extLst>
          </p:cNvPr>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9B3BEEB7-FA72-410F-B92D-7D208F847B83}"/>
              </a:ext>
            </a:extLst>
          </p:cNvPr>
          <p:cNvSpPr txBox="1"/>
          <p:nvPr userDrawn="1"/>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sp>
        <p:nvSpPr>
          <p:cNvPr id="3" name="矩形: 圆角 2">
            <a:extLst>
              <a:ext uri="{FF2B5EF4-FFF2-40B4-BE49-F238E27FC236}">
                <a16:creationId xmlns:a16="http://schemas.microsoft.com/office/drawing/2014/main" id="{293A8F28-9699-4B1D-8187-CB45C2144452}"/>
              </a:ext>
            </a:extLst>
          </p:cNvPr>
          <p:cNvSpPr/>
          <p:nvPr userDrawn="1"/>
        </p:nvSpPr>
        <p:spPr>
          <a:xfrm>
            <a:off x="704043" y="1815353"/>
            <a:ext cx="1374426" cy="3227294"/>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6391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a:extLst>
              <a:ext uri="{FF2B5EF4-FFF2-40B4-BE49-F238E27FC236}">
                <a16:creationId xmlns:a16="http://schemas.microsoft.com/office/drawing/2014/main" id="{EF621E98-351F-489A-ADCE-3FC79FDE6DDD}"/>
              </a:ext>
            </a:extLst>
          </p:cNvPr>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a:extLst>
              <a:ext uri="{FF2B5EF4-FFF2-40B4-BE49-F238E27FC236}">
                <a16:creationId xmlns:a16="http://schemas.microsoft.com/office/drawing/2014/main" id="{C25A5A92-C8E6-4CA8-AB93-8B885C5EA989}"/>
              </a:ext>
            </a:extLst>
          </p:cNvPr>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a:extLst>
              <a:ext uri="{FF2B5EF4-FFF2-40B4-BE49-F238E27FC236}">
                <a16:creationId xmlns:a16="http://schemas.microsoft.com/office/drawing/2014/main" id="{0B284135-360D-47CC-8BC2-5C03015968F7}"/>
              </a:ext>
            </a:extLst>
          </p:cNvPr>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a:extLst>
              <a:ext uri="{FF2B5EF4-FFF2-40B4-BE49-F238E27FC236}">
                <a16:creationId xmlns:a16="http://schemas.microsoft.com/office/drawing/2014/main" id="{D0824BE2-0B1A-47B1-BAAF-7C29E1879AE7}"/>
              </a:ext>
            </a:extLst>
          </p:cNvPr>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19191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835DA-89CD-4080-A1F3-F9645F8C0639}"/>
              </a:ext>
            </a:extLst>
          </p:cNvPr>
          <p:cNvSpPr>
            <a:spLocks noGrp="1"/>
          </p:cNvSpPr>
          <p:nvPr>
            <p:ph type="title"/>
          </p:nvPr>
        </p:nvSpPr>
        <p:spPr>
          <a:xfrm>
            <a:off x="1091255" y="237834"/>
            <a:ext cx="8168208" cy="790865"/>
          </a:xfrm>
        </p:spPr>
        <p:txBody>
          <a:bodyPr wrap="square" lIns="0" tIns="0" rIns="0" bIns="0">
            <a:normAutofit/>
          </a:bodyPr>
          <a:lstStyle>
            <a:lvl1pPr>
              <a:lnSpc>
                <a:spcPct val="100000"/>
              </a:lnSpc>
              <a:defRPr sz="3200" b="1">
                <a:solidFill>
                  <a:schemeClr val="accent1"/>
                </a:solidFill>
              </a:defRPr>
            </a:lvl1pPr>
          </a:lstStyle>
          <a:p>
            <a:r>
              <a:rPr lang="zh-CN" altLang="en-US" dirty="0"/>
              <a:t>单击此处编辑母版标题样式</a:t>
            </a:r>
          </a:p>
        </p:txBody>
      </p:sp>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a:extLst>
              <a:ext uri="{FF2B5EF4-FFF2-40B4-BE49-F238E27FC236}">
                <a16:creationId xmlns:a16="http://schemas.microsoft.com/office/drawing/2014/main" id="{053D6D2E-F110-4473-8442-17B28C05A741}"/>
              </a:ext>
            </a:extLst>
          </p:cNvPr>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7" name="灯片编号占位符 6">
            <a:extLst>
              <a:ext uri="{FF2B5EF4-FFF2-40B4-BE49-F238E27FC236}">
                <a16:creationId xmlns:a16="http://schemas.microsoft.com/office/drawing/2014/main" id="{1432E0A4-1678-4295-A72D-EFF568FFBAD8}"/>
              </a:ext>
            </a:extLst>
          </p:cNvPr>
          <p:cNvSpPr>
            <a:spLocks noGrp="1"/>
          </p:cNvSpPr>
          <p:nvPr>
            <p:ph type="sldNum" sz="quarter" idx="12"/>
          </p:nvPr>
        </p:nvSpPr>
        <p:spPr>
          <a:xfrm>
            <a:off x="8814989" y="6771897"/>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pic>
        <p:nvPicPr>
          <p:cNvPr id="2050" name="Picture 2">
            <a:extLst>
              <a:ext uri="{FF2B5EF4-FFF2-40B4-BE49-F238E27FC236}">
                <a16:creationId xmlns:a16="http://schemas.microsoft.com/office/drawing/2014/main" id="{650C97D7-0FFF-4CD2-B2DC-6460CB1A61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43502" y="326915"/>
            <a:ext cx="2519441" cy="701784"/>
          </a:xfrm>
          <a:prstGeom prst="rect">
            <a:avLst/>
          </a:prstGeom>
          <a:noFill/>
          <a:extLst>
            <a:ext uri="{909E8E84-426E-40DD-AFC4-6F175D3DCCD1}">
              <a14:hiddenFill xmlns:a14="http://schemas.microsoft.com/office/drawing/2010/main">
                <a:solidFill>
                  <a:srgbClr val="FFFFFF"/>
                </a:solidFill>
              </a14:hiddenFill>
            </a:ext>
          </a:extLst>
        </p:spPr>
      </p:pic>
      <p:pic>
        <p:nvPicPr>
          <p:cNvPr id="90" name="图片 89">
            <a:extLst>
              <a:ext uri="{FF2B5EF4-FFF2-40B4-BE49-F238E27FC236}">
                <a16:creationId xmlns:a16="http://schemas.microsoft.com/office/drawing/2014/main" id="{8CA8D5AB-C479-4E9A-919D-A012AFB6BB54}"/>
              </a:ext>
            </a:extLst>
          </p:cNvPr>
          <p:cNvPicPr>
            <a:picLocks noChangeAspect="1"/>
          </p:cNvPicPr>
          <p:nvPr userDrawn="1"/>
        </p:nvPicPr>
        <p:blipFill>
          <a:blip r:embed="rId3"/>
          <a:stretch>
            <a:fillRect/>
          </a:stretch>
        </p:blipFill>
        <p:spPr>
          <a:xfrm>
            <a:off x="633811" y="6468434"/>
            <a:ext cx="1851133" cy="303463"/>
          </a:xfrm>
          <a:prstGeom prst="rect">
            <a:avLst/>
          </a:prstGeom>
        </p:spPr>
      </p:pic>
    </p:spTree>
    <p:extLst>
      <p:ext uri="{BB962C8B-B14F-4D97-AF65-F5344CB8AC3E}">
        <p14:creationId xmlns:p14="http://schemas.microsoft.com/office/powerpoint/2010/main" val="3728291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图片占位符 90">
            <a:extLst>
              <a:ext uri="{FF2B5EF4-FFF2-40B4-BE49-F238E27FC236}">
                <a16:creationId xmlns:a16="http://schemas.microsoft.com/office/drawing/2014/main" id="{1B0862E3-9A13-49FB-8057-D6463602E7B6}"/>
              </a:ext>
            </a:extLst>
          </p:cNvPr>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a:extLst>
              <a:ext uri="{FF2B5EF4-FFF2-40B4-BE49-F238E27FC236}">
                <a16:creationId xmlns:a16="http://schemas.microsoft.com/office/drawing/2014/main" id="{33B73963-4941-42F0-9B00-7431FEF61A6C}"/>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2" name="标题 1">
            <a:extLst>
              <a:ext uri="{FF2B5EF4-FFF2-40B4-BE49-F238E27FC236}">
                <a16:creationId xmlns:a16="http://schemas.microsoft.com/office/drawing/2014/main" id="{9C71AABC-C91A-43D0-9AF8-0B6162EDCDD1}"/>
              </a:ext>
            </a:extLst>
          </p:cNvPr>
          <p:cNvSpPr>
            <a:spLocks noGrp="1"/>
          </p:cNvSpPr>
          <p:nvPr>
            <p:ph type="title"/>
          </p:nvPr>
        </p:nvSpPr>
        <p:spPr>
          <a:xfrm>
            <a:off x="1091255" y="237834"/>
            <a:ext cx="8168208" cy="790865"/>
          </a:xfrm>
        </p:spPr>
        <p:txBody>
          <a:bodyPr wrap="square" lIns="0" tIns="0" rIns="0" bIns="0">
            <a:normAutofit/>
          </a:bodyPr>
          <a:lstStyle>
            <a:lvl1pPr>
              <a:defRPr sz="3200" b="1">
                <a:solidFill>
                  <a:schemeClr val="accent1"/>
                </a:solidFill>
              </a:defRPr>
            </a:lvl1pPr>
          </a:lstStyle>
          <a:p>
            <a:r>
              <a:rPr lang="zh-CN" altLang="en-US" dirty="0"/>
              <a:t>单击此处编辑母版标题样式</a:t>
            </a:r>
          </a:p>
        </p:txBody>
      </p:sp>
      <p:pic>
        <p:nvPicPr>
          <p:cNvPr id="95" name="Picture 2">
            <a:extLst>
              <a:ext uri="{FF2B5EF4-FFF2-40B4-BE49-F238E27FC236}">
                <a16:creationId xmlns:a16="http://schemas.microsoft.com/office/drawing/2014/main" id="{9CA635D0-1A39-4AEE-BB94-EF36259A2A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43502" y="326915"/>
            <a:ext cx="2519441" cy="701784"/>
          </a:xfrm>
          <a:prstGeom prst="rect">
            <a:avLst/>
          </a:prstGeom>
          <a:noFill/>
          <a:extLst>
            <a:ext uri="{909E8E84-426E-40DD-AFC4-6F175D3DCCD1}">
              <a14:hiddenFill xmlns:a14="http://schemas.microsoft.com/office/drawing/2010/main">
                <a:solidFill>
                  <a:srgbClr val="FFFFFF"/>
                </a:solidFill>
              </a14:hiddenFill>
            </a:ext>
          </a:extLst>
        </p:spPr>
      </p:pic>
      <p:pic>
        <p:nvPicPr>
          <p:cNvPr id="96" name="图片 95">
            <a:extLst>
              <a:ext uri="{FF2B5EF4-FFF2-40B4-BE49-F238E27FC236}">
                <a16:creationId xmlns:a16="http://schemas.microsoft.com/office/drawing/2014/main" id="{0F8B7188-7516-4F5C-AAFE-98061B52A766}"/>
              </a:ext>
            </a:extLst>
          </p:cNvPr>
          <p:cNvPicPr>
            <a:picLocks noChangeAspect="1"/>
          </p:cNvPicPr>
          <p:nvPr userDrawn="1"/>
        </p:nvPicPr>
        <p:blipFill>
          <a:blip r:embed="rId3"/>
          <a:stretch>
            <a:fillRect/>
          </a:stretch>
        </p:blipFill>
        <p:spPr>
          <a:xfrm>
            <a:off x="413096" y="6279814"/>
            <a:ext cx="2227271" cy="365126"/>
          </a:xfrm>
          <a:prstGeom prst="rect">
            <a:avLst/>
          </a:prstGeom>
        </p:spPr>
      </p:pic>
    </p:spTree>
    <p:extLst>
      <p:ext uri="{BB962C8B-B14F-4D97-AF65-F5344CB8AC3E}">
        <p14:creationId xmlns:p14="http://schemas.microsoft.com/office/powerpoint/2010/main" val="3718132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0" name="图片占位符 6">
            <a:extLst>
              <a:ext uri="{FF2B5EF4-FFF2-40B4-BE49-F238E27FC236}">
                <a16:creationId xmlns:a16="http://schemas.microsoft.com/office/drawing/2014/main" id="{B49F2142-CAF1-4747-9CF9-CF77EE8A9159}"/>
              </a:ext>
            </a:extLst>
          </p:cNvPr>
          <p:cNvSpPr>
            <a:spLocks noGrp="1" noChangeAspect="1"/>
          </p:cNvSpPr>
          <p:nvPr>
            <p:ph type="pic" sz="quarter" idx="10"/>
          </p:nvPr>
        </p:nvSpPr>
        <p:spPr>
          <a:xfrm>
            <a:off x="1692274" y="1541374"/>
            <a:ext cx="3238088" cy="4320000"/>
          </a:xfrm>
        </p:spPr>
        <p:txBody>
          <a:bodyPr/>
          <a:lstStyle/>
          <a:p>
            <a:endParaRPr lang="zh-CN" altLang="en-US" dirty="0"/>
          </a:p>
        </p:txBody>
      </p:sp>
      <p:sp>
        <p:nvSpPr>
          <p:cNvPr id="93" name="标题 1">
            <a:extLst>
              <a:ext uri="{FF2B5EF4-FFF2-40B4-BE49-F238E27FC236}">
                <a16:creationId xmlns:a16="http://schemas.microsoft.com/office/drawing/2014/main" id="{01861574-E336-4AA7-9B2D-F9C6F01AA31A}"/>
              </a:ext>
            </a:extLst>
          </p:cNvPr>
          <p:cNvSpPr>
            <a:spLocks noGrp="1"/>
          </p:cNvSpPr>
          <p:nvPr>
            <p:ph type="title"/>
          </p:nvPr>
        </p:nvSpPr>
        <p:spPr>
          <a:xfrm>
            <a:off x="1091255" y="237834"/>
            <a:ext cx="8168208" cy="790865"/>
          </a:xfrm>
        </p:spPr>
        <p:txBody>
          <a:bodyPr wrap="square" lIns="0" tIns="0" rIns="0" bIns="0">
            <a:normAutofit/>
          </a:bodyPr>
          <a:lstStyle>
            <a:lvl1pPr>
              <a:lnSpc>
                <a:spcPct val="100000"/>
              </a:lnSpc>
              <a:defRPr sz="3200" b="1">
                <a:solidFill>
                  <a:schemeClr val="accent1"/>
                </a:solidFill>
              </a:defRPr>
            </a:lvl1pPr>
          </a:lstStyle>
          <a:p>
            <a:r>
              <a:rPr lang="zh-CN" altLang="en-US" dirty="0"/>
              <a:t>单击此处编辑母版标题样式</a:t>
            </a:r>
          </a:p>
        </p:txBody>
      </p:sp>
      <p:sp>
        <p:nvSpPr>
          <p:cNvPr id="94" name="任意多边形: 形状 93">
            <a:extLst>
              <a:ext uri="{FF2B5EF4-FFF2-40B4-BE49-F238E27FC236}">
                <a16:creationId xmlns:a16="http://schemas.microsoft.com/office/drawing/2014/main" id="{BABD3DF4-EC24-43AE-9B1C-CFC5FF6CB0D8}"/>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pic>
        <p:nvPicPr>
          <p:cNvPr id="95" name="Picture 2">
            <a:extLst>
              <a:ext uri="{FF2B5EF4-FFF2-40B4-BE49-F238E27FC236}">
                <a16:creationId xmlns:a16="http://schemas.microsoft.com/office/drawing/2014/main" id="{97C7F11B-FC97-4F64-A95A-860213BAFC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43502" y="326915"/>
            <a:ext cx="2519441" cy="701784"/>
          </a:xfrm>
          <a:prstGeom prst="rect">
            <a:avLst/>
          </a:prstGeom>
          <a:noFill/>
          <a:extLst>
            <a:ext uri="{909E8E84-426E-40DD-AFC4-6F175D3DCCD1}">
              <a14:hiddenFill xmlns:a14="http://schemas.microsoft.com/office/drawing/2010/main">
                <a:solidFill>
                  <a:srgbClr val="FFFFFF"/>
                </a:solidFill>
              </a14:hiddenFill>
            </a:ext>
          </a:extLst>
        </p:spPr>
      </p:pic>
      <p:pic>
        <p:nvPicPr>
          <p:cNvPr id="96" name="图片 95">
            <a:extLst>
              <a:ext uri="{FF2B5EF4-FFF2-40B4-BE49-F238E27FC236}">
                <a16:creationId xmlns:a16="http://schemas.microsoft.com/office/drawing/2014/main" id="{63797A4F-A328-4AF5-9A9B-708BA04F6ADF}"/>
              </a:ext>
            </a:extLst>
          </p:cNvPr>
          <p:cNvPicPr>
            <a:picLocks noChangeAspect="1"/>
          </p:cNvPicPr>
          <p:nvPr userDrawn="1"/>
        </p:nvPicPr>
        <p:blipFill>
          <a:blip r:embed="rId3"/>
          <a:stretch>
            <a:fillRect/>
          </a:stretch>
        </p:blipFill>
        <p:spPr>
          <a:xfrm>
            <a:off x="413096" y="6279814"/>
            <a:ext cx="2227271" cy="365126"/>
          </a:xfrm>
          <a:prstGeom prst="rect">
            <a:avLst/>
          </a:prstGeom>
        </p:spPr>
      </p:pic>
    </p:spTree>
    <p:extLst>
      <p:ext uri="{BB962C8B-B14F-4D97-AF65-F5344CB8AC3E}">
        <p14:creationId xmlns:p14="http://schemas.microsoft.com/office/powerpoint/2010/main" val="2940593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a:extLst>
              <a:ext uri="{FF2B5EF4-FFF2-40B4-BE49-F238E27FC236}">
                <a16:creationId xmlns:a16="http://schemas.microsoft.com/office/drawing/2014/main" id="{F03BE017-E7F3-4A34-ABC3-ECA964258175}"/>
              </a:ext>
            </a:extLst>
          </p:cNvPr>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2" name="图片占位符 91">
            <a:extLst>
              <a:ext uri="{FF2B5EF4-FFF2-40B4-BE49-F238E27FC236}">
                <a16:creationId xmlns:a16="http://schemas.microsoft.com/office/drawing/2014/main" id="{D3B0A0DB-185C-4430-9224-1C0A227377F5}"/>
              </a:ext>
            </a:extLst>
          </p:cNvPr>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4" name="标题 1">
            <a:extLst>
              <a:ext uri="{FF2B5EF4-FFF2-40B4-BE49-F238E27FC236}">
                <a16:creationId xmlns:a16="http://schemas.microsoft.com/office/drawing/2014/main" id="{4C75C13B-8A8A-4F4D-9D58-D122FBEACD36}"/>
              </a:ext>
            </a:extLst>
          </p:cNvPr>
          <p:cNvSpPr>
            <a:spLocks noGrp="1"/>
          </p:cNvSpPr>
          <p:nvPr>
            <p:ph type="title"/>
          </p:nvPr>
        </p:nvSpPr>
        <p:spPr>
          <a:xfrm>
            <a:off x="1091255" y="237834"/>
            <a:ext cx="8168208" cy="790865"/>
          </a:xfrm>
        </p:spPr>
        <p:txBody>
          <a:bodyPr wrap="square" lIns="0" tIns="0" rIns="0" bIns="0">
            <a:normAutofit/>
          </a:bodyPr>
          <a:lstStyle>
            <a:lvl1pPr>
              <a:lnSpc>
                <a:spcPct val="100000"/>
              </a:lnSpc>
              <a:defRPr sz="3200" b="1">
                <a:solidFill>
                  <a:schemeClr val="accent1"/>
                </a:solidFill>
              </a:defRPr>
            </a:lvl1pPr>
          </a:lstStyle>
          <a:p>
            <a:r>
              <a:rPr lang="zh-CN" altLang="en-US" dirty="0"/>
              <a:t>单击此处编辑母版标题样式</a:t>
            </a:r>
          </a:p>
        </p:txBody>
      </p:sp>
      <p:sp>
        <p:nvSpPr>
          <p:cNvPr id="95" name="任意多边形: 形状 94">
            <a:extLst>
              <a:ext uri="{FF2B5EF4-FFF2-40B4-BE49-F238E27FC236}">
                <a16:creationId xmlns:a16="http://schemas.microsoft.com/office/drawing/2014/main" id="{143E2DEE-CF28-47B8-B60D-676E30DF0615}"/>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pic>
        <p:nvPicPr>
          <p:cNvPr id="96" name="Picture 2">
            <a:extLst>
              <a:ext uri="{FF2B5EF4-FFF2-40B4-BE49-F238E27FC236}">
                <a16:creationId xmlns:a16="http://schemas.microsoft.com/office/drawing/2014/main" id="{1FE732DC-2899-4347-82AF-E23724551EC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43502" y="326915"/>
            <a:ext cx="2519441" cy="701784"/>
          </a:xfrm>
          <a:prstGeom prst="rect">
            <a:avLst/>
          </a:prstGeom>
          <a:noFill/>
          <a:extLst>
            <a:ext uri="{909E8E84-426E-40DD-AFC4-6F175D3DCCD1}">
              <a14:hiddenFill xmlns:a14="http://schemas.microsoft.com/office/drawing/2010/main">
                <a:solidFill>
                  <a:srgbClr val="FFFFFF"/>
                </a:solidFill>
              </a14:hiddenFill>
            </a:ext>
          </a:extLst>
        </p:spPr>
      </p:pic>
      <p:pic>
        <p:nvPicPr>
          <p:cNvPr id="97" name="图片 96">
            <a:extLst>
              <a:ext uri="{FF2B5EF4-FFF2-40B4-BE49-F238E27FC236}">
                <a16:creationId xmlns:a16="http://schemas.microsoft.com/office/drawing/2014/main" id="{00633680-C291-43AE-8B05-4DF569041C23}"/>
              </a:ext>
            </a:extLst>
          </p:cNvPr>
          <p:cNvPicPr>
            <a:picLocks noChangeAspect="1"/>
          </p:cNvPicPr>
          <p:nvPr userDrawn="1"/>
        </p:nvPicPr>
        <p:blipFill>
          <a:blip r:embed="rId3"/>
          <a:stretch>
            <a:fillRect/>
          </a:stretch>
        </p:blipFill>
        <p:spPr>
          <a:xfrm>
            <a:off x="413096" y="6279814"/>
            <a:ext cx="2227271" cy="365126"/>
          </a:xfrm>
          <a:prstGeom prst="rect">
            <a:avLst/>
          </a:prstGeom>
        </p:spPr>
      </p:pic>
    </p:spTree>
    <p:extLst>
      <p:ext uri="{BB962C8B-B14F-4D97-AF65-F5344CB8AC3E}">
        <p14:creationId xmlns:p14="http://schemas.microsoft.com/office/powerpoint/2010/main" val="9411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 name="Freeform 13">
            <a:extLst>
              <a:ext uri="{FF2B5EF4-FFF2-40B4-BE49-F238E27FC236}">
                <a16:creationId xmlns:a16="http://schemas.microsoft.com/office/drawing/2014/main" id="{7B8633A8-2D00-4523-9493-97A825EC75AE}"/>
              </a:ext>
            </a:extLst>
          </p:cNvPr>
          <p:cNvSpPr>
            <a:spLocks noEditPoints="1"/>
          </p:cNvSpPr>
          <p:nvPr/>
        </p:nvSpPr>
        <p:spPr bwMode="auto">
          <a:xfrm>
            <a:off x="-2977341" y="2038024"/>
            <a:ext cx="667668" cy="528571"/>
          </a:xfrm>
          <a:custGeom>
            <a:avLst/>
            <a:gdLst>
              <a:gd name="T0" fmla="*/ 92 w 165"/>
              <a:gd name="T1" fmla="*/ 106 h 131"/>
              <a:gd name="T2" fmla="*/ 75 w 165"/>
              <a:gd name="T3" fmla="*/ 84 h 131"/>
              <a:gd name="T4" fmla="*/ 82 w 165"/>
              <a:gd name="T5" fmla="*/ 109 h 131"/>
              <a:gd name="T6" fmla="*/ 90 w 165"/>
              <a:gd name="T7" fmla="*/ 123 h 131"/>
              <a:gd name="T8" fmla="*/ 74 w 165"/>
              <a:gd name="T9" fmla="*/ 131 h 131"/>
              <a:gd name="T10" fmla="*/ 46 w 165"/>
              <a:gd name="T11" fmla="*/ 127 h 131"/>
              <a:gd name="T12" fmla="*/ 30 w 165"/>
              <a:gd name="T13" fmla="*/ 117 h 131"/>
              <a:gd name="T14" fmla="*/ 31 w 165"/>
              <a:gd name="T15" fmla="*/ 112 h 131"/>
              <a:gd name="T16" fmla="*/ 54 w 165"/>
              <a:gd name="T17" fmla="*/ 114 h 131"/>
              <a:gd name="T18" fmla="*/ 61 w 165"/>
              <a:gd name="T19" fmla="*/ 105 h 131"/>
              <a:gd name="T20" fmla="*/ 55 w 165"/>
              <a:gd name="T21" fmla="*/ 87 h 131"/>
              <a:gd name="T22" fmla="*/ 16 w 165"/>
              <a:gd name="T23" fmla="*/ 58 h 131"/>
              <a:gd name="T24" fmla="*/ 2 w 165"/>
              <a:gd name="T25" fmla="*/ 50 h 131"/>
              <a:gd name="T26" fmla="*/ 10 w 165"/>
              <a:gd name="T27" fmla="*/ 36 h 131"/>
              <a:gd name="T28" fmla="*/ 46 w 165"/>
              <a:gd name="T29" fmla="*/ 35 h 131"/>
              <a:gd name="T30" fmla="*/ 53 w 165"/>
              <a:gd name="T31" fmla="*/ 16 h 131"/>
              <a:gd name="T32" fmla="*/ 67 w 165"/>
              <a:gd name="T33" fmla="*/ 0 h 131"/>
              <a:gd name="T34" fmla="*/ 79 w 165"/>
              <a:gd name="T35" fmla="*/ 17 h 131"/>
              <a:gd name="T36" fmla="*/ 89 w 165"/>
              <a:gd name="T37" fmla="*/ 47 h 131"/>
              <a:gd name="T38" fmla="*/ 99 w 165"/>
              <a:gd name="T39" fmla="*/ 29 h 131"/>
              <a:gd name="T40" fmla="*/ 102 w 165"/>
              <a:gd name="T41" fmla="*/ 29 h 131"/>
              <a:gd name="T42" fmla="*/ 105 w 165"/>
              <a:gd name="T43" fmla="*/ 48 h 131"/>
              <a:gd name="T44" fmla="*/ 121 w 165"/>
              <a:gd name="T45" fmla="*/ 76 h 131"/>
              <a:gd name="T46" fmla="*/ 165 w 165"/>
              <a:gd name="T47" fmla="*/ 105 h 131"/>
              <a:gd name="T48" fmla="*/ 107 w 165"/>
              <a:gd name="T49" fmla="*/ 96 h 131"/>
              <a:gd name="T50" fmla="*/ 92 w 165"/>
              <a:gd name="T51" fmla="*/ 106 h 131"/>
              <a:gd name="T52" fmla="*/ 64 w 165"/>
              <a:gd name="T53" fmla="*/ 26 h 131"/>
              <a:gd name="T54" fmla="*/ 74 w 165"/>
              <a:gd name="T55" fmla="*/ 45 h 131"/>
              <a:gd name="T56" fmla="*/ 64 w 165"/>
              <a:gd name="T57" fmla="*/ 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5" h="131">
                <a:moveTo>
                  <a:pt x="92" y="106"/>
                </a:moveTo>
                <a:cubicBezTo>
                  <a:pt x="90" y="87"/>
                  <a:pt x="90" y="87"/>
                  <a:pt x="75" y="84"/>
                </a:cubicBezTo>
                <a:cubicBezTo>
                  <a:pt x="70" y="96"/>
                  <a:pt x="72" y="101"/>
                  <a:pt x="82" y="109"/>
                </a:cubicBezTo>
                <a:cubicBezTo>
                  <a:pt x="87" y="112"/>
                  <a:pt x="92" y="116"/>
                  <a:pt x="90" y="123"/>
                </a:cubicBezTo>
                <a:cubicBezTo>
                  <a:pt x="87" y="131"/>
                  <a:pt x="80" y="131"/>
                  <a:pt x="74" y="131"/>
                </a:cubicBezTo>
                <a:cubicBezTo>
                  <a:pt x="64" y="130"/>
                  <a:pt x="55" y="129"/>
                  <a:pt x="46" y="127"/>
                </a:cubicBezTo>
                <a:cubicBezTo>
                  <a:pt x="40" y="125"/>
                  <a:pt x="35" y="120"/>
                  <a:pt x="30" y="117"/>
                </a:cubicBezTo>
                <a:cubicBezTo>
                  <a:pt x="30" y="115"/>
                  <a:pt x="30" y="114"/>
                  <a:pt x="31" y="112"/>
                </a:cubicBezTo>
                <a:cubicBezTo>
                  <a:pt x="39" y="113"/>
                  <a:pt x="46" y="113"/>
                  <a:pt x="54" y="114"/>
                </a:cubicBezTo>
                <a:cubicBezTo>
                  <a:pt x="62" y="115"/>
                  <a:pt x="64" y="113"/>
                  <a:pt x="61" y="105"/>
                </a:cubicBezTo>
                <a:cubicBezTo>
                  <a:pt x="59" y="99"/>
                  <a:pt x="56" y="93"/>
                  <a:pt x="55" y="87"/>
                </a:cubicBezTo>
                <a:cubicBezTo>
                  <a:pt x="50" y="67"/>
                  <a:pt x="35" y="60"/>
                  <a:pt x="16" y="58"/>
                </a:cubicBezTo>
                <a:cubicBezTo>
                  <a:pt x="9" y="58"/>
                  <a:pt x="3" y="58"/>
                  <a:pt x="2" y="50"/>
                </a:cubicBezTo>
                <a:cubicBezTo>
                  <a:pt x="0" y="43"/>
                  <a:pt x="5" y="40"/>
                  <a:pt x="10" y="36"/>
                </a:cubicBezTo>
                <a:cubicBezTo>
                  <a:pt x="21" y="28"/>
                  <a:pt x="33" y="26"/>
                  <a:pt x="46" y="35"/>
                </a:cubicBezTo>
                <a:cubicBezTo>
                  <a:pt x="49" y="28"/>
                  <a:pt x="50" y="22"/>
                  <a:pt x="53" y="16"/>
                </a:cubicBezTo>
                <a:cubicBezTo>
                  <a:pt x="57" y="10"/>
                  <a:pt x="62" y="5"/>
                  <a:pt x="67" y="0"/>
                </a:cubicBezTo>
                <a:cubicBezTo>
                  <a:pt x="71" y="6"/>
                  <a:pt x="76" y="11"/>
                  <a:pt x="79" y="17"/>
                </a:cubicBezTo>
                <a:cubicBezTo>
                  <a:pt x="83" y="26"/>
                  <a:pt x="85" y="36"/>
                  <a:pt x="89" y="47"/>
                </a:cubicBezTo>
                <a:cubicBezTo>
                  <a:pt x="93" y="40"/>
                  <a:pt x="96" y="34"/>
                  <a:pt x="99" y="29"/>
                </a:cubicBezTo>
                <a:cubicBezTo>
                  <a:pt x="100" y="29"/>
                  <a:pt x="101" y="29"/>
                  <a:pt x="102" y="29"/>
                </a:cubicBezTo>
                <a:cubicBezTo>
                  <a:pt x="103" y="35"/>
                  <a:pt x="105" y="42"/>
                  <a:pt x="105" y="48"/>
                </a:cubicBezTo>
                <a:cubicBezTo>
                  <a:pt x="106" y="60"/>
                  <a:pt x="111" y="69"/>
                  <a:pt x="121" y="76"/>
                </a:cubicBezTo>
                <a:cubicBezTo>
                  <a:pt x="136" y="85"/>
                  <a:pt x="151" y="94"/>
                  <a:pt x="165" y="105"/>
                </a:cubicBezTo>
                <a:cubicBezTo>
                  <a:pt x="144" y="111"/>
                  <a:pt x="126" y="100"/>
                  <a:pt x="107" y="96"/>
                </a:cubicBezTo>
                <a:cubicBezTo>
                  <a:pt x="106" y="105"/>
                  <a:pt x="101" y="108"/>
                  <a:pt x="92" y="106"/>
                </a:cubicBezTo>
                <a:close/>
                <a:moveTo>
                  <a:pt x="64" y="26"/>
                </a:moveTo>
                <a:cubicBezTo>
                  <a:pt x="58" y="39"/>
                  <a:pt x="61" y="44"/>
                  <a:pt x="74" y="45"/>
                </a:cubicBezTo>
                <a:cubicBezTo>
                  <a:pt x="71" y="39"/>
                  <a:pt x="68" y="33"/>
                  <a:pt x="64" y="26"/>
                </a:cubicBezTo>
                <a:close/>
              </a:path>
            </a:pathLst>
          </a:custGeom>
          <a:solidFill>
            <a:schemeClr val="accent1">
              <a:alpha val="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4">
            <a:extLst>
              <a:ext uri="{FF2B5EF4-FFF2-40B4-BE49-F238E27FC236}">
                <a16:creationId xmlns:a16="http://schemas.microsoft.com/office/drawing/2014/main" id="{7B6DE162-5208-4566-8E1E-BCAD5DC3A1A7}"/>
              </a:ext>
            </a:extLst>
          </p:cNvPr>
          <p:cNvSpPr>
            <a:spLocks/>
          </p:cNvSpPr>
          <p:nvPr/>
        </p:nvSpPr>
        <p:spPr bwMode="auto">
          <a:xfrm>
            <a:off x="-2726966" y="4597418"/>
            <a:ext cx="424247" cy="535525"/>
          </a:xfrm>
          <a:custGeom>
            <a:avLst/>
            <a:gdLst>
              <a:gd name="T0" fmla="*/ 54 w 105"/>
              <a:gd name="T1" fmla="*/ 0 h 133"/>
              <a:gd name="T2" fmla="*/ 61 w 105"/>
              <a:gd name="T3" fmla="*/ 3 h 133"/>
              <a:gd name="T4" fmla="*/ 75 w 105"/>
              <a:gd name="T5" fmla="*/ 27 h 133"/>
              <a:gd name="T6" fmla="*/ 47 w 105"/>
              <a:gd name="T7" fmla="*/ 47 h 133"/>
              <a:gd name="T8" fmla="*/ 66 w 105"/>
              <a:gd name="T9" fmla="*/ 79 h 133"/>
              <a:gd name="T10" fmla="*/ 83 w 105"/>
              <a:gd name="T11" fmla="*/ 44 h 133"/>
              <a:gd name="T12" fmla="*/ 85 w 105"/>
              <a:gd name="T13" fmla="*/ 44 h 133"/>
              <a:gd name="T14" fmla="*/ 105 w 105"/>
              <a:gd name="T15" fmla="*/ 75 h 133"/>
              <a:gd name="T16" fmla="*/ 103 w 105"/>
              <a:gd name="T17" fmla="*/ 77 h 133"/>
              <a:gd name="T18" fmla="*/ 93 w 105"/>
              <a:gd name="T19" fmla="*/ 72 h 133"/>
              <a:gd name="T20" fmla="*/ 46 w 105"/>
              <a:gd name="T21" fmla="*/ 133 h 133"/>
              <a:gd name="T22" fmla="*/ 27 w 105"/>
              <a:gd name="T23" fmla="*/ 102 h 133"/>
              <a:gd name="T24" fmla="*/ 46 w 105"/>
              <a:gd name="T25" fmla="*/ 102 h 133"/>
              <a:gd name="T26" fmla="*/ 57 w 105"/>
              <a:gd name="T27" fmla="*/ 87 h 133"/>
              <a:gd name="T28" fmla="*/ 56 w 105"/>
              <a:gd name="T29" fmla="*/ 81 h 133"/>
              <a:gd name="T30" fmla="*/ 42 w 105"/>
              <a:gd name="T31" fmla="*/ 54 h 133"/>
              <a:gd name="T32" fmla="*/ 19 w 105"/>
              <a:gd name="T33" fmla="*/ 88 h 133"/>
              <a:gd name="T34" fmla="*/ 0 w 105"/>
              <a:gd name="T35" fmla="*/ 57 h 133"/>
              <a:gd name="T36" fmla="*/ 13 w 105"/>
              <a:gd name="T37" fmla="*/ 62 h 133"/>
              <a:gd name="T38" fmla="*/ 54 w 105"/>
              <a:gd name="T39" fmla="*/ 17 h 133"/>
              <a:gd name="T40" fmla="*/ 54 w 105"/>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33">
                <a:moveTo>
                  <a:pt x="54" y="0"/>
                </a:moveTo>
                <a:cubicBezTo>
                  <a:pt x="56" y="1"/>
                  <a:pt x="60" y="1"/>
                  <a:pt x="61" y="3"/>
                </a:cubicBezTo>
                <a:cubicBezTo>
                  <a:pt x="66" y="10"/>
                  <a:pt x="70" y="18"/>
                  <a:pt x="75" y="27"/>
                </a:cubicBezTo>
                <a:cubicBezTo>
                  <a:pt x="59" y="26"/>
                  <a:pt x="57" y="41"/>
                  <a:pt x="47" y="47"/>
                </a:cubicBezTo>
                <a:cubicBezTo>
                  <a:pt x="53" y="58"/>
                  <a:pt x="59" y="68"/>
                  <a:pt x="66" y="79"/>
                </a:cubicBezTo>
                <a:cubicBezTo>
                  <a:pt x="75" y="68"/>
                  <a:pt x="89" y="62"/>
                  <a:pt x="83" y="44"/>
                </a:cubicBezTo>
                <a:cubicBezTo>
                  <a:pt x="83" y="44"/>
                  <a:pt x="84" y="44"/>
                  <a:pt x="85" y="44"/>
                </a:cubicBezTo>
                <a:cubicBezTo>
                  <a:pt x="92" y="54"/>
                  <a:pt x="98" y="65"/>
                  <a:pt x="105" y="75"/>
                </a:cubicBezTo>
                <a:cubicBezTo>
                  <a:pt x="104" y="76"/>
                  <a:pt x="104" y="76"/>
                  <a:pt x="103" y="77"/>
                </a:cubicBezTo>
                <a:cubicBezTo>
                  <a:pt x="100" y="75"/>
                  <a:pt x="97" y="74"/>
                  <a:pt x="93" y="72"/>
                </a:cubicBezTo>
                <a:cubicBezTo>
                  <a:pt x="78" y="92"/>
                  <a:pt x="55" y="106"/>
                  <a:pt x="46" y="133"/>
                </a:cubicBezTo>
                <a:cubicBezTo>
                  <a:pt x="40" y="123"/>
                  <a:pt x="34" y="114"/>
                  <a:pt x="27" y="102"/>
                </a:cubicBezTo>
                <a:cubicBezTo>
                  <a:pt x="35" y="105"/>
                  <a:pt x="41" y="109"/>
                  <a:pt x="46" y="102"/>
                </a:cubicBezTo>
                <a:cubicBezTo>
                  <a:pt x="49" y="97"/>
                  <a:pt x="53" y="92"/>
                  <a:pt x="57" y="87"/>
                </a:cubicBezTo>
                <a:cubicBezTo>
                  <a:pt x="58" y="86"/>
                  <a:pt x="57" y="83"/>
                  <a:pt x="56" y="81"/>
                </a:cubicBezTo>
                <a:cubicBezTo>
                  <a:pt x="52" y="72"/>
                  <a:pt x="47" y="64"/>
                  <a:pt x="42" y="54"/>
                </a:cubicBezTo>
                <a:cubicBezTo>
                  <a:pt x="32" y="65"/>
                  <a:pt x="19" y="71"/>
                  <a:pt x="19" y="88"/>
                </a:cubicBezTo>
                <a:cubicBezTo>
                  <a:pt x="13" y="79"/>
                  <a:pt x="8" y="69"/>
                  <a:pt x="0" y="57"/>
                </a:cubicBezTo>
                <a:cubicBezTo>
                  <a:pt x="6" y="59"/>
                  <a:pt x="9" y="60"/>
                  <a:pt x="13" y="62"/>
                </a:cubicBezTo>
                <a:cubicBezTo>
                  <a:pt x="26" y="47"/>
                  <a:pt x="40" y="32"/>
                  <a:pt x="54" y="17"/>
                </a:cubicBezTo>
                <a:cubicBezTo>
                  <a:pt x="58" y="12"/>
                  <a:pt x="58" y="6"/>
                  <a:pt x="54" y="0"/>
                </a:cubicBezTo>
                <a:close/>
              </a:path>
            </a:pathLst>
          </a:custGeom>
          <a:solidFill>
            <a:schemeClr val="accent1">
              <a:alpha val="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34">
            <a:extLst>
              <a:ext uri="{FF2B5EF4-FFF2-40B4-BE49-F238E27FC236}">
                <a16:creationId xmlns:a16="http://schemas.microsoft.com/office/drawing/2014/main" id="{25E74E90-91E3-4AE4-B1B8-B7E81CF7958D}"/>
              </a:ext>
            </a:extLst>
          </p:cNvPr>
          <p:cNvSpPr>
            <a:spLocks/>
          </p:cNvSpPr>
          <p:nvPr/>
        </p:nvSpPr>
        <p:spPr bwMode="auto">
          <a:xfrm>
            <a:off x="-2859109" y="4319223"/>
            <a:ext cx="368608" cy="417292"/>
          </a:xfrm>
          <a:custGeom>
            <a:avLst/>
            <a:gdLst>
              <a:gd name="T0" fmla="*/ 87 w 91"/>
              <a:gd name="T1" fmla="*/ 69 h 104"/>
              <a:gd name="T2" fmla="*/ 74 w 91"/>
              <a:gd name="T3" fmla="*/ 79 h 104"/>
              <a:gd name="T4" fmla="*/ 71 w 91"/>
              <a:gd name="T5" fmla="*/ 77 h 104"/>
              <a:gd name="T6" fmla="*/ 76 w 91"/>
              <a:gd name="T7" fmla="*/ 63 h 104"/>
              <a:gd name="T8" fmla="*/ 70 w 91"/>
              <a:gd name="T9" fmla="*/ 28 h 104"/>
              <a:gd name="T10" fmla="*/ 52 w 91"/>
              <a:gd name="T11" fmla="*/ 22 h 104"/>
              <a:gd name="T12" fmla="*/ 21 w 91"/>
              <a:gd name="T13" fmla="*/ 55 h 104"/>
              <a:gd name="T14" fmla="*/ 38 w 91"/>
              <a:gd name="T15" fmla="*/ 97 h 104"/>
              <a:gd name="T16" fmla="*/ 43 w 91"/>
              <a:gd name="T17" fmla="*/ 103 h 104"/>
              <a:gd name="T18" fmla="*/ 35 w 91"/>
              <a:gd name="T19" fmla="*/ 103 h 104"/>
              <a:gd name="T20" fmla="*/ 32 w 91"/>
              <a:gd name="T21" fmla="*/ 10 h 104"/>
              <a:gd name="T22" fmla="*/ 73 w 91"/>
              <a:gd name="T23" fmla="*/ 18 h 104"/>
              <a:gd name="T24" fmla="*/ 90 w 91"/>
              <a:gd name="T25" fmla="*/ 59 h 104"/>
              <a:gd name="T26" fmla="*/ 87 w 91"/>
              <a:gd name="T27" fmla="*/ 69 h 104"/>
              <a:gd name="T28" fmla="*/ 87 w 91"/>
              <a:gd name="T29" fmla="*/ 6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104">
                <a:moveTo>
                  <a:pt x="87" y="69"/>
                </a:moveTo>
                <a:cubicBezTo>
                  <a:pt x="83" y="72"/>
                  <a:pt x="78" y="75"/>
                  <a:pt x="74" y="79"/>
                </a:cubicBezTo>
                <a:cubicBezTo>
                  <a:pt x="73" y="78"/>
                  <a:pt x="72" y="78"/>
                  <a:pt x="71" y="77"/>
                </a:cubicBezTo>
                <a:cubicBezTo>
                  <a:pt x="73" y="73"/>
                  <a:pt x="74" y="68"/>
                  <a:pt x="76" y="63"/>
                </a:cubicBezTo>
                <a:cubicBezTo>
                  <a:pt x="81" y="50"/>
                  <a:pt x="80" y="37"/>
                  <a:pt x="70" y="28"/>
                </a:cubicBezTo>
                <a:cubicBezTo>
                  <a:pt x="66" y="24"/>
                  <a:pt x="58" y="21"/>
                  <a:pt x="52" y="22"/>
                </a:cubicBezTo>
                <a:cubicBezTo>
                  <a:pt x="37" y="24"/>
                  <a:pt x="23" y="40"/>
                  <a:pt x="21" y="55"/>
                </a:cubicBezTo>
                <a:cubicBezTo>
                  <a:pt x="18" y="72"/>
                  <a:pt x="23" y="87"/>
                  <a:pt x="38" y="97"/>
                </a:cubicBezTo>
                <a:cubicBezTo>
                  <a:pt x="40" y="98"/>
                  <a:pt x="41" y="101"/>
                  <a:pt x="43" y="103"/>
                </a:cubicBezTo>
                <a:cubicBezTo>
                  <a:pt x="40" y="103"/>
                  <a:pt x="37" y="104"/>
                  <a:pt x="35" y="103"/>
                </a:cubicBezTo>
                <a:cubicBezTo>
                  <a:pt x="2" y="84"/>
                  <a:pt x="0" y="31"/>
                  <a:pt x="32" y="10"/>
                </a:cubicBezTo>
                <a:cubicBezTo>
                  <a:pt x="48" y="0"/>
                  <a:pt x="64" y="2"/>
                  <a:pt x="73" y="18"/>
                </a:cubicBezTo>
                <a:cubicBezTo>
                  <a:pt x="81" y="31"/>
                  <a:pt x="85" y="45"/>
                  <a:pt x="90" y="59"/>
                </a:cubicBezTo>
                <a:cubicBezTo>
                  <a:pt x="91" y="61"/>
                  <a:pt x="88" y="65"/>
                  <a:pt x="87" y="69"/>
                </a:cubicBezTo>
                <a:cubicBezTo>
                  <a:pt x="87" y="69"/>
                  <a:pt x="87" y="69"/>
                  <a:pt x="87" y="69"/>
                </a:cubicBezTo>
                <a:close/>
              </a:path>
            </a:pathLst>
          </a:custGeom>
          <a:solidFill>
            <a:schemeClr val="accent1">
              <a:alpha val="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形状 84">
            <a:extLst>
              <a:ext uri="{FF2B5EF4-FFF2-40B4-BE49-F238E27FC236}">
                <a16:creationId xmlns:a16="http://schemas.microsoft.com/office/drawing/2014/main" id="{1B478B4D-326B-4F22-B792-98AB7E9C8268}"/>
              </a:ext>
            </a:extLst>
          </p:cNvPr>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bg1"/>
              </a:solidFill>
              <a:cs typeface="+mn-ea"/>
              <a:sym typeface="+mn-lt"/>
            </a:endParaRPr>
          </a:p>
        </p:txBody>
      </p:sp>
      <p:sp>
        <p:nvSpPr>
          <p:cNvPr id="86" name="文本框 85">
            <a:extLst>
              <a:ext uri="{FF2B5EF4-FFF2-40B4-BE49-F238E27FC236}">
                <a16:creationId xmlns:a16="http://schemas.microsoft.com/office/drawing/2014/main" id="{2742BE2E-64C4-45DC-B5F2-9CE85916052B}"/>
              </a:ext>
            </a:extLst>
          </p:cNvPr>
          <p:cNvSpPr txBox="1"/>
          <p:nvPr userDrawn="1"/>
        </p:nvSpPr>
        <p:spPr>
          <a:xfrm>
            <a:off x="5127626" y="543216"/>
            <a:ext cx="1933543" cy="1198085"/>
          </a:xfrm>
          <a:prstGeom prst="rect">
            <a:avLst/>
          </a:prstGeom>
          <a:noFill/>
        </p:spPr>
        <p:txBody>
          <a:bodyPr wrap="none" rtlCol="0">
            <a:spAutoFit/>
          </a:bodyPr>
          <a:lstStyle/>
          <a:p>
            <a:pPr>
              <a:lnSpc>
                <a:spcPct val="130000"/>
              </a:lnSpc>
            </a:pPr>
            <a:r>
              <a:rPr lang="zh-CN" altLang="en-US" sz="6000" b="1" dirty="0">
                <a:solidFill>
                  <a:schemeClr val="bg1"/>
                </a:solidFill>
                <a:latin typeface="等线" panose="02010600030101010101" pitchFamily="2" charset="-122"/>
                <a:ea typeface="等线" panose="02010600030101010101" pitchFamily="2" charset="-122"/>
                <a:cs typeface="+mn-ea"/>
                <a:sym typeface="+mn-lt"/>
              </a:rPr>
              <a:t>目 录</a:t>
            </a:r>
          </a:p>
        </p:txBody>
      </p:sp>
      <p:sp>
        <p:nvSpPr>
          <p:cNvPr id="87" name="任意多边形: 形状 86">
            <a:extLst>
              <a:ext uri="{FF2B5EF4-FFF2-40B4-BE49-F238E27FC236}">
                <a16:creationId xmlns:a16="http://schemas.microsoft.com/office/drawing/2014/main" id="{BEB662E1-75A1-469F-B2C5-6EC6E8255C44}"/>
              </a:ext>
            </a:extLst>
          </p:cNvPr>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bg1"/>
              </a:solidFill>
              <a:cs typeface="+mn-ea"/>
              <a:sym typeface="+mn-lt"/>
            </a:endParaRPr>
          </a:p>
        </p:txBody>
      </p:sp>
    </p:spTree>
    <p:extLst>
      <p:ext uri="{BB962C8B-B14F-4D97-AF65-F5344CB8AC3E}">
        <p14:creationId xmlns:p14="http://schemas.microsoft.com/office/powerpoint/2010/main" val="1540706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界定与表征">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graphicFrame>
        <p:nvGraphicFramePr>
          <p:cNvPr id="16" name="表格 15"/>
          <p:cNvGraphicFramePr>
            <a:graphicFrameLocks noGrp="1"/>
          </p:cNvGraphicFramePr>
          <p:nvPr userDrawn="1"/>
        </p:nvGraphicFramePr>
        <p:xfrm>
          <a:off x="0" y="1268760"/>
          <a:ext cx="1691680" cy="3999296"/>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831296">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7" name="组合 16"/>
          <p:cNvGrpSpPr/>
          <p:nvPr userDrawn="1"/>
        </p:nvGrpSpPr>
        <p:grpSpPr>
          <a:xfrm>
            <a:off x="0" y="1272662"/>
            <a:ext cx="1691680" cy="788186"/>
            <a:chOff x="0" y="1272662"/>
            <a:chExt cx="1691680" cy="788186"/>
          </a:xfrm>
        </p:grpSpPr>
        <p:sp>
          <p:nvSpPr>
            <p:cNvPr id="18" name="矩形 17"/>
            <p:cNvSpPr/>
            <p:nvPr userDrawn="1"/>
          </p:nvSpPr>
          <p:spPr>
            <a:xfrm>
              <a:off x="0" y="1272662"/>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userDrawn="1"/>
        </p:nvGrpSpPr>
        <p:grpSpPr>
          <a:xfrm>
            <a:off x="3668" y="2079006"/>
            <a:ext cx="1691680" cy="788186"/>
            <a:chOff x="0" y="1272662"/>
            <a:chExt cx="1691680" cy="788186"/>
          </a:xfrm>
          <a:solidFill>
            <a:srgbClr val="0070C0"/>
          </a:solidFill>
        </p:grpSpPr>
        <p:sp>
          <p:nvSpPr>
            <p:cNvPr id="28" name="矩形 27"/>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研究方法与思路</a:t>
              </a:r>
            </a:p>
          </p:txBody>
        </p:sp>
        <p:sp>
          <p:nvSpPr>
            <p:cNvPr id="29" name="等腰三角形 2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55060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0" name="图片占位符 6">
            <a:extLst>
              <a:ext uri="{FF2B5EF4-FFF2-40B4-BE49-F238E27FC236}">
                <a16:creationId xmlns:a16="http://schemas.microsoft.com/office/drawing/2014/main" id="{B49F2142-CAF1-4747-9CF9-CF77EE8A9159}"/>
              </a:ext>
            </a:extLst>
          </p:cNvPr>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a:extLst>
              <a:ext uri="{FF2B5EF4-FFF2-40B4-BE49-F238E27FC236}">
                <a16:creationId xmlns:a16="http://schemas.microsoft.com/office/drawing/2014/main" id="{260C43B2-4304-44E2-A6F0-062D59008B9B}"/>
              </a:ext>
            </a:extLst>
          </p:cNvPr>
          <p:cNvSpPr>
            <a:spLocks noGrp="1" noChangeAspect="1"/>
          </p:cNvSpPr>
          <p:nvPr>
            <p:ph type="pic" sz="quarter" idx="13"/>
          </p:nvPr>
        </p:nvSpPr>
        <p:spPr>
          <a:xfrm>
            <a:off x="9351363" y="3674135"/>
            <a:ext cx="1755000" cy="2341381"/>
          </a:xfrm>
        </p:spPr>
        <p:txBody>
          <a:bodyPr/>
          <a:lstStyle/>
          <a:p>
            <a:endParaRPr lang="zh-CN" altLang="en-US" dirty="0"/>
          </a:p>
        </p:txBody>
      </p:sp>
      <p:sp>
        <p:nvSpPr>
          <p:cNvPr id="94" name="标题 1">
            <a:extLst>
              <a:ext uri="{FF2B5EF4-FFF2-40B4-BE49-F238E27FC236}">
                <a16:creationId xmlns:a16="http://schemas.microsoft.com/office/drawing/2014/main" id="{77B4AAE1-39B0-46FA-A231-0D89239C66D2}"/>
              </a:ext>
            </a:extLst>
          </p:cNvPr>
          <p:cNvSpPr>
            <a:spLocks noGrp="1"/>
          </p:cNvSpPr>
          <p:nvPr>
            <p:ph type="title"/>
          </p:nvPr>
        </p:nvSpPr>
        <p:spPr>
          <a:xfrm>
            <a:off x="1091255" y="237834"/>
            <a:ext cx="8168208" cy="790865"/>
          </a:xfrm>
        </p:spPr>
        <p:txBody>
          <a:bodyPr wrap="square" lIns="0" tIns="0" rIns="0" bIns="0">
            <a:normAutofit/>
          </a:bodyPr>
          <a:lstStyle>
            <a:lvl1pPr>
              <a:lnSpc>
                <a:spcPct val="100000"/>
              </a:lnSpc>
              <a:defRPr sz="3200" b="1">
                <a:solidFill>
                  <a:schemeClr val="accent1"/>
                </a:solidFill>
              </a:defRPr>
            </a:lvl1pPr>
          </a:lstStyle>
          <a:p>
            <a:r>
              <a:rPr lang="zh-CN" altLang="en-US" dirty="0"/>
              <a:t>单击此处编辑母版标题样式</a:t>
            </a:r>
          </a:p>
        </p:txBody>
      </p:sp>
      <p:sp>
        <p:nvSpPr>
          <p:cNvPr id="95" name="任意多边形: 形状 94">
            <a:extLst>
              <a:ext uri="{FF2B5EF4-FFF2-40B4-BE49-F238E27FC236}">
                <a16:creationId xmlns:a16="http://schemas.microsoft.com/office/drawing/2014/main" id="{A8E22806-3B00-4B2A-BC6E-254581333FF6}"/>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pic>
        <p:nvPicPr>
          <p:cNvPr id="96" name="Picture 2">
            <a:extLst>
              <a:ext uri="{FF2B5EF4-FFF2-40B4-BE49-F238E27FC236}">
                <a16:creationId xmlns:a16="http://schemas.microsoft.com/office/drawing/2014/main" id="{6D5187C1-88AD-4BC5-939E-0798A817424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43502" y="326915"/>
            <a:ext cx="2519441" cy="701784"/>
          </a:xfrm>
          <a:prstGeom prst="rect">
            <a:avLst/>
          </a:prstGeom>
          <a:noFill/>
          <a:extLst>
            <a:ext uri="{909E8E84-426E-40DD-AFC4-6F175D3DCCD1}">
              <a14:hiddenFill xmlns:a14="http://schemas.microsoft.com/office/drawing/2010/main">
                <a:solidFill>
                  <a:srgbClr val="FFFFFF"/>
                </a:solidFill>
              </a14:hiddenFill>
            </a:ext>
          </a:extLst>
        </p:spPr>
      </p:pic>
      <p:pic>
        <p:nvPicPr>
          <p:cNvPr id="97" name="图片 96">
            <a:extLst>
              <a:ext uri="{FF2B5EF4-FFF2-40B4-BE49-F238E27FC236}">
                <a16:creationId xmlns:a16="http://schemas.microsoft.com/office/drawing/2014/main" id="{14DCE593-43DA-4808-BC77-7FBA87F4F629}"/>
              </a:ext>
            </a:extLst>
          </p:cNvPr>
          <p:cNvPicPr>
            <a:picLocks noChangeAspect="1"/>
          </p:cNvPicPr>
          <p:nvPr userDrawn="1"/>
        </p:nvPicPr>
        <p:blipFill>
          <a:blip r:embed="rId3"/>
          <a:stretch>
            <a:fillRect/>
          </a:stretch>
        </p:blipFill>
        <p:spPr>
          <a:xfrm>
            <a:off x="413096" y="6279814"/>
            <a:ext cx="2227253" cy="365123"/>
          </a:xfrm>
          <a:prstGeom prst="rect">
            <a:avLst/>
          </a:prstGeom>
        </p:spPr>
      </p:pic>
    </p:spTree>
    <p:extLst>
      <p:ext uri="{BB962C8B-B14F-4D97-AF65-F5344CB8AC3E}">
        <p14:creationId xmlns:p14="http://schemas.microsoft.com/office/powerpoint/2010/main" val="2954094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图片占位符 90">
            <a:extLst>
              <a:ext uri="{FF2B5EF4-FFF2-40B4-BE49-F238E27FC236}">
                <a16:creationId xmlns:a16="http://schemas.microsoft.com/office/drawing/2014/main" id="{1D88D36A-B7BF-4F3A-AA10-0BECE80A557F}"/>
              </a:ext>
            </a:extLst>
          </p:cNvPr>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a:extLst>
              <a:ext uri="{FF2B5EF4-FFF2-40B4-BE49-F238E27FC236}">
                <a16:creationId xmlns:a16="http://schemas.microsoft.com/office/drawing/2014/main" id="{DEC9F75E-9249-4FFE-AF96-E92B201A183F}"/>
              </a:ext>
            </a:extLst>
          </p:cNvPr>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a:extLst>
              <a:ext uri="{FF2B5EF4-FFF2-40B4-BE49-F238E27FC236}">
                <a16:creationId xmlns:a16="http://schemas.microsoft.com/office/drawing/2014/main" id="{E7782F2A-850E-4B5F-8330-CF50AC9EFA7B}"/>
              </a:ext>
            </a:extLst>
          </p:cNvPr>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a:extLst>
              <a:ext uri="{FF2B5EF4-FFF2-40B4-BE49-F238E27FC236}">
                <a16:creationId xmlns:a16="http://schemas.microsoft.com/office/drawing/2014/main" id="{25096E3E-9433-4D85-BA39-301B214A355E}"/>
              </a:ext>
            </a:extLst>
          </p:cNvPr>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3" name="标题 1">
            <a:extLst>
              <a:ext uri="{FF2B5EF4-FFF2-40B4-BE49-F238E27FC236}">
                <a16:creationId xmlns:a16="http://schemas.microsoft.com/office/drawing/2014/main" id="{6F4DF478-DEEB-4276-94E5-F76AE6690917}"/>
              </a:ext>
            </a:extLst>
          </p:cNvPr>
          <p:cNvSpPr>
            <a:spLocks noGrp="1"/>
          </p:cNvSpPr>
          <p:nvPr>
            <p:ph type="title"/>
          </p:nvPr>
        </p:nvSpPr>
        <p:spPr>
          <a:xfrm>
            <a:off x="1091255" y="237834"/>
            <a:ext cx="8168208" cy="790865"/>
          </a:xfrm>
        </p:spPr>
        <p:txBody>
          <a:bodyPr wrap="square" lIns="0" tIns="0" rIns="0" bIns="0">
            <a:normAutofit/>
          </a:bodyPr>
          <a:lstStyle>
            <a:lvl1pPr>
              <a:lnSpc>
                <a:spcPct val="100000"/>
              </a:lnSpc>
              <a:defRPr sz="3200" b="1">
                <a:solidFill>
                  <a:schemeClr val="accent1"/>
                </a:solidFill>
              </a:defRPr>
            </a:lvl1pPr>
          </a:lstStyle>
          <a:p>
            <a:r>
              <a:rPr lang="zh-CN" altLang="en-US" dirty="0"/>
              <a:t>单击此处编辑母版标题样式</a:t>
            </a:r>
          </a:p>
        </p:txBody>
      </p:sp>
      <p:sp>
        <p:nvSpPr>
          <p:cNvPr id="94" name="任意多边形: 形状 93">
            <a:extLst>
              <a:ext uri="{FF2B5EF4-FFF2-40B4-BE49-F238E27FC236}">
                <a16:creationId xmlns:a16="http://schemas.microsoft.com/office/drawing/2014/main" id="{B4B2CA21-C7B5-4AAB-8A15-A8A83E5AF59A}"/>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pic>
        <p:nvPicPr>
          <p:cNvPr id="96" name="Picture 2">
            <a:extLst>
              <a:ext uri="{FF2B5EF4-FFF2-40B4-BE49-F238E27FC236}">
                <a16:creationId xmlns:a16="http://schemas.microsoft.com/office/drawing/2014/main" id="{680869D5-E83B-4C76-8C90-C555D50789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43502" y="326915"/>
            <a:ext cx="2519441" cy="701784"/>
          </a:xfrm>
          <a:prstGeom prst="rect">
            <a:avLst/>
          </a:prstGeom>
          <a:noFill/>
          <a:extLst>
            <a:ext uri="{909E8E84-426E-40DD-AFC4-6F175D3DCCD1}">
              <a14:hiddenFill xmlns:a14="http://schemas.microsoft.com/office/drawing/2010/main">
                <a:solidFill>
                  <a:srgbClr val="FFFFFF"/>
                </a:solidFill>
              </a14:hiddenFill>
            </a:ext>
          </a:extLst>
        </p:spPr>
      </p:pic>
      <p:pic>
        <p:nvPicPr>
          <p:cNvPr id="97" name="图片 96">
            <a:extLst>
              <a:ext uri="{FF2B5EF4-FFF2-40B4-BE49-F238E27FC236}">
                <a16:creationId xmlns:a16="http://schemas.microsoft.com/office/drawing/2014/main" id="{920AB2A1-3CBE-4B12-BA51-2860C50F3256}"/>
              </a:ext>
            </a:extLst>
          </p:cNvPr>
          <p:cNvPicPr>
            <a:picLocks noChangeAspect="1"/>
          </p:cNvPicPr>
          <p:nvPr userDrawn="1"/>
        </p:nvPicPr>
        <p:blipFill>
          <a:blip r:embed="rId3"/>
          <a:stretch>
            <a:fillRect/>
          </a:stretch>
        </p:blipFill>
        <p:spPr>
          <a:xfrm>
            <a:off x="413096" y="6279814"/>
            <a:ext cx="2227271" cy="365126"/>
          </a:xfrm>
          <a:prstGeom prst="rect">
            <a:avLst/>
          </a:prstGeom>
        </p:spPr>
      </p:pic>
    </p:spTree>
    <p:extLst>
      <p:ext uri="{BB962C8B-B14F-4D97-AF65-F5344CB8AC3E}">
        <p14:creationId xmlns:p14="http://schemas.microsoft.com/office/powerpoint/2010/main" val="2164266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6196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5F00C798-F4CB-49E3-81E0-4CD12D5AEAD6}"/>
              </a:ext>
            </a:extLst>
          </p:cNvPr>
          <p:cNvSpPr>
            <a:spLocks noGrp="1"/>
          </p:cNvSpPr>
          <p:nvPr>
            <p:ph type="body" sz="quarter" idx="10"/>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p>
        </p:txBody>
      </p:sp>
      <p:sp>
        <p:nvSpPr>
          <p:cNvPr id="6" name="箭头: 五边形 5">
            <a:extLst>
              <a:ext uri="{FF2B5EF4-FFF2-40B4-BE49-F238E27FC236}">
                <a16:creationId xmlns:a16="http://schemas.microsoft.com/office/drawing/2014/main" id="{8C1695A4-3593-4E25-8722-4214E3CC76B6}"/>
              </a:ext>
            </a:extLst>
          </p:cNvPr>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a:extLst>
              <a:ext uri="{FF2B5EF4-FFF2-40B4-BE49-F238E27FC236}">
                <a16:creationId xmlns:a16="http://schemas.microsoft.com/office/drawing/2014/main" id="{A29C0276-5751-4797-BFA5-F68D05ACBB63}"/>
              </a:ext>
            </a:extLst>
          </p:cNvPr>
          <p:cNvSpPr/>
          <p:nvPr userDrawn="1"/>
        </p:nvSpPr>
        <p:spPr>
          <a:xfrm>
            <a:off x="-3206777" y="607979"/>
            <a:ext cx="4821528"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a:extLst>
              <a:ext uri="{FF2B5EF4-FFF2-40B4-BE49-F238E27FC236}">
                <a16:creationId xmlns:a16="http://schemas.microsoft.com/office/drawing/2014/main" id="{D85E25CC-A5BC-44E2-9950-5BDC824D9AC1}"/>
              </a:ext>
            </a:extLst>
          </p:cNvPr>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1326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B2DFB5F-1361-46F4-B3DF-471ECD4DCA18}"/>
              </a:ext>
            </a:extLst>
          </p:cNvPr>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385D4CE6-0BBF-450D-B3AB-7C163A40E793}"/>
              </a:ext>
            </a:extLst>
          </p:cNvPr>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7DB7D9E8-951C-43E9-A0D9-71D984930B1A}"/>
              </a:ext>
            </a:extLst>
          </p:cNvPr>
          <p:cNvSpPr/>
          <p:nvPr userDrawn="1"/>
        </p:nvSpPr>
        <p:spPr>
          <a:xfrm>
            <a:off x="2269956" y="766678"/>
            <a:ext cx="524044" cy="524044"/>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F7459D3-C758-44D6-8A57-DC56340F0169}"/>
              </a:ext>
            </a:extLst>
          </p:cNvPr>
          <p:cNvSpPr/>
          <p:nvPr userDrawn="1"/>
        </p:nvSpPr>
        <p:spPr>
          <a:xfrm>
            <a:off x="10560050" y="4725472"/>
            <a:ext cx="387350" cy="38735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1B8A893F-94E0-4594-87F3-62EFB4562279}"/>
              </a:ext>
            </a:extLst>
          </p:cNvPr>
          <p:cNvSpPr/>
          <p:nvPr userDrawn="1"/>
        </p:nvSpPr>
        <p:spPr>
          <a:xfrm>
            <a:off x="9200282" y="6768666"/>
            <a:ext cx="178668" cy="17866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681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7CB78A0-538A-4F4C-97AC-5D6B9B36EAE3}"/>
              </a:ext>
            </a:extLst>
          </p:cNvPr>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DCD3F2D1-9FCF-4792-8D92-8CA0C104ED79}"/>
              </a:ext>
            </a:extLst>
          </p:cNvPr>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20204" pitchFamily="34" charset="0"/>
                <a:cs typeface="Arial" panose="020B0604020202020204" pitchFamily="34" charset="0"/>
              </a:rPr>
              <a:t>Part 01</a:t>
            </a:r>
            <a:endParaRPr lang="zh-CN" altLang="en-US" sz="4400" dirty="0">
              <a:solidFill>
                <a:schemeClr val="bg1"/>
              </a:solidFill>
              <a:latin typeface="Arial" panose="020B0604020202020204" pitchFamily="34" charset="0"/>
              <a:cs typeface="Arial" panose="020B0604020202020204" pitchFamily="34" charset="0"/>
            </a:endParaRPr>
          </a:p>
        </p:txBody>
      </p:sp>
      <p:cxnSp>
        <p:nvCxnSpPr>
          <p:cNvPr id="8" name="直接连接符 7">
            <a:extLst>
              <a:ext uri="{FF2B5EF4-FFF2-40B4-BE49-F238E27FC236}">
                <a16:creationId xmlns:a16="http://schemas.microsoft.com/office/drawing/2014/main" id="{E1FBCD60-E317-434E-9948-6517EE806648}"/>
              </a:ext>
            </a:extLst>
          </p:cNvPr>
          <p:cNvCxnSpPr>
            <a:cxnSpLocks/>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E5FF972F-6C72-4EB1-91BD-22FC6A6BFE55}"/>
              </a:ext>
            </a:extLst>
          </p:cNvPr>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ED22ADE-3337-4765-824B-2BCE393B3BC8}"/>
              </a:ext>
            </a:extLst>
          </p:cNvPr>
          <p:cNvSpPr/>
          <p:nvPr userDrawn="1"/>
        </p:nvSpPr>
        <p:spPr>
          <a:xfrm>
            <a:off x="9613900" y="5273613"/>
            <a:ext cx="764381" cy="76438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7F0E457-CBAE-48A1-9FDD-0AD48E16BB0E}"/>
              </a:ext>
            </a:extLst>
          </p:cNvPr>
          <p:cNvSpPr/>
          <p:nvPr userDrawn="1"/>
        </p:nvSpPr>
        <p:spPr>
          <a:xfrm>
            <a:off x="2209800" y="6134100"/>
            <a:ext cx="1130300" cy="1130300"/>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5B61E3-C874-41BD-9977-575DE377EF7C}"/>
              </a:ext>
            </a:extLst>
          </p:cNvPr>
          <p:cNvSpPr/>
          <p:nvPr userDrawn="1"/>
        </p:nvSpPr>
        <p:spPr>
          <a:xfrm>
            <a:off x="10818188" y="-911691"/>
            <a:ext cx="2092326" cy="2092326"/>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9C958C-4261-4C02-847F-E854178B5EDF}"/>
              </a:ext>
            </a:extLst>
          </p:cNvPr>
          <p:cNvSpPr/>
          <p:nvPr userDrawn="1"/>
        </p:nvSpPr>
        <p:spPr>
          <a:xfrm>
            <a:off x="-1048048" y="-250249"/>
            <a:ext cx="2861767" cy="286176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50FB6E99-D418-4444-914B-2306780544C7}"/>
              </a:ext>
            </a:extLst>
          </p:cNvPr>
          <p:cNvSpPr>
            <a:spLocks noGrp="1"/>
          </p:cNvSpPr>
          <p:nvPr>
            <p:ph type="body" sz="quarter" idx="10"/>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9454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转场-短标题1">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CD3F2D1-9FCF-4792-8D92-8CA0C104ED79}"/>
              </a:ext>
            </a:extLst>
          </p:cNvPr>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20204" pitchFamily="34" charset="0"/>
                <a:cs typeface="Arial" panose="020B0604020202020204" pitchFamily="34" charset="0"/>
              </a:rPr>
              <a:t>Part 01</a:t>
            </a:r>
            <a:endParaRPr lang="zh-CN" altLang="en-US" sz="4400" dirty="0">
              <a:solidFill>
                <a:schemeClr val="bg1"/>
              </a:solidFill>
              <a:latin typeface="Arial" panose="020B0604020202020204" pitchFamily="34" charset="0"/>
              <a:cs typeface="Arial" panose="020B0604020202020204" pitchFamily="34" charset="0"/>
            </a:endParaRPr>
          </a:p>
        </p:txBody>
      </p:sp>
      <p:cxnSp>
        <p:nvCxnSpPr>
          <p:cNvPr id="8" name="直接连接符 7">
            <a:extLst>
              <a:ext uri="{FF2B5EF4-FFF2-40B4-BE49-F238E27FC236}">
                <a16:creationId xmlns:a16="http://schemas.microsoft.com/office/drawing/2014/main" id="{E1FBCD60-E317-434E-9948-6517EE806648}"/>
              </a:ext>
            </a:extLst>
          </p:cNvPr>
          <p:cNvCxnSpPr>
            <a:cxnSpLocks/>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6ED22ADE-3337-4765-824B-2BCE393B3BC8}"/>
              </a:ext>
            </a:extLst>
          </p:cNvPr>
          <p:cNvSpPr/>
          <p:nvPr userDrawn="1"/>
        </p:nvSpPr>
        <p:spPr>
          <a:xfrm>
            <a:off x="9613900" y="5273613"/>
            <a:ext cx="764381" cy="76438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7F0E457-CBAE-48A1-9FDD-0AD48E16BB0E}"/>
              </a:ext>
            </a:extLst>
          </p:cNvPr>
          <p:cNvSpPr/>
          <p:nvPr userDrawn="1"/>
        </p:nvSpPr>
        <p:spPr>
          <a:xfrm>
            <a:off x="2209800" y="6134100"/>
            <a:ext cx="1130300" cy="1130300"/>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5B61E3-C874-41BD-9977-575DE377EF7C}"/>
              </a:ext>
            </a:extLst>
          </p:cNvPr>
          <p:cNvSpPr/>
          <p:nvPr userDrawn="1"/>
        </p:nvSpPr>
        <p:spPr>
          <a:xfrm>
            <a:off x="10818188" y="-911691"/>
            <a:ext cx="2092326" cy="2092326"/>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9C958C-4261-4C02-847F-E854178B5EDF}"/>
              </a:ext>
            </a:extLst>
          </p:cNvPr>
          <p:cNvSpPr/>
          <p:nvPr userDrawn="1"/>
        </p:nvSpPr>
        <p:spPr>
          <a:xfrm>
            <a:off x="-1048048" y="-250249"/>
            <a:ext cx="2861767" cy="286176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731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5FB16484-E5F7-4B77-B7A5-FDAB1703AF52}"/>
              </a:ext>
            </a:extLst>
          </p:cNvPr>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6FD6F57-F8D0-494A-A461-A05057362E38}"/>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a:extLst>
              <a:ext uri="{FF2B5EF4-FFF2-40B4-BE49-F238E27FC236}">
                <a16:creationId xmlns:a16="http://schemas.microsoft.com/office/drawing/2014/main" id="{0F3C94DC-BC3D-4914-BCEA-9BADE3C91715}"/>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a:extLst>
              <a:ext uri="{FF2B5EF4-FFF2-40B4-BE49-F238E27FC236}">
                <a16:creationId xmlns:a16="http://schemas.microsoft.com/office/drawing/2014/main" id="{D3B89C71-934D-411D-A2EA-05C70F77FCCA}"/>
              </a:ext>
            </a:extLst>
          </p:cNvPr>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A837D7F3-A47E-4687-B46E-2D3048C16002}"/>
              </a:ext>
            </a:extLst>
          </p:cNvPr>
          <p:cNvSpPr/>
          <p:nvPr userDrawn="1"/>
        </p:nvSpPr>
        <p:spPr>
          <a:xfrm rot="10800000">
            <a:off x="1390650" y="6496115"/>
            <a:ext cx="1493560" cy="1460370"/>
          </a:xfrm>
          <a:prstGeom prs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FE10A76B-7B22-4776-AAF9-D0EEE0D973D2}"/>
              </a:ext>
            </a:extLst>
          </p:cNvPr>
          <p:cNvSpPr/>
          <p:nvPr userDrawn="1"/>
        </p:nvSpPr>
        <p:spPr>
          <a:xfrm>
            <a:off x="11153775" y="1013971"/>
            <a:ext cx="2076450" cy="2030307"/>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80425897-AA01-4101-B050-A034992317B0}"/>
              </a:ext>
            </a:extLst>
          </p:cNvPr>
          <p:cNvSpPr/>
          <p:nvPr userDrawn="1"/>
        </p:nvSpPr>
        <p:spPr>
          <a:xfrm rot="10800000">
            <a:off x="-414337" y="-187450"/>
            <a:ext cx="2386788" cy="233374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1DC1ADFB-E837-4D7F-B9F3-657D2F4ACAB6}"/>
              </a:ext>
            </a:extLst>
          </p:cNvPr>
          <p:cNvSpPr/>
          <p:nvPr userDrawn="1"/>
        </p:nvSpPr>
        <p:spPr>
          <a:xfrm rot="5400000">
            <a:off x="9449232" y="5270665"/>
            <a:ext cx="883117" cy="863492"/>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a:extLst>
              <a:ext uri="{FF2B5EF4-FFF2-40B4-BE49-F238E27FC236}">
                <a16:creationId xmlns:a16="http://schemas.microsoft.com/office/drawing/2014/main" id="{034BB7AD-2674-4436-98EF-FC7061F0982B}"/>
              </a:ext>
            </a:extLst>
          </p:cNvPr>
          <p:cNvSpPr>
            <a:spLocks noGrp="1"/>
          </p:cNvSpPr>
          <p:nvPr>
            <p:ph type="body" sz="quarter" idx="1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p>
        </p:txBody>
      </p:sp>
    </p:spTree>
    <p:extLst>
      <p:ext uri="{BB962C8B-B14F-4D97-AF65-F5344CB8AC3E}">
        <p14:creationId xmlns:p14="http://schemas.microsoft.com/office/powerpoint/2010/main" val="158546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转场-短标题2">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6FD6F57-F8D0-494A-A461-A05057362E38}"/>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a:extLst>
              <a:ext uri="{FF2B5EF4-FFF2-40B4-BE49-F238E27FC236}">
                <a16:creationId xmlns:a16="http://schemas.microsoft.com/office/drawing/2014/main" id="{0F3C94DC-BC3D-4914-BCEA-9BADE3C91715}"/>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等腰三角形 9">
            <a:extLst>
              <a:ext uri="{FF2B5EF4-FFF2-40B4-BE49-F238E27FC236}">
                <a16:creationId xmlns:a16="http://schemas.microsoft.com/office/drawing/2014/main" id="{A837D7F3-A47E-4687-B46E-2D3048C16002}"/>
              </a:ext>
            </a:extLst>
          </p:cNvPr>
          <p:cNvSpPr/>
          <p:nvPr userDrawn="1"/>
        </p:nvSpPr>
        <p:spPr>
          <a:xfrm rot="10800000">
            <a:off x="1390650" y="6496115"/>
            <a:ext cx="1493560" cy="1460370"/>
          </a:xfrm>
          <a:prstGeom prs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FE10A76B-7B22-4776-AAF9-D0EEE0D973D2}"/>
              </a:ext>
            </a:extLst>
          </p:cNvPr>
          <p:cNvSpPr/>
          <p:nvPr userDrawn="1"/>
        </p:nvSpPr>
        <p:spPr>
          <a:xfrm>
            <a:off x="11153775" y="1013971"/>
            <a:ext cx="2076450" cy="2030307"/>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80425897-AA01-4101-B050-A034992317B0}"/>
              </a:ext>
            </a:extLst>
          </p:cNvPr>
          <p:cNvSpPr/>
          <p:nvPr userDrawn="1"/>
        </p:nvSpPr>
        <p:spPr>
          <a:xfrm rot="10800000">
            <a:off x="-414337" y="-187450"/>
            <a:ext cx="2386788" cy="233374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1DC1ADFB-E837-4D7F-B9F3-657D2F4ACAB6}"/>
              </a:ext>
            </a:extLst>
          </p:cNvPr>
          <p:cNvSpPr/>
          <p:nvPr userDrawn="1"/>
        </p:nvSpPr>
        <p:spPr>
          <a:xfrm rot="5400000">
            <a:off x="9449232" y="5270665"/>
            <a:ext cx="883117" cy="863492"/>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767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E3D9E87-D3B4-4F53-99F3-7438B7E4D4AB}"/>
              </a:ext>
            </a:extLst>
          </p:cNvPr>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CD21FE1-F1E4-4E14-BF8F-A4D4ED823FBC}"/>
              </a:ext>
            </a:extLst>
          </p:cNvPr>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B76C3FD-32D6-4E41-B7F5-97F8A47A3D05}"/>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a:extLst>
              <a:ext uri="{FF2B5EF4-FFF2-40B4-BE49-F238E27FC236}">
                <a16:creationId xmlns:a16="http://schemas.microsoft.com/office/drawing/2014/main" id="{8DD83EE6-28E8-42E1-9D1D-CEA16A3EF647}"/>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2CCFA9F-ED6D-4706-AB87-12B0B7099A55}"/>
              </a:ext>
            </a:extLst>
          </p:cNvPr>
          <p:cNvSpPr/>
          <p:nvPr userDrawn="1"/>
        </p:nvSpPr>
        <p:spPr>
          <a:xfrm rot="18893364">
            <a:off x="-897505" y="-513190"/>
            <a:ext cx="2663805" cy="26638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F53FD0E-8CED-473A-8132-8C32D5EB7E41}"/>
              </a:ext>
            </a:extLst>
          </p:cNvPr>
          <p:cNvSpPr/>
          <p:nvPr userDrawn="1"/>
        </p:nvSpPr>
        <p:spPr>
          <a:xfrm rot="18893364">
            <a:off x="725976" y="6497388"/>
            <a:ext cx="1300124" cy="13001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86A2882-5AAA-4796-ACBF-11DE20417AB5}"/>
              </a:ext>
            </a:extLst>
          </p:cNvPr>
          <p:cNvSpPr/>
          <p:nvPr userDrawn="1"/>
        </p:nvSpPr>
        <p:spPr>
          <a:xfrm rot="18893364">
            <a:off x="11407699" y="1261300"/>
            <a:ext cx="1568601" cy="1568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65BF0DA-9E98-46CA-BC5A-2F733F99C372}"/>
              </a:ext>
            </a:extLst>
          </p:cNvPr>
          <p:cNvSpPr/>
          <p:nvPr userDrawn="1"/>
        </p:nvSpPr>
        <p:spPr>
          <a:xfrm rot="18893364">
            <a:off x="9270159" y="5188596"/>
            <a:ext cx="861175" cy="86117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244B3714-021E-44F1-A9C0-8DB23D7B89EA}"/>
              </a:ext>
            </a:extLst>
          </p:cNvPr>
          <p:cNvSpPr>
            <a:spLocks noGrp="1"/>
          </p:cNvSpPr>
          <p:nvPr userDrawn="1">
            <p:ph type="body" sz="quarter" idx="10"/>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val="132101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转场-短标题3">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B76C3FD-32D6-4E41-B7F5-97F8A47A3D05}"/>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a:extLst>
              <a:ext uri="{FF2B5EF4-FFF2-40B4-BE49-F238E27FC236}">
                <a16:creationId xmlns:a16="http://schemas.microsoft.com/office/drawing/2014/main" id="{8DD83EE6-28E8-42E1-9D1D-CEA16A3EF647}"/>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2CCFA9F-ED6D-4706-AB87-12B0B7099A55}"/>
              </a:ext>
            </a:extLst>
          </p:cNvPr>
          <p:cNvSpPr/>
          <p:nvPr userDrawn="1"/>
        </p:nvSpPr>
        <p:spPr>
          <a:xfrm rot="18893364">
            <a:off x="-897505" y="-513190"/>
            <a:ext cx="2663805" cy="26638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F53FD0E-8CED-473A-8132-8C32D5EB7E41}"/>
              </a:ext>
            </a:extLst>
          </p:cNvPr>
          <p:cNvSpPr/>
          <p:nvPr userDrawn="1"/>
        </p:nvSpPr>
        <p:spPr>
          <a:xfrm rot="18893364">
            <a:off x="725976" y="6497388"/>
            <a:ext cx="1300124" cy="13001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86A2882-5AAA-4796-ACBF-11DE20417AB5}"/>
              </a:ext>
            </a:extLst>
          </p:cNvPr>
          <p:cNvSpPr/>
          <p:nvPr userDrawn="1"/>
        </p:nvSpPr>
        <p:spPr>
          <a:xfrm rot="18893364">
            <a:off x="11407699" y="1261300"/>
            <a:ext cx="1568601" cy="1568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65BF0DA-9E98-46CA-BC5A-2F733F99C372}"/>
              </a:ext>
            </a:extLst>
          </p:cNvPr>
          <p:cNvSpPr/>
          <p:nvPr userDrawn="1"/>
        </p:nvSpPr>
        <p:spPr>
          <a:xfrm rot="18893364">
            <a:off x="9270159" y="5188596"/>
            <a:ext cx="861175" cy="86117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908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a:extLst>
              <a:ext uri="{FF2B5EF4-FFF2-40B4-BE49-F238E27FC236}">
                <a16:creationId xmlns:a16="http://schemas.microsoft.com/office/drawing/2014/main" id="{F4B8A56B-7F99-43EE-87F0-42D96BE6E0C1}"/>
              </a:ext>
            </a:extLst>
          </p:cNvPr>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D7A4933-BE2B-4B78-BB0B-EFF272C44588}"/>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a:extLst>
              <a:ext uri="{FF2B5EF4-FFF2-40B4-BE49-F238E27FC236}">
                <a16:creationId xmlns:a16="http://schemas.microsoft.com/office/drawing/2014/main" id="{A73394E7-E5C6-4B02-8A31-9C03D9C6FA0B}"/>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a:extLst>
              <a:ext uri="{FF2B5EF4-FFF2-40B4-BE49-F238E27FC236}">
                <a16:creationId xmlns:a16="http://schemas.microsoft.com/office/drawing/2014/main" id="{9FDAE5AE-1C3F-4A93-B305-B77CDC3F4BE2}"/>
              </a:ext>
            </a:extLst>
          </p:cNvPr>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a:extLst>
              <a:ext uri="{FF2B5EF4-FFF2-40B4-BE49-F238E27FC236}">
                <a16:creationId xmlns:a16="http://schemas.microsoft.com/office/drawing/2014/main" id="{8B831D4E-CDC6-4513-9163-9BB77DDB0516}"/>
              </a:ext>
            </a:extLst>
          </p:cNvPr>
          <p:cNvSpPr>
            <a:spLocks noChangeAspect="1"/>
          </p:cNvSpPr>
          <p:nvPr userDrawn="1"/>
        </p:nvSpPr>
        <p:spPr>
          <a:xfrm rot="18978551">
            <a:off x="1298461" y="5176957"/>
            <a:ext cx="1114961" cy="1061868"/>
          </a:xfrm>
          <a:prstGeom prst="pent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a:extLst>
              <a:ext uri="{FF2B5EF4-FFF2-40B4-BE49-F238E27FC236}">
                <a16:creationId xmlns:a16="http://schemas.microsoft.com/office/drawing/2014/main" id="{25618009-D285-438D-BF60-F87BDBE0685A}"/>
              </a:ext>
            </a:extLst>
          </p:cNvPr>
          <p:cNvSpPr>
            <a:spLocks noChangeAspect="1"/>
          </p:cNvSpPr>
          <p:nvPr userDrawn="1"/>
        </p:nvSpPr>
        <p:spPr>
          <a:xfrm>
            <a:off x="-1122630" y="516786"/>
            <a:ext cx="2245259" cy="2138343"/>
          </a:xfrm>
          <a:prstGeom prst="pentagon">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a:extLst>
              <a:ext uri="{FF2B5EF4-FFF2-40B4-BE49-F238E27FC236}">
                <a16:creationId xmlns:a16="http://schemas.microsoft.com/office/drawing/2014/main" id="{4A10CB81-B3E3-411C-90C9-3480A10EDB9B}"/>
              </a:ext>
            </a:extLst>
          </p:cNvPr>
          <p:cNvSpPr>
            <a:spLocks noChangeAspect="1"/>
          </p:cNvSpPr>
          <p:nvPr userDrawn="1"/>
        </p:nvSpPr>
        <p:spPr>
          <a:xfrm rot="6589711">
            <a:off x="10153440" y="4944146"/>
            <a:ext cx="2774574" cy="2642453"/>
          </a:xfrm>
          <a:prstGeom prst="pentagon">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a:extLst>
              <a:ext uri="{FF2B5EF4-FFF2-40B4-BE49-F238E27FC236}">
                <a16:creationId xmlns:a16="http://schemas.microsoft.com/office/drawing/2014/main" id="{D251409D-FDB9-430B-A00F-D4A65811924B}"/>
              </a:ext>
            </a:extLst>
          </p:cNvPr>
          <p:cNvSpPr>
            <a:spLocks noChangeAspect="1"/>
          </p:cNvSpPr>
          <p:nvPr userDrawn="1"/>
        </p:nvSpPr>
        <p:spPr>
          <a:xfrm rot="10800000">
            <a:off x="9654125" y="-530934"/>
            <a:ext cx="1114961" cy="1061868"/>
          </a:xfrm>
          <a:prstGeom prst="pen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63A1AFEA-57CF-4E71-AF6C-91E549CCF7E6}"/>
              </a:ext>
            </a:extLst>
          </p:cNvPr>
          <p:cNvSpPr>
            <a:spLocks noGrp="1"/>
          </p:cNvSpPr>
          <p:nvPr>
            <p:ph type="body" sz="quarter" idx="10"/>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93424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23B942-3F1B-403C-8E85-6382B2069353}"/>
              </a:ext>
            </a:extLst>
          </p:cNvPr>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6DD93AE5-CDDD-4CA4-8BCF-44DD4A71403B}"/>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891383BD-F3E7-403E-84A3-6F01BCC23915}"/>
              </a:ext>
            </a:extLst>
          </p:cNvPr>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1B9A1635-4D35-4F49-9AAC-DA6F5F037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16FD9E9-D991-439F-8738-F1CD489BA103}"/>
              </a:ext>
            </a:extLst>
          </p:cNvPr>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t>‹#›</a:t>
            </a:fld>
            <a:endParaRPr lang="zh-CN" altLang="en-US"/>
          </a:p>
        </p:txBody>
      </p:sp>
    </p:spTree>
    <p:extLst>
      <p:ext uri="{BB962C8B-B14F-4D97-AF65-F5344CB8AC3E}">
        <p14:creationId xmlns:p14="http://schemas.microsoft.com/office/powerpoint/2010/main" val="13228246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94" r:id="rId4"/>
    <p:sldLayoutId id="2147483663" r:id="rId5"/>
    <p:sldLayoutId id="2147483693" r:id="rId6"/>
    <p:sldLayoutId id="2147483664" r:id="rId7"/>
    <p:sldLayoutId id="2147483695" r:id="rId8"/>
    <p:sldLayoutId id="2147483665" r:id="rId9"/>
    <p:sldLayoutId id="2147483696" r:id="rId10"/>
    <p:sldLayoutId id="2147483666" r:id="rId11"/>
    <p:sldLayoutId id="2147483697" r:id="rId12"/>
    <p:sldLayoutId id="2147483667" r:id="rId13"/>
    <p:sldLayoutId id="2147483661" r:id="rId14"/>
    <p:sldLayoutId id="2147483669" r:id="rId15"/>
    <p:sldLayoutId id="2147483671" r:id="rId16"/>
    <p:sldLayoutId id="2147483674" r:id="rId17"/>
    <p:sldLayoutId id="2147483654" r:id="rId18"/>
    <p:sldLayoutId id="2147483675" r:id="rId19"/>
    <p:sldLayoutId id="2147483698" r:id="rId20"/>
    <p:sldLayoutId id="2147483672" r:id="rId21"/>
    <p:sldLayoutId id="2147483673" r:id="rId22"/>
    <p:sldLayoutId id="2147483659" r:id="rId23"/>
    <p:sldLayoutId id="2147483657" r:id="rId24"/>
    <p:sldLayoutId id="2147483676" r:id="rId25"/>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020933"/>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D5F3D8B8-541B-475D-AED2-11349A7D54F0}"/>
              </a:ext>
            </a:extLst>
          </p:cNvPr>
          <p:cNvSpPr txBox="1">
            <a:spLocks/>
          </p:cNvSpPr>
          <p:nvPr/>
        </p:nvSpPr>
        <p:spPr>
          <a:xfrm>
            <a:off x="3063863" y="1239205"/>
            <a:ext cx="8162692" cy="218979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zh-CN" altLang="en-US" sz="4400" b="1" dirty="0">
                <a:solidFill>
                  <a:schemeClr val="accent1"/>
                </a:solidFill>
                <a:latin typeface="等线" panose="02010600030101010101" pitchFamily="2" charset="-122"/>
                <a:ea typeface="等线" panose="02010600030101010101" pitchFamily="2" charset="-122"/>
                <a:cs typeface="+mn-ea"/>
                <a:sym typeface="+mn-lt"/>
              </a:rPr>
              <a:t>软件架构相关理论研究</a:t>
            </a:r>
          </a:p>
        </p:txBody>
      </p:sp>
      <p:sp>
        <p:nvSpPr>
          <p:cNvPr id="64" name="矩形 63">
            <a:extLst>
              <a:ext uri="{FF2B5EF4-FFF2-40B4-BE49-F238E27FC236}">
                <a16:creationId xmlns:a16="http://schemas.microsoft.com/office/drawing/2014/main" id="{3FDA94B7-63AB-4449-B259-ABBFB1BD1237}"/>
              </a:ext>
            </a:extLst>
          </p:cNvPr>
          <p:cNvSpPr/>
          <p:nvPr/>
        </p:nvSpPr>
        <p:spPr>
          <a:xfrm>
            <a:off x="8043723" y="4972130"/>
            <a:ext cx="3003067" cy="608372"/>
          </a:xfrm>
          <a:prstGeom prst="rect">
            <a:avLst/>
          </a:prstGeom>
        </p:spPr>
        <p:txBody>
          <a:bodyPr wrap="square" lIns="0" rIns="0">
            <a:spAutoFit/>
          </a:bodyPr>
          <a:lstStyle/>
          <a:p>
            <a:pPr algn="dist">
              <a:lnSpc>
                <a:spcPct val="130000"/>
              </a:lnSpc>
            </a:pPr>
            <a:r>
              <a:rPr lang="en-US" altLang="zh-CN" sz="2800" dirty="0">
                <a:solidFill>
                  <a:schemeClr val="accent1"/>
                </a:solidFill>
                <a:latin typeface="等线" panose="02010600030101010101" pitchFamily="2" charset="-122"/>
                <a:ea typeface="等线" panose="02010600030101010101" pitchFamily="2" charset="-122"/>
                <a:cs typeface="+mn-ea"/>
                <a:sym typeface="+mn-lt"/>
              </a:rPr>
              <a:t>2024</a:t>
            </a:r>
            <a:r>
              <a:rPr lang="zh-CN" altLang="en-US" sz="2800" dirty="0">
                <a:solidFill>
                  <a:schemeClr val="accent1"/>
                </a:solidFill>
                <a:latin typeface="等线" panose="02010600030101010101" pitchFamily="2" charset="-122"/>
                <a:ea typeface="等线" panose="02010600030101010101" pitchFamily="2" charset="-122"/>
                <a:cs typeface="+mn-ea"/>
                <a:sym typeface="+mn-lt"/>
              </a:rPr>
              <a:t>年</a:t>
            </a:r>
            <a:r>
              <a:rPr lang="en-US" altLang="zh-CN" sz="2800" dirty="0">
                <a:solidFill>
                  <a:schemeClr val="accent1"/>
                </a:solidFill>
                <a:latin typeface="等线" panose="02010600030101010101" pitchFamily="2" charset="-122"/>
                <a:ea typeface="等线" panose="02010600030101010101" pitchFamily="2" charset="-122"/>
                <a:cs typeface="+mn-ea"/>
                <a:sym typeface="+mn-lt"/>
              </a:rPr>
              <a:t>5</a:t>
            </a:r>
            <a:r>
              <a:rPr lang="zh-CN" altLang="en-US" sz="2800" dirty="0">
                <a:solidFill>
                  <a:schemeClr val="accent1"/>
                </a:solidFill>
                <a:latin typeface="等线" panose="02010600030101010101" pitchFamily="2" charset="-122"/>
                <a:ea typeface="等线" panose="02010600030101010101" pitchFamily="2" charset="-122"/>
                <a:cs typeface="+mn-ea"/>
                <a:sym typeface="+mn-lt"/>
              </a:rPr>
              <a:t>月</a:t>
            </a:r>
            <a:r>
              <a:rPr lang="en-US" altLang="zh-CN" sz="2800" dirty="0">
                <a:solidFill>
                  <a:schemeClr val="accent1"/>
                </a:solidFill>
                <a:latin typeface="等线" panose="02010600030101010101" pitchFamily="2" charset="-122"/>
                <a:ea typeface="等线" panose="02010600030101010101" pitchFamily="2" charset="-122"/>
                <a:cs typeface="+mn-ea"/>
                <a:sym typeface="+mn-lt"/>
              </a:rPr>
              <a:t>29</a:t>
            </a:r>
            <a:r>
              <a:rPr lang="zh-CN" altLang="en-US" sz="2800" dirty="0">
                <a:solidFill>
                  <a:schemeClr val="accent1"/>
                </a:solidFill>
                <a:latin typeface="等线" panose="02010600030101010101" pitchFamily="2" charset="-122"/>
                <a:ea typeface="等线" panose="02010600030101010101" pitchFamily="2" charset="-122"/>
                <a:cs typeface="+mn-ea"/>
                <a:sym typeface="+mn-lt"/>
              </a:rPr>
              <a:t>日</a:t>
            </a:r>
          </a:p>
        </p:txBody>
      </p:sp>
      <p:grpSp>
        <p:nvGrpSpPr>
          <p:cNvPr id="65" name="组合 64">
            <a:extLst>
              <a:ext uri="{FF2B5EF4-FFF2-40B4-BE49-F238E27FC236}">
                <a16:creationId xmlns:a16="http://schemas.microsoft.com/office/drawing/2014/main" id="{5C3E00A8-8903-4A5A-A029-8F960F6D2D2F}"/>
              </a:ext>
            </a:extLst>
          </p:cNvPr>
          <p:cNvGrpSpPr/>
          <p:nvPr/>
        </p:nvGrpSpPr>
        <p:grpSpPr>
          <a:xfrm>
            <a:off x="8042861" y="4363758"/>
            <a:ext cx="3093812" cy="608372"/>
            <a:chOff x="4567377" y="3869996"/>
            <a:chExt cx="3093812" cy="608372"/>
          </a:xfrm>
        </p:grpSpPr>
        <p:sp>
          <p:nvSpPr>
            <p:cNvPr id="66" name="文本框 65">
              <a:extLst>
                <a:ext uri="{FF2B5EF4-FFF2-40B4-BE49-F238E27FC236}">
                  <a16:creationId xmlns:a16="http://schemas.microsoft.com/office/drawing/2014/main" id="{C464B2DD-202B-4386-8B6B-8E2DB09F7546}"/>
                </a:ext>
              </a:extLst>
            </p:cNvPr>
            <p:cNvSpPr txBox="1"/>
            <p:nvPr/>
          </p:nvSpPr>
          <p:spPr>
            <a:xfrm>
              <a:off x="4567377" y="3869996"/>
              <a:ext cx="1519187" cy="608372"/>
            </a:xfrm>
            <a:prstGeom prst="rect">
              <a:avLst/>
            </a:prstGeom>
            <a:noFill/>
          </p:spPr>
          <p:txBody>
            <a:bodyPr wrap="square" lIns="0" rIns="0" rtlCol="0">
              <a:spAutoFit/>
            </a:bodyPr>
            <a:lstStyle/>
            <a:p>
              <a:pPr algn="dist">
                <a:lnSpc>
                  <a:spcPct val="130000"/>
                </a:lnSpc>
              </a:pPr>
              <a:r>
                <a:rPr lang="zh-CN" altLang="en-US" sz="2800" dirty="0">
                  <a:solidFill>
                    <a:schemeClr val="accent1"/>
                  </a:solidFill>
                  <a:latin typeface="等线" panose="02010600030101010101" pitchFamily="2" charset="-122"/>
                  <a:ea typeface="等线" panose="02010600030101010101" pitchFamily="2" charset="-122"/>
                  <a:cs typeface="+mn-ea"/>
                  <a:sym typeface="+mn-lt"/>
                </a:rPr>
                <a:t>汇报学生   </a:t>
              </a:r>
            </a:p>
          </p:txBody>
        </p:sp>
        <p:sp>
          <p:nvSpPr>
            <p:cNvPr id="67" name="矩形 66">
              <a:extLst>
                <a:ext uri="{FF2B5EF4-FFF2-40B4-BE49-F238E27FC236}">
                  <a16:creationId xmlns:a16="http://schemas.microsoft.com/office/drawing/2014/main" id="{B696F87A-50D9-4A47-8F75-C4FC6260D652}"/>
                </a:ext>
              </a:extLst>
            </p:cNvPr>
            <p:cNvSpPr/>
            <p:nvPr/>
          </p:nvSpPr>
          <p:spPr>
            <a:xfrm>
              <a:off x="6362700" y="3869996"/>
              <a:ext cx="1298489" cy="608372"/>
            </a:xfrm>
            <a:prstGeom prst="rect">
              <a:avLst/>
            </a:prstGeom>
          </p:spPr>
          <p:txBody>
            <a:bodyPr wrap="square">
              <a:spAutoFit/>
            </a:bodyPr>
            <a:lstStyle/>
            <a:p>
              <a:pPr algn="dist">
                <a:lnSpc>
                  <a:spcPct val="130000"/>
                </a:lnSpc>
              </a:pPr>
              <a:r>
                <a:rPr lang="zh-CN" altLang="en-US" sz="2800" dirty="0">
                  <a:solidFill>
                    <a:schemeClr val="accent1"/>
                  </a:solidFill>
                  <a:latin typeface="等线" panose="02010600030101010101" pitchFamily="2" charset="-122"/>
                  <a:ea typeface="等线" panose="02010600030101010101" pitchFamily="2" charset="-122"/>
                  <a:cs typeface="+mn-ea"/>
                  <a:sym typeface="+mn-lt"/>
                </a:rPr>
                <a:t>徐竟晗</a:t>
              </a:r>
              <a:endParaRPr lang="en-US" altLang="zh-CN" sz="2800" dirty="0">
                <a:solidFill>
                  <a:schemeClr val="accent1"/>
                </a:solidFill>
                <a:latin typeface="等线" panose="02010600030101010101" pitchFamily="2" charset="-122"/>
                <a:ea typeface="等线" panose="02010600030101010101" pitchFamily="2" charset="-122"/>
                <a:cs typeface="+mn-ea"/>
                <a:sym typeface="+mn-lt"/>
              </a:endParaRPr>
            </a:p>
          </p:txBody>
        </p:sp>
        <p:sp>
          <p:nvSpPr>
            <p:cNvPr id="68" name="文本框 67">
              <a:extLst>
                <a:ext uri="{FF2B5EF4-FFF2-40B4-BE49-F238E27FC236}">
                  <a16:creationId xmlns:a16="http://schemas.microsoft.com/office/drawing/2014/main" id="{94431945-250B-4892-B83E-5B45C2DCBD88}"/>
                </a:ext>
              </a:extLst>
            </p:cNvPr>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latin typeface="等线" panose="02010600030101010101" pitchFamily="2" charset="-122"/>
                  <a:ea typeface="等线" panose="02010600030101010101" pitchFamily="2" charset="-122"/>
                  <a:cs typeface="+mn-ea"/>
                  <a:sym typeface="+mn-lt"/>
                </a:rPr>
                <a:t>：</a:t>
              </a:r>
            </a:p>
          </p:txBody>
        </p:sp>
      </p:grpSp>
      <p:cxnSp>
        <p:nvCxnSpPr>
          <p:cNvPr id="3" name="直接连接符 2">
            <a:extLst>
              <a:ext uri="{FF2B5EF4-FFF2-40B4-BE49-F238E27FC236}">
                <a16:creationId xmlns:a16="http://schemas.microsoft.com/office/drawing/2014/main" id="{F12F855B-6482-4247-8DD0-5666489F33A1}"/>
              </a:ext>
            </a:extLst>
          </p:cNvPr>
          <p:cNvCxnSpPr/>
          <p:nvPr/>
        </p:nvCxnSpPr>
        <p:spPr>
          <a:xfrm>
            <a:off x="11226555" y="4069080"/>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7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FC11A-AC3C-7CA1-7BCB-7673FF38C1EA}"/>
              </a:ext>
            </a:extLst>
          </p:cNvPr>
          <p:cNvSpPr>
            <a:spLocks noGrp="1"/>
          </p:cNvSpPr>
          <p:nvPr>
            <p:ph type="title"/>
          </p:nvPr>
        </p:nvSpPr>
        <p:spPr/>
        <p:txBody>
          <a:bodyPr/>
          <a:lstStyle/>
          <a:p>
            <a:r>
              <a:rPr lang="zh-CN" altLang="en-US" dirty="0"/>
              <a:t>常见软件架构</a:t>
            </a:r>
          </a:p>
        </p:txBody>
      </p:sp>
      <p:sp>
        <p:nvSpPr>
          <p:cNvPr id="3" name="灯片编号占位符 2">
            <a:extLst>
              <a:ext uri="{FF2B5EF4-FFF2-40B4-BE49-F238E27FC236}">
                <a16:creationId xmlns:a16="http://schemas.microsoft.com/office/drawing/2014/main" id="{BE282453-9F20-F696-F7E3-632E2AE6ED29}"/>
              </a:ext>
            </a:extLst>
          </p:cNvPr>
          <p:cNvSpPr>
            <a:spLocks noGrp="1"/>
          </p:cNvSpPr>
          <p:nvPr>
            <p:ph type="sldNum" sz="quarter" idx="12"/>
          </p:nvPr>
        </p:nvSpPr>
        <p:spPr>
          <a:xfrm>
            <a:off x="8844677" y="6344385"/>
            <a:ext cx="2743200" cy="365125"/>
          </a:xfrm>
        </p:spPr>
        <p:txBody>
          <a:bodyPr/>
          <a:lstStyle/>
          <a:p>
            <a:r>
              <a:rPr lang="en-US" altLang="zh-CN" dirty="0"/>
              <a:t>7</a:t>
            </a:r>
            <a:endParaRPr lang="zh-CN" altLang="en-US" dirty="0"/>
          </a:p>
        </p:txBody>
      </p:sp>
      <p:sp>
        <p:nvSpPr>
          <p:cNvPr id="4" name="文本框 3">
            <a:extLst>
              <a:ext uri="{FF2B5EF4-FFF2-40B4-BE49-F238E27FC236}">
                <a16:creationId xmlns:a16="http://schemas.microsoft.com/office/drawing/2014/main" id="{8D767F1C-6E04-19FB-EE1E-A3D1A2E57016}"/>
              </a:ext>
            </a:extLst>
          </p:cNvPr>
          <p:cNvSpPr txBox="1"/>
          <p:nvPr/>
        </p:nvSpPr>
        <p:spPr>
          <a:xfrm>
            <a:off x="552568" y="1366468"/>
            <a:ext cx="3372662" cy="523220"/>
          </a:xfrm>
          <a:prstGeom prst="rect">
            <a:avLst/>
          </a:prstGeom>
          <a:noFill/>
        </p:spPr>
        <p:txBody>
          <a:bodyPr wrap="square" rtlCol="0">
            <a:spAutoFit/>
          </a:bodyPr>
          <a:lstStyle/>
          <a:p>
            <a:r>
              <a:rPr lang="zh-CN" altLang="en-US" sz="2800" b="1" dirty="0">
                <a:cs typeface="+mn-ea"/>
                <a:sym typeface="+mn-lt"/>
              </a:rPr>
              <a:t>三、微核架构</a:t>
            </a:r>
            <a:endParaRPr lang="zh-CN" altLang="en-US" dirty="0"/>
          </a:p>
        </p:txBody>
      </p:sp>
      <p:sp>
        <p:nvSpPr>
          <p:cNvPr id="5" name="文本框 4">
            <a:extLst>
              <a:ext uri="{FF2B5EF4-FFF2-40B4-BE49-F238E27FC236}">
                <a16:creationId xmlns:a16="http://schemas.microsoft.com/office/drawing/2014/main" id="{95D18DCB-9797-4E44-400A-B02814542987}"/>
              </a:ext>
            </a:extLst>
          </p:cNvPr>
          <p:cNvSpPr txBox="1"/>
          <p:nvPr/>
        </p:nvSpPr>
        <p:spPr>
          <a:xfrm>
            <a:off x="633810" y="2105991"/>
            <a:ext cx="3700297" cy="3782895"/>
          </a:xfrm>
          <a:prstGeom prst="rect">
            <a:avLst/>
          </a:prstGeom>
          <a:solidFill>
            <a:srgbClr val="D4DEF8"/>
          </a:solidFill>
        </p:spPr>
        <p:txBody>
          <a:bodyPr wrap="square" rtlCol="0">
            <a:spAutoFit/>
          </a:bodyPr>
          <a:lstStyle/>
          <a:p>
            <a:pPr indent="457200">
              <a:lnSpc>
                <a:spcPct val="150000"/>
              </a:lnSpc>
            </a:pPr>
            <a:r>
              <a:rPr lang="zh-CN" altLang="en-US" dirty="0"/>
              <a:t>微核架构也称为插件化架构，将系统核心功能（内核）限制到最小的可行程度，而将大部分功能以可插拔的方式实现为可选的插件。内核通常负责处理基本的系统功能，例如进程管理和内存管理，而插件负责实现特定领域的功能，如文件系统或网络协议栈。这种架构模式提高了系统的灵活性和可扩展性。</a:t>
            </a:r>
            <a:endParaRPr lang="zh-CN" altLang="zh-CN" dirty="0"/>
          </a:p>
        </p:txBody>
      </p:sp>
      <p:pic>
        <p:nvPicPr>
          <p:cNvPr id="7" name="图片 6">
            <a:extLst>
              <a:ext uri="{FF2B5EF4-FFF2-40B4-BE49-F238E27FC236}">
                <a16:creationId xmlns:a16="http://schemas.microsoft.com/office/drawing/2014/main" id="{88B089DD-B6F2-A57C-699F-CDCED2D773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2092" y="1628078"/>
            <a:ext cx="5466894" cy="3688470"/>
          </a:xfrm>
          <a:prstGeom prst="rect">
            <a:avLst/>
          </a:prstGeom>
          <a:noFill/>
          <a:ln>
            <a:noFill/>
          </a:ln>
        </p:spPr>
      </p:pic>
    </p:spTree>
    <p:extLst>
      <p:ext uri="{BB962C8B-B14F-4D97-AF65-F5344CB8AC3E}">
        <p14:creationId xmlns:p14="http://schemas.microsoft.com/office/powerpoint/2010/main" val="206017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FC11A-AC3C-7CA1-7BCB-7673FF38C1EA}"/>
              </a:ext>
            </a:extLst>
          </p:cNvPr>
          <p:cNvSpPr>
            <a:spLocks noGrp="1"/>
          </p:cNvSpPr>
          <p:nvPr>
            <p:ph type="title"/>
          </p:nvPr>
        </p:nvSpPr>
        <p:spPr/>
        <p:txBody>
          <a:bodyPr/>
          <a:lstStyle/>
          <a:p>
            <a:r>
              <a:rPr lang="zh-CN" altLang="en-US" dirty="0"/>
              <a:t>常见软件架构</a:t>
            </a:r>
          </a:p>
        </p:txBody>
      </p:sp>
      <p:sp>
        <p:nvSpPr>
          <p:cNvPr id="3" name="灯片编号占位符 2">
            <a:extLst>
              <a:ext uri="{FF2B5EF4-FFF2-40B4-BE49-F238E27FC236}">
                <a16:creationId xmlns:a16="http://schemas.microsoft.com/office/drawing/2014/main" id="{BE282453-9F20-F696-F7E3-632E2AE6ED29}"/>
              </a:ext>
            </a:extLst>
          </p:cNvPr>
          <p:cNvSpPr>
            <a:spLocks noGrp="1"/>
          </p:cNvSpPr>
          <p:nvPr>
            <p:ph type="sldNum" sz="quarter" idx="12"/>
          </p:nvPr>
        </p:nvSpPr>
        <p:spPr>
          <a:xfrm>
            <a:off x="8933742" y="6385949"/>
            <a:ext cx="2743200" cy="365125"/>
          </a:xfrm>
        </p:spPr>
        <p:txBody>
          <a:bodyPr/>
          <a:lstStyle/>
          <a:p>
            <a:r>
              <a:rPr lang="en-US" altLang="zh-CN" dirty="0"/>
              <a:t>8</a:t>
            </a:r>
            <a:endParaRPr lang="zh-CN" altLang="en-US" dirty="0"/>
          </a:p>
        </p:txBody>
      </p:sp>
      <p:sp>
        <p:nvSpPr>
          <p:cNvPr id="4" name="文本框 3">
            <a:extLst>
              <a:ext uri="{FF2B5EF4-FFF2-40B4-BE49-F238E27FC236}">
                <a16:creationId xmlns:a16="http://schemas.microsoft.com/office/drawing/2014/main" id="{8D767F1C-6E04-19FB-EE1E-A3D1A2E57016}"/>
              </a:ext>
            </a:extLst>
          </p:cNvPr>
          <p:cNvSpPr txBox="1"/>
          <p:nvPr/>
        </p:nvSpPr>
        <p:spPr>
          <a:xfrm>
            <a:off x="552568" y="1366468"/>
            <a:ext cx="3372662" cy="523220"/>
          </a:xfrm>
          <a:prstGeom prst="rect">
            <a:avLst/>
          </a:prstGeom>
          <a:noFill/>
        </p:spPr>
        <p:txBody>
          <a:bodyPr wrap="square" rtlCol="0">
            <a:spAutoFit/>
          </a:bodyPr>
          <a:lstStyle/>
          <a:p>
            <a:r>
              <a:rPr lang="zh-CN" altLang="en-US" sz="2800" b="1" dirty="0">
                <a:cs typeface="+mn-ea"/>
                <a:sym typeface="+mn-lt"/>
              </a:rPr>
              <a:t>四、微服务架构</a:t>
            </a:r>
            <a:endParaRPr lang="zh-CN" altLang="en-US" dirty="0"/>
          </a:p>
        </p:txBody>
      </p:sp>
      <p:sp>
        <p:nvSpPr>
          <p:cNvPr id="5" name="文本框 4">
            <a:extLst>
              <a:ext uri="{FF2B5EF4-FFF2-40B4-BE49-F238E27FC236}">
                <a16:creationId xmlns:a16="http://schemas.microsoft.com/office/drawing/2014/main" id="{95D18DCB-9797-4E44-400A-B02814542987}"/>
              </a:ext>
            </a:extLst>
          </p:cNvPr>
          <p:cNvSpPr txBox="1"/>
          <p:nvPr/>
        </p:nvSpPr>
        <p:spPr>
          <a:xfrm>
            <a:off x="633810" y="2105991"/>
            <a:ext cx="3700297" cy="2951898"/>
          </a:xfrm>
          <a:prstGeom prst="rect">
            <a:avLst/>
          </a:prstGeom>
          <a:solidFill>
            <a:srgbClr val="D4DEF8"/>
          </a:solidFill>
        </p:spPr>
        <p:txBody>
          <a:bodyPr wrap="square" rtlCol="0">
            <a:spAutoFit/>
          </a:bodyPr>
          <a:lstStyle/>
          <a:p>
            <a:pPr indent="457200">
              <a:lnSpc>
                <a:spcPct val="150000"/>
              </a:lnSpc>
            </a:pPr>
            <a:r>
              <a:rPr lang="zh-CN" altLang="en-US" dirty="0"/>
              <a:t>微服务架构是一种分布式系统架构，其中应用程序被拆分为一组小型、自治的服务。每个服务都有自己的数据库，并通过轻量级通信机制（例如</a:t>
            </a:r>
            <a:r>
              <a:rPr lang="en-US" altLang="zh-CN" dirty="0"/>
              <a:t>HTTP API</a:t>
            </a:r>
            <a:r>
              <a:rPr lang="zh-CN" altLang="en-US" dirty="0"/>
              <a:t>）进行通信。这种架构模式有助于实现松耦合、独立部署和横向扩展。</a:t>
            </a:r>
            <a:endParaRPr lang="zh-CN" altLang="zh-CN" dirty="0"/>
          </a:p>
        </p:txBody>
      </p:sp>
      <p:pic>
        <p:nvPicPr>
          <p:cNvPr id="6" name="图片 5">
            <a:extLst>
              <a:ext uri="{FF2B5EF4-FFF2-40B4-BE49-F238E27FC236}">
                <a16:creationId xmlns:a16="http://schemas.microsoft.com/office/drawing/2014/main" id="{9C7D2A51-EB72-1A31-631C-4410A51FA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0315" y="1500388"/>
            <a:ext cx="6097874" cy="3740686"/>
          </a:xfrm>
          <a:prstGeom prst="rect">
            <a:avLst/>
          </a:prstGeom>
          <a:noFill/>
          <a:ln>
            <a:noFill/>
          </a:ln>
        </p:spPr>
      </p:pic>
    </p:spTree>
    <p:extLst>
      <p:ext uri="{BB962C8B-B14F-4D97-AF65-F5344CB8AC3E}">
        <p14:creationId xmlns:p14="http://schemas.microsoft.com/office/powerpoint/2010/main" val="332454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FC11A-AC3C-7CA1-7BCB-7673FF38C1EA}"/>
              </a:ext>
            </a:extLst>
          </p:cNvPr>
          <p:cNvSpPr>
            <a:spLocks noGrp="1"/>
          </p:cNvSpPr>
          <p:nvPr>
            <p:ph type="title"/>
          </p:nvPr>
        </p:nvSpPr>
        <p:spPr/>
        <p:txBody>
          <a:bodyPr/>
          <a:lstStyle/>
          <a:p>
            <a:r>
              <a:rPr lang="zh-CN" altLang="en-US" dirty="0"/>
              <a:t>常见软件架构</a:t>
            </a:r>
          </a:p>
        </p:txBody>
      </p:sp>
      <p:sp>
        <p:nvSpPr>
          <p:cNvPr id="3" name="灯片编号占位符 2">
            <a:extLst>
              <a:ext uri="{FF2B5EF4-FFF2-40B4-BE49-F238E27FC236}">
                <a16:creationId xmlns:a16="http://schemas.microsoft.com/office/drawing/2014/main" id="{BE282453-9F20-F696-F7E3-632E2AE6ED29}"/>
              </a:ext>
            </a:extLst>
          </p:cNvPr>
          <p:cNvSpPr>
            <a:spLocks noGrp="1"/>
          </p:cNvSpPr>
          <p:nvPr>
            <p:ph type="sldNum" sz="quarter" idx="12"/>
          </p:nvPr>
        </p:nvSpPr>
        <p:spPr>
          <a:xfrm>
            <a:off x="8866162" y="6385949"/>
            <a:ext cx="2743200" cy="365125"/>
          </a:xfrm>
        </p:spPr>
        <p:txBody>
          <a:bodyPr/>
          <a:lstStyle/>
          <a:p>
            <a:r>
              <a:rPr lang="en-US" altLang="zh-CN" dirty="0"/>
              <a:t>9</a:t>
            </a:r>
            <a:endParaRPr lang="zh-CN" altLang="en-US" dirty="0"/>
          </a:p>
        </p:txBody>
      </p:sp>
      <p:sp>
        <p:nvSpPr>
          <p:cNvPr id="4" name="文本框 3">
            <a:extLst>
              <a:ext uri="{FF2B5EF4-FFF2-40B4-BE49-F238E27FC236}">
                <a16:creationId xmlns:a16="http://schemas.microsoft.com/office/drawing/2014/main" id="{8D767F1C-6E04-19FB-EE1E-A3D1A2E57016}"/>
              </a:ext>
            </a:extLst>
          </p:cNvPr>
          <p:cNvSpPr txBox="1"/>
          <p:nvPr/>
        </p:nvSpPr>
        <p:spPr>
          <a:xfrm>
            <a:off x="552568" y="1366468"/>
            <a:ext cx="3372662" cy="523220"/>
          </a:xfrm>
          <a:prstGeom prst="rect">
            <a:avLst/>
          </a:prstGeom>
          <a:noFill/>
        </p:spPr>
        <p:txBody>
          <a:bodyPr wrap="square" rtlCol="0">
            <a:spAutoFit/>
          </a:bodyPr>
          <a:lstStyle/>
          <a:p>
            <a:r>
              <a:rPr lang="zh-CN" altLang="en-US" sz="2800" b="1" dirty="0">
                <a:cs typeface="+mn-ea"/>
                <a:sym typeface="+mn-lt"/>
              </a:rPr>
              <a:t>四、云架构</a:t>
            </a:r>
            <a:endParaRPr lang="zh-CN" altLang="en-US" dirty="0"/>
          </a:p>
        </p:txBody>
      </p:sp>
      <p:sp>
        <p:nvSpPr>
          <p:cNvPr id="5" name="文本框 4">
            <a:extLst>
              <a:ext uri="{FF2B5EF4-FFF2-40B4-BE49-F238E27FC236}">
                <a16:creationId xmlns:a16="http://schemas.microsoft.com/office/drawing/2014/main" id="{95D18DCB-9797-4E44-400A-B02814542987}"/>
              </a:ext>
            </a:extLst>
          </p:cNvPr>
          <p:cNvSpPr txBox="1"/>
          <p:nvPr/>
        </p:nvSpPr>
        <p:spPr>
          <a:xfrm>
            <a:off x="633810" y="2105991"/>
            <a:ext cx="3700297" cy="3367397"/>
          </a:xfrm>
          <a:prstGeom prst="rect">
            <a:avLst/>
          </a:prstGeom>
          <a:solidFill>
            <a:srgbClr val="D4DEF8"/>
          </a:solidFill>
        </p:spPr>
        <p:txBody>
          <a:bodyPr wrap="square" rtlCol="0">
            <a:spAutoFit/>
          </a:bodyPr>
          <a:lstStyle/>
          <a:p>
            <a:pPr indent="457200">
              <a:lnSpc>
                <a:spcPct val="150000"/>
              </a:lnSpc>
            </a:pPr>
            <a:r>
              <a:rPr lang="zh-CN" altLang="en-US" dirty="0"/>
              <a:t>云架构是为基于云计算基础设施构建的应用程序设计的架构模式。它通常涉及将应用程序拆分为多个云服务，并利用云提供的资源和功能，如弹性计算、存储和数据库服务。这种架构模式支持高可用性、灵活性和可伸缩性，因为它允许根据需求动态调整资源。</a:t>
            </a:r>
            <a:endParaRPr lang="zh-CN" altLang="zh-CN" dirty="0"/>
          </a:p>
        </p:txBody>
      </p:sp>
      <p:pic>
        <p:nvPicPr>
          <p:cNvPr id="7" name="图片 6">
            <a:extLst>
              <a:ext uri="{FF2B5EF4-FFF2-40B4-BE49-F238E27FC236}">
                <a16:creationId xmlns:a16="http://schemas.microsoft.com/office/drawing/2014/main" id="{BB73000D-EA98-168E-A96D-E181CCE719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4182" y="1889688"/>
            <a:ext cx="6685180" cy="3583700"/>
          </a:xfrm>
          <a:prstGeom prst="rect">
            <a:avLst/>
          </a:prstGeom>
          <a:noFill/>
          <a:ln>
            <a:noFill/>
          </a:ln>
        </p:spPr>
      </p:pic>
    </p:spTree>
    <p:extLst>
      <p:ext uri="{BB962C8B-B14F-4D97-AF65-F5344CB8AC3E}">
        <p14:creationId xmlns:p14="http://schemas.microsoft.com/office/powerpoint/2010/main" val="299384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D1438-562C-79A2-438E-693F0D5F300B}"/>
              </a:ext>
            </a:extLst>
          </p:cNvPr>
          <p:cNvSpPr>
            <a:spLocks noGrp="1"/>
          </p:cNvSpPr>
          <p:nvPr>
            <p:ph type="title"/>
          </p:nvPr>
        </p:nvSpPr>
        <p:spPr/>
        <p:txBody>
          <a:bodyPr/>
          <a:lstStyle/>
          <a:p>
            <a:r>
              <a:rPr lang="zh-CN" altLang="en-US" dirty="0"/>
              <a:t>不同架构间对比</a:t>
            </a:r>
          </a:p>
        </p:txBody>
      </p:sp>
      <p:sp>
        <p:nvSpPr>
          <p:cNvPr id="3" name="灯片编号占位符 2">
            <a:extLst>
              <a:ext uri="{FF2B5EF4-FFF2-40B4-BE49-F238E27FC236}">
                <a16:creationId xmlns:a16="http://schemas.microsoft.com/office/drawing/2014/main" id="{60C734C6-D296-8017-1486-A1E6230371F9}"/>
              </a:ext>
            </a:extLst>
          </p:cNvPr>
          <p:cNvSpPr>
            <a:spLocks noGrp="1"/>
          </p:cNvSpPr>
          <p:nvPr>
            <p:ph type="sldNum" sz="quarter" idx="12"/>
          </p:nvPr>
        </p:nvSpPr>
        <p:spPr>
          <a:xfrm>
            <a:off x="8788399" y="6365576"/>
            <a:ext cx="2743200" cy="365125"/>
          </a:xfrm>
        </p:spPr>
        <p:txBody>
          <a:bodyPr/>
          <a:lstStyle/>
          <a:p>
            <a:r>
              <a:rPr lang="en-US" altLang="zh-CN" dirty="0"/>
              <a:t>10</a:t>
            </a:r>
            <a:endParaRPr lang="zh-CN" altLang="en-US" dirty="0"/>
          </a:p>
        </p:txBody>
      </p:sp>
      <p:graphicFrame>
        <p:nvGraphicFramePr>
          <p:cNvPr id="5" name="表格 4">
            <a:extLst>
              <a:ext uri="{FF2B5EF4-FFF2-40B4-BE49-F238E27FC236}">
                <a16:creationId xmlns:a16="http://schemas.microsoft.com/office/drawing/2014/main" id="{3C14DB83-2699-2E87-CCD9-6914C1AD806E}"/>
              </a:ext>
            </a:extLst>
          </p:cNvPr>
          <p:cNvGraphicFramePr>
            <a:graphicFrameLocks noGrp="1"/>
          </p:cNvGraphicFramePr>
          <p:nvPr>
            <p:extLst>
              <p:ext uri="{D42A27DB-BD31-4B8C-83A1-F6EECF244321}">
                <p14:modId xmlns:p14="http://schemas.microsoft.com/office/powerpoint/2010/main" val="4172613316"/>
              </p:ext>
            </p:extLst>
          </p:nvPr>
        </p:nvGraphicFramePr>
        <p:xfrm>
          <a:off x="2032000" y="1819919"/>
          <a:ext cx="8127999" cy="39370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8991016"/>
                    </a:ext>
                  </a:extLst>
                </a:gridCol>
                <a:gridCol w="2709333">
                  <a:extLst>
                    <a:ext uri="{9D8B030D-6E8A-4147-A177-3AD203B41FA5}">
                      <a16:colId xmlns:a16="http://schemas.microsoft.com/office/drawing/2014/main" val="1644834047"/>
                    </a:ext>
                  </a:extLst>
                </a:gridCol>
                <a:gridCol w="2709333">
                  <a:extLst>
                    <a:ext uri="{9D8B030D-6E8A-4147-A177-3AD203B41FA5}">
                      <a16:colId xmlns:a16="http://schemas.microsoft.com/office/drawing/2014/main" val="1476018653"/>
                    </a:ext>
                  </a:extLst>
                </a:gridCol>
              </a:tblGrid>
              <a:tr h="370840">
                <a:tc>
                  <a:txBody>
                    <a:bodyPr/>
                    <a:lstStyle/>
                    <a:p>
                      <a:pPr algn="ctr"/>
                      <a:r>
                        <a:rPr lang="zh-CN" altLang="en-US" dirty="0"/>
                        <a:t>架构类型</a:t>
                      </a:r>
                    </a:p>
                  </a:txBody>
                  <a:tcPr/>
                </a:tc>
                <a:tc>
                  <a:txBody>
                    <a:bodyPr/>
                    <a:lstStyle/>
                    <a:p>
                      <a:pPr algn="ctr"/>
                      <a:r>
                        <a:rPr lang="zh-CN" altLang="en-US" dirty="0"/>
                        <a:t>优点</a:t>
                      </a:r>
                    </a:p>
                  </a:txBody>
                  <a:tcPr/>
                </a:tc>
                <a:tc>
                  <a:txBody>
                    <a:bodyPr/>
                    <a:lstStyle/>
                    <a:p>
                      <a:pPr algn="ctr"/>
                      <a:r>
                        <a:rPr lang="zh-CN" altLang="en-US" dirty="0"/>
                        <a:t>缺点</a:t>
                      </a:r>
                    </a:p>
                  </a:txBody>
                  <a:tcPr/>
                </a:tc>
                <a:extLst>
                  <a:ext uri="{0D108BD9-81ED-4DB2-BD59-A6C34878D82A}">
                    <a16:rowId xmlns:a16="http://schemas.microsoft.com/office/drawing/2014/main" val="1987274812"/>
                  </a:ext>
                </a:extLst>
              </a:tr>
              <a:tr h="370840">
                <a:tc>
                  <a:txBody>
                    <a:bodyPr/>
                    <a:lstStyle/>
                    <a:p>
                      <a:pPr algn="ctr"/>
                      <a:r>
                        <a:rPr lang="zh-CN" altLang="zh-CN" sz="1200" b="1" kern="1200" dirty="0">
                          <a:solidFill>
                            <a:schemeClr val="dk1"/>
                          </a:solidFill>
                          <a:effectLst/>
                          <a:latin typeface="+mn-lt"/>
                          <a:ea typeface="+mn-ea"/>
                          <a:cs typeface="+mn-cs"/>
                        </a:rPr>
                        <a:t>分层架构</a:t>
                      </a:r>
                      <a:endParaRPr lang="zh-CN" altLang="en-US" sz="1200" dirty="0"/>
                    </a:p>
                  </a:txBody>
                  <a:tcPr/>
                </a:tc>
                <a:tc>
                  <a:txBody>
                    <a:bodyPr/>
                    <a:lstStyle/>
                    <a:p>
                      <a:pPr marL="285750" lvl="0" indent="-285750" algn="just">
                        <a:buFont typeface="Arial" panose="020B0604020202020204" pitchFamily="34" charset="0"/>
                        <a:buChar char="•"/>
                      </a:pP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结构简单，容易理解和开发</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lvl="0" indent="-285750" algn="l">
                        <a:buFont typeface="Arial" panose="020B0604020202020204" pitchFamily="34" charset="0"/>
                        <a:buChar char="•"/>
                      </a:pP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不同技能的程序员可以分工，负责不同的层，天然适合大多数软件公司的组织架构</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200" dirty="0">
                          <a:effectLst/>
                          <a:ea typeface="宋体" panose="02010600030101010101" pitchFamily="2" charset="-122"/>
                          <a:cs typeface="Times New Roman" panose="02020603050405020304" pitchFamily="18" charset="0"/>
                        </a:rPr>
                        <a:t>每一层都可以独立测试，其他层的接口通过模拟解决</a:t>
                      </a:r>
                      <a:endParaRPr lang="zh-CN" altLang="en-US" sz="1200" dirty="0"/>
                    </a:p>
                  </a:txBody>
                  <a:tcPr/>
                </a:tc>
                <a:tc>
                  <a:txBody>
                    <a:bodyPr/>
                    <a:lstStyle/>
                    <a:p>
                      <a:pPr marL="285750" lvl="0" indent="-285750" algn="just">
                        <a:buFont typeface="Arial" panose="020B0604020202020204" pitchFamily="34" charset="0"/>
                        <a:buChar char="•"/>
                      </a:pP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一旦环境变化，需要代码调整或增加功能时，通常比较麻烦和费时</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lvl="0" indent="-285750" algn="just">
                        <a:buFont typeface="Arial" panose="020B0604020202020204" pitchFamily="34" charset="0"/>
                        <a:buChar char="•"/>
                      </a:pP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部署比较麻烦，即使只修改一个小地方，往往需要整个软件重新部署，不容易做持续发布</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lvl="0" indent="-285750" algn="just">
                        <a:buFont typeface="Arial" panose="020B0604020202020204" pitchFamily="34" charset="0"/>
                        <a:buChar char="•"/>
                      </a:pP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软件升级时，可能需要整个服务暂停</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171450" indent="-171450" algn="l">
                        <a:buFont typeface="Arial" panose="020B0604020202020204" pitchFamily="34" charset="0"/>
                        <a:buChar char="•"/>
                      </a:pPr>
                      <a:r>
                        <a:rPr lang="zh-CN" altLang="zh-CN" sz="1200" dirty="0">
                          <a:effectLst/>
                          <a:ea typeface="宋体" panose="02010600030101010101" pitchFamily="2" charset="-122"/>
                          <a:cs typeface="Times New Roman" panose="02020603050405020304" pitchFamily="18" charset="0"/>
                        </a:rPr>
                        <a:t>扩展性差。用户请求大量增加时，必须依次扩展每一层，由于每一层内部是耦合的，扩展会很困难</a:t>
                      </a:r>
                      <a:endParaRPr lang="zh-CN" altLang="en-US" sz="1200" dirty="0"/>
                    </a:p>
                  </a:txBody>
                  <a:tcPr/>
                </a:tc>
                <a:extLst>
                  <a:ext uri="{0D108BD9-81ED-4DB2-BD59-A6C34878D82A}">
                    <a16:rowId xmlns:a16="http://schemas.microsoft.com/office/drawing/2014/main" val="1325718055"/>
                  </a:ext>
                </a:extLst>
              </a:tr>
              <a:tr h="370840">
                <a:tc>
                  <a:txBody>
                    <a:bodyPr/>
                    <a:lstStyle/>
                    <a:p>
                      <a:pPr marL="0" algn="ctr" defTabSz="914400" rtl="0" eaLnBrk="1" latinLnBrk="0" hangingPunct="1"/>
                      <a:r>
                        <a:rPr lang="zh-CN" altLang="en-US" sz="1200" b="1" kern="1200" dirty="0">
                          <a:solidFill>
                            <a:schemeClr val="dk1"/>
                          </a:solidFill>
                          <a:effectLst/>
                          <a:latin typeface="+mn-lt"/>
                          <a:ea typeface="+mn-ea"/>
                          <a:cs typeface="+mn-cs"/>
                        </a:rPr>
                        <a:t>事件驱动架构</a:t>
                      </a:r>
                    </a:p>
                  </a:txBody>
                  <a:tcPr marL="68580" marR="68580" marT="0" marB="0" anchor="ctr"/>
                </a:tc>
                <a:tc>
                  <a:txBody>
                    <a:bodyPr/>
                    <a:lstStyle/>
                    <a:p>
                      <a:pPr marL="285750" lvl="0" indent="-285750" algn="ctr"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分布式的异步架构，事件处理器之间高度解耦，软件的扩展性好</a:t>
                      </a:r>
                    </a:p>
                    <a:p>
                      <a:pPr marL="285750" lvl="0" indent="-285750" algn="ctr"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适用性广，各种类型的项目都可以用</a:t>
                      </a:r>
                    </a:p>
                    <a:p>
                      <a:pPr marL="285750" lvl="0" indent="-285750" algn="ctr"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性能较好，因为事件的异步本质，软件不易产生堵塞</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事件处理器可以独立地加载和卸载，容易部署</a:t>
                      </a:r>
                    </a:p>
                  </a:txBody>
                  <a:tcPr marL="68580" marR="68580" marT="0" marB="0" anchor="ctr"/>
                </a:tc>
                <a:tc>
                  <a:txBody>
                    <a:bodyPr/>
                    <a:lstStyle/>
                    <a:p>
                      <a:pPr marL="285750" lvl="0" indent="-285750" algn="ctr"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涉及异步编程（要考虑远程通信、失去响应等情况），开发相对复杂</a:t>
                      </a:r>
                    </a:p>
                    <a:p>
                      <a:pPr marL="285750" lvl="0" indent="-285750" algn="ctr"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难以支持原子性操作，因为事件通过会涉及多个处理器，很难回滚</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分布式和异步特性导致这个架构较难测试</a:t>
                      </a:r>
                    </a:p>
                  </a:txBody>
                  <a:tcPr marL="68580" marR="68580" marT="0" marB="0" anchor="ctr"/>
                </a:tc>
                <a:extLst>
                  <a:ext uri="{0D108BD9-81ED-4DB2-BD59-A6C34878D82A}">
                    <a16:rowId xmlns:a16="http://schemas.microsoft.com/office/drawing/2014/main" val="288538168"/>
                  </a:ext>
                </a:extLst>
              </a:tr>
            </a:tbl>
          </a:graphicData>
        </a:graphic>
      </p:graphicFrame>
    </p:spTree>
    <p:extLst>
      <p:ext uri="{BB962C8B-B14F-4D97-AF65-F5344CB8AC3E}">
        <p14:creationId xmlns:p14="http://schemas.microsoft.com/office/powerpoint/2010/main" val="39210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D1438-562C-79A2-438E-693F0D5F300B}"/>
              </a:ext>
            </a:extLst>
          </p:cNvPr>
          <p:cNvSpPr>
            <a:spLocks noGrp="1"/>
          </p:cNvSpPr>
          <p:nvPr>
            <p:ph type="title"/>
          </p:nvPr>
        </p:nvSpPr>
        <p:spPr/>
        <p:txBody>
          <a:bodyPr/>
          <a:lstStyle/>
          <a:p>
            <a:r>
              <a:rPr lang="zh-CN" altLang="en-US" dirty="0"/>
              <a:t>不同架构间对比</a:t>
            </a:r>
          </a:p>
        </p:txBody>
      </p:sp>
      <p:sp>
        <p:nvSpPr>
          <p:cNvPr id="3" name="灯片编号占位符 2">
            <a:extLst>
              <a:ext uri="{FF2B5EF4-FFF2-40B4-BE49-F238E27FC236}">
                <a16:creationId xmlns:a16="http://schemas.microsoft.com/office/drawing/2014/main" id="{60C734C6-D296-8017-1486-A1E6230371F9}"/>
              </a:ext>
            </a:extLst>
          </p:cNvPr>
          <p:cNvSpPr>
            <a:spLocks noGrp="1"/>
          </p:cNvSpPr>
          <p:nvPr>
            <p:ph type="sldNum" sz="quarter" idx="12"/>
          </p:nvPr>
        </p:nvSpPr>
        <p:spPr>
          <a:xfrm>
            <a:off x="8755613" y="6437603"/>
            <a:ext cx="2743200" cy="365125"/>
          </a:xfrm>
        </p:spPr>
        <p:txBody>
          <a:bodyPr/>
          <a:lstStyle/>
          <a:p>
            <a:r>
              <a:rPr lang="en-US" altLang="zh-CN" dirty="0"/>
              <a:t>11</a:t>
            </a:r>
            <a:endParaRPr lang="zh-CN" altLang="en-US" dirty="0"/>
          </a:p>
        </p:txBody>
      </p:sp>
      <p:graphicFrame>
        <p:nvGraphicFramePr>
          <p:cNvPr id="5" name="表格 4">
            <a:extLst>
              <a:ext uri="{FF2B5EF4-FFF2-40B4-BE49-F238E27FC236}">
                <a16:creationId xmlns:a16="http://schemas.microsoft.com/office/drawing/2014/main" id="{3C14DB83-2699-2E87-CCD9-6914C1AD806E}"/>
              </a:ext>
            </a:extLst>
          </p:cNvPr>
          <p:cNvGraphicFramePr>
            <a:graphicFrameLocks noGrp="1"/>
          </p:cNvGraphicFramePr>
          <p:nvPr>
            <p:extLst>
              <p:ext uri="{D42A27DB-BD31-4B8C-83A1-F6EECF244321}">
                <p14:modId xmlns:p14="http://schemas.microsoft.com/office/powerpoint/2010/main" val="2819978129"/>
              </p:ext>
            </p:extLst>
          </p:nvPr>
        </p:nvGraphicFramePr>
        <p:xfrm>
          <a:off x="2032000" y="1819918"/>
          <a:ext cx="8554224" cy="3852335"/>
        </p:xfrm>
        <a:graphic>
          <a:graphicData uri="http://schemas.openxmlformats.org/drawingml/2006/table">
            <a:tbl>
              <a:tblPr firstRow="1" bandRow="1">
                <a:tableStyleId>{5C22544A-7EE6-4342-B048-85BDC9FD1C3A}</a:tableStyleId>
              </a:tblPr>
              <a:tblGrid>
                <a:gridCol w="2851408">
                  <a:extLst>
                    <a:ext uri="{9D8B030D-6E8A-4147-A177-3AD203B41FA5}">
                      <a16:colId xmlns:a16="http://schemas.microsoft.com/office/drawing/2014/main" val="158991016"/>
                    </a:ext>
                  </a:extLst>
                </a:gridCol>
                <a:gridCol w="2851408">
                  <a:extLst>
                    <a:ext uri="{9D8B030D-6E8A-4147-A177-3AD203B41FA5}">
                      <a16:colId xmlns:a16="http://schemas.microsoft.com/office/drawing/2014/main" val="1644834047"/>
                    </a:ext>
                  </a:extLst>
                </a:gridCol>
                <a:gridCol w="2851408">
                  <a:extLst>
                    <a:ext uri="{9D8B030D-6E8A-4147-A177-3AD203B41FA5}">
                      <a16:colId xmlns:a16="http://schemas.microsoft.com/office/drawing/2014/main" val="1476018653"/>
                    </a:ext>
                  </a:extLst>
                </a:gridCol>
              </a:tblGrid>
              <a:tr h="458761">
                <a:tc>
                  <a:txBody>
                    <a:bodyPr/>
                    <a:lstStyle/>
                    <a:p>
                      <a:pPr algn="ctr"/>
                      <a:r>
                        <a:rPr lang="zh-CN" altLang="en-US" dirty="0"/>
                        <a:t>架构类型</a:t>
                      </a:r>
                    </a:p>
                  </a:txBody>
                  <a:tcPr/>
                </a:tc>
                <a:tc>
                  <a:txBody>
                    <a:bodyPr/>
                    <a:lstStyle/>
                    <a:p>
                      <a:pPr algn="ctr"/>
                      <a:r>
                        <a:rPr lang="zh-CN" altLang="en-US" dirty="0"/>
                        <a:t>优点</a:t>
                      </a:r>
                    </a:p>
                  </a:txBody>
                  <a:tcPr/>
                </a:tc>
                <a:tc>
                  <a:txBody>
                    <a:bodyPr/>
                    <a:lstStyle/>
                    <a:p>
                      <a:pPr algn="ctr"/>
                      <a:r>
                        <a:rPr lang="zh-CN" altLang="en-US" dirty="0"/>
                        <a:t>缺点</a:t>
                      </a:r>
                    </a:p>
                  </a:txBody>
                  <a:tcPr/>
                </a:tc>
                <a:extLst>
                  <a:ext uri="{0D108BD9-81ED-4DB2-BD59-A6C34878D82A}">
                    <a16:rowId xmlns:a16="http://schemas.microsoft.com/office/drawing/2014/main" val="1987274812"/>
                  </a:ext>
                </a:extLst>
              </a:tr>
              <a:tr h="1583668">
                <a:tc>
                  <a:txBody>
                    <a:bodyPr/>
                    <a:lstStyle/>
                    <a:p>
                      <a:pPr marL="0" algn="ctr" defTabSz="914400" rtl="0" eaLnBrk="1" latinLnBrk="0" hangingPunct="1"/>
                      <a:r>
                        <a:rPr lang="zh-CN" altLang="en-US" sz="1200" b="1" kern="1200" dirty="0">
                          <a:solidFill>
                            <a:schemeClr val="dk1"/>
                          </a:solidFill>
                          <a:effectLst/>
                          <a:latin typeface="+mn-lt"/>
                          <a:ea typeface="+mn-ea"/>
                          <a:cs typeface="+mn-cs"/>
                        </a:rPr>
                        <a:t>微核架构</a:t>
                      </a:r>
                    </a:p>
                  </a:txBody>
                  <a:tcPr marL="68580" marR="68580" marT="0" marB="0" anchor="ctr"/>
                </a:tc>
                <a:tc>
                  <a:txBody>
                    <a:bodyPr/>
                    <a:lstStyle/>
                    <a:p>
                      <a:pPr marL="285750" lvl="0" indent="-285750" algn="ctr"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良好的功能延伸性（</a:t>
                      </a:r>
                      <a:r>
                        <a:rPr 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extensibility</a:t>
                      </a: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），需要什么功能，开发一个插件即可</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功能之间是隔离的，插件可以独立的加载和卸载，使得它比较容易部署，</a:t>
                      </a:r>
                    </a:p>
                    <a:p>
                      <a:pPr marL="285750" lvl="0" indent="-285750" algn="ctr"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可定制性高，适应不同的开发需要</a:t>
                      </a:r>
                    </a:p>
                    <a:p>
                      <a:pPr marL="285750" lvl="0" indent="-285750" algn="ctr"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可以渐进式地开发，逐步增加功能</a:t>
                      </a:r>
                    </a:p>
                  </a:txBody>
                  <a:tcPr marL="68580" marR="68580" marT="0" marB="0" anchor="ctr"/>
                </a:tc>
                <a:tc>
                  <a:txBody>
                    <a:bodyPr/>
                    <a:lstStyle/>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扩展性（</a:t>
                      </a:r>
                      <a:r>
                        <a:rPr 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scalability</a:t>
                      </a: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）差，内核通常是一个独立单元，不容易做成分布式</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开发难度相对较高，因为涉及到插件与内核的通信，以及内部的插件登记机制</a:t>
                      </a:r>
                    </a:p>
                  </a:txBody>
                  <a:tcPr marL="68580" marR="68580" marT="0" marB="0" anchor="ctr"/>
                </a:tc>
                <a:extLst>
                  <a:ext uri="{0D108BD9-81ED-4DB2-BD59-A6C34878D82A}">
                    <a16:rowId xmlns:a16="http://schemas.microsoft.com/office/drawing/2014/main" val="1325718055"/>
                  </a:ext>
                </a:extLst>
              </a:tr>
              <a:tr h="1809906">
                <a:tc>
                  <a:txBody>
                    <a:bodyPr/>
                    <a:lstStyle/>
                    <a:p>
                      <a:pPr marL="0" algn="ctr" defTabSz="914400" rtl="0" eaLnBrk="1" latinLnBrk="0" hangingPunct="1"/>
                      <a:r>
                        <a:rPr lang="zh-CN" altLang="en-US" sz="1200" b="1" kern="1200" dirty="0">
                          <a:solidFill>
                            <a:schemeClr val="dk1"/>
                          </a:solidFill>
                          <a:effectLst/>
                          <a:latin typeface="+mn-lt"/>
                          <a:ea typeface="+mn-ea"/>
                          <a:cs typeface="+mn-cs"/>
                        </a:rPr>
                        <a:t>事件驱动架构</a:t>
                      </a:r>
                    </a:p>
                  </a:txBody>
                  <a:tcPr marL="68580" marR="68580" marT="0" marB="0" anchor="ctr"/>
                </a:tc>
                <a:tc>
                  <a:txBody>
                    <a:bodyPr/>
                    <a:lstStyle/>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分布式的异步架构，事件处理器之间高度解耦，软件的扩展性好</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适用性广，各种类型的项目都可以用</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性能较好，因为事件的异步本质，软件不易产生堵塞</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事件处理器可以独立地加载和卸载，容易部署</a:t>
                      </a:r>
                    </a:p>
                  </a:txBody>
                  <a:tcPr marL="68580" marR="68580" marT="0" marB="0" anchor="ctr"/>
                </a:tc>
                <a:tc>
                  <a:txBody>
                    <a:bodyPr/>
                    <a:lstStyle/>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涉及异步编程（要考虑远程通信、失去响应等情况），开发相对复杂</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难以支持原子性操作，因为事件通过会涉及多个处理器，很难回滚</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分布式和异步特性导致这个架构较难测试</a:t>
                      </a:r>
                    </a:p>
                  </a:txBody>
                  <a:tcPr marL="68580" marR="68580" marT="0" marB="0" anchor="ctr"/>
                </a:tc>
                <a:extLst>
                  <a:ext uri="{0D108BD9-81ED-4DB2-BD59-A6C34878D82A}">
                    <a16:rowId xmlns:a16="http://schemas.microsoft.com/office/drawing/2014/main" val="288538168"/>
                  </a:ext>
                </a:extLst>
              </a:tr>
            </a:tbl>
          </a:graphicData>
        </a:graphic>
      </p:graphicFrame>
    </p:spTree>
    <p:extLst>
      <p:ext uri="{BB962C8B-B14F-4D97-AF65-F5344CB8AC3E}">
        <p14:creationId xmlns:p14="http://schemas.microsoft.com/office/powerpoint/2010/main" val="286754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D1438-562C-79A2-438E-693F0D5F300B}"/>
              </a:ext>
            </a:extLst>
          </p:cNvPr>
          <p:cNvSpPr>
            <a:spLocks noGrp="1"/>
          </p:cNvSpPr>
          <p:nvPr>
            <p:ph type="title"/>
          </p:nvPr>
        </p:nvSpPr>
        <p:spPr/>
        <p:txBody>
          <a:bodyPr/>
          <a:lstStyle/>
          <a:p>
            <a:r>
              <a:rPr lang="zh-CN" altLang="en-US" dirty="0"/>
              <a:t>不同架构间对比</a:t>
            </a:r>
          </a:p>
        </p:txBody>
      </p:sp>
      <p:sp>
        <p:nvSpPr>
          <p:cNvPr id="3" name="灯片编号占位符 2">
            <a:extLst>
              <a:ext uri="{FF2B5EF4-FFF2-40B4-BE49-F238E27FC236}">
                <a16:creationId xmlns:a16="http://schemas.microsoft.com/office/drawing/2014/main" id="{60C734C6-D296-8017-1486-A1E6230371F9}"/>
              </a:ext>
            </a:extLst>
          </p:cNvPr>
          <p:cNvSpPr>
            <a:spLocks noGrp="1"/>
          </p:cNvSpPr>
          <p:nvPr>
            <p:ph type="sldNum" sz="quarter" idx="12"/>
          </p:nvPr>
        </p:nvSpPr>
        <p:spPr>
          <a:xfrm>
            <a:off x="8788399" y="6391886"/>
            <a:ext cx="2743200" cy="365125"/>
          </a:xfrm>
        </p:spPr>
        <p:txBody>
          <a:bodyPr/>
          <a:lstStyle/>
          <a:p>
            <a:r>
              <a:rPr lang="en-US" altLang="zh-CN" dirty="0"/>
              <a:t>12</a:t>
            </a:r>
            <a:endParaRPr lang="zh-CN" altLang="en-US" dirty="0"/>
          </a:p>
        </p:txBody>
      </p:sp>
      <p:graphicFrame>
        <p:nvGraphicFramePr>
          <p:cNvPr id="5" name="表格 4">
            <a:extLst>
              <a:ext uri="{FF2B5EF4-FFF2-40B4-BE49-F238E27FC236}">
                <a16:creationId xmlns:a16="http://schemas.microsoft.com/office/drawing/2014/main" id="{3C14DB83-2699-2E87-CCD9-6914C1AD806E}"/>
              </a:ext>
            </a:extLst>
          </p:cNvPr>
          <p:cNvGraphicFramePr>
            <a:graphicFrameLocks noGrp="1"/>
          </p:cNvGraphicFramePr>
          <p:nvPr>
            <p:extLst>
              <p:ext uri="{D42A27DB-BD31-4B8C-83A1-F6EECF244321}">
                <p14:modId xmlns:p14="http://schemas.microsoft.com/office/powerpoint/2010/main" val="1813350973"/>
              </p:ext>
            </p:extLst>
          </p:nvPr>
        </p:nvGraphicFramePr>
        <p:xfrm>
          <a:off x="2032000" y="1819919"/>
          <a:ext cx="8127999" cy="4211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8991016"/>
                    </a:ext>
                  </a:extLst>
                </a:gridCol>
                <a:gridCol w="2709333">
                  <a:extLst>
                    <a:ext uri="{9D8B030D-6E8A-4147-A177-3AD203B41FA5}">
                      <a16:colId xmlns:a16="http://schemas.microsoft.com/office/drawing/2014/main" val="1644834047"/>
                    </a:ext>
                  </a:extLst>
                </a:gridCol>
                <a:gridCol w="2709333">
                  <a:extLst>
                    <a:ext uri="{9D8B030D-6E8A-4147-A177-3AD203B41FA5}">
                      <a16:colId xmlns:a16="http://schemas.microsoft.com/office/drawing/2014/main" val="1476018653"/>
                    </a:ext>
                  </a:extLst>
                </a:gridCol>
              </a:tblGrid>
              <a:tr h="370840">
                <a:tc>
                  <a:txBody>
                    <a:bodyPr/>
                    <a:lstStyle/>
                    <a:p>
                      <a:pPr algn="ctr"/>
                      <a:r>
                        <a:rPr lang="zh-CN" altLang="en-US" dirty="0"/>
                        <a:t>架构类型</a:t>
                      </a:r>
                    </a:p>
                  </a:txBody>
                  <a:tcPr/>
                </a:tc>
                <a:tc>
                  <a:txBody>
                    <a:bodyPr/>
                    <a:lstStyle/>
                    <a:p>
                      <a:pPr algn="ctr"/>
                      <a:r>
                        <a:rPr lang="zh-CN" altLang="en-US" dirty="0"/>
                        <a:t>优点</a:t>
                      </a:r>
                    </a:p>
                  </a:txBody>
                  <a:tcPr/>
                </a:tc>
                <a:tc>
                  <a:txBody>
                    <a:bodyPr/>
                    <a:lstStyle/>
                    <a:p>
                      <a:pPr algn="ctr"/>
                      <a:r>
                        <a:rPr lang="zh-CN" altLang="en-US" dirty="0"/>
                        <a:t>缺点</a:t>
                      </a:r>
                    </a:p>
                  </a:txBody>
                  <a:tcPr/>
                </a:tc>
                <a:extLst>
                  <a:ext uri="{0D108BD9-81ED-4DB2-BD59-A6C34878D82A}">
                    <a16:rowId xmlns:a16="http://schemas.microsoft.com/office/drawing/2014/main" val="1987274812"/>
                  </a:ext>
                </a:extLst>
              </a:tr>
              <a:tr h="370840">
                <a:tc>
                  <a:txBody>
                    <a:bodyPr/>
                    <a:lstStyle/>
                    <a:p>
                      <a:pPr marL="0" algn="ctr" defTabSz="914400" rtl="0" eaLnBrk="1" latinLnBrk="0" hangingPunct="1"/>
                      <a:r>
                        <a:rPr lang="zh-CN" altLang="en-US" sz="1200" b="1" kern="1200" dirty="0">
                          <a:solidFill>
                            <a:schemeClr val="dk1"/>
                          </a:solidFill>
                          <a:effectLst/>
                          <a:latin typeface="+mn-lt"/>
                          <a:ea typeface="+mn-ea"/>
                          <a:cs typeface="+mn-cs"/>
                        </a:rPr>
                        <a:t>微服务架构</a:t>
                      </a:r>
                    </a:p>
                  </a:txBody>
                  <a:tcPr marL="68580" marR="68580" marT="0" marB="0" anchor="ctr"/>
                </a:tc>
                <a:tc>
                  <a:txBody>
                    <a:bodyPr/>
                    <a:lstStyle/>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扩展性好，各个服务之间低耦合</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容易部署，软件从单一可部署单元，被拆成了多个服务，每个服务都是可部署单元</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容易开发，每个组件都可以进行持续集成式的开发，可以做到实时部署，不间断地升级</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易于测试，可以单独测试每一个服务</a:t>
                      </a:r>
                    </a:p>
                  </a:txBody>
                  <a:tcPr marL="68580" marR="68580" marT="0" marB="0" anchor="ctr"/>
                </a:tc>
                <a:tc>
                  <a:txBody>
                    <a:bodyPr/>
                    <a:lstStyle/>
                    <a:p>
                      <a:pPr marL="285750" lvl="0" indent="-285750" algn="just"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由于强调互相独立和低耦合，服务可能会拆分得很细。这导致系统依赖大量的微服务，变得很凌乱和笨重，性能也会不佳。</a:t>
                      </a:r>
                    </a:p>
                    <a:p>
                      <a:pPr marL="285750" lvl="0" indent="-285750" algn="just"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一旦服务之间需要通信（即一个服务要用到另一个服务），整个架构就会变得复杂。典型的例子就是一些通用的</a:t>
                      </a:r>
                      <a:r>
                        <a:rPr 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 Utility </a:t>
                      </a: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类，一种解决方案是把它们拷贝到每一个服务中去，用冗余换取架构的简单性。</a:t>
                      </a:r>
                    </a:p>
                    <a:p>
                      <a:pPr marL="285750" lvl="0" indent="-285750" algn="just"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分布式的本质使得这种架构很难实现原子性操作，交易回滚会比较困难。</a:t>
                      </a:r>
                    </a:p>
                  </a:txBody>
                  <a:tcPr marL="68580" marR="68580" marT="0" marB="0" anchor="ctr"/>
                </a:tc>
                <a:extLst>
                  <a:ext uri="{0D108BD9-81ED-4DB2-BD59-A6C34878D82A}">
                    <a16:rowId xmlns:a16="http://schemas.microsoft.com/office/drawing/2014/main" val="1325718055"/>
                  </a:ext>
                </a:extLst>
              </a:tr>
              <a:tr h="370840">
                <a:tc>
                  <a:txBody>
                    <a:bodyPr/>
                    <a:lstStyle/>
                    <a:p>
                      <a:pPr marL="0" algn="ctr" defTabSz="914400" rtl="0" eaLnBrk="1" latinLnBrk="0" hangingPunct="1"/>
                      <a:r>
                        <a:rPr lang="zh-CN" altLang="en-US" sz="1200" b="1" kern="1200" dirty="0">
                          <a:solidFill>
                            <a:schemeClr val="dk1"/>
                          </a:solidFill>
                          <a:effectLst/>
                          <a:latin typeface="+mn-lt"/>
                          <a:ea typeface="+mn-ea"/>
                          <a:cs typeface="+mn-cs"/>
                        </a:rPr>
                        <a:t>事件驱动架构</a:t>
                      </a:r>
                    </a:p>
                  </a:txBody>
                  <a:tcPr marL="68580" marR="68580" marT="0" marB="0" anchor="ctr"/>
                </a:tc>
                <a:tc>
                  <a:txBody>
                    <a:bodyPr/>
                    <a:lstStyle/>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分布式的异步架构，事件处理器之间高度解耦，软件的扩展性好</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适用性广，各种类型的项目都可以用</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性能较好，因为事件的异步本质，软件不易产生堵塞</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事件处理器可以独立地加载和卸载，容易部署</a:t>
                      </a:r>
                    </a:p>
                  </a:txBody>
                  <a:tcPr marL="68580" marR="68580" marT="0" marB="0" anchor="ctr"/>
                </a:tc>
                <a:tc>
                  <a:txBody>
                    <a:bodyPr/>
                    <a:lstStyle/>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涉及异步编程（要考虑远程通信、失去响应等情况），开发相对复杂</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难以支持原子性操作，因为事件通过会涉及多个处理器，很难回滚</a:t>
                      </a:r>
                    </a:p>
                    <a:p>
                      <a:pPr marL="285750" lvl="0" indent="-285750" algn="l" defTabSz="914400" rtl="0" eaLnBrk="1" latinLnBrk="0" hangingPunct="1">
                        <a:buFont typeface="Arial" panose="020B0604020202020204" pitchFamily="34" charset="0"/>
                        <a:buChar char="•"/>
                      </a:pPr>
                      <a:r>
                        <a:rPr lang="zh-CN" altLang="en-US" sz="1200" kern="100" dirty="0">
                          <a:solidFill>
                            <a:schemeClr val="dk1"/>
                          </a:solidFill>
                          <a:effectLst/>
                          <a:latin typeface="等线" panose="02010600030101010101" pitchFamily="2" charset="-122"/>
                          <a:ea typeface="宋体" panose="02010600030101010101" pitchFamily="2" charset="-122"/>
                          <a:cs typeface="Times New Roman" panose="02020603050405020304" pitchFamily="18" charset="0"/>
                        </a:rPr>
                        <a:t>分布式和异步特性导致这个架构较难测试</a:t>
                      </a:r>
                    </a:p>
                  </a:txBody>
                  <a:tcPr marL="68580" marR="68580" marT="0" marB="0" anchor="ctr"/>
                </a:tc>
                <a:extLst>
                  <a:ext uri="{0D108BD9-81ED-4DB2-BD59-A6C34878D82A}">
                    <a16:rowId xmlns:a16="http://schemas.microsoft.com/office/drawing/2014/main" val="288538168"/>
                  </a:ext>
                </a:extLst>
              </a:tr>
            </a:tbl>
          </a:graphicData>
        </a:graphic>
      </p:graphicFrame>
    </p:spTree>
    <p:extLst>
      <p:ext uri="{BB962C8B-B14F-4D97-AF65-F5344CB8AC3E}">
        <p14:creationId xmlns:p14="http://schemas.microsoft.com/office/powerpoint/2010/main" val="303674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3E8DD0B-AD07-41F6-84B2-561B3CBB4CF2}"/>
              </a:ext>
            </a:extLst>
          </p:cNvPr>
          <p:cNvGrpSpPr/>
          <p:nvPr/>
        </p:nvGrpSpPr>
        <p:grpSpPr>
          <a:xfrm>
            <a:off x="1335087" y="1319889"/>
            <a:ext cx="9521825" cy="3302140"/>
            <a:chOff x="1335087" y="1319889"/>
            <a:chExt cx="9521825" cy="3302140"/>
          </a:xfrm>
        </p:grpSpPr>
        <p:sp>
          <p:nvSpPr>
            <p:cNvPr id="7" name="矩形 6">
              <a:extLst>
                <a:ext uri="{FF2B5EF4-FFF2-40B4-BE49-F238E27FC236}">
                  <a16:creationId xmlns:a16="http://schemas.microsoft.com/office/drawing/2014/main" id="{7C284397-7E5F-408C-BB3C-4243585304AD}"/>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chemeClr val="accent1"/>
                  </a:solidFill>
                  <a:cs typeface="+mn-ea"/>
                  <a:sym typeface="+mn-lt"/>
                </a:rPr>
                <a:t>软件架构的相关研究方向及进展</a:t>
              </a:r>
              <a:endParaRPr lang="zh-CN" altLang="en-US" sz="4000" dirty="0">
                <a:solidFill>
                  <a:schemeClr val="accent1"/>
                </a:solidFill>
                <a:cs typeface="+mn-ea"/>
                <a:sym typeface="+mn-lt"/>
              </a:endParaRPr>
            </a:p>
          </p:txBody>
        </p:sp>
        <p:grpSp>
          <p:nvGrpSpPr>
            <p:cNvPr id="8" name="组合 7">
              <a:extLst>
                <a:ext uri="{FF2B5EF4-FFF2-40B4-BE49-F238E27FC236}">
                  <a16:creationId xmlns:a16="http://schemas.microsoft.com/office/drawing/2014/main" id="{0E3B5AFF-AC60-458A-BACF-30D6088D9EAA}"/>
                </a:ext>
              </a:extLst>
            </p:cNvPr>
            <p:cNvGrpSpPr/>
            <p:nvPr/>
          </p:nvGrpSpPr>
          <p:grpSpPr>
            <a:xfrm>
              <a:off x="4819048" y="1319889"/>
              <a:ext cx="2682145" cy="2646878"/>
              <a:chOff x="5865211" y="1319889"/>
              <a:chExt cx="2682145" cy="2646878"/>
            </a:xfrm>
          </p:grpSpPr>
          <p:sp>
            <p:nvSpPr>
              <p:cNvPr id="9" name="文本框 8">
                <a:extLst>
                  <a:ext uri="{FF2B5EF4-FFF2-40B4-BE49-F238E27FC236}">
                    <a16:creationId xmlns:a16="http://schemas.microsoft.com/office/drawing/2014/main" id="{0A465811-4CD6-4F4A-A750-26FA49B41389}"/>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02</a:t>
                </a:r>
                <a:endParaRPr lang="zh-CN" altLang="en-US" sz="16600" dirty="0">
                  <a:solidFill>
                    <a:schemeClr val="accent1"/>
                  </a:solidFill>
                  <a:cs typeface="+mn-ea"/>
                  <a:sym typeface="+mn-lt"/>
                </a:endParaRPr>
              </a:p>
            </p:txBody>
          </p:sp>
          <p:sp>
            <p:nvSpPr>
              <p:cNvPr id="10" name="文本框 9">
                <a:extLst>
                  <a:ext uri="{FF2B5EF4-FFF2-40B4-BE49-F238E27FC236}">
                    <a16:creationId xmlns:a16="http://schemas.microsoft.com/office/drawing/2014/main" id="{47979899-D985-4E94-B3EE-5259057D9100}"/>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TWO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grpSp>
      <p:sp>
        <p:nvSpPr>
          <p:cNvPr id="11" name="文本框 10">
            <a:extLst>
              <a:ext uri="{FF2B5EF4-FFF2-40B4-BE49-F238E27FC236}">
                <a16:creationId xmlns:a16="http://schemas.microsoft.com/office/drawing/2014/main" id="{ECE9ED9B-045D-4327-B67F-60A71D6F1EED}"/>
              </a:ext>
            </a:extLst>
          </p:cNvPr>
          <p:cNvSpPr txBox="1"/>
          <p:nvPr/>
        </p:nvSpPr>
        <p:spPr>
          <a:xfrm>
            <a:off x="2802673" y="5104593"/>
            <a:ext cx="2147682"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dirty="0">
                <a:solidFill>
                  <a:srgbClr val="18388A"/>
                </a:solidFill>
                <a:latin typeface="方正兰亭细黑_GBK" panose="02000000000000000000" pitchFamily="2" charset="-122"/>
                <a:ea typeface="方正兰亭细黑_GBK" panose="02000000000000000000" pitchFamily="2" charset="-122"/>
              </a:rPr>
              <a:t>软件架构恢复</a:t>
            </a:r>
          </a:p>
        </p:txBody>
      </p:sp>
      <p:sp>
        <p:nvSpPr>
          <p:cNvPr id="12" name="文本框 11">
            <a:extLst>
              <a:ext uri="{FF2B5EF4-FFF2-40B4-BE49-F238E27FC236}">
                <a16:creationId xmlns:a16="http://schemas.microsoft.com/office/drawing/2014/main" id="{213931A3-FEBC-435E-B248-EBCC8175C525}"/>
              </a:ext>
            </a:extLst>
          </p:cNvPr>
          <p:cNvSpPr txBox="1"/>
          <p:nvPr/>
        </p:nvSpPr>
        <p:spPr>
          <a:xfrm>
            <a:off x="4703635" y="5104593"/>
            <a:ext cx="2455447"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dirty="0">
                <a:solidFill>
                  <a:srgbClr val="18388A"/>
                </a:solidFill>
                <a:latin typeface="方正兰亭细黑_GBK" panose="02000000000000000000" pitchFamily="2" charset="-122"/>
                <a:ea typeface="方正兰亭细黑_GBK" panose="02000000000000000000" pitchFamily="2" charset="-122"/>
              </a:rPr>
              <a:t>软件架构腐蚀评估</a:t>
            </a:r>
          </a:p>
        </p:txBody>
      </p:sp>
      <p:sp>
        <p:nvSpPr>
          <p:cNvPr id="14" name="文本框 13">
            <a:extLst>
              <a:ext uri="{FF2B5EF4-FFF2-40B4-BE49-F238E27FC236}">
                <a16:creationId xmlns:a16="http://schemas.microsoft.com/office/drawing/2014/main" id="{751F9114-F333-4F67-B7A1-2780E82EE0FD}"/>
              </a:ext>
            </a:extLst>
          </p:cNvPr>
          <p:cNvSpPr txBox="1"/>
          <p:nvPr/>
        </p:nvSpPr>
        <p:spPr>
          <a:xfrm>
            <a:off x="7077307" y="5104593"/>
            <a:ext cx="1845170"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dirty="0">
                <a:solidFill>
                  <a:srgbClr val="18388A"/>
                </a:solidFill>
                <a:latin typeface="方正兰亭细黑_GBK" panose="02000000000000000000" pitchFamily="2" charset="-122"/>
                <a:ea typeface="方正兰亭细黑_GBK" panose="02000000000000000000" pitchFamily="2" charset="-122"/>
              </a:rPr>
              <a:t>软件架构重构</a:t>
            </a:r>
          </a:p>
        </p:txBody>
      </p:sp>
    </p:spTree>
    <p:extLst>
      <p:ext uri="{BB962C8B-B14F-4D97-AF65-F5344CB8AC3E}">
        <p14:creationId xmlns:p14="http://schemas.microsoft.com/office/powerpoint/2010/main" val="313309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cs typeface="+mn-ea"/>
                <a:sym typeface="+mn-lt"/>
              </a:rPr>
              <a:t>软件架构恢复</a:t>
            </a:r>
            <a:endParaRPr lang="zh-CN" altLang="en-US" b="1" dirty="0">
              <a:solidFill>
                <a:srgbClr val="18388A"/>
              </a:solidFill>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a:xfrm>
            <a:off x="8746825" y="6356349"/>
            <a:ext cx="2743200" cy="365125"/>
          </a:xfrm>
        </p:spPr>
        <p:txBody>
          <a:bodyPr/>
          <a:lstStyle/>
          <a:p>
            <a:r>
              <a:rPr lang="en-US" altLang="zh-CN" dirty="0">
                <a:cs typeface="+mn-ea"/>
                <a:sym typeface="+mn-lt"/>
              </a:rPr>
              <a:t>13</a:t>
            </a:r>
            <a:endParaRPr lang="zh-CN" altLang="en-US" dirty="0">
              <a:cs typeface="+mn-ea"/>
              <a:sym typeface="+mn-lt"/>
            </a:endParaRPr>
          </a:p>
        </p:txBody>
      </p:sp>
      <p:sp>
        <p:nvSpPr>
          <p:cNvPr id="8" name="矩形: 圆角 7">
            <a:extLst>
              <a:ext uri="{FF2B5EF4-FFF2-40B4-BE49-F238E27FC236}">
                <a16:creationId xmlns:a16="http://schemas.microsoft.com/office/drawing/2014/main" id="{57187775-7D7A-9D2B-4908-A2A27A1DC554}"/>
              </a:ext>
            </a:extLst>
          </p:cNvPr>
          <p:cNvSpPr/>
          <p:nvPr/>
        </p:nvSpPr>
        <p:spPr>
          <a:xfrm>
            <a:off x="1091255" y="1371600"/>
            <a:ext cx="5166274" cy="4679257"/>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矩形: 圆角 8">
            <a:extLst>
              <a:ext uri="{FF2B5EF4-FFF2-40B4-BE49-F238E27FC236}">
                <a16:creationId xmlns:a16="http://schemas.microsoft.com/office/drawing/2014/main" id="{807AE41C-AF5B-6ED5-1F2C-51AC075389B8}"/>
              </a:ext>
            </a:extLst>
          </p:cNvPr>
          <p:cNvSpPr/>
          <p:nvPr/>
        </p:nvSpPr>
        <p:spPr>
          <a:xfrm>
            <a:off x="1084405" y="1585620"/>
            <a:ext cx="5011595" cy="4679256"/>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4310D637-2870-346B-B8D2-A83B4038389F}"/>
              </a:ext>
            </a:extLst>
          </p:cNvPr>
          <p:cNvSpPr txBox="1"/>
          <p:nvPr/>
        </p:nvSpPr>
        <p:spPr>
          <a:xfrm>
            <a:off x="1091255" y="2024904"/>
            <a:ext cx="4945272" cy="3788153"/>
          </a:xfrm>
          <a:prstGeom prst="rect">
            <a:avLst/>
          </a:prstGeom>
          <a:noFill/>
        </p:spPr>
        <p:txBody>
          <a:bodyPr wrap="square">
            <a:spAutoFit/>
          </a:bodyPr>
          <a:lstStyle/>
          <a:p>
            <a:pPr indent="457200">
              <a:lnSpc>
                <a:spcPct val="150000"/>
              </a:lnSpc>
            </a:pPr>
            <a:r>
              <a:rPr lang="zh-CN" altLang="zh-CN" dirty="0"/>
              <a:t>软件架构恢复（</a:t>
            </a:r>
            <a:r>
              <a:rPr lang="en-US" altLang="zh-CN" dirty="0"/>
              <a:t>Software Architecture Recovery</a:t>
            </a:r>
            <a:r>
              <a:rPr lang="zh-CN" altLang="zh-CN" dirty="0"/>
              <a:t>）是指对现有软件系统的架构进行分析和重建的过程。在软件开发的漫长生命周期中，随着系统不断演化和维护，原始的设计文档可能会丢失或者变得过时，导致对系统整体结构的理解变得困难。软件架构恢复的目的是通过对现有系统的反向工程和分析，重新获得对系统整体结构和设计理念的理解，从而为系统的后续维护、升级和重构提供支持。</a:t>
            </a:r>
            <a:endParaRPr lang="zh-CN" altLang="en-US" dirty="0"/>
          </a:p>
        </p:txBody>
      </p:sp>
      <p:grpSp>
        <p:nvGrpSpPr>
          <p:cNvPr id="10" name="组合 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D28DB5D-F3F7-48C6-436D-ADB0FA0EAB08}"/>
              </a:ext>
            </a:extLst>
          </p:cNvPr>
          <p:cNvGrpSpPr>
            <a:grpSpLocks noChangeAspect="1"/>
          </p:cNvGrpSpPr>
          <p:nvPr/>
        </p:nvGrpSpPr>
        <p:grpSpPr>
          <a:xfrm>
            <a:off x="6566566" y="2024905"/>
            <a:ext cx="5135906" cy="3491184"/>
            <a:chOff x="3222625" y="1450975"/>
            <a:chExt cx="5819775" cy="3956051"/>
          </a:xfrm>
        </p:grpSpPr>
        <p:sp>
          <p:nvSpPr>
            <p:cNvPr id="11" name="işlïde">
              <a:extLst>
                <a:ext uri="{FF2B5EF4-FFF2-40B4-BE49-F238E27FC236}">
                  <a16:creationId xmlns:a16="http://schemas.microsoft.com/office/drawing/2014/main" id="{841BE769-84F3-EBF7-7312-671CDFFE92C5}"/>
                </a:ext>
              </a:extLst>
            </p:cNvPr>
            <p:cNvSpPr/>
            <p:nvPr/>
          </p:nvSpPr>
          <p:spPr bwMode="auto">
            <a:xfrm>
              <a:off x="6484938" y="2681288"/>
              <a:ext cx="155575" cy="120650"/>
            </a:xfrm>
            <a:custGeom>
              <a:avLst/>
              <a:gdLst>
                <a:gd name="T0" fmla="*/ 34 w 47"/>
                <a:gd name="T1" fmla="*/ 0 h 37"/>
                <a:gd name="T2" fmla="*/ 31 w 47"/>
                <a:gd name="T3" fmla="*/ 14 h 37"/>
                <a:gd name="T4" fmla="*/ 14 w 47"/>
                <a:gd name="T5" fmla="*/ 29 h 37"/>
                <a:gd name="T6" fmla="*/ 1 w 47"/>
                <a:gd name="T7" fmla="*/ 34 h 37"/>
                <a:gd name="T8" fmla="*/ 16 w 47"/>
                <a:gd name="T9" fmla="*/ 9 h 37"/>
                <a:gd name="T10" fmla="*/ 34 w 47"/>
                <a:gd name="T11" fmla="*/ 0 h 37"/>
              </a:gdLst>
              <a:ahLst/>
              <a:cxnLst>
                <a:cxn ang="0">
                  <a:pos x="T0" y="T1"/>
                </a:cxn>
                <a:cxn ang="0">
                  <a:pos x="T2" y="T3"/>
                </a:cxn>
                <a:cxn ang="0">
                  <a:pos x="T4" y="T5"/>
                </a:cxn>
                <a:cxn ang="0">
                  <a:pos x="T6" y="T7"/>
                </a:cxn>
                <a:cxn ang="0">
                  <a:pos x="T8" y="T9"/>
                </a:cxn>
                <a:cxn ang="0">
                  <a:pos x="T10" y="T11"/>
                </a:cxn>
              </a:cxnLst>
              <a:rect l="0" t="0" r="r" b="b"/>
              <a:pathLst>
                <a:path w="47" h="37">
                  <a:moveTo>
                    <a:pt x="34" y="0"/>
                  </a:moveTo>
                  <a:cubicBezTo>
                    <a:pt x="47" y="0"/>
                    <a:pt x="34" y="11"/>
                    <a:pt x="31" y="14"/>
                  </a:cubicBezTo>
                  <a:cubicBezTo>
                    <a:pt x="25" y="19"/>
                    <a:pt x="20" y="25"/>
                    <a:pt x="14" y="29"/>
                  </a:cubicBezTo>
                  <a:cubicBezTo>
                    <a:pt x="9" y="33"/>
                    <a:pt x="3" y="37"/>
                    <a:pt x="1" y="34"/>
                  </a:cubicBezTo>
                  <a:cubicBezTo>
                    <a:pt x="0" y="31"/>
                    <a:pt x="11" y="14"/>
                    <a:pt x="16" y="9"/>
                  </a:cubicBezTo>
                  <a:cubicBezTo>
                    <a:pt x="22" y="3"/>
                    <a:pt x="34" y="0"/>
                    <a:pt x="34" y="0"/>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ľídè">
              <a:extLst>
                <a:ext uri="{FF2B5EF4-FFF2-40B4-BE49-F238E27FC236}">
                  <a16:creationId xmlns:a16="http://schemas.microsoft.com/office/drawing/2014/main" id="{1CAD14DC-86C2-3F55-EF70-7E191ADCA3A2}"/>
                </a:ext>
              </a:extLst>
            </p:cNvPr>
            <p:cNvSpPr/>
            <p:nvPr/>
          </p:nvSpPr>
          <p:spPr bwMode="auto">
            <a:xfrm>
              <a:off x="6138863" y="2047875"/>
              <a:ext cx="119063" cy="104775"/>
            </a:xfrm>
            <a:custGeom>
              <a:avLst/>
              <a:gdLst>
                <a:gd name="T0" fmla="*/ 1 w 36"/>
                <a:gd name="T1" fmla="*/ 17 h 32"/>
                <a:gd name="T2" fmla="*/ 10 w 36"/>
                <a:gd name="T3" fmla="*/ 30 h 32"/>
                <a:gd name="T4" fmla="*/ 28 w 36"/>
                <a:gd name="T5" fmla="*/ 22 h 32"/>
                <a:gd name="T6" fmla="*/ 33 w 36"/>
                <a:gd name="T7" fmla="*/ 27 h 32"/>
                <a:gd name="T8" fmla="*/ 35 w 36"/>
                <a:gd name="T9" fmla="*/ 16 h 32"/>
                <a:gd name="T10" fmla="*/ 19 w 36"/>
                <a:gd name="T11" fmla="*/ 4 h 32"/>
                <a:gd name="T12" fmla="*/ 1 w 36"/>
                <a:gd name="T13" fmla="*/ 17 h 32"/>
              </a:gdLst>
              <a:ahLst/>
              <a:cxnLst>
                <a:cxn ang="0">
                  <a:pos x="T0" y="T1"/>
                </a:cxn>
                <a:cxn ang="0">
                  <a:pos x="T2" y="T3"/>
                </a:cxn>
                <a:cxn ang="0">
                  <a:pos x="T4" y="T5"/>
                </a:cxn>
                <a:cxn ang="0">
                  <a:pos x="T6" y="T7"/>
                </a:cxn>
                <a:cxn ang="0">
                  <a:pos x="T8" y="T9"/>
                </a:cxn>
                <a:cxn ang="0">
                  <a:pos x="T10" y="T11"/>
                </a:cxn>
                <a:cxn ang="0">
                  <a:pos x="T12" y="T13"/>
                </a:cxn>
              </a:cxnLst>
              <a:rect l="0" t="0" r="r" b="b"/>
              <a:pathLst>
                <a:path w="36" h="32">
                  <a:moveTo>
                    <a:pt x="1" y="17"/>
                  </a:moveTo>
                  <a:cubicBezTo>
                    <a:pt x="0" y="24"/>
                    <a:pt x="2" y="32"/>
                    <a:pt x="10" y="30"/>
                  </a:cubicBezTo>
                  <a:cubicBezTo>
                    <a:pt x="17" y="29"/>
                    <a:pt x="22" y="26"/>
                    <a:pt x="28" y="22"/>
                  </a:cubicBezTo>
                  <a:cubicBezTo>
                    <a:pt x="31" y="20"/>
                    <a:pt x="29" y="25"/>
                    <a:pt x="33" y="27"/>
                  </a:cubicBezTo>
                  <a:cubicBezTo>
                    <a:pt x="35" y="28"/>
                    <a:pt x="36" y="18"/>
                    <a:pt x="35" y="16"/>
                  </a:cubicBezTo>
                  <a:cubicBezTo>
                    <a:pt x="33" y="7"/>
                    <a:pt x="29" y="0"/>
                    <a:pt x="19" y="4"/>
                  </a:cubicBezTo>
                  <a:cubicBezTo>
                    <a:pt x="19" y="4"/>
                    <a:pt x="3" y="10"/>
                    <a:pt x="1" y="17"/>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şḷiḑe">
              <a:extLst>
                <a:ext uri="{FF2B5EF4-FFF2-40B4-BE49-F238E27FC236}">
                  <a16:creationId xmlns:a16="http://schemas.microsoft.com/office/drawing/2014/main" id="{8EF8B168-842C-42E2-40C0-38912A2C2CBE}"/>
                </a:ext>
              </a:extLst>
            </p:cNvPr>
            <p:cNvSpPr/>
            <p:nvPr/>
          </p:nvSpPr>
          <p:spPr bwMode="auto">
            <a:xfrm>
              <a:off x="6484938" y="2149475"/>
              <a:ext cx="290513" cy="581025"/>
            </a:xfrm>
            <a:custGeom>
              <a:avLst/>
              <a:gdLst>
                <a:gd name="T0" fmla="*/ 42 w 88"/>
                <a:gd name="T1" fmla="*/ 7 h 176"/>
                <a:gd name="T2" fmla="*/ 81 w 88"/>
                <a:gd name="T3" fmla="*/ 11 h 176"/>
                <a:gd name="T4" fmla="*/ 30 w 88"/>
                <a:gd name="T5" fmla="*/ 79 h 176"/>
                <a:gd name="T6" fmla="*/ 38 w 88"/>
                <a:gd name="T7" fmla="*/ 162 h 176"/>
                <a:gd name="T8" fmla="*/ 29 w 88"/>
                <a:gd name="T9" fmla="*/ 173 h 176"/>
                <a:gd name="T10" fmla="*/ 19 w 88"/>
                <a:gd name="T11" fmla="*/ 160 h 176"/>
                <a:gd name="T12" fmla="*/ 3 w 88"/>
                <a:gd name="T13" fmla="*/ 84 h 176"/>
                <a:gd name="T14" fmla="*/ 42 w 88"/>
                <a:gd name="T15" fmla="*/ 7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76">
                  <a:moveTo>
                    <a:pt x="42" y="7"/>
                  </a:moveTo>
                  <a:cubicBezTo>
                    <a:pt x="52" y="3"/>
                    <a:pt x="72" y="0"/>
                    <a:pt x="81" y="11"/>
                  </a:cubicBezTo>
                  <a:cubicBezTo>
                    <a:pt x="88" y="21"/>
                    <a:pt x="30" y="62"/>
                    <a:pt x="30" y="79"/>
                  </a:cubicBezTo>
                  <a:cubicBezTo>
                    <a:pt x="28" y="88"/>
                    <a:pt x="37" y="157"/>
                    <a:pt x="38" y="162"/>
                  </a:cubicBezTo>
                  <a:cubicBezTo>
                    <a:pt x="38" y="166"/>
                    <a:pt x="35" y="172"/>
                    <a:pt x="29" y="173"/>
                  </a:cubicBezTo>
                  <a:cubicBezTo>
                    <a:pt x="21" y="176"/>
                    <a:pt x="20" y="166"/>
                    <a:pt x="19" y="160"/>
                  </a:cubicBezTo>
                  <a:cubicBezTo>
                    <a:pt x="18" y="154"/>
                    <a:pt x="3" y="92"/>
                    <a:pt x="3" y="84"/>
                  </a:cubicBezTo>
                  <a:cubicBezTo>
                    <a:pt x="0" y="61"/>
                    <a:pt x="42" y="7"/>
                    <a:pt x="42" y="7"/>
                  </a:cubicBezTo>
                  <a:close/>
                </a:path>
              </a:pathLst>
            </a:cu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śļîḋè">
              <a:extLst>
                <a:ext uri="{FF2B5EF4-FFF2-40B4-BE49-F238E27FC236}">
                  <a16:creationId xmlns:a16="http://schemas.microsoft.com/office/drawing/2014/main" id="{5A9F020F-2A94-592F-743C-1D30E14AC24B}"/>
                </a:ext>
              </a:extLst>
            </p:cNvPr>
            <p:cNvSpPr/>
            <p:nvPr/>
          </p:nvSpPr>
          <p:spPr bwMode="auto">
            <a:xfrm>
              <a:off x="6759575" y="2124075"/>
              <a:ext cx="511175" cy="425450"/>
            </a:xfrm>
            <a:custGeom>
              <a:avLst/>
              <a:gdLst>
                <a:gd name="T0" fmla="*/ 40 w 155"/>
                <a:gd name="T1" fmla="*/ 0 h 129"/>
                <a:gd name="T2" fmla="*/ 85 w 155"/>
                <a:gd name="T3" fmla="*/ 73 h 129"/>
                <a:gd name="T4" fmla="*/ 152 w 155"/>
                <a:gd name="T5" fmla="*/ 119 h 129"/>
                <a:gd name="T6" fmla="*/ 153 w 155"/>
                <a:gd name="T7" fmla="*/ 124 h 129"/>
                <a:gd name="T8" fmla="*/ 143 w 155"/>
                <a:gd name="T9" fmla="*/ 127 h 129"/>
                <a:gd name="T10" fmla="*/ 55 w 155"/>
                <a:gd name="T11" fmla="*/ 87 h 129"/>
                <a:gd name="T12" fmla="*/ 0 w 155"/>
                <a:gd name="T13" fmla="*/ 11 h 129"/>
                <a:gd name="T14" fmla="*/ 40 w 155"/>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129">
                  <a:moveTo>
                    <a:pt x="40" y="0"/>
                  </a:moveTo>
                  <a:cubicBezTo>
                    <a:pt x="47" y="27"/>
                    <a:pt x="66" y="61"/>
                    <a:pt x="85" y="73"/>
                  </a:cubicBezTo>
                  <a:cubicBezTo>
                    <a:pt x="100" y="83"/>
                    <a:pt x="134" y="108"/>
                    <a:pt x="152" y="119"/>
                  </a:cubicBezTo>
                  <a:cubicBezTo>
                    <a:pt x="152" y="119"/>
                    <a:pt x="155" y="122"/>
                    <a:pt x="153" y="124"/>
                  </a:cubicBezTo>
                  <a:cubicBezTo>
                    <a:pt x="149" y="129"/>
                    <a:pt x="143" y="127"/>
                    <a:pt x="143" y="127"/>
                  </a:cubicBezTo>
                  <a:cubicBezTo>
                    <a:pt x="112" y="117"/>
                    <a:pt x="83" y="105"/>
                    <a:pt x="55" y="87"/>
                  </a:cubicBezTo>
                  <a:cubicBezTo>
                    <a:pt x="25" y="66"/>
                    <a:pt x="4" y="30"/>
                    <a:pt x="0" y="11"/>
                  </a:cubicBezTo>
                  <a:lnTo>
                    <a:pt x="40" y="0"/>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ṥḷiḑê">
              <a:extLst>
                <a:ext uri="{FF2B5EF4-FFF2-40B4-BE49-F238E27FC236}">
                  <a16:creationId xmlns:a16="http://schemas.microsoft.com/office/drawing/2014/main" id="{DEF998D4-EBB9-B96C-E05A-3B5AA6B487AE}"/>
                </a:ext>
              </a:extLst>
            </p:cNvPr>
            <p:cNvSpPr/>
            <p:nvPr/>
          </p:nvSpPr>
          <p:spPr bwMode="auto">
            <a:xfrm>
              <a:off x="6224588" y="1685925"/>
              <a:ext cx="388938" cy="417513"/>
            </a:xfrm>
            <a:custGeom>
              <a:avLst/>
              <a:gdLst>
                <a:gd name="T0" fmla="*/ 15 w 118"/>
                <a:gd name="T1" fmla="*/ 122 h 127"/>
                <a:gd name="T2" fmla="*/ 46 w 118"/>
                <a:gd name="T3" fmla="*/ 83 h 127"/>
                <a:gd name="T4" fmla="*/ 95 w 118"/>
                <a:gd name="T5" fmla="*/ 35 h 127"/>
                <a:gd name="T6" fmla="*/ 72 w 118"/>
                <a:gd name="T7" fmla="*/ 21 h 127"/>
                <a:gd name="T8" fmla="*/ 35 w 118"/>
                <a:gd name="T9" fmla="*/ 76 h 127"/>
                <a:gd name="T10" fmla="*/ 2 w 118"/>
                <a:gd name="T11" fmla="*/ 117 h 127"/>
                <a:gd name="T12" fmla="*/ 8 w 118"/>
                <a:gd name="T13" fmla="*/ 127 h 127"/>
                <a:gd name="T14" fmla="*/ 15 w 118"/>
                <a:gd name="T15" fmla="*/ 122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7">
                  <a:moveTo>
                    <a:pt x="15" y="122"/>
                  </a:moveTo>
                  <a:cubicBezTo>
                    <a:pt x="15" y="122"/>
                    <a:pt x="26" y="105"/>
                    <a:pt x="46" y="83"/>
                  </a:cubicBezTo>
                  <a:cubicBezTo>
                    <a:pt x="62" y="65"/>
                    <a:pt x="84" y="48"/>
                    <a:pt x="95" y="35"/>
                  </a:cubicBezTo>
                  <a:cubicBezTo>
                    <a:pt x="118" y="9"/>
                    <a:pt x="90" y="0"/>
                    <a:pt x="72" y="21"/>
                  </a:cubicBezTo>
                  <a:cubicBezTo>
                    <a:pt x="58" y="38"/>
                    <a:pt x="50" y="59"/>
                    <a:pt x="35" y="76"/>
                  </a:cubicBezTo>
                  <a:cubicBezTo>
                    <a:pt x="22" y="91"/>
                    <a:pt x="5" y="114"/>
                    <a:pt x="2" y="117"/>
                  </a:cubicBezTo>
                  <a:cubicBezTo>
                    <a:pt x="0" y="121"/>
                    <a:pt x="6" y="127"/>
                    <a:pt x="8" y="127"/>
                  </a:cubicBezTo>
                  <a:cubicBezTo>
                    <a:pt x="12" y="127"/>
                    <a:pt x="15" y="122"/>
                    <a:pt x="15" y="122"/>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ṡliḓe">
              <a:extLst>
                <a:ext uri="{FF2B5EF4-FFF2-40B4-BE49-F238E27FC236}">
                  <a16:creationId xmlns:a16="http://schemas.microsoft.com/office/drawing/2014/main" id="{C1A5B724-2AAF-29E5-9A50-FCC571A6FDE2}"/>
                </a:ext>
              </a:extLst>
            </p:cNvPr>
            <p:cNvSpPr/>
            <p:nvPr/>
          </p:nvSpPr>
          <p:spPr bwMode="auto">
            <a:xfrm>
              <a:off x="7170738" y="2503488"/>
              <a:ext cx="109538" cy="174625"/>
            </a:xfrm>
            <a:custGeom>
              <a:avLst/>
              <a:gdLst>
                <a:gd name="T0" fmla="*/ 33 w 33"/>
                <a:gd name="T1" fmla="*/ 7 h 53"/>
                <a:gd name="T2" fmla="*/ 19 w 33"/>
                <a:gd name="T3" fmla="*/ 5 h 53"/>
                <a:gd name="T4" fmla="*/ 10 w 33"/>
                <a:gd name="T5" fmla="*/ 36 h 53"/>
                <a:gd name="T6" fmla="*/ 3 w 33"/>
                <a:gd name="T7" fmla="*/ 39 h 53"/>
                <a:gd name="T8" fmla="*/ 8 w 33"/>
                <a:gd name="T9" fmla="*/ 51 h 53"/>
                <a:gd name="T10" fmla="*/ 27 w 33"/>
                <a:gd name="T11" fmla="*/ 31 h 53"/>
                <a:gd name="T12" fmla="*/ 33 w 33"/>
                <a:gd name="T13" fmla="*/ 7 h 53"/>
              </a:gdLst>
              <a:ahLst/>
              <a:cxnLst>
                <a:cxn ang="0">
                  <a:pos x="T0" y="T1"/>
                </a:cxn>
                <a:cxn ang="0">
                  <a:pos x="T2" y="T3"/>
                </a:cxn>
                <a:cxn ang="0">
                  <a:pos x="T4" y="T5"/>
                </a:cxn>
                <a:cxn ang="0">
                  <a:pos x="T6" y="T7"/>
                </a:cxn>
                <a:cxn ang="0">
                  <a:pos x="T8" y="T9"/>
                </a:cxn>
                <a:cxn ang="0">
                  <a:pos x="T10" y="T11"/>
                </a:cxn>
                <a:cxn ang="0">
                  <a:pos x="T12" y="T13"/>
                </a:cxn>
              </a:cxnLst>
              <a:rect l="0" t="0" r="r" b="b"/>
              <a:pathLst>
                <a:path w="33" h="53">
                  <a:moveTo>
                    <a:pt x="33" y="7"/>
                  </a:moveTo>
                  <a:cubicBezTo>
                    <a:pt x="30" y="1"/>
                    <a:pt x="22" y="0"/>
                    <a:pt x="19" y="5"/>
                  </a:cubicBezTo>
                  <a:cubicBezTo>
                    <a:pt x="17" y="9"/>
                    <a:pt x="12" y="26"/>
                    <a:pt x="10" y="36"/>
                  </a:cubicBezTo>
                  <a:cubicBezTo>
                    <a:pt x="9" y="35"/>
                    <a:pt x="5" y="38"/>
                    <a:pt x="3" y="39"/>
                  </a:cubicBezTo>
                  <a:cubicBezTo>
                    <a:pt x="1" y="41"/>
                    <a:pt x="0" y="48"/>
                    <a:pt x="8" y="51"/>
                  </a:cubicBezTo>
                  <a:cubicBezTo>
                    <a:pt x="16" y="53"/>
                    <a:pt x="24" y="48"/>
                    <a:pt x="27" y="31"/>
                  </a:cubicBezTo>
                  <a:cubicBezTo>
                    <a:pt x="30" y="20"/>
                    <a:pt x="33" y="7"/>
                    <a:pt x="33" y="7"/>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ïṥľîḋe">
              <a:extLst>
                <a:ext uri="{FF2B5EF4-FFF2-40B4-BE49-F238E27FC236}">
                  <a16:creationId xmlns:a16="http://schemas.microsoft.com/office/drawing/2014/main" id="{72FB8527-146A-5263-6659-48660FE64F2A}"/>
                </a:ext>
              </a:extLst>
            </p:cNvPr>
            <p:cNvSpPr/>
            <p:nvPr/>
          </p:nvSpPr>
          <p:spPr bwMode="auto">
            <a:xfrm>
              <a:off x="6419850" y="1685925"/>
              <a:ext cx="527050" cy="592138"/>
            </a:xfrm>
            <a:custGeom>
              <a:avLst/>
              <a:gdLst>
                <a:gd name="T0" fmla="*/ 132 w 160"/>
                <a:gd name="T1" fmla="*/ 81 h 180"/>
                <a:gd name="T2" fmla="*/ 159 w 160"/>
                <a:gd name="T3" fmla="*/ 136 h 180"/>
                <a:gd name="T4" fmla="*/ 47 w 160"/>
                <a:gd name="T5" fmla="*/ 157 h 180"/>
                <a:gd name="T6" fmla="*/ 32 w 160"/>
                <a:gd name="T7" fmla="*/ 100 h 180"/>
                <a:gd name="T8" fmla="*/ 1 w 160"/>
                <a:gd name="T9" fmla="*/ 39 h 180"/>
                <a:gd name="T10" fmla="*/ 23 w 160"/>
                <a:gd name="T11" fmla="*/ 10 h 180"/>
                <a:gd name="T12" fmla="*/ 78 w 160"/>
                <a:gd name="T13" fmla="*/ 12 h 180"/>
                <a:gd name="T14" fmla="*/ 132 w 160"/>
                <a:gd name="T15" fmla="*/ 81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180">
                  <a:moveTo>
                    <a:pt x="132" y="81"/>
                  </a:moveTo>
                  <a:cubicBezTo>
                    <a:pt x="139" y="96"/>
                    <a:pt x="158" y="120"/>
                    <a:pt x="159" y="136"/>
                  </a:cubicBezTo>
                  <a:cubicBezTo>
                    <a:pt x="160" y="159"/>
                    <a:pt x="63" y="180"/>
                    <a:pt x="47" y="157"/>
                  </a:cubicBezTo>
                  <a:cubicBezTo>
                    <a:pt x="52" y="152"/>
                    <a:pt x="56" y="122"/>
                    <a:pt x="32" y="100"/>
                  </a:cubicBezTo>
                  <a:cubicBezTo>
                    <a:pt x="5" y="77"/>
                    <a:pt x="0" y="58"/>
                    <a:pt x="1" y="39"/>
                  </a:cubicBezTo>
                  <a:cubicBezTo>
                    <a:pt x="2" y="30"/>
                    <a:pt x="17" y="14"/>
                    <a:pt x="23" y="10"/>
                  </a:cubicBezTo>
                  <a:cubicBezTo>
                    <a:pt x="37" y="0"/>
                    <a:pt x="60" y="0"/>
                    <a:pt x="78" y="12"/>
                  </a:cubicBezTo>
                  <a:cubicBezTo>
                    <a:pt x="105" y="30"/>
                    <a:pt x="114" y="46"/>
                    <a:pt x="132" y="81"/>
                  </a:cubicBez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sļiḋê">
              <a:extLst>
                <a:ext uri="{FF2B5EF4-FFF2-40B4-BE49-F238E27FC236}">
                  <a16:creationId xmlns:a16="http://schemas.microsoft.com/office/drawing/2014/main" id="{0ED77163-90D4-CDE5-5185-D4E86415AEBC}"/>
                </a:ext>
              </a:extLst>
            </p:cNvPr>
            <p:cNvSpPr/>
            <p:nvPr/>
          </p:nvSpPr>
          <p:spPr bwMode="auto">
            <a:xfrm>
              <a:off x="6435725" y="1689100"/>
              <a:ext cx="201613" cy="309563"/>
            </a:xfrm>
            <a:custGeom>
              <a:avLst/>
              <a:gdLst>
                <a:gd name="T0" fmla="*/ 0 w 61"/>
                <a:gd name="T1" fmla="*/ 44 h 94"/>
                <a:gd name="T2" fmla="*/ 18 w 61"/>
                <a:gd name="T3" fmla="*/ 9 h 94"/>
                <a:gd name="T4" fmla="*/ 56 w 61"/>
                <a:gd name="T5" fmla="*/ 3 h 94"/>
                <a:gd name="T6" fmla="*/ 53 w 61"/>
                <a:gd name="T7" fmla="*/ 24 h 94"/>
                <a:gd name="T8" fmla="*/ 46 w 61"/>
                <a:gd name="T9" fmla="*/ 43 h 94"/>
                <a:gd name="T10" fmla="*/ 36 w 61"/>
                <a:gd name="T11" fmla="*/ 46 h 94"/>
                <a:gd name="T12" fmla="*/ 38 w 61"/>
                <a:gd name="T13" fmla="*/ 64 h 94"/>
                <a:gd name="T14" fmla="*/ 28 w 61"/>
                <a:gd name="T15" fmla="*/ 94 h 94"/>
                <a:gd name="T16" fmla="*/ 5 w 61"/>
                <a:gd name="T17" fmla="*/ 65 h 94"/>
                <a:gd name="T18" fmla="*/ 9 w 61"/>
                <a:gd name="T19" fmla="*/ 50 h 94"/>
                <a:gd name="T20" fmla="*/ 0 w 61"/>
                <a:gd name="T21" fmla="*/ 4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94">
                  <a:moveTo>
                    <a:pt x="0" y="44"/>
                  </a:moveTo>
                  <a:cubicBezTo>
                    <a:pt x="0" y="44"/>
                    <a:pt x="12" y="13"/>
                    <a:pt x="18" y="9"/>
                  </a:cubicBezTo>
                  <a:cubicBezTo>
                    <a:pt x="28" y="2"/>
                    <a:pt x="42" y="0"/>
                    <a:pt x="56" y="3"/>
                  </a:cubicBezTo>
                  <a:cubicBezTo>
                    <a:pt x="61" y="9"/>
                    <a:pt x="56" y="17"/>
                    <a:pt x="53" y="24"/>
                  </a:cubicBezTo>
                  <a:cubicBezTo>
                    <a:pt x="49" y="32"/>
                    <a:pt x="46" y="43"/>
                    <a:pt x="46" y="43"/>
                  </a:cubicBezTo>
                  <a:cubicBezTo>
                    <a:pt x="36" y="46"/>
                    <a:pt x="36" y="46"/>
                    <a:pt x="36" y="46"/>
                  </a:cubicBezTo>
                  <a:cubicBezTo>
                    <a:pt x="38" y="64"/>
                    <a:pt x="38" y="64"/>
                    <a:pt x="38" y="64"/>
                  </a:cubicBezTo>
                  <a:cubicBezTo>
                    <a:pt x="28" y="94"/>
                    <a:pt x="28" y="94"/>
                    <a:pt x="28" y="94"/>
                  </a:cubicBezTo>
                  <a:cubicBezTo>
                    <a:pt x="5" y="65"/>
                    <a:pt x="5" y="65"/>
                    <a:pt x="5" y="65"/>
                  </a:cubicBezTo>
                  <a:cubicBezTo>
                    <a:pt x="5" y="65"/>
                    <a:pt x="8" y="55"/>
                    <a:pt x="9" y="50"/>
                  </a:cubicBezTo>
                  <a:cubicBezTo>
                    <a:pt x="7" y="49"/>
                    <a:pt x="0" y="44"/>
                    <a:pt x="0" y="44"/>
                  </a:cubicBezTo>
                  <a:close/>
                </a:path>
              </a:pathLst>
            </a:custGeom>
            <a:solidFill>
              <a:srgbClr val="7579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şļïďe">
              <a:extLst>
                <a:ext uri="{FF2B5EF4-FFF2-40B4-BE49-F238E27FC236}">
                  <a16:creationId xmlns:a16="http://schemas.microsoft.com/office/drawing/2014/main" id="{2D43BC29-788D-3E22-979D-5767E9A15F31}"/>
                </a:ext>
              </a:extLst>
            </p:cNvPr>
            <p:cNvSpPr/>
            <p:nvPr/>
          </p:nvSpPr>
          <p:spPr bwMode="auto">
            <a:xfrm>
              <a:off x="6462713" y="1701800"/>
              <a:ext cx="138113" cy="263525"/>
            </a:xfrm>
            <a:custGeom>
              <a:avLst/>
              <a:gdLst>
                <a:gd name="T0" fmla="*/ 37 w 42"/>
                <a:gd name="T1" fmla="*/ 0 h 80"/>
                <a:gd name="T2" fmla="*/ 32 w 42"/>
                <a:gd name="T3" fmla="*/ 23 h 80"/>
                <a:gd name="T4" fmla="*/ 20 w 42"/>
                <a:gd name="T5" fmla="*/ 47 h 80"/>
                <a:gd name="T6" fmla="*/ 16 w 42"/>
                <a:gd name="T7" fmla="*/ 80 h 80"/>
                <a:gd name="T8" fmla="*/ 16 w 42"/>
                <a:gd name="T9" fmla="*/ 3 h 80"/>
                <a:gd name="T10" fmla="*/ 37 w 42"/>
                <a:gd name="T11" fmla="*/ 0 h 80"/>
              </a:gdLst>
              <a:ahLst/>
              <a:cxnLst>
                <a:cxn ang="0">
                  <a:pos x="T0" y="T1"/>
                </a:cxn>
                <a:cxn ang="0">
                  <a:pos x="T2" y="T3"/>
                </a:cxn>
                <a:cxn ang="0">
                  <a:pos x="T4" y="T5"/>
                </a:cxn>
                <a:cxn ang="0">
                  <a:pos x="T6" y="T7"/>
                </a:cxn>
                <a:cxn ang="0">
                  <a:pos x="T8" y="T9"/>
                </a:cxn>
                <a:cxn ang="0">
                  <a:pos x="T10" y="T11"/>
                </a:cxn>
              </a:cxnLst>
              <a:rect l="0" t="0" r="r" b="b"/>
              <a:pathLst>
                <a:path w="42" h="80">
                  <a:moveTo>
                    <a:pt x="37" y="0"/>
                  </a:moveTo>
                  <a:cubicBezTo>
                    <a:pt x="42" y="7"/>
                    <a:pt x="36" y="17"/>
                    <a:pt x="32" y="23"/>
                  </a:cubicBezTo>
                  <a:cubicBezTo>
                    <a:pt x="27" y="31"/>
                    <a:pt x="22" y="39"/>
                    <a:pt x="20" y="47"/>
                  </a:cubicBezTo>
                  <a:cubicBezTo>
                    <a:pt x="17" y="58"/>
                    <a:pt x="18" y="69"/>
                    <a:pt x="16" y="80"/>
                  </a:cubicBezTo>
                  <a:cubicBezTo>
                    <a:pt x="4" y="67"/>
                    <a:pt x="0" y="4"/>
                    <a:pt x="16" y="3"/>
                  </a:cubicBezTo>
                  <a:lnTo>
                    <a:pt x="37" y="0"/>
                  </a:lnTo>
                  <a:close/>
                </a:path>
              </a:pathLst>
            </a:custGeom>
            <a:solidFill>
              <a:srgbClr val="FFFE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ṥļïďé">
              <a:extLst>
                <a:ext uri="{FF2B5EF4-FFF2-40B4-BE49-F238E27FC236}">
                  <a16:creationId xmlns:a16="http://schemas.microsoft.com/office/drawing/2014/main" id="{683D6023-8DE4-154B-D432-87ABA6E5703E}"/>
                </a:ext>
              </a:extLst>
            </p:cNvPr>
            <p:cNvSpPr/>
            <p:nvPr/>
          </p:nvSpPr>
          <p:spPr bwMode="auto">
            <a:xfrm>
              <a:off x="6481763" y="1806575"/>
              <a:ext cx="42863" cy="158750"/>
            </a:xfrm>
            <a:custGeom>
              <a:avLst/>
              <a:gdLst>
                <a:gd name="T0" fmla="*/ 7 w 13"/>
                <a:gd name="T1" fmla="*/ 0 h 48"/>
                <a:gd name="T2" fmla="*/ 9 w 13"/>
                <a:gd name="T3" fmla="*/ 0 h 48"/>
                <a:gd name="T4" fmla="*/ 13 w 13"/>
                <a:gd name="T5" fmla="*/ 18 h 48"/>
                <a:gd name="T6" fmla="*/ 13 w 13"/>
                <a:gd name="T7" fmla="*/ 18 h 48"/>
                <a:gd name="T8" fmla="*/ 10 w 13"/>
                <a:gd name="T9" fmla="*/ 48 h 48"/>
                <a:gd name="T10" fmla="*/ 0 w 13"/>
                <a:gd name="T11" fmla="*/ 17 h 48"/>
                <a:gd name="T12" fmla="*/ 7 w 13"/>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3" h="48">
                  <a:moveTo>
                    <a:pt x="7" y="0"/>
                  </a:moveTo>
                  <a:cubicBezTo>
                    <a:pt x="9" y="0"/>
                    <a:pt x="9" y="0"/>
                    <a:pt x="9" y="0"/>
                  </a:cubicBezTo>
                  <a:cubicBezTo>
                    <a:pt x="10" y="6"/>
                    <a:pt x="12" y="12"/>
                    <a:pt x="13" y="18"/>
                  </a:cubicBezTo>
                  <a:cubicBezTo>
                    <a:pt x="13" y="18"/>
                    <a:pt x="13" y="18"/>
                    <a:pt x="13" y="18"/>
                  </a:cubicBezTo>
                  <a:cubicBezTo>
                    <a:pt x="11" y="28"/>
                    <a:pt x="12" y="38"/>
                    <a:pt x="10" y="48"/>
                  </a:cubicBezTo>
                  <a:cubicBezTo>
                    <a:pt x="5" y="43"/>
                    <a:pt x="2" y="31"/>
                    <a:pt x="0" y="17"/>
                  </a:cubicBezTo>
                  <a:cubicBezTo>
                    <a:pt x="2" y="11"/>
                    <a:pt x="4" y="4"/>
                    <a:pt x="7" y="0"/>
                  </a:cubicBezTo>
                  <a:close/>
                </a:path>
              </a:pathLst>
            </a:custGeom>
            <a:solidFill>
              <a:srgbClr val="B17B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ṡľîďé">
              <a:extLst>
                <a:ext uri="{FF2B5EF4-FFF2-40B4-BE49-F238E27FC236}">
                  <a16:creationId xmlns:a16="http://schemas.microsoft.com/office/drawing/2014/main" id="{B44B3E91-E572-27FA-8E7F-FD867C0B775A}"/>
                </a:ext>
              </a:extLst>
            </p:cNvPr>
            <p:cNvSpPr/>
            <p:nvPr/>
          </p:nvSpPr>
          <p:spPr bwMode="auto">
            <a:xfrm>
              <a:off x="6494463" y="1781175"/>
              <a:ext cx="36513" cy="31750"/>
            </a:xfrm>
            <a:custGeom>
              <a:avLst/>
              <a:gdLst>
                <a:gd name="T0" fmla="*/ 8 w 11"/>
                <a:gd name="T1" fmla="*/ 1 h 10"/>
                <a:gd name="T2" fmla="*/ 4 w 11"/>
                <a:gd name="T3" fmla="*/ 10 h 10"/>
                <a:gd name="T4" fmla="*/ 4 w 11"/>
                <a:gd name="T5" fmla="*/ 0 h 10"/>
                <a:gd name="T6" fmla="*/ 8 w 11"/>
                <a:gd name="T7" fmla="*/ 1 h 10"/>
              </a:gdLst>
              <a:ahLst/>
              <a:cxnLst>
                <a:cxn ang="0">
                  <a:pos x="T0" y="T1"/>
                </a:cxn>
                <a:cxn ang="0">
                  <a:pos x="T2" y="T3"/>
                </a:cxn>
                <a:cxn ang="0">
                  <a:pos x="T4" y="T5"/>
                </a:cxn>
                <a:cxn ang="0">
                  <a:pos x="T6" y="T7"/>
                </a:cxn>
              </a:cxnLst>
              <a:rect l="0" t="0" r="r" b="b"/>
              <a:pathLst>
                <a:path w="11" h="10">
                  <a:moveTo>
                    <a:pt x="8" y="1"/>
                  </a:moveTo>
                  <a:cubicBezTo>
                    <a:pt x="11" y="5"/>
                    <a:pt x="6" y="7"/>
                    <a:pt x="4" y="10"/>
                  </a:cubicBezTo>
                  <a:cubicBezTo>
                    <a:pt x="1" y="7"/>
                    <a:pt x="0" y="4"/>
                    <a:pt x="4" y="0"/>
                  </a:cubicBezTo>
                  <a:lnTo>
                    <a:pt x="8" y="1"/>
                  </a:lnTo>
                  <a:close/>
                </a:path>
              </a:pathLst>
            </a:custGeom>
            <a:solidFill>
              <a:srgbClr val="B17B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lîḋe">
              <a:extLst>
                <a:ext uri="{FF2B5EF4-FFF2-40B4-BE49-F238E27FC236}">
                  <a16:creationId xmlns:a16="http://schemas.microsoft.com/office/drawing/2014/main" id="{36BDF1D4-888F-AB10-089C-8BD7B8F3450A}"/>
                </a:ext>
              </a:extLst>
            </p:cNvPr>
            <p:cNvSpPr/>
            <p:nvPr/>
          </p:nvSpPr>
          <p:spPr bwMode="auto">
            <a:xfrm>
              <a:off x="6356350" y="2139950"/>
              <a:ext cx="119063" cy="134938"/>
            </a:xfrm>
            <a:custGeom>
              <a:avLst/>
              <a:gdLst>
                <a:gd name="T0" fmla="*/ 33 w 36"/>
                <a:gd name="T1" fmla="*/ 31 h 41"/>
                <a:gd name="T2" fmla="*/ 17 w 36"/>
                <a:gd name="T3" fmla="*/ 35 h 41"/>
                <a:gd name="T4" fmla="*/ 9 w 36"/>
                <a:gd name="T5" fmla="*/ 18 h 41"/>
                <a:gd name="T6" fmla="*/ 2 w 36"/>
                <a:gd name="T7" fmla="*/ 18 h 41"/>
                <a:gd name="T8" fmla="*/ 7 w 36"/>
                <a:gd name="T9" fmla="*/ 8 h 41"/>
                <a:gd name="T10" fmla="*/ 28 w 36"/>
                <a:gd name="T11" fmla="*/ 9 h 41"/>
                <a:gd name="T12" fmla="*/ 33 w 36"/>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36" h="41">
                  <a:moveTo>
                    <a:pt x="33" y="31"/>
                  </a:moveTo>
                  <a:cubicBezTo>
                    <a:pt x="29" y="37"/>
                    <a:pt x="23" y="41"/>
                    <a:pt x="17" y="35"/>
                  </a:cubicBezTo>
                  <a:cubicBezTo>
                    <a:pt x="13" y="30"/>
                    <a:pt x="11" y="24"/>
                    <a:pt x="9" y="18"/>
                  </a:cubicBezTo>
                  <a:cubicBezTo>
                    <a:pt x="8" y="13"/>
                    <a:pt x="7" y="19"/>
                    <a:pt x="2" y="18"/>
                  </a:cubicBezTo>
                  <a:cubicBezTo>
                    <a:pt x="0" y="17"/>
                    <a:pt x="6" y="9"/>
                    <a:pt x="7" y="8"/>
                  </a:cubicBezTo>
                  <a:cubicBezTo>
                    <a:pt x="15" y="2"/>
                    <a:pt x="22" y="0"/>
                    <a:pt x="28" y="9"/>
                  </a:cubicBezTo>
                  <a:cubicBezTo>
                    <a:pt x="28" y="9"/>
                    <a:pt x="36" y="24"/>
                    <a:pt x="33" y="3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1íḋe">
              <a:extLst>
                <a:ext uri="{FF2B5EF4-FFF2-40B4-BE49-F238E27FC236}">
                  <a16:creationId xmlns:a16="http://schemas.microsoft.com/office/drawing/2014/main" id="{20134B1A-A2C2-CE29-6F74-BC1B5C95C77D}"/>
                </a:ext>
              </a:extLst>
            </p:cNvPr>
            <p:cNvSpPr/>
            <p:nvPr/>
          </p:nvSpPr>
          <p:spPr bwMode="auto">
            <a:xfrm>
              <a:off x="6405563" y="1720850"/>
              <a:ext cx="330200" cy="458788"/>
            </a:xfrm>
            <a:custGeom>
              <a:avLst/>
              <a:gdLst>
                <a:gd name="T0" fmla="*/ 11 w 100"/>
                <a:gd name="T1" fmla="*/ 135 h 139"/>
                <a:gd name="T2" fmla="*/ 83 w 100"/>
                <a:gd name="T3" fmla="*/ 33 h 139"/>
                <a:gd name="T4" fmla="*/ 57 w 100"/>
                <a:gd name="T5" fmla="*/ 25 h 139"/>
                <a:gd name="T6" fmla="*/ 29 w 100"/>
                <a:gd name="T7" fmla="*/ 82 h 139"/>
                <a:gd name="T8" fmla="*/ 1 w 100"/>
                <a:gd name="T9" fmla="*/ 131 h 139"/>
                <a:gd name="T10" fmla="*/ 6 w 100"/>
                <a:gd name="T11" fmla="*/ 138 h 139"/>
                <a:gd name="T12" fmla="*/ 11 w 100"/>
                <a:gd name="T13" fmla="*/ 135 h 139"/>
              </a:gdLst>
              <a:ahLst/>
              <a:cxnLst>
                <a:cxn ang="0">
                  <a:pos x="T0" y="T1"/>
                </a:cxn>
                <a:cxn ang="0">
                  <a:pos x="T2" y="T3"/>
                </a:cxn>
                <a:cxn ang="0">
                  <a:pos x="T4" y="T5"/>
                </a:cxn>
                <a:cxn ang="0">
                  <a:pos x="T6" y="T7"/>
                </a:cxn>
                <a:cxn ang="0">
                  <a:pos x="T8" y="T9"/>
                </a:cxn>
                <a:cxn ang="0">
                  <a:pos x="T10" y="T11"/>
                </a:cxn>
                <a:cxn ang="0">
                  <a:pos x="T12" y="T13"/>
                </a:cxn>
              </a:cxnLst>
              <a:rect l="0" t="0" r="r" b="b"/>
              <a:pathLst>
                <a:path w="100" h="139">
                  <a:moveTo>
                    <a:pt x="11" y="135"/>
                  </a:moveTo>
                  <a:cubicBezTo>
                    <a:pt x="29" y="108"/>
                    <a:pt x="63" y="69"/>
                    <a:pt x="83" y="33"/>
                  </a:cubicBezTo>
                  <a:cubicBezTo>
                    <a:pt x="100" y="3"/>
                    <a:pt x="71" y="0"/>
                    <a:pt x="57" y="25"/>
                  </a:cubicBezTo>
                  <a:cubicBezTo>
                    <a:pt x="47" y="44"/>
                    <a:pt x="40" y="63"/>
                    <a:pt x="29" y="82"/>
                  </a:cubicBezTo>
                  <a:cubicBezTo>
                    <a:pt x="19" y="99"/>
                    <a:pt x="3" y="126"/>
                    <a:pt x="1" y="131"/>
                  </a:cubicBezTo>
                  <a:cubicBezTo>
                    <a:pt x="0" y="135"/>
                    <a:pt x="0" y="139"/>
                    <a:pt x="6" y="138"/>
                  </a:cubicBezTo>
                  <a:cubicBezTo>
                    <a:pt x="10" y="138"/>
                    <a:pt x="11" y="135"/>
                    <a:pt x="11" y="13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šlïdé">
              <a:extLst>
                <a:ext uri="{FF2B5EF4-FFF2-40B4-BE49-F238E27FC236}">
                  <a16:creationId xmlns:a16="http://schemas.microsoft.com/office/drawing/2014/main" id="{E93899FE-FBD0-C84C-7F40-B7E82CA07F8C}"/>
                </a:ext>
              </a:extLst>
            </p:cNvPr>
            <p:cNvSpPr/>
            <p:nvPr/>
          </p:nvSpPr>
          <p:spPr bwMode="auto">
            <a:xfrm>
              <a:off x="6416675" y="1619250"/>
              <a:ext cx="168275" cy="152400"/>
            </a:xfrm>
            <a:custGeom>
              <a:avLst/>
              <a:gdLst>
                <a:gd name="T0" fmla="*/ 51 w 51"/>
                <a:gd name="T1" fmla="*/ 25 h 46"/>
                <a:gd name="T2" fmla="*/ 14 w 51"/>
                <a:gd name="T3" fmla="*/ 0 h 46"/>
                <a:gd name="T4" fmla="*/ 3 w 51"/>
                <a:gd name="T5" fmla="*/ 20 h 46"/>
                <a:gd name="T6" fmla="*/ 15 w 51"/>
                <a:gd name="T7" fmla="*/ 36 h 46"/>
                <a:gd name="T8" fmla="*/ 33 w 51"/>
                <a:gd name="T9" fmla="*/ 44 h 46"/>
                <a:gd name="T10" fmla="*/ 51 w 51"/>
                <a:gd name="T11" fmla="*/ 25 h 46"/>
              </a:gdLst>
              <a:ahLst/>
              <a:cxnLst>
                <a:cxn ang="0">
                  <a:pos x="T0" y="T1"/>
                </a:cxn>
                <a:cxn ang="0">
                  <a:pos x="T2" y="T3"/>
                </a:cxn>
                <a:cxn ang="0">
                  <a:pos x="T4" y="T5"/>
                </a:cxn>
                <a:cxn ang="0">
                  <a:pos x="T6" y="T7"/>
                </a:cxn>
                <a:cxn ang="0">
                  <a:pos x="T8" y="T9"/>
                </a:cxn>
                <a:cxn ang="0">
                  <a:pos x="T10" y="T11"/>
                </a:cxn>
              </a:cxnLst>
              <a:rect l="0" t="0" r="r" b="b"/>
              <a:pathLst>
                <a:path w="51" h="46">
                  <a:moveTo>
                    <a:pt x="51" y="25"/>
                  </a:moveTo>
                  <a:cubicBezTo>
                    <a:pt x="38" y="16"/>
                    <a:pt x="26" y="9"/>
                    <a:pt x="14" y="0"/>
                  </a:cubicBezTo>
                  <a:cubicBezTo>
                    <a:pt x="9" y="6"/>
                    <a:pt x="0" y="12"/>
                    <a:pt x="3" y="20"/>
                  </a:cubicBezTo>
                  <a:cubicBezTo>
                    <a:pt x="5" y="26"/>
                    <a:pt x="12" y="32"/>
                    <a:pt x="15" y="36"/>
                  </a:cubicBezTo>
                  <a:cubicBezTo>
                    <a:pt x="21" y="41"/>
                    <a:pt x="26" y="46"/>
                    <a:pt x="33" y="44"/>
                  </a:cubicBezTo>
                  <a:cubicBezTo>
                    <a:pt x="51" y="39"/>
                    <a:pt x="51" y="25"/>
                    <a:pt x="51" y="25"/>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ṣľiḑe">
              <a:extLst>
                <a:ext uri="{FF2B5EF4-FFF2-40B4-BE49-F238E27FC236}">
                  <a16:creationId xmlns:a16="http://schemas.microsoft.com/office/drawing/2014/main" id="{2A9360A3-85AE-C661-3447-93725EA91422}"/>
                </a:ext>
              </a:extLst>
            </p:cNvPr>
            <p:cNvSpPr/>
            <p:nvPr/>
          </p:nvSpPr>
          <p:spPr bwMode="auto">
            <a:xfrm>
              <a:off x="6326188" y="1450975"/>
              <a:ext cx="255588" cy="339725"/>
            </a:xfrm>
            <a:custGeom>
              <a:avLst/>
              <a:gdLst>
                <a:gd name="T0" fmla="*/ 63 w 77"/>
                <a:gd name="T1" fmla="*/ 11 h 103"/>
                <a:gd name="T2" fmla="*/ 74 w 77"/>
                <a:gd name="T3" fmla="*/ 30 h 103"/>
                <a:gd name="T4" fmla="*/ 74 w 77"/>
                <a:gd name="T5" fmla="*/ 62 h 103"/>
                <a:gd name="T6" fmla="*/ 58 w 77"/>
                <a:gd name="T7" fmla="*/ 87 h 103"/>
                <a:gd name="T8" fmla="*/ 38 w 77"/>
                <a:gd name="T9" fmla="*/ 102 h 103"/>
                <a:gd name="T10" fmla="*/ 22 w 77"/>
                <a:gd name="T11" fmla="*/ 95 h 103"/>
                <a:gd name="T12" fmla="*/ 10 w 77"/>
                <a:gd name="T13" fmla="*/ 75 h 103"/>
                <a:gd name="T14" fmla="*/ 2 w 77"/>
                <a:gd name="T15" fmla="*/ 49 h 103"/>
                <a:gd name="T16" fmla="*/ 6 w 77"/>
                <a:gd name="T17" fmla="*/ 17 h 103"/>
                <a:gd name="T18" fmla="*/ 40 w 77"/>
                <a:gd name="T19" fmla="*/ 1 h 103"/>
                <a:gd name="T20" fmla="*/ 63 w 77"/>
                <a:gd name="T2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63" y="11"/>
                  </a:moveTo>
                  <a:cubicBezTo>
                    <a:pt x="68" y="16"/>
                    <a:pt x="71" y="23"/>
                    <a:pt x="74" y="30"/>
                  </a:cubicBezTo>
                  <a:cubicBezTo>
                    <a:pt x="77" y="40"/>
                    <a:pt x="76" y="52"/>
                    <a:pt x="74" y="62"/>
                  </a:cubicBezTo>
                  <a:cubicBezTo>
                    <a:pt x="73" y="70"/>
                    <a:pt x="63" y="80"/>
                    <a:pt x="58" y="87"/>
                  </a:cubicBezTo>
                  <a:cubicBezTo>
                    <a:pt x="53" y="93"/>
                    <a:pt x="47" y="101"/>
                    <a:pt x="38" y="102"/>
                  </a:cubicBezTo>
                  <a:cubicBezTo>
                    <a:pt x="32" y="103"/>
                    <a:pt x="25" y="99"/>
                    <a:pt x="22" y="95"/>
                  </a:cubicBezTo>
                  <a:cubicBezTo>
                    <a:pt x="16" y="88"/>
                    <a:pt x="13" y="82"/>
                    <a:pt x="10" y="75"/>
                  </a:cubicBezTo>
                  <a:cubicBezTo>
                    <a:pt x="7" y="66"/>
                    <a:pt x="3" y="57"/>
                    <a:pt x="2" y="49"/>
                  </a:cubicBezTo>
                  <a:cubicBezTo>
                    <a:pt x="0" y="38"/>
                    <a:pt x="0" y="27"/>
                    <a:pt x="6" y="17"/>
                  </a:cubicBezTo>
                  <a:cubicBezTo>
                    <a:pt x="13" y="4"/>
                    <a:pt x="25" y="0"/>
                    <a:pt x="40" y="1"/>
                  </a:cubicBezTo>
                  <a:cubicBezTo>
                    <a:pt x="45" y="2"/>
                    <a:pt x="54" y="0"/>
                    <a:pt x="63" y="1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şļïḍê">
              <a:extLst>
                <a:ext uri="{FF2B5EF4-FFF2-40B4-BE49-F238E27FC236}">
                  <a16:creationId xmlns:a16="http://schemas.microsoft.com/office/drawing/2014/main" id="{17185DF0-A899-73DB-5C0B-21843626CF67}"/>
                </a:ext>
              </a:extLst>
            </p:cNvPr>
            <p:cNvSpPr/>
            <p:nvPr/>
          </p:nvSpPr>
          <p:spPr bwMode="auto">
            <a:xfrm>
              <a:off x="6326188" y="1450975"/>
              <a:ext cx="255588" cy="217488"/>
            </a:xfrm>
            <a:custGeom>
              <a:avLst/>
              <a:gdLst>
                <a:gd name="T0" fmla="*/ 40 w 77"/>
                <a:gd name="T1" fmla="*/ 1 h 66"/>
                <a:gd name="T2" fmla="*/ 63 w 77"/>
                <a:gd name="T3" fmla="*/ 11 h 66"/>
                <a:gd name="T4" fmla="*/ 74 w 77"/>
                <a:gd name="T5" fmla="*/ 30 h 66"/>
                <a:gd name="T6" fmla="*/ 74 w 77"/>
                <a:gd name="T7" fmla="*/ 62 h 66"/>
                <a:gd name="T8" fmla="*/ 73 w 77"/>
                <a:gd name="T9" fmla="*/ 66 h 66"/>
                <a:gd name="T10" fmla="*/ 69 w 77"/>
                <a:gd name="T11" fmla="*/ 61 h 66"/>
                <a:gd name="T12" fmla="*/ 68 w 77"/>
                <a:gd name="T13" fmla="*/ 54 h 66"/>
                <a:gd name="T14" fmla="*/ 64 w 77"/>
                <a:gd name="T15" fmla="*/ 45 h 66"/>
                <a:gd name="T16" fmla="*/ 52 w 77"/>
                <a:gd name="T17" fmla="*/ 66 h 66"/>
                <a:gd name="T18" fmla="*/ 46 w 77"/>
                <a:gd name="T19" fmla="*/ 52 h 66"/>
                <a:gd name="T20" fmla="*/ 39 w 77"/>
                <a:gd name="T21" fmla="*/ 45 h 66"/>
                <a:gd name="T22" fmla="*/ 33 w 77"/>
                <a:gd name="T23" fmla="*/ 48 h 66"/>
                <a:gd name="T24" fmla="*/ 19 w 77"/>
                <a:gd name="T25" fmla="*/ 44 h 66"/>
                <a:gd name="T26" fmla="*/ 1 w 77"/>
                <a:gd name="T27" fmla="*/ 41 h 66"/>
                <a:gd name="T28" fmla="*/ 6 w 77"/>
                <a:gd name="T29" fmla="*/ 17 h 66"/>
                <a:gd name="T30" fmla="*/ 40 w 77"/>
                <a:gd name="T31"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66">
                  <a:moveTo>
                    <a:pt x="40" y="1"/>
                  </a:moveTo>
                  <a:cubicBezTo>
                    <a:pt x="45" y="2"/>
                    <a:pt x="54" y="0"/>
                    <a:pt x="63" y="11"/>
                  </a:cubicBezTo>
                  <a:cubicBezTo>
                    <a:pt x="68" y="16"/>
                    <a:pt x="71" y="23"/>
                    <a:pt x="74" y="30"/>
                  </a:cubicBezTo>
                  <a:cubicBezTo>
                    <a:pt x="77" y="40"/>
                    <a:pt x="76" y="52"/>
                    <a:pt x="74" y="62"/>
                  </a:cubicBezTo>
                  <a:cubicBezTo>
                    <a:pt x="74" y="63"/>
                    <a:pt x="74" y="64"/>
                    <a:pt x="73" y="66"/>
                  </a:cubicBezTo>
                  <a:cubicBezTo>
                    <a:pt x="70" y="66"/>
                    <a:pt x="69" y="65"/>
                    <a:pt x="69" y="61"/>
                  </a:cubicBezTo>
                  <a:cubicBezTo>
                    <a:pt x="68" y="59"/>
                    <a:pt x="68" y="57"/>
                    <a:pt x="68" y="54"/>
                  </a:cubicBezTo>
                  <a:cubicBezTo>
                    <a:pt x="68" y="50"/>
                    <a:pt x="69" y="46"/>
                    <a:pt x="64" y="45"/>
                  </a:cubicBezTo>
                  <a:cubicBezTo>
                    <a:pt x="55" y="42"/>
                    <a:pt x="54" y="60"/>
                    <a:pt x="52" y="66"/>
                  </a:cubicBezTo>
                  <a:cubicBezTo>
                    <a:pt x="50" y="61"/>
                    <a:pt x="48" y="57"/>
                    <a:pt x="46" y="52"/>
                  </a:cubicBezTo>
                  <a:cubicBezTo>
                    <a:pt x="44" y="49"/>
                    <a:pt x="43" y="46"/>
                    <a:pt x="39" y="45"/>
                  </a:cubicBezTo>
                  <a:cubicBezTo>
                    <a:pt x="36" y="45"/>
                    <a:pt x="35" y="47"/>
                    <a:pt x="33" y="48"/>
                  </a:cubicBezTo>
                  <a:cubicBezTo>
                    <a:pt x="28" y="50"/>
                    <a:pt x="24" y="46"/>
                    <a:pt x="19" y="44"/>
                  </a:cubicBezTo>
                  <a:cubicBezTo>
                    <a:pt x="14" y="41"/>
                    <a:pt x="7" y="41"/>
                    <a:pt x="1" y="41"/>
                  </a:cubicBezTo>
                  <a:cubicBezTo>
                    <a:pt x="0" y="33"/>
                    <a:pt x="2" y="25"/>
                    <a:pt x="6" y="17"/>
                  </a:cubicBezTo>
                  <a:cubicBezTo>
                    <a:pt x="13" y="4"/>
                    <a:pt x="25" y="0"/>
                    <a:pt x="40" y="1"/>
                  </a:cubicBezTo>
                  <a:close/>
                </a:path>
              </a:pathLst>
            </a:custGeom>
            <a:solidFill>
              <a:srgbClr val="8E5E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šlïḓe">
              <a:extLst>
                <a:ext uri="{FF2B5EF4-FFF2-40B4-BE49-F238E27FC236}">
                  <a16:creationId xmlns:a16="http://schemas.microsoft.com/office/drawing/2014/main" id="{F77A25F7-8619-0096-A49C-EC9DC38EFDFA}"/>
                </a:ext>
              </a:extLst>
            </p:cNvPr>
            <p:cNvSpPr/>
            <p:nvPr/>
          </p:nvSpPr>
          <p:spPr bwMode="auto">
            <a:xfrm>
              <a:off x="5353050" y="2693988"/>
              <a:ext cx="149225" cy="119063"/>
            </a:xfrm>
            <a:custGeom>
              <a:avLst/>
              <a:gdLst>
                <a:gd name="T0" fmla="*/ 7 w 45"/>
                <a:gd name="T1" fmla="*/ 3 h 36"/>
                <a:gd name="T2" fmla="*/ 2 w 45"/>
                <a:gd name="T3" fmla="*/ 6 h 36"/>
                <a:gd name="T4" fmla="*/ 12 w 45"/>
                <a:gd name="T5" fmla="*/ 17 h 36"/>
                <a:gd name="T6" fmla="*/ 31 w 45"/>
                <a:gd name="T7" fmla="*/ 30 h 36"/>
                <a:gd name="T8" fmla="*/ 44 w 45"/>
                <a:gd name="T9" fmla="*/ 33 h 36"/>
                <a:gd name="T10" fmla="*/ 24 w 45"/>
                <a:gd name="T11" fmla="*/ 10 h 36"/>
                <a:gd name="T12" fmla="*/ 7 w 45"/>
                <a:gd name="T13" fmla="*/ 3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7" y="3"/>
                  </a:moveTo>
                  <a:cubicBezTo>
                    <a:pt x="3" y="3"/>
                    <a:pt x="2" y="4"/>
                    <a:pt x="2" y="6"/>
                  </a:cubicBezTo>
                  <a:cubicBezTo>
                    <a:pt x="0" y="12"/>
                    <a:pt x="9" y="14"/>
                    <a:pt x="12" y="17"/>
                  </a:cubicBezTo>
                  <a:cubicBezTo>
                    <a:pt x="18" y="21"/>
                    <a:pt x="24" y="26"/>
                    <a:pt x="31" y="30"/>
                  </a:cubicBezTo>
                  <a:cubicBezTo>
                    <a:pt x="35" y="32"/>
                    <a:pt x="42" y="36"/>
                    <a:pt x="44" y="33"/>
                  </a:cubicBezTo>
                  <a:cubicBezTo>
                    <a:pt x="45" y="30"/>
                    <a:pt x="30" y="16"/>
                    <a:pt x="24" y="10"/>
                  </a:cubicBezTo>
                  <a:cubicBezTo>
                    <a:pt x="14" y="0"/>
                    <a:pt x="7" y="3"/>
                    <a:pt x="7" y="3"/>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ṩļîḋe">
              <a:extLst>
                <a:ext uri="{FF2B5EF4-FFF2-40B4-BE49-F238E27FC236}">
                  <a16:creationId xmlns:a16="http://schemas.microsoft.com/office/drawing/2014/main" id="{7AE2314D-C419-A8CB-3326-8A8C7C31E948}"/>
                </a:ext>
              </a:extLst>
            </p:cNvPr>
            <p:cNvSpPr/>
            <p:nvPr/>
          </p:nvSpPr>
          <p:spPr bwMode="auto">
            <a:xfrm>
              <a:off x="4621213" y="2562225"/>
              <a:ext cx="98425" cy="174625"/>
            </a:xfrm>
            <a:custGeom>
              <a:avLst/>
              <a:gdLst>
                <a:gd name="T0" fmla="*/ 2 w 30"/>
                <a:gd name="T1" fmla="*/ 5 h 53"/>
                <a:gd name="T2" fmla="*/ 13 w 30"/>
                <a:gd name="T3" fmla="*/ 5 h 53"/>
                <a:gd name="T4" fmla="*/ 21 w 30"/>
                <a:gd name="T5" fmla="*/ 35 h 53"/>
                <a:gd name="T6" fmla="*/ 30 w 30"/>
                <a:gd name="T7" fmla="*/ 46 h 53"/>
                <a:gd name="T8" fmla="*/ 24 w 30"/>
                <a:gd name="T9" fmla="*/ 50 h 53"/>
                <a:gd name="T10" fmla="*/ 7 w 30"/>
                <a:gd name="T11" fmla="*/ 29 h 53"/>
                <a:gd name="T12" fmla="*/ 2 w 30"/>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30" h="53">
                  <a:moveTo>
                    <a:pt x="2" y="5"/>
                  </a:moveTo>
                  <a:cubicBezTo>
                    <a:pt x="4" y="0"/>
                    <a:pt x="10" y="0"/>
                    <a:pt x="13" y="5"/>
                  </a:cubicBezTo>
                  <a:cubicBezTo>
                    <a:pt x="15" y="9"/>
                    <a:pt x="19" y="26"/>
                    <a:pt x="21" y="35"/>
                  </a:cubicBezTo>
                  <a:cubicBezTo>
                    <a:pt x="23" y="37"/>
                    <a:pt x="30" y="43"/>
                    <a:pt x="30" y="46"/>
                  </a:cubicBezTo>
                  <a:cubicBezTo>
                    <a:pt x="30" y="48"/>
                    <a:pt x="28" y="49"/>
                    <a:pt x="24" y="50"/>
                  </a:cubicBezTo>
                  <a:cubicBezTo>
                    <a:pt x="16" y="53"/>
                    <a:pt x="11" y="46"/>
                    <a:pt x="7" y="29"/>
                  </a:cubicBezTo>
                  <a:cubicBezTo>
                    <a:pt x="5" y="18"/>
                    <a:pt x="0" y="10"/>
                    <a:pt x="2" y="5"/>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isľíḋe">
              <a:extLst>
                <a:ext uri="{FF2B5EF4-FFF2-40B4-BE49-F238E27FC236}">
                  <a16:creationId xmlns:a16="http://schemas.microsoft.com/office/drawing/2014/main" id="{BF199687-D1B2-7CD5-1B8B-E54B6EF9A9E4}"/>
                </a:ext>
              </a:extLst>
            </p:cNvPr>
            <p:cNvSpPr/>
            <p:nvPr/>
          </p:nvSpPr>
          <p:spPr bwMode="auto">
            <a:xfrm>
              <a:off x="4608513" y="2562225"/>
              <a:ext cx="46038" cy="42863"/>
            </a:xfrm>
            <a:custGeom>
              <a:avLst/>
              <a:gdLst>
                <a:gd name="T0" fmla="*/ 1 w 14"/>
                <a:gd name="T1" fmla="*/ 8 h 13"/>
                <a:gd name="T2" fmla="*/ 0 w 14"/>
                <a:gd name="T3" fmla="*/ 11 h 13"/>
                <a:gd name="T4" fmla="*/ 2 w 14"/>
                <a:gd name="T5" fmla="*/ 13 h 13"/>
                <a:gd name="T6" fmla="*/ 13 w 14"/>
                <a:gd name="T7" fmla="*/ 11 h 13"/>
                <a:gd name="T8" fmla="*/ 9 w 14"/>
                <a:gd name="T9" fmla="*/ 2 h 13"/>
                <a:gd name="T10" fmla="*/ 1 w 14"/>
                <a:gd name="T11" fmla="*/ 8 h 13"/>
              </a:gdLst>
              <a:ahLst/>
              <a:cxnLst>
                <a:cxn ang="0">
                  <a:pos x="T0" y="T1"/>
                </a:cxn>
                <a:cxn ang="0">
                  <a:pos x="T2" y="T3"/>
                </a:cxn>
                <a:cxn ang="0">
                  <a:pos x="T4" y="T5"/>
                </a:cxn>
                <a:cxn ang="0">
                  <a:pos x="T6" y="T7"/>
                </a:cxn>
                <a:cxn ang="0">
                  <a:pos x="T8" y="T9"/>
                </a:cxn>
                <a:cxn ang="0">
                  <a:pos x="T10" y="T11"/>
                </a:cxn>
              </a:cxnLst>
              <a:rect l="0" t="0" r="r" b="b"/>
              <a:pathLst>
                <a:path w="14" h="13">
                  <a:moveTo>
                    <a:pt x="1" y="8"/>
                  </a:moveTo>
                  <a:cubicBezTo>
                    <a:pt x="0" y="9"/>
                    <a:pt x="0" y="10"/>
                    <a:pt x="0" y="11"/>
                  </a:cubicBezTo>
                  <a:cubicBezTo>
                    <a:pt x="0" y="12"/>
                    <a:pt x="1" y="13"/>
                    <a:pt x="2" y="13"/>
                  </a:cubicBezTo>
                  <a:cubicBezTo>
                    <a:pt x="3" y="13"/>
                    <a:pt x="10" y="13"/>
                    <a:pt x="13" y="11"/>
                  </a:cubicBezTo>
                  <a:cubicBezTo>
                    <a:pt x="14" y="10"/>
                    <a:pt x="9" y="3"/>
                    <a:pt x="9" y="2"/>
                  </a:cubicBezTo>
                  <a:cubicBezTo>
                    <a:pt x="9" y="0"/>
                    <a:pt x="4" y="6"/>
                    <a:pt x="1" y="8"/>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ṡlïḍe">
              <a:extLst>
                <a:ext uri="{FF2B5EF4-FFF2-40B4-BE49-F238E27FC236}">
                  <a16:creationId xmlns:a16="http://schemas.microsoft.com/office/drawing/2014/main" id="{3E2F7212-D20F-403C-0625-4B2E35D76AFE}"/>
                </a:ext>
              </a:extLst>
            </p:cNvPr>
            <p:cNvSpPr/>
            <p:nvPr/>
          </p:nvSpPr>
          <p:spPr bwMode="auto">
            <a:xfrm>
              <a:off x="5218113" y="1454150"/>
              <a:ext cx="149225" cy="309563"/>
            </a:xfrm>
            <a:custGeom>
              <a:avLst/>
              <a:gdLst>
                <a:gd name="T0" fmla="*/ 45 w 45"/>
                <a:gd name="T1" fmla="*/ 9 h 94"/>
                <a:gd name="T2" fmla="*/ 26 w 45"/>
                <a:gd name="T3" fmla="*/ 0 h 94"/>
                <a:gd name="T4" fmla="*/ 12 w 45"/>
                <a:gd name="T5" fmla="*/ 11 h 94"/>
                <a:gd name="T6" fmla="*/ 7 w 45"/>
                <a:gd name="T7" fmla="*/ 33 h 94"/>
                <a:gd name="T8" fmla="*/ 2 w 45"/>
                <a:gd name="T9" fmla="*/ 62 h 94"/>
                <a:gd name="T10" fmla="*/ 1 w 45"/>
                <a:gd name="T11" fmla="*/ 94 h 94"/>
                <a:gd name="T12" fmla="*/ 6 w 45"/>
                <a:gd name="T13" fmla="*/ 83 h 94"/>
                <a:gd name="T14" fmla="*/ 10 w 45"/>
                <a:gd name="T15" fmla="*/ 92 h 94"/>
                <a:gd name="T16" fmla="*/ 13 w 45"/>
                <a:gd name="T17" fmla="*/ 81 h 94"/>
                <a:gd name="T18" fmla="*/ 19 w 45"/>
                <a:gd name="T19" fmla="*/ 93 h 94"/>
                <a:gd name="T20" fmla="*/ 21 w 45"/>
                <a:gd name="T21" fmla="*/ 81 h 94"/>
                <a:gd name="T22" fmla="*/ 24 w 45"/>
                <a:gd name="T23" fmla="*/ 92 h 94"/>
                <a:gd name="T24" fmla="*/ 24 w 45"/>
                <a:gd name="T25" fmla="*/ 82 h 94"/>
                <a:gd name="T26" fmla="*/ 28 w 45"/>
                <a:gd name="T27" fmla="*/ 91 h 94"/>
                <a:gd name="T28" fmla="*/ 30 w 45"/>
                <a:gd name="T29" fmla="*/ 80 h 94"/>
                <a:gd name="T30" fmla="*/ 33 w 45"/>
                <a:gd name="T31" fmla="*/ 71 h 94"/>
                <a:gd name="T32" fmla="*/ 36 w 45"/>
                <a:gd name="T33" fmla="*/ 84 h 94"/>
                <a:gd name="T34" fmla="*/ 43 w 45"/>
                <a:gd name="T35" fmla="*/ 67 h 94"/>
                <a:gd name="T36" fmla="*/ 44 w 45"/>
                <a:gd name="T37" fmla="*/ 56 h 94"/>
                <a:gd name="T38" fmla="*/ 45 w 45"/>
                <a:gd name="T39" fmla="*/ 30 h 94"/>
                <a:gd name="T40" fmla="*/ 45 w 45"/>
                <a:gd name="T41"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94">
                  <a:moveTo>
                    <a:pt x="45" y="9"/>
                  </a:moveTo>
                  <a:cubicBezTo>
                    <a:pt x="42" y="4"/>
                    <a:pt x="31" y="0"/>
                    <a:pt x="26" y="0"/>
                  </a:cubicBezTo>
                  <a:cubicBezTo>
                    <a:pt x="20" y="0"/>
                    <a:pt x="15" y="6"/>
                    <a:pt x="12" y="11"/>
                  </a:cubicBezTo>
                  <a:cubicBezTo>
                    <a:pt x="7" y="18"/>
                    <a:pt x="8" y="26"/>
                    <a:pt x="7" y="33"/>
                  </a:cubicBezTo>
                  <a:cubicBezTo>
                    <a:pt x="5" y="43"/>
                    <a:pt x="4" y="53"/>
                    <a:pt x="2" y="62"/>
                  </a:cubicBezTo>
                  <a:cubicBezTo>
                    <a:pt x="0" y="75"/>
                    <a:pt x="0" y="91"/>
                    <a:pt x="1" y="94"/>
                  </a:cubicBezTo>
                  <a:cubicBezTo>
                    <a:pt x="4" y="89"/>
                    <a:pt x="6" y="83"/>
                    <a:pt x="6" y="83"/>
                  </a:cubicBezTo>
                  <a:cubicBezTo>
                    <a:pt x="6" y="83"/>
                    <a:pt x="8" y="88"/>
                    <a:pt x="10" y="92"/>
                  </a:cubicBezTo>
                  <a:cubicBezTo>
                    <a:pt x="11" y="89"/>
                    <a:pt x="11" y="91"/>
                    <a:pt x="13" y="81"/>
                  </a:cubicBezTo>
                  <a:cubicBezTo>
                    <a:pt x="13" y="81"/>
                    <a:pt x="16" y="89"/>
                    <a:pt x="19" y="93"/>
                  </a:cubicBezTo>
                  <a:cubicBezTo>
                    <a:pt x="21" y="89"/>
                    <a:pt x="21" y="81"/>
                    <a:pt x="21" y="81"/>
                  </a:cubicBezTo>
                  <a:cubicBezTo>
                    <a:pt x="21" y="81"/>
                    <a:pt x="23" y="88"/>
                    <a:pt x="24" y="92"/>
                  </a:cubicBezTo>
                  <a:cubicBezTo>
                    <a:pt x="24" y="89"/>
                    <a:pt x="24" y="82"/>
                    <a:pt x="24" y="82"/>
                  </a:cubicBezTo>
                  <a:cubicBezTo>
                    <a:pt x="24" y="82"/>
                    <a:pt x="26" y="88"/>
                    <a:pt x="28" y="91"/>
                  </a:cubicBezTo>
                  <a:cubicBezTo>
                    <a:pt x="29" y="87"/>
                    <a:pt x="29" y="84"/>
                    <a:pt x="30" y="80"/>
                  </a:cubicBezTo>
                  <a:cubicBezTo>
                    <a:pt x="30" y="77"/>
                    <a:pt x="32" y="74"/>
                    <a:pt x="33" y="71"/>
                  </a:cubicBezTo>
                  <a:cubicBezTo>
                    <a:pt x="33" y="75"/>
                    <a:pt x="33" y="82"/>
                    <a:pt x="36" y="84"/>
                  </a:cubicBezTo>
                  <a:cubicBezTo>
                    <a:pt x="39" y="80"/>
                    <a:pt x="42" y="72"/>
                    <a:pt x="43" y="67"/>
                  </a:cubicBezTo>
                  <a:cubicBezTo>
                    <a:pt x="44" y="63"/>
                    <a:pt x="44" y="59"/>
                    <a:pt x="44" y="56"/>
                  </a:cubicBezTo>
                  <a:cubicBezTo>
                    <a:pt x="44" y="47"/>
                    <a:pt x="45" y="38"/>
                    <a:pt x="45" y="30"/>
                  </a:cubicBezTo>
                  <a:lnTo>
                    <a:pt x="45" y="9"/>
                  </a:lnTo>
                  <a:close/>
                </a:path>
              </a:pathLst>
            </a:custGeom>
            <a:solidFill>
              <a:srgbClr val="BC9A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isḷïďè">
              <a:extLst>
                <a:ext uri="{FF2B5EF4-FFF2-40B4-BE49-F238E27FC236}">
                  <a16:creationId xmlns:a16="http://schemas.microsoft.com/office/drawing/2014/main" id="{C8D5F133-E11E-ED1F-D9E3-9B96F8F01B5F}"/>
                </a:ext>
              </a:extLst>
            </p:cNvPr>
            <p:cNvSpPr/>
            <p:nvPr/>
          </p:nvSpPr>
          <p:spPr bwMode="auto">
            <a:xfrm>
              <a:off x="5303838" y="1481138"/>
              <a:ext cx="106363" cy="65088"/>
            </a:xfrm>
            <a:custGeom>
              <a:avLst/>
              <a:gdLst>
                <a:gd name="T0" fmla="*/ 9 w 32"/>
                <a:gd name="T1" fmla="*/ 14 h 20"/>
                <a:gd name="T2" fmla="*/ 19 w 32"/>
                <a:gd name="T3" fmla="*/ 1 h 20"/>
                <a:gd name="T4" fmla="*/ 9 w 32"/>
                <a:gd name="T5" fmla="*/ 14 h 20"/>
              </a:gdLst>
              <a:ahLst/>
              <a:cxnLst>
                <a:cxn ang="0">
                  <a:pos x="T0" y="T1"/>
                </a:cxn>
                <a:cxn ang="0">
                  <a:pos x="T2" y="T3"/>
                </a:cxn>
                <a:cxn ang="0">
                  <a:pos x="T4" y="T5"/>
                </a:cxn>
              </a:cxnLst>
              <a:rect l="0" t="0" r="r" b="b"/>
              <a:pathLst>
                <a:path w="32" h="20">
                  <a:moveTo>
                    <a:pt x="9" y="14"/>
                  </a:moveTo>
                  <a:cubicBezTo>
                    <a:pt x="0" y="8"/>
                    <a:pt x="11" y="0"/>
                    <a:pt x="19" y="1"/>
                  </a:cubicBezTo>
                  <a:cubicBezTo>
                    <a:pt x="32" y="2"/>
                    <a:pt x="18" y="20"/>
                    <a:pt x="9" y="14"/>
                  </a:cubicBez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ṧliḓè">
              <a:extLst>
                <a:ext uri="{FF2B5EF4-FFF2-40B4-BE49-F238E27FC236}">
                  <a16:creationId xmlns:a16="http://schemas.microsoft.com/office/drawing/2014/main" id="{5E1B7A3A-A69F-5CD6-0C2E-BFDECEC8313B}"/>
                </a:ext>
              </a:extLst>
            </p:cNvPr>
            <p:cNvSpPr/>
            <p:nvPr/>
          </p:nvSpPr>
          <p:spPr bwMode="auto">
            <a:xfrm>
              <a:off x="5640388" y="2074863"/>
              <a:ext cx="119063" cy="104775"/>
            </a:xfrm>
            <a:custGeom>
              <a:avLst/>
              <a:gdLst>
                <a:gd name="T0" fmla="*/ 35 w 36"/>
                <a:gd name="T1" fmla="*/ 18 h 32"/>
                <a:gd name="T2" fmla="*/ 25 w 36"/>
                <a:gd name="T3" fmla="*/ 31 h 32"/>
                <a:gd name="T4" fmla="*/ 8 w 36"/>
                <a:gd name="T5" fmla="*/ 22 h 32"/>
                <a:gd name="T6" fmla="*/ 3 w 36"/>
                <a:gd name="T7" fmla="*/ 27 h 32"/>
                <a:gd name="T8" fmla="*/ 1 w 36"/>
                <a:gd name="T9" fmla="*/ 16 h 32"/>
                <a:gd name="T10" fmla="*/ 17 w 36"/>
                <a:gd name="T11" fmla="*/ 4 h 32"/>
                <a:gd name="T12" fmla="*/ 35 w 36"/>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36" h="32">
                  <a:moveTo>
                    <a:pt x="35" y="18"/>
                  </a:moveTo>
                  <a:cubicBezTo>
                    <a:pt x="36" y="25"/>
                    <a:pt x="34" y="32"/>
                    <a:pt x="25" y="31"/>
                  </a:cubicBezTo>
                  <a:cubicBezTo>
                    <a:pt x="19" y="30"/>
                    <a:pt x="13" y="26"/>
                    <a:pt x="8" y="22"/>
                  </a:cubicBezTo>
                  <a:cubicBezTo>
                    <a:pt x="4" y="20"/>
                    <a:pt x="7" y="25"/>
                    <a:pt x="3" y="27"/>
                  </a:cubicBezTo>
                  <a:cubicBezTo>
                    <a:pt x="1" y="27"/>
                    <a:pt x="0" y="18"/>
                    <a:pt x="1" y="16"/>
                  </a:cubicBezTo>
                  <a:cubicBezTo>
                    <a:pt x="3" y="7"/>
                    <a:pt x="7" y="0"/>
                    <a:pt x="17" y="4"/>
                  </a:cubicBezTo>
                  <a:cubicBezTo>
                    <a:pt x="17" y="4"/>
                    <a:pt x="33" y="11"/>
                    <a:pt x="35" y="18"/>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ŝ1íḋé">
              <a:extLst>
                <a:ext uri="{FF2B5EF4-FFF2-40B4-BE49-F238E27FC236}">
                  <a16:creationId xmlns:a16="http://schemas.microsoft.com/office/drawing/2014/main" id="{EEE752E9-BF7C-7891-6250-C6A457186745}"/>
                </a:ext>
              </a:extLst>
            </p:cNvPr>
            <p:cNvSpPr/>
            <p:nvPr/>
          </p:nvSpPr>
          <p:spPr bwMode="auto">
            <a:xfrm>
              <a:off x="5089525" y="2212975"/>
              <a:ext cx="323850" cy="517525"/>
            </a:xfrm>
            <a:custGeom>
              <a:avLst/>
              <a:gdLst>
                <a:gd name="T0" fmla="*/ 42 w 98"/>
                <a:gd name="T1" fmla="*/ 1 h 157"/>
                <a:gd name="T2" fmla="*/ 5 w 98"/>
                <a:gd name="T3" fmla="*/ 13 h 157"/>
                <a:gd name="T4" fmla="*/ 74 w 98"/>
                <a:gd name="T5" fmla="*/ 68 h 157"/>
                <a:gd name="T6" fmla="*/ 86 w 98"/>
                <a:gd name="T7" fmla="*/ 151 h 157"/>
                <a:gd name="T8" fmla="*/ 92 w 98"/>
                <a:gd name="T9" fmla="*/ 156 h 157"/>
                <a:gd name="T10" fmla="*/ 97 w 98"/>
                <a:gd name="T11" fmla="*/ 146 h 157"/>
                <a:gd name="T12" fmla="*/ 97 w 98"/>
                <a:gd name="T13" fmla="*/ 69 h 157"/>
                <a:gd name="T14" fmla="*/ 42 w 98"/>
                <a:gd name="T15" fmla="*/ 1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57">
                  <a:moveTo>
                    <a:pt x="42" y="1"/>
                  </a:moveTo>
                  <a:cubicBezTo>
                    <a:pt x="32" y="0"/>
                    <a:pt x="11" y="1"/>
                    <a:pt x="5" y="13"/>
                  </a:cubicBezTo>
                  <a:cubicBezTo>
                    <a:pt x="0" y="25"/>
                    <a:pt x="70" y="52"/>
                    <a:pt x="74" y="68"/>
                  </a:cubicBezTo>
                  <a:cubicBezTo>
                    <a:pt x="78" y="77"/>
                    <a:pt x="86" y="146"/>
                    <a:pt x="86" y="151"/>
                  </a:cubicBezTo>
                  <a:cubicBezTo>
                    <a:pt x="87" y="154"/>
                    <a:pt x="89" y="156"/>
                    <a:pt x="92" y="156"/>
                  </a:cubicBezTo>
                  <a:cubicBezTo>
                    <a:pt x="98" y="157"/>
                    <a:pt x="97" y="152"/>
                    <a:pt x="97" y="146"/>
                  </a:cubicBezTo>
                  <a:cubicBezTo>
                    <a:pt x="97" y="140"/>
                    <a:pt x="98" y="76"/>
                    <a:pt x="97" y="69"/>
                  </a:cubicBezTo>
                  <a:cubicBezTo>
                    <a:pt x="94" y="46"/>
                    <a:pt x="42" y="1"/>
                    <a:pt x="42" y="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ïŝľíďè">
              <a:extLst>
                <a:ext uri="{FF2B5EF4-FFF2-40B4-BE49-F238E27FC236}">
                  <a16:creationId xmlns:a16="http://schemas.microsoft.com/office/drawing/2014/main" id="{38DB7590-CBBC-A092-F578-E2C93CC2DCF9}"/>
                </a:ext>
              </a:extLst>
            </p:cNvPr>
            <p:cNvSpPr/>
            <p:nvPr/>
          </p:nvSpPr>
          <p:spPr bwMode="auto">
            <a:xfrm>
              <a:off x="4633913" y="2179638"/>
              <a:ext cx="504825" cy="425450"/>
            </a:xfrm>
            <a:custGeom>
              <a:avLst/>
              <a:gdLst>
                <a:gd name="T0" fmla="*/ 113 w 153"/>
                <a:gd name="T1" fmla="*/ 0 h 129"/>
                <a:gd name="T2" fmla="*/ 68 w 153"/>
                <a:gd name="T3" fmla="*/ 74 h 129"/>
                <a:gd name="T4" fmla="*/ 4 w 153"/>
                <a:gd name="T5" fmla="*/ 119 h 129"/>
                <a:gd name="T6" fmla="*/ 2 w 153"/>
                <a:gd name="T7" fmla="*/ 125 h 129"/>
                <a:gd name="T8" fmla="*/ 10 w 153"/>
                <a:gd name="T9" fmla="*/ 128 h 129"/>
                <a:gd name="T10" fmla="*/ 97 w 153"/>
                <a:gd name="T11" fmla="*/ 87 h 129"/>
                <a:gd name="T12" fmla="*/ 153 w 153"/>
                <a:gd name="T13" fmla="*/ 12 h 129"/>
                <a:gd name="T14" fmla="*/ 113 w 153"/>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29">
                  <a:moveTo>
                    <a:pt x="113" y="0"/>
                  </a:moveTo>
                  <a:cubicBezTo>
                    <a:pt x="105" y="28"/>
                    <a:pt x="87" y="61"/>
                    <a:pt x="68" y="74"/>
                  </a:cubicBezTo>
                  <a:cubicBezTo>
                    <a:pt x="53" y="83"/>
                    <a:pt x="22" y="109"/>
                    <a:pt x="4" y="119"/>
                  </a:cubicBezTo>
                  <a:cubicBezTo>
                    <a:pt x="4" y="119"/>
                    <a:pt x="0" y="122"/>
                    <a:pt x="2" y="125"/>
                  </a:cubicBezTo>
                  <a:cubicBezTo>
                    <a:pt x="3" y="129"/>
                    <a:pt x="10" y="128"/>
                    <a:pt x="10" y="128"/>
                  </a:cubicBezTo>
                  <a:cubicBezTo>
                    <a:pt x="40" y="118"/>
                    <a:pt x="70" y="106"/>
                    <a:pt x="97" y="87"/>
                  </a:cubicBezTo>
                  <a:cubicBezTo>
                    <a:pt x="128" y="66"/>
                    <a:pt x="149" y="30"/>
                    <a:pt x="153" y="12"/>
                  </a:cubicBezTo>
                  <a:lnTo>
                    <a:pt x="113" y="0"/>
                  </a:ln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ļíḓe">
              <a:extLst>
                <a:ext uri="{FF2B5EF4-FFF2-40B4-BE49-F238E27FC236}">
                  <a16:creationId xmlns:a16="http://schemas.microsoft.com/office/drawing/2014/main" id="{7E8A0E53-C793-E93A-01C6-D67F1D4B5CC4}"/>
                </a:ext>
              </a:extLst>
            </p:cNvPr>
            <p:cNvSpPr/>
            <p:nvPr/>
          </p:nvSpPr>
          <p:spPr bwMode="auto">
            <a:xfrm>
              <a:off x="5284788" y="1711325"/>
              <a:ext cx="388938" cy="419100"/>
            </a:xfrm>
            <a:custGeom>
              <a:avLst/>
              <a:gdLst>
                <a:gd name="T0" fmla="*/ 103 w 118"/>
                <a:gd name="T1" fmla="*/ 122 h 127"/>
                <a:gd name="T2" fmla="*/ 71 w 118"/>
                <a:gd name="T3" fmla="*/ 83 h 127"/>
                <a:gd name="T4" fmla="*/ 23 w 118"/>
                <a:gd name="T5" fmla="*/ 35 h 127"/>
                <a:gd name="T6" fmla="*/ 46 w 118"/>
                <a:gd name="T7" fmla="*/ 21 h 127"/>
                <a:gd name="T8" fmla="*/ 83 w 118"/>
                <a:gd name="T9" fmla="*/ 76 h 127"/>
                <a:gd name="T10" fmla="*/ 115 w 118"/>
                <a:gd name="T11" fmla="*/ 117 h 127"/>
                <a:gd name="T12" fmla="*/ 110 w 118"/>
                <a:gd name="T13" fmla="*/ 127 h 127"/>
                <a:gd name="T14" fmla="*/ 103 w 118"/>
                <a:gd name="T15" fmla="*/ 122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7">
                  <a:moveTo>
                    <a:pt x="103" y="122"/>
                  </a:moveTo>
                  <a:cubicBezTo>
                    <a:pt x="103" y="122"/>
                    <a:pt x="92" y="105"/>
                    <a:pt x="71" y="83"/>
                  </a:cubicBezTo>
                  <a:cubicBezTo>
                    <a:pt x="55" y="65"/>
                    <a:pt x="34" y="48"/>
                    <a:pt x="23" y="35"/>
                  </a:cubicBezTo>
                  <a:cubicBezTo>
                    <a:pt x="0" y="9"/>
                    <a:pt x="27" y="0"/>
                    <a:pt x="46" y="21"/>
                  </a:cubicBezTo>
                  <a:cubicBezTo>
                    <a:pt x="60" y="38"/>
                    <a:pt x="68" y="59"/>
                    <a:pt x="83" y="76"/>
                  </a:cubicBezTo>
                  <a:cubicBezTo>
                    <a:pt x="96" y="91"/>
                    <a:pt x="113" y="114"/>
                    <a:pt x="115" y="117"/>
                  </a:cubicBezTo>
                  <a:cubicBezTo>
                    <a:pt x="118" y="122"/>
                    <a:pt x="112" y="127"/>
                    <a:pt x="110" y="127"/>
                  </a:cubicBezTo>
                  <a:cubicBezTo>
                    <a:pt x="105" y="127"/>
                    <a:pt x="103" y="122"/>
                    <a:pt x="103" y="122"/>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šľiḓé">
              <a:extLst>
                <a:ext uri="{FF2B5EF4-FFF2-40B4-BE49-F238E27FC236}">
                  <a16:creationId xmlns:a16="http://schemas.microsoft.com/office/drawing/2014/main" id="{7043E7CB-44DB-981C-DE9E-D5EB4EEEFCBE}"/>
                </a:ext>
              </a:extLst>
            </p:cNvPr>
            <p:cNvSpPr/>
            <p:nvPr/>
          </p:nvSpPr>
          <p:spPr bwMode="auto">
            <a:xfrm>
              <a:off x="4964113" y="1724025"/>
              <a:ext cx="492125" cy="600075"/>
            </a:xfrm>
            <a:custGeom>
              <a:avLst/>
              <a:gdLst>
                <a:gd name="T0" fmla="*/ 30 w 149"/>
                <a:gd name="T1" fmla="*/ 91 h 182"/>
                <a:gd name="T2" fmla="*/ 10 w 149"/>
                <a:gd name="T3" fmla="*/ 142 h 182"/>
                <a:gd name="T4" fmla="*/ 93 w 149"/>
                <a:gd name="T5" fmla="*/ 160 h 182"/>
                <a:gd name="T6" fmla="*/ 118 w 149"/>
                <a:gd name="T7" fmla="*/ 100 h 182"/>
                <a:gd name="T8" fmla="*/ 148 w 149"/>
                <a:gd name="T9" fmla="*/ 39 h 182"/>
                <a:gd name="T10" fmla="*/ 126 w 149"/>
                <a:gd name="T11" fmla="*/ 10 h 182"/>
                <a:gd name="T12" fmla="*/ 71 w 149"/>
                <a:gd name="T13" fmla="*/ 12 h 182"/>
                <a:gd name="T14" fmla="*/ 30 w 149"/>
                <a:gd name="T15" fmla="*/ 91 h 1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82">
                  <a:moveTo>
                    <a:pt x="30" y="91"/>
                  </a:moveTo>
                  <a:cubicBezTo>
                    <a:pt x="15" y="124"/>
                    <a:pt x="14" y="126"/>
                    <a:pt x="10" y="142"/>
                  </a:cubicBezTo>
                  <a:cubicBezTo>
                    <a:pt x="0" y="178"/>
                    <a:pt x="76" y="182"/>
                    <a:pt x="93" y="160"/>
                  </a:cubicBezTo>
                  <a:cubicBezTo>
                    <a:pt x="70" y="130"/>
                    <a:pt x="93" y="122"/>
                    <a:pt x="118" y="100"/>
                  </a:cubicBezTo>
                  <a:cubicBezTo>
                    <a:pt x="144" y="77"/>
                    <a:pt x="149" y="58"/>
                    <a:pt x="148" y="39"/>
                  </a:cubicBezTo>
                  <a:cubicBezTo>
                    <a:pt x="148" y="31"/>
                    <a:pt x="132" y="14"/>
                    <a:pt x="126" y="10"/>
                  </a:cubicBezTo>
                  <a:cubicBezTo>
                    <a:pt x="112" y="1"/>
                    <a:pt x="90" y="0"/>
                    <a:pt x="71" y="12"/>
                  </a:cubicBezTo>
                  <a:cubicBezTo>
                    <a:pt x="44" y="30"/>
                    <a:pt x="46" y="56"/>
                    <a:pt x="30" y="91"/>
                  </a:cubicBez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ŝļidè">
              <a:extLst>
                <a:ext uri="{FF2B5EF4-FFF2-40B4-BE49-F238E27FC236}">
                  <a16:creationId xmlns:a16="http://schemas.microsoft.com/office/drawing/2014/main" id="{1E0EE1CC-FB15-E95C-2102-6104CCA2FEB9}"/>
                </a:ext>
              </a:extLst>
            </p:cNvPr>
            <p:cNvSpPr/>
            <p:nvPr/>
          </p:nvSpPr>
          <p:spPr bwMode="auto">
            <a:xfrm>
              <a:off x="5241925" y="1728788"/>
              <a:ext cx="196850" cy="312738"/>
            </a:xfrm>
            <a:custGeom>
              <a:avLst/>
              <a:gdLst>
                <a:gd name="T0" fmla="*/ 60 w 60"/>
                <a:gd name="T1" fmla="*/ 44 h 95"/>
                <a:gd name="T2" fmla="*/ 42 w 60"/>
                <a:gd name="T3" fmla="*/ 9 h 95"/>
                <a:gd name="T4" fmla="*/ 4 w 60"/>
                <a:gd name="T5" fmla="*/ 4 h 95"/>
                <a:gd name="T6" fmla="*/ 8 w 60"/>
                <a:gd name="T7" fmla="*/ 25 h 95"/>
                <a:gd name="T8" fmla="*/ 14 w 60"/>
                <a:gd name="T9" fmla="*/ 44 h 95"/>
                <a:gd name="T10" fmla="*/ 24 w 60"/>
                <a:gd name="T11" fmla="*/ 46 h 95"/>
                <a:gd name="T12" fmla="*/ 22 w 60"/>
                <a:gd name="T13" fmla="*/ 64 h 95"/>
                <a:gd name="T14" fmla="*/ 33 w 60"/>
                <a:gd name="T15" fmla="*/ 95 h 95"/>
                <a:gd name="T16" fmla="*/ 55 w 60"/>
                <a:gd name="T17" fmla="*/ 65 h 95"/>
                <a:gd name="T18" fmla="*/ 51 w 60"/>
                <a:gd name="T19" fmla="*/ 50 h 95"/>
                <a:gd name="T20" fmla="*/ 60 w 60"/>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95">
                  <a:moveTo>
                    <a:pt x="60" y="44"/>
                  </a:moveTo>
                  <a:cubicBezTo>
                    <a:pt x="60" y="44"/>
                    <a:pt x="48" y="13"/>
                    <a:pt x="42" y="9"/>
                  </a:cubicBezTo>
                  <a:cubicBezTo>
                    <a:pt x="32" y="2"/>
                    <a:pt x="18" y="0"/>
                    <a:pt x="4" y="4"/>
                  </a:cubicBezTo>
                  <a:cubicBezTo>
                    <a:pt x="0" y="9"/>
                    <a:pt x="5" y="17"/>
                    <a:pt x="8" y="25"/>
                  </a:cubicBezTo>
                  <a:cubicBezTo>
                    <a:pt x="12" y="32"/>
                    <a:pt x="14" y="44"/>
                    <a:pt x="14" y="44"/>
                  </a:cubicBezTo>
                  <a:cubicBezTo>
                    <a:pt x="24" y="46"/>
                    <a:pt x="24" y="46"/>
                    <a:pt x="24" y="46"/>
                  </a:cubicBezTo>
                  <a:cubicBezTo>
                    <a:pt x="22" y="64"/>
                    <a:pt x="22" y="64"/>
                    <a:pt x="22" y="64"/>
                  </a:cubicBezTo>
                  <a:cubicBezTo>
                    <a:pt x="33" y="95"/>
                    <a:pt x="33" y="95"/>
                    <a:pt x="33" y="95"/>
                  </a:cubicBezTo>
                  <a:cubicBezTo>
                    <a:pt x="55" y="65"/>
                    <a:pt x="55" y="65"/>
                    <a:pt x="55" y="65"/>
                  </a:cubicBezTo>
                  <a:cubicBezTo>
                    <a:pt x="55" y="65"/>
                    <a:pt x="52" y="55"/>
                    <a:pt x="51" y="50"/>
                  </a:cubicBezTo>
                  <a:cubicBezTo>
                    <a:pt x="53" y="49"/>
                    <a:pt x="60" y="44"/>
                    <a:pt x="60" y="44"/>
                  </a:cubicBezTo>
                  <a:close/>
                </a:path>
              </a:pathLst>
            </a:custGeom>
            <a:solidFill>
              <a:srgbClr val="7579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işľiḑé">
              <a:extLst>
                <a:ext uri="{FF2B5EF4-FFF2-40B4-BE49-F238E27FC236}">
                  <a16:creationId xmlns:a16="http://schemas.microsoft.com/office/drawing/2014/main" id="{552A2E09-4140-0F40-3A7C-499E7E20F3AF}"/>
                </a:ext>
              </a:extLst>
            </p:cNvPr>
            <p:cNvSpPr/>
            <p:nvPr/>
          </p:nvSpPr>
          <p:spPr bwMode="auto">
            <a:xfrm>
              <a:off x="5275263" y="1741488"/>
              <a:ext cx="141288" cy="263525"/>
            </a:xfrm>
            <a:custGeom>
              <a:avLst/>
              <a:gdLst>
                <a:gd name="T0" fmla="*/ 6 w 43"/>
                <a:gd name="T1" fmla="*/ 0 h 80"/>
                <a:gd name="T2" fmla="*/ 10 w 43"/>
                <a:gd name="T3" fmla="*/ 24 h 80"/>
                <a:gd name="T4" fmla="*/ 22 w 43"/>
                <a:gd name="T5" fmla="*/ 48 h 80"/>
                <a:gd name="T6" fmla="*/ 26 w 43"/>
                <a:gd name="T7" fmla="*/ 80 h 80"/>
                <a:gd name="T8" fmla="*/ 26 w 43"/>
                <a:gd name="T9" fmla="*/ 4 h 80"/>
                <a:gd name="T10" fmla="*/ 6 w 43"/>
                <a:gd name="T11" fmla="*/ 0 h 80"/>
              </a:gdLst>
              <a:ahLst/>
              <a:cxnLst>
                <a:cxn ang="0">
                  <a:pos x="T0" y="T1"/>
                </a:cxn>
                <a:cxn ang="0">
                  <a:pos x="T2" y="T3"/>
                </a:cxn>
                <a:cxn ang="0">
                  <a:pos x="T4" y="T5"/>
                </a:cxn>
                <a:cxn ang="0">
                  <a:pos x="T6" y="T7"/>
                </a:cxn>
                <a:cxn ang="0">
                  <a:pos x="T8" y="T9"/>
                </a:cxn>
                <a:cxn ang="0">
                  <a:pos x="T10" y="T11"/>
                </a:cxn>
              </a:cxnLst>
              <a:rect l="0" t="0" r="r" b="b"/>
              <a:pathLst>
                <a:path w="43" h="80">
                  <a:moveTo>
                    <a:pt x="6" y="0"/>
                  </a:moveTo>
                  <a:cubicBezTo>
                    <a:pt x="0" y="7"/>
                    <a:pt x="6" y="17"/>
                    <a:pt x="10" y="24"/>
                  </a:cubicBezTo>
                  <a:cubicBezTo>
                    <a:pt x="15" y="31"/>
                    <a:pt x="20" y="39"/>
                    <a:pt x="22" y="48"/>
                  </a:cubicBezTo>
                  <a:cubicBezTo>
                    <a:pt x="25" y="58"/>
                    <a:pt x="25" y="69"/>
                    <a:pt x="26" y="80"/>
                  </a:cubicBezTo>
                  <a:cubicBezTo>
                    <a:pt x="38" y="68"/>
                    <a:pt x="43" y="4"/>
                    <a:pt x="26" y="4"/>
                  </a:cubicBezTo>
                  <a:lnTo>
                    <a:pt x="6" y="0"/>
                  </a:lnTo>
                  <a:close/>
                </a:path>
              </a:pathLst>
            </a:custGeom>
            <a:solidFill>
              <a:srgbClr val="FFFE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ş1îďé">
              <a:extLst>
                <a:ext uri="{FF2B5EF4-FFF2-40B4-BE49-F238E27FC236}">
                  <a16:creationId xmlns:a16="http://schemas.microsoft.com/office/drawing/2014/main" id="{FDFD0AE4-7ECA-C3D9-0ED3-442E094843B6}"/>
                </a:ext>
              </a:extLst>
            </p:cNvPr>
            <p:cNvSpPr/>
            <p:nvPr/>
          </p:nvSpPr>
          <p:spPr bwMode="auto">
            <a:xfrm>
              <a:off x="5400675" y="2179638"/>
              <a:ext cx="117475" cy="138113"/>
            </a:xfrm>
            <a:custGeom>
              <a:avLst/>
              <a:gdLst>
                <a:gd name="T0" fmla="*/ 4 w 36"/>
                <a:gd name="T1" fmla="*/ 31 h 42"/>
                <a:gd name="T2" fmla="*/ 19 w 36"/>
                <a:gd name="T3" fmla="*/ 35 h 42"/>
                <a:gd name="T4" fmla="*/ 27 w 36"/>
                <a:gd name="T5" fmla="*/ 18 h 42"/>
                <a:gd name="T6" fmla="*/ 34 w 36"/>
                <a:gd name="T7" fmla="*/ 18 h 42"/>
                <a:gd name="T8" fmla="*/ 29 w 36"/>
                <a:gd name="T9" fmla="*/ 8 h 42"/>
                <a:gd name="T10" fmla="*/ 9 w 36"/>
                <a:gd name="T11" fmla="*/ 9 h 42"/>
                <a:gd name="T12" fmla="*/ 4 w 36"/>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6" h="42">
                  <a:moveTo>
                    <a:pt x="4" y="31"/>
                  </a:moveTo>
                  <a:cubicBezTo>
                    <a:pt x="7" y="37"/>
                    <a:pt x="13" y="42"/>
                    <a:pt x="19" y="35"/>
                  </a:cubicBezTo>
                  <a:cubicBezTo>
                    <a:pt x="24" y="30"/>
                    <a:pt x="26" y="24"/>
                    <a:pt x="27" y="18"/>
                  </a:cubicBezTo>
                  <a:cubicBezTo>
                    <a:pt x="28" y="14"/>
                    <a:pt x="30" y="20"/>
                    <a:pt x="34" y="18"/>
                  </a:cubicBezTo>
                  <a:cubicBezTo>
                    <a:pt x="36" y="17"/>
                    <a:pt x="31" y="10"/>
                    <a:pt x="29" y="8"/>
                  </a:cubicBezTo>
                  <a:cubicBezTo>
                    <a:pt x="21" y="3"/>
                    <a:pt x="14" y="0"/>
                    <a:pt x="9" y="9"/>
                  </a:cubicBezTo>
                  <a:cubicBezTo>
                    <a:pt x="9" y="9"/>
                    <a:pt x="0" y="25"/>
                    <a:pt x="4" y="3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š1idé">
              <a:extLst>
                <a:ext uri="{FF2B5EF4-FFF2-40B4-BE49-F238E27FC236}">
                  <a16:creationId xmlns:a16="http://schemas.microsoft.com/office/drawing/2014/main" id="{29D3BEF1-89DE-E372-69B8-DE8A70216619}"/>
                </a:ext>
              </a:extLst>
            </p:cNvPr>
            <p:cNvSpPr/>
            <p:nvPr/>
          </p:nvSpPr>
          <p:spPr bwMode="auto">
            <a:xfrm>
              <a:off x="5138738" y="1760538"/>
              <a:ext cx="330200" cy="458788"/>
            </a:xfrm>
            <a:custGeom>
              <a:avLst/>
              <a:gdLst>
                <a:gd name="T0" fmla="*/ 89 w 100"/>
                <a:gd name="T1" fmla="*/ 135 h 139"/>
                <a:gd name="T2" fmla="*/ 17 w 100"/>
                <a:gd name="T3" fmla="*/ 33 h 139"/>
                <a:gd name="T4" fmla="*/ 43 w 100"/>
                <a:gd name="T5" fmla="*/ 25 h 139"/>
                <a:gd name="T6" fmla="*/ 72 w 100"/>
                <a:gd name="T7" fmla="*/ 82 h 139"/>
                <a:gd name="T8" fmla="*/ 99 w 100"/>
                <a:gd name="T9" fmla="*/ 132 h 139"/>
                <a:gd name="T10" fmla="*/ 94 w 100"/>
                <a:gd name="T11" fmla="*/ 139 h 139"/>
                <a:gd name="T12" fmla="*/ 89 w 100"/>
                <a:gd name="T13" fmla="*/ 135 h 139"/>
              </a:gdLst>
              <a:ahLst/>
              <a:cxnLst>
                <a:cxn ang="0">
                  <a:pos x="T0" y="T1"/>
                </a:cxn>
                <a:cxn ang="0">
                  <a:pos x="T2" y="T3"/>
                </a:cxn>
                <a:cxn ang="0">
                  <a:pos x="T4" y="T5"/>
                </a:cxn>
                <a:cxn ang="0">
                  <a:pos x="T6" y="T7"/>
                </a:cxn>
                <a:cxn ang="0">
                  <a:pos x="T8" y="T9"/>
                </a:cxn>
                <a:cxn ang="0">
                  <a:pos x="T10" y="T11"/>
                </a:cxn>
                <a:cxn ang="0">
                  <a:pos x="T12" y="T13"/>
                </a:cxn>
              </a:cxnLst>
              <a:rect l="0" t="0" r="r" b="b"/>
              <a:pathLst>
                <a:path w="100" h="139">
                  <a:moveTo>
                    <a:pt x="89" y="135"/>
                  </a:moveTo>
                  <a:cubicBezTo>
                    <a:pt x="71" y="108"/>
                    <a:pt x="37" y="69"/>
                    <a:pt x="17" y="33"/>
                  </a:cubicBezTo>
                  <a:cubicBezTo>
                    <a:pt x="0" y="4"/>
                    <a:pt x="29" y="0"/>
                    <a:pt x="43" y="25"/>
                  </a:cubicBezTo>
                  <a:cubicBezTo>
                    <a:pt x="53" y="44"/>
                    <a:pt x="60" y="63"/>
                    <a:pt x="72" y="82"/>
                  </a:cubicBezTo>
                  <a:cubicBezTo>
                    <a:pt x="82" y="99"/>
                    <a:pt x="97" y="126"/>
                    <a:pt x="99" y="132"/>
                  </a:cubicBezTo>
                  <a:cubicBezTo>
                    <a:pt x="100" y="135"/>
                    <a:pt x="100" y="139"/>
                    <a:pt x="94" y="139"/>
                  </a:cubicBezTo>
                  <a:cubicBezTo>
                    <a:pt x="90" y="138"/>
                    <a:pt x="89" y="135"/>
                    <a:pt x="89" y="13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s1iḑê">
              <a:extLst>
                <a:ext uri="{FF2B5EF4-FFF2-40B4-BE49-F238E27FC236}">
                  <a16:creationId xmlns:a16="http://schemas.microsoft.com/office/drawing/2014/main" id="{6ECA5807-8BB8-3787-81A2-4A840B174236}"/>
                </a:ext>
              </a:extLst>
            </p:cNvPr>
            <p:cNvSpPr/>
            <p:nvPr/>
          </p:nvSpPr>
          <p:spPr bwMode="auto">
            <a:xfrm>
              <a:off x="5291138" y="1662113"/>
              <a:ext cx="168275" cy="147638"/>
            </a:xfrm>
            <a:custGeom>
              <a:avLst/>
              <a:gdLst>
                <a:gd name="T0" fmla="*/ 1 w 51"/>
                <a:gd name="T1" fmla="*/ 24 h 45"/>
                <a:gd name="T2" fmla="*/ 38 w 51"/>
                <a:gd name="T3" fmla="*/ 0 h 45"/>
                <a:gd name="T4" fmla="*/ 48 w 51"/>
                <a:gd name="T5" fmla="*/ 20 h 45"/>
                <a:gd name="T6" fmla="*/ 36 w 51"/>
                <a:gd name="T7" fmla="*/ 35 h 45"/>
                <a:gd name="T8" fmla="*/ 18 w 51"/>
                <a:gd name="T9" fmla="*/ 43 h 45"/>
                <a:gd name="T10" fmla="*/ 1 w 51"/>
                <a:gd name="T11" fmla="*/ 24 h 45"/>
              </a:gdLst>
              <a:ahLst/>
              <a:cxnLst>
                <a:cxn ang="0">
                  <a:pos x="T0" y="T1"/>
                </a:cxn>
                <a:cxn ang="0">
                  <a:pos x="T2" y="T3"/>
                </a:cxn>
                <a:cxn ang="0">
                  <a:pos x="T4" y="T5"/>
                </a:cxn>
                <a:cxn ang="0">
                  <a:pos x="T6" y="T7"/>
                </a:cxn>
                <a:cxn ang="0">
                  <a:pos x="T8" y="T9"/>
                </a:cxn>
                <a:cxn ang="0">
                  <a:pos x="T10" y="T11"/>
                </a:cxn>
              </a:cxnLst>
              <a:rect l="0" t="0" r="r" b="b"/>
              <a:pathLst>
                <a:path w="51" h="45">
                  <a:moveTo>
                    <a:pt x="1" y="24"/>
                  </a:moveTo>
                  <a:cubicBezTo>
                    <a:pt x="13" y="16"/>
                    <a:pt x="25" y="9"/>
                    <a:pt x="38" y="0"/>
                  </a:cubicBezTo>
                  <a:cubicBezTo>
                    <a:pt x="43" y="6"/>
                    <a:pt x="51" y="11"/>
                    <a:pt x="48" y="20"/>
                  </a:cubicBezTo>
                  <a:cubicBezTo>
                    <a:pt x="46" y="25"/>
                    <a:pt x="40" y="31"/>
                    <a:pt x="36" y="35"/>
                  </a:cubicBezTo>
                  <a:cubicBezTo>
                    <a:pt x="30" y="41"/>
                    <a:pt x="25" y="45"/>
                    <a:pt x="18" y="43"/>
                  </a:cubicBezTo>
                  <a:cubicBezTo>
                    <a:pt x="0" y="38"/>
                    <a:pt x="1" y="24"/>
                    <a:pt x="1" y="24"/>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ṧḻíďé">
              <a:extLst>
                <a:ext uri="{FF2B5EF4-FFF2-40B4-BE49-F238E27FC236}">
                  <a16:creationId xmlns:a16="http://schemas.microsoft.com/office/drawing/2014/main" id="{2665A081-6F45-F524-AC00-17B629CB59F2}"/>
                </a:ext>
              </a:extLst>
            </p:cNvPr>
            <p:cNvSpPr/>
            <p:nvPr/>
          </p:nvSpPr>
          <p:spPr bwMode="auto">
            <a:xfrm>
              <a:off x="5294313" y="1490663"/>
              <a:ext cx="257175" cy="339725"/>
            </a:xfrm>
            <a:custGeom>
              <a:avLst/>
              <a:gdLst>
                <a:gd name="T0" fmla="*/ 14 w 78"/>
                <a:gd name="T1" fmla="*/ 11 h 103"/>
                <a:gd name="T2" fmla="*/ 4 w 78"/>
                <a:gd name="T3" fmla="*/ 30 h 103"/>
                <a:gd name="T4" fmla="*/ 3 w 78"/>
                <a:gd name="T5" fmla="*/ 62 h 103"/>
                <a:gd name="T6" fmla="*/ 19 w 78"/>
                <a:gd name="T7" fmla="*/ 87 h 103"/>
                <a:gd name="T8" fmla="*/ 39 w 78"/>
                <a:gd name="T9" fmla="*/ 102 h 103"/>
                <a:gd name="T10" fmla="*/ 56 w 78"/>
                <a:gd name="T11" fmla="*/ 95 h 103"/>
                <a:gd name="T12" fmla="*/ 67 w 78"/>
                <a:gd name="T13" fmla="*/ 75 h 103"/>
                <a:gd name="T14" fmla="*/ 76 w 78"/>
                <a:gd name="T15" fmla="*/ 49 h 103"/>
                <a:gd name="T16" fmla="*/ 72 w 78"/>
                <a:gd name="T17" fmla="*/ 18 h 103"/>
                <a:gd name="T18" fmla="*/ 38 w 78"/>
                <a:gd name="T19" fmla="*/ 2 h 103"/>
                <a:gd name="T20" fmla="*/ 14 w 78"/>
                <a:gd name="T2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03">
                  <a:moveTo>
                    <a:pt x="14" y="11"/>
                  </a:moveTo>
                  <a:cubicBezTo>
                    <a:pt x="9" y="17"/>
                    <a:pt x="6" y="23"/>
                    <a:pt x="4" y="30"/>
                  </a:cubicBezTo>
                  <a:cubicBezTo>
                    <a:pt x="0" y="40"/>
                    <a:pt x="1" y="52"/>
                    <a:pt x="3" y="62"/>
                  </a:cubicBezTo>
                  <a:cubicBezTo>
                    <a:pt x="5" y="70"/>
                    <a:pt x="14" y="80"/>
                    <a:pt x="19" y="87"/>
                  </a:cubicBezTo>
                  <a:cubicBezTo>
                    <a:pt x="24" y="93"/>
                    <a:pt x="31" y="101"/>
                    <a:pt x="39" y="102"/>
                  </a:cubicBezTo>
                  <a:cubicBezTo>
                    <a:pt x="45" y="103"/>
                    <a:pt x="52" y="99"/>
                    <a:pt x="56" y="95"/>
                  </a:cubicBezTo>
                  <a:cubicBezTo>
                    <a:pt x="61" y="89"/>
                    <a:pt x="64" y="83"/>
                    <a:pt x="67" y="75"/>
                  </a:cubicBezTo>
                  <a:cubicBezTo>
                    <a:pt x="71" y="67"/>
                    <a:pt x="74" y="58"/>
                    <a:pt x="76" y="49"/>
                  </a:cubicBezTo>
                  <a:cubicBezTo>
                    <a:pt x="78" y="38"/>
                    <a:pt x="77" y="28"/>
                    <a:pt x="72" y="18"/>
                  </a:cubicBezTo>
                  <a:cubicBezTo>
                    <a:pt x="65" y="4"/>
                    <a:pt x="52" y="0"/>
                    <a:pt x="38" y="2"/>
                  </a:cubicBezTo>
                  <a:cubicBezTo>
                    <a:pt x="32" y="2"/>
                    <a:pt x="23" y="1"/>
                    <a:pt x="14" y="1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ŝḷïḋe">
              <a:extLst>
                <a:ext uri="{FF2B5EF4-FFF2-40B4-BE49-F238E27FC236}">
                  <a16:creationId xmlns:a16="http://schemas.microsoft.com/office/drawing/2014/main" id="{5A3EA4AE-F769-5EA1-C0D3-F18E0A82FE43}"/>
                </a:ext>
              </a:extLst>
            </p:cNvPr>
            <p:cNvSpPr/>
            <p:nvPr/>
          </p:nvSpPr>
          <p:spPr bwMode="auto">
            <a:xfrm>
              <a:off x="5294313" y="1490663"/>
              <a:ext cx="254000" cy="217488"/>
            </a:xfrm>
            <a:custGeom>
              <a:avLst/>
              <a:gdLst>
                <a:gd name="T0" fmla="*/ 38 w 77"/>
                <a:gd name="T1" fmla="*/ 2 h 66"/>
                <a:gd name="T2" fmla="*/ 14 w 77"/>
                <a:gd name="T3" fmla="*/ 11 h 66"/>
                <a:gd name="T4" fmla="*/ 4 w 77"/>
                <a:gd name="T5" fmla="*/ 30 h 66"/>
                <a:gd name="T6" fmla="*/ 3 w 77"/>
                <a:gd name="T7" fmla="*/ 62 h 66"/>
                <a:gd name="T8" fmla="*/ 4 w 77"/>
                <a:gd name="T9" fmla="*/ 66 h 66"/>
                <a:gd name="T10" fmla="*/ 11 w 77"/>
                <a:gd name="T11" fmla="*/ 61 h 66"/>
                <a:gd name="T12" fmla="*/ 14 w 77"/>
                <a:gd name="T13" fmla="*/ 45 h 66"/>
                <a:gd name="T14" fmla="*/ 26 w 77"/>
                <a:gd name="T15" fmla="*/ 56 h 66"/>
                <a:gd name="T16" fmla="*/ 31 w 77"/>
                <a:gd name="T17" fmla="*/ 48 h 66"/>
                <a:gd name="T18" fmla="*/ 45 w 77"/>
                <a:gd name="T19" fmla="*/ 48 h 66"/>
                <a:gd name="T20" fmla="*/ 58 w 77"/>
                <a:gd name="T21" fmla="*/ 44 h 66"/>
                <a:gd name="T22" fmla="*/ 77 w 77"/>
                <a:gd name="T23" fmla="*/ 42 h 66"/>
                <a:gd name="T24" fmla="*/ 72 w 77"/>
                <a:gd name="T25" fmla="*/ 18 h 66"/>
                <a:gd name="T26" fmla="*/ 38 w 77"/>
                <a:gd name="T27"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6">
                  <a:moveTo>
                    <a:pt x="38" y="2"/>
                  </a:moveTo>
                  <a:cubicBezTo>
                    <a:pt x="32" y="2"/>
                    <a:pt x="23" y="1"/>
                    <a:pt x="14" y="11"/>
                  </a:cubicBezTo>
                  <a:cubicBezTo>
                    <a:pt x="9" y="17"/>
                    <a:pt x="6" y="23"/>
                    <a:pt x="4" y="30"/>
                  </a:cubicBezTo>
                  <a:cubicBezTo>
                    <a:pt x="0" y="40"/>
                    <a:pt x="1" y="52"/>
                    <a:pt x="3" y="62"/>
                  </a:cubicBezTo>
                  <a:cubicBezTo>
                    <a:pt x="3" y="63"/>
                    <a:pt x="4" y="65"/>
                    <a:pt x="4" y="66"/>
                  </a:cubicBezTo>
                  <a:cubicBezTo>
                    <a:pt x="8" y="66"/>
                    <a:pt x="10" y="65"/>
                    <a:pt x="11" y="61"/>
                  </a:cubicBezTo>
                  <a:cubicBezTo>
                    <a:pt x="11" y="58"/>
                    <a:pt x="6" y="48"/>
                    <a:pt x="14" y="45"/>
                  </a:cubicBezTo>
                  <a:cubicBezTo>
                    <a:pt x="23" y="42"/>
                    <a:pt x="24" y="50"/>
                    <a:pt x="26" y="56"/>
                  </a:cubicBezTo>
                  <a:cubicBezTo>
                    <a:pt x="27" y="51"/>
                    <a:pt x="27" y="50"/>
                    <a:pt x="31" y="48"/>
                  </a:cubicBezTo>
                  <a:cubicBezTo>
                    <a:pt x="36" y="44"/>
                    <a:pt x="42" y="48"/>
                    <a:pt x="45" y="48"/>
                  </a:cubicBezTo>
                  <a:cubicBezTo>
                    <a:pt x="49" y="50"/>
                    <a:pt x="54" y="46"/>
                    <a:pt x="58" y="44"/>
                  </a:cubicBezTo>
                  <a:cubicBezTo>
                    <a:pt x="64" y="41"/>
                    <a:pt x="70" y="41"/>
                    <a:pt x="77" y="42"/>
                  </a:cubicBezTo>
                  <a:cubicBezTo>
                    <a:pt x="77" y="33"/>
                    <a:pt x="76" y="25"/>
                    <a:pt x="72" y="18"/>
                  </a:cubicBezTo>
                  <a:cubicBezTo>
                    <a:pt x="65" y="4"/>
                    <a:pt x="52" y="0"/>
                    <a:pt x="38" y="2"/>
                  </a:cubicBezTo>
                  <a:close/>
                </a:path>
              </a:pathLst>
            </a:custGeom>
            <a:solidFill>
              <a:srgbClr val="D6AF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iṧļiḍé">
              <a:extLst>
                <a:ext uri="{FF2B5EF4-FFF2-40B4-BE49-F238E27FC236}">
                  <a16:creationId xmlns:a16="http://schemas.microsoft.com/office/drawing/2014/main" id="{97FB2B52-E5C8-C9B4-5455-4EC7C854AF7D}"/>
                </a:ext>
              </a:extLst>
            </p:cNvPr>
            <p:cNvSpPr/>
            <p:nvPr/>
          </p:nvSpPr>
          <p:spPr bwMode="auto">
            <a:xfrm>
              <a:off x="4868863" y="2179638"/>
              <a:ext cx="508000" cy="263525"/>
            </a:xfrm>
            <a:custGeom>
              <a:avLst/>
              <a:gdLst>
                <a:gd name="T0" fmla="*/ 39 w 154"/>
                <a:gd name="T1" fmla="*/ 0 h 80"/>
                <a:gd name="T2" fmla="*/ 19 w 154"/>
                <a:gd name="T3" fmla="*/ 24 h 80"/>
                <a:gd name="T4" fmla="*/ 0 w 154"/>
                <a:gd name="T5" fmla="*/ 59 h 80"/>
                <a:gd name="T6" fmla="*/ 33 w 154"/>
                <a:gd name="T7" fmla="*/ 80 h 80"/>
                <a:gd name="T8" fmla="*/ 89 w 154"/>
                <a:gd name="T9" fmla="*/ 66 h 80"/>
                <a:gd name="T10" fmla="*/ 154 w 154"/>
                <a:gd name="T11" fmla="*/ 53 h 80"/>
                <a:gd name="T12" fmla="*/ 136 w 154"/>
                <a:gd name="T13" fmla="*/ 33 h 80"/>
                <a:gd name="T14" fmla="*/ 121 w 154"/>
                <a:gd name="T15" fmla="*/ 22 h 80"/>
                <a:gd name="T16" fmla="*/ 71 w 154"/>
                <a:gd name="T17" fmla="*/ 5 h 80"/>
                <a:gd name="T18" fmla="*/ 39 w 154"/>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80">
                  <a:moveTo>
                    <a:pt x="39" y="0"/>
                  </a:moveTo>
                  <a:cubicBezTo>
                    <a:pt x="33" y="5"/>
                    <a:pt x="25" y="12"/>
                    <a:pt x="19" y="24"/>
                  </a:cubicBezTo>
                  <a:cubicBezTo>
                    <a:pt x="13" y="33"/>
                    <a:pt x="0" y="59"/>
                    <a:pt x="0" y="59"/>
                  </a:cubicBezTo>
                  <a:cubicBezTo>
                    <a:pt x="0" y="59"/>
                    <a:pt x="20" y="80"/>
                    <a:pt x="33" y="80"/>
                  </a:cubicBezTo>
                  <a:cubicBezTo>
                    <a:pt x="52" y="80"/>
                    <a:pt x="70" y="70"/>
                    <a:pt x="89" y="66"/>
                  </a:cubicBezTo>
                  <a:cubicBezTo>
                    <a:pt x="110" y="61"/>
                    <a:pt x="136" y="61"/>
                    <a:pt x="154" y="53"/>
                  </a:cubicBezTo>
                  <a:cubicBezTo>
                    <a:pt x="150" y="47"/>
                    <a:pt x="141" y="39"/>
                    <a:pt x="136" y="33"/>
                  </a:cubicBezTo>
                  <a:cubicBezTo>
                    <a:pt x="132" y="29"/>
                    <a:pt x="126" y="26"/>
                    <a:pt x="121" y="22"/>
                  </a:cubicBezTo>
                  <a:cubicBezTo>
                    <a:pt x="104" y="7"/>
                    <a:pt x="88" y="8"/>
                    <a:pt x="71" y="5"/>
                  </a:cubicBezTo>
                  <a:lnTo>
                    <a:pt x="39" y="0"/>
                  </a:ln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ṧḻïḋê">
              <a:extLst>
                <a:ext uri="{FF2B5EF4-FFF2-40B4-BE49-F238E27FC236}">
                  <a16:creationId xmlns:a16="http://schemas.microsoft.com/office/drawing/2014/main" id="{475E125D-5A11-2C36-0E7B-0C72F00B74B2}"/>
                </a:ext>
              </a:extLst>
            </p:cNvPr>
            <p:cNvSpPr/>
            <p:nvPr/>
          </p:nvSpPr>
          <p:spPr bwMode="auto">
            <a:xfrm>
              <a:off x="5422900" y="1589088"/>
              <a:ext cx="125413" cy="122238"/>
            </a:xfrm>
            <a:custGeom>
              <a:avLst/>
              <a:gdLst>
                <a:gd name="T0" fmla="*/ 6 w 38"/>
                <a:gd name="T1" fmla="*/ 19 h 37"/>
                <a:gd name="T2" fmla="*/ 8 w 38"/>
                <a:gd name="T3" fmla="*/ 3 h 37"/>
                <a:gd name="T4" fmla="*/ 16 w 38"/>
                <a:gd name="T5" fmla="*/ 15 h 37"/>
                <a:gd name="T6" fmla="*/ 22 w 38"/>
                <a:gd name="T7" fmla="*/ 5 h 37"/>
                <a:gd name="T8" fmla="*/ 23 w 38"/>
                <a:gd name="T9" fmla="*/ 9 h 37"/>
                <a:gd name="T10" fmla="*/ 28 w 38"/>
                <a:gd name="T11" fmla="*/ 0 h 37"/>
                <a:gd name="T12" fmla="*/ 36 w 38"/>
                <a:gd name="T13" fmla="*/ 16 h 37"/>
                <a:gd name="T14" fmla="*/ 23 w 38"/>
                <a:gd name="T15" fmla="*/ 27 h 37"/>
                <a:gd name="T16" fmla="*/ 0 w 38"/>
                <a:gd name="T17" fmla="*/ 32 h 37"/>
                <a:gd name="T18" fmla="*/ 6 w 38"/>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6" y="19"/>
                  </a:moveTo>
                  <a:cubicBezTo>
                    <a:pt x="7" y="15"/>
                    <a:pt x="6" y="7"/>
                    <a:pt x="8" y="3"/>
                  </a:cubicBezTo>
                  <a:cubicBezTo>
                    <a:pt x="12" y="8"/>
                    <a:pt x="13" y="11"/>
                    <a:pt x="16" y="15"/>
                  </a:cubicBezTo>
                  <a:cubicBezTo>
                    <a:pt x="17" y="12"/>
                    <a:pt x="21" y="9"/>
                    <a:pt x="22" y="5"/>
                  </a:cubicBezTo>
                  <a:cubicBezTo>
                    <a:pt x="22" y="7"/>
                    <a:pt x="22" y="8"/>
                    <a:pt x="23" y="9"/>
                  </a:cubicBezTo>
                  <a:cubicBezTo>
                    <a:pt x="25" y="7"/>
                    <a:pt x="26" y="3"/>
                    <a:pt x="28" y="0"/>
                  </a:cubicBezTo>
                  <a:cubicBezTo>
                    <a:pt x="28" y="7"/>
                    <a:pt x="38" y="10"/>
                    <a:pt x="36" y="16"/>
                  </a:cubicBezTo>
                  <a:cubicBezTo>
                    <a:pt x="35" y="18"/>
                    <a:pt x="24" y="24"/>
                    <a:pt x="23" y="27"/>
                  </a:cubicBezTo>
                  <a:cubicBezTo>
                    <a:pt x="17" y="37"/>
                    <a:pt x="10" y="36"/>
                    <a:pt x="0" y="32"/>
                  </a:cubicBezTo>
                  <a:lnTo>
                    <a:pt x="6" y="19"/>
                  </a:ln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sļïḍê">
              <a:extLst>
                <a:ext uri="{FF2B5EF4-FFF2-40B4-BE49-F238E27FC236}">
                  <a16:creationId xmlns:a16="http://schemas.microsoft.com/office/drawing/2014/main" id="{A64DBB0F-2E48-0D8D-13F3-80B04E9996BC}"/>
                </a:ext>
              </a:extLst>
            </p:cNvPr>
            <p:cNvSpPr/>
            <p:nvPr/>
          </p:nvSpPr>
          <p:spPr bwMode="auto">
            <a:xfrm>
              <a:off x="5360988" y="2720975"/>
              <a:ext cx="22225" cy="42863"/>
            </a:xfrm>
            <a:custGeom>
              <a:avLst/>
              <a:gdLst>
                <a:gd name="T0" fmla="*/ 0 w 7"/>
                <a:gd name="T1" fmla="*/ 0 h 13"/>
                <a:gd name="T2" fmla="*/ 1 w 7"/>
                <a:gd name="T3" fmla="*/ 8 h 13"/>
                <a:gd name="T4" fmla="*/ 7 w 7"/>
                <a:gd name="T5" fmla="*/ 5 h 13"/>
                <a:gd name="T6" fmla="*/ 0 w 7"/>
                <a:gd name="T7" fmla="*/ 0 h 13"/>
              </a:gdLst>
              <a:ahLst/>
              <a:cxnLst>
                <a:cxn ang="0">
                  <a:pos x="T0" y="T1"/>
                </a:cxn>
                <a:cxn ang="0">
                  <a:pos x="T2" y="T3"/>
                </a:cxn>
                <a:cxn ang="0">
                  <a:pos x="T4" y="T5"/>
                </a:cxn>
                <a:cxn ang="0">
                  <a:pos x="T6" y="T7"/>
                </a:cxn>
              </a:cxnLst>
              <a:rect l="0" t="0" r="r" b="b"/>
              <a:pathLst>
                <a:path w="7" h="13">
                  <a:moveTo>
                    <a:pt x="0" y="0"/>
                  </a:moveTo>
                  <a:cubicBezTo>
                    <a:pt x="0" y="3"/>
                    <a:pt x="0" y="6"/>
                    <a:pt x="1" y="8"/>
                  </a:cubicBezTo>
                  <a:cubicBezTo>
                    <a:pt x="3" y="13"/>
                    <a:pt x="7" y="8"/>
                    <a:pt x="7" y="5"/>
                  </a:cubicBezTo>
                  <a:lnTo>
                    <a:pt x="0" y="0"/>
                  </a:ln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íšľíḋé">
              <a:extLst>
                <a:ext uri="{FF2B5EF4-FFF2-40B4-BE49-F238E27FC236}">
                  <a16:creationId xmlns:a16="http://schemas.microsoft.com/office/drawing/2014/main" id="{B5ACB425-847E-1693-8C1A-332DB3563D89}"/>
                </a:ext>
              </a:extLst>
            </p:cNvPr>
            <p:cNvSpPr/>
            <p:nvPr/>
          </p:nvSpPr>
          <p:spPr bwMode="auto">
            <a:xfrm>
              <a:off x="7356475" y="3541713"/>
              <a:ext cx="366713" cy="2111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ṣ1îḓe">
              <a:extLst>
                <a:ext uri="{FF2B5EF4-FFF2-40B4-BE49-F238E27FC236}">
                  <a16:creationId xmlns:a16="http://schemas.microsoft.com/office/drawing/2014/main" id="{59AA2FC4-E4E4-DCD0-C348-41065776BF36}"/>
                </a:ext>
              </a:extLst>
            </p:cNvPr>
            <p:cNvSpPr/>
            <p:nvPr/>
          </p:nvSpPr>
          <p:spPr bwMode="auto">
            <a:xfrm>
              <a:off x="6003925" y="4481513"/>
              <a:ext cx="366713" cy="2143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şļidè">
              <a:extLst>
                <a:ext uri="{FF2B5EF4-FFF2-40B4-BE49-F238E27FC236}">
                  <a16:creationId xmlns:a16="http://schemas.microsoft.com/office/drawing/2014/main" id="{39739435-BA1E-199D-31B9-9D899DB87481}"/>
                </a:ext>
              </a:extLst>
            </p:cNvPr>
            <p:cNvSpPr/>
            <p:nvPr/>
          </p:nvSpPr>
          <p:spPr bwMode="auto">
            <a:xfrm>
              <a:off x="5822950" y="2651125"/>
              <a:ext cx="1731963" cy="998538"/>
            </a:xfrm>
            <a:custGeom>
              <a:avLst/>
              <a:gdLst>
                <a:gd name="T0" fmla="*/ 544 w 1091"/>
                <a:gd name="T1" fmla="*/ 0 h 629"/>
                <a:gd name="T2" fmla="*/ 1091 w 1091"/>
                <a:gd name="T3" fmla="*/ 316 h 629"/>
                <a:gd name="T4" fmla="*/ 544 w 1091"/>
                <a:gd name="T5" fmla="*/ 629 h 629"/>
                <a:gd name="T6" fmla="*/ 93 w 1091"/>
                <a:gd name="T7" fmla="*/ 625 h 629"/>
                <a:gd name="T8" fmla="*/ 0 w 1091"/>
                <a:gd name="T9" fmla="*/ 316 h 629"/>
                <a:gd name="T10" fmla="*/ 544 w 1091"/>
                <a:gd name="T11" fmla="*/ 0 h 629"/>
              </a:gdLst>
              <a:ahLst/>
              <a:cxnLst>
                <a:cxn ang="0">
                  <a:pos x="T0" y="T1"/>
                </a:cxn>
                <a:cxn ang="0">
                  <a:pos x="T2" y="T3"/>
                </a:cxn>
                <a:cxn ang="0">
                  <a:pos x="T4" y="T5"/>
                </a:cxn>
                <a:cxn ang="0">
                  <a:pos x="T6" y="T7"/>
                </a:cxn>
                <a:cxn ang="0">
                  <a:pos x="T8" y="T9"/>
                </a:cxn>
                <a:cxn ang="0">
                  <a:pos x="T10" y="T11"/>
                </a:cxn>
              </a:cxnLst>
              <a:rect l="0" t="0" r="r" b="b"/>
              <a:pathLst>
                <a:path w="1091" h="629">
                  <a:moveTo>
                    <a:pt x="544" y="0"/>
                  </a:moveTo>
                  <a:lnTo>
                    <a:pt x="1091" y="316"/>
                  </a:lnTo>
                  <a:lnTo>
                    <a:pt x="544" y="629"/>
                  </a:lnTo>
                  <a:lnTo>
                    <a:pt x="93" y="625"/>
                  </a:lnTo>
                  <a:lnTo>
                    <a:pt x="0" y="316"/>
                  </a:lnTo>
                  <a:lnTo>
                    <a:pt x="544" y="0"/>
                  </a:lnTo>
                  <a:close/>
                </a:path>
              </a:pathLst>
            </a:custGeom>
            <a:solidFill>
              <a:srgbClr val="D9D9D9"/>
            </a:solidFill>
            <a:ln>
              <a:noFill/>
            </a:ln>
          </p:spPr>
          <p:txBody>
            <a:bodyPr anchor="ctr"/>
            <a:lstStyle/>
            <a:p>
              <a:pPr algn="ctr"/>
              <a:endParaRPr/>
            </a:p>
          </p:txBody>
        </p:sp>
        <p:sp>
          <p:nvSpPr>
            <p:cNvPr id="55" name="iṣḷídê">
              <a:extLst>
                <a:ext uri="{FF2B5EF4-FFF2-40B4-BE49-F238E27FC236}">
                  <a16:creationId xmlns:a16="http://schemas.microsoft.com/office/drawing/2014/main" id="{DDB3A71E-61FC-8243-E493-0F3C5A293CB6}"/>
                </a:ext>
              </a:extLst>
            </p:cNvPr>
            <p:cNvSpPr/>
            <p:nvPr/>
          </p:nvSpPr>
          <p:spPr bwMode="auto">
            <a:xfrm>
              <a:off x="7167563" y="3468688"/>
              <a:ext cx="1731963" cy="998538"/>
            </a:xfrm>
            <a:custGeom>
              <a:avLst/>
              <a:gdLst>
                <a:gd name="T0" fmla="*/ 0 w 1091"/>
                <a:gd name="T1" fmla="*/ 314 h 629"/>
                <a:gd name="T2" fmla="*/ 96 w 1091"/>
                <a:gd name="T3" fmla="*/ 627 h 629"/>
                <a:gd name="T4" fmla="*/ 547 w 1091"/>
                <a:gd name="T5" fmla="*/ 629 h 629"/>
                <a:gd name="T6" fmla="*/ 1091 w 1091"/>
                <a:gd name="T7" fmla="*/ 314 h 629"/>
                <a:gd name="T8" fmla="*/ 547 w 1091"/>
                <a:gd name="T9" fmla="*/ 0 h 629"/>
                <a:gd name="T10" fmla="*/ 0 w 1091"/>
                <a:gd name="T11" fmla="*/ 314 h 629"/>
              </a:gdLst>
              <a:ahLst/>
              <a:cxnLst>
                <a:cxn ang="0">
                  <a:pos x="T0" y="T1"/>
                </a:cxn>
                <a:cxn ang="0">
                  <a:pos x="T2" y="T3"/>
                </a:cxn>
                <a:cxn ang="0">
                  <a:pos x="T4" y="T5"/>
                </a:cxn>
                <a:cxn ang="0">
                  <a:pos x="T6" y="T7"/>
                </a:cxn>
                <a:cxn ang="0">
                  <a:pos x="T8" y="T9"/>
                </a:cxn>
                <a:cxn ang="0">
                  <a:pos x="T10" y="T11"/>
                </a:cxn>
              </a:cxnLst>
              <a:rect l="0" t="0" r="r" b="b"/>
              <a:pathLst>
                <a:path w="1091" h="629">
                  <a:moveTo>
                    <a:pt x="0" y="314"/>
                  </a:moveTo>
                  <a:lnTo>
                    <a:pt x="96" y="627"/>
                  </a:lnTo>
                  <a:lnTo>
                    <a:pt x="547" y="629"/>
                  </a:lnTo>
                  <a:lnTo>
                    <a:pt x="1091" y="314"/>
                  </a:lnTo>
                  <a:lnTo>
                    <a:pt x="547" y="0"/>
                  </a:lnTo>
                  <a:lnTo>
                    <a:pt x="0" y="314"/>
                  </a:lnTo>
                  <a:close/>
                </a:path>
              </a:pathLst>
            </a:custGeom>
            <a:solidFill>
              <a:srgbClr val="D9D9D9"/>
            </a:solidFill>
            <a:ln>
              <a:noFill/>
            </a:ln>
          </p:spPr>
          <p:txBody>
            <a:bodyPr anchor="ctr"/>
            <a:lstStyle/>
            <a:p>
              <a:pPr algn="ctr"/>
              <a:endParaRPr/>
            </a:p>
          </p:txBody>
        </p:sp>
        <p:sp>
          <p:nvSpPr>
            <p:cNvPr id="56" name="ïşļïḓé">
              <a:extLst>
                <a:ext uri="{FF2B5EF4-FFF2-40B4-BE49-F238E27FC236}">
                  <a16:creationId xmlns:a16="http://schemas.microsoft.com/office/drawing/2014/main" id="{FA7FCF07-11F4-D4C8-67FA-A719D405222A}"/>
                </a:ext>
              </a:extLst>
            </p:cNvPr>
            <p:cNvSpPr/>
            <p:nvPr/>
          </p:nvSpPr>
          <p:spPr bwMode="auto">
            <a:xfrm>
              <a:off x="4452938" y="3468688"/>
              <a:ext cx="1731963" cy="998538"/>
            </a:xfrm>
            <a:custGeom>
              <a:avLst/>
              <a:gdLst>
                <a:gd name="T0" fmla="*/ 547 w 1091"/>
                <a:gd name="T1" fmla="*/ 0 h 629"/>
                <a:gd name="T2" fmla="*/ 0 w 1091"/>
                <a:gd name="T3" fmla="*/ 314 h 629"/>
                <a:gd name="T4" fmla="*/ 94 w 1091"/>
                <a:gd name="T5" fmla="*/ 627 h 629"/>
                <a:gd name="T6" fmla="*/ 547 w 1091"/>
                <a:gd name="T7" fmla="*/ 629 h 629"/>
                <a:gd name="T8" fmla="*/ 1091 w 1091"/>
                <a:gd name="T9" fmla="*/ 314 h 629"/>
                <a:gd name="T10" fmla="*/ 547 w 1091"/>
                <a:gd name="T11" fmla="*/ 0 h 629"/>
              </a:gdLst>
              <a:ahLst/>
              <a:cxnLst>
                <a:cxn ang="0">
                  <a:pos x="T0" y="T1"/>
                </a:cxn>
                <a:cxn ang="0">
                  <a:pos x="T2" y="T3"/>
                </a:cxn>
                <a:cxn ang="0">
                  <a:pos x="T4" y="T5"/>
                </a:cxn>
                <a:cxn ang="0">
                  <a:pos x="T6" y="T7"/>
                </a:cxn>
                <a:cxn ang="0">
                  <a:pos x="T8" y="T9"/>
                </a:cxn>
                <a:cxn ang="0">
                  <a:pos x="T10" y="T11"/>
                </a:cxn>
              </a:cxnLst>
              <a:rect l="0" t="0" r="r" b="b"/>
              <a:pathLst>
                <a:path w="1091" h="629">
                  <a:moveTo>
                    <a:pt x="547" y="0"/>
                  </a:moveTo>
                  <a:lnTo>
                    <a:pt x="0" y="314"/>
                  </a:lnTo>
                  <a:lnTo>
                    <a:pt x="94" y="627"/>
                  </a:lnTo>
                  <a:lnTo>
                    <a:pt x="547" y="629"/>
                  </a:lnTo>
                  <a:lnTo>
                    <a:pt x="1091" y="314"/>
                  </a:lnTo>
                  <a:lnTo>
                    <a:pt x="547" y="0"/>
                  </a:lnTo>
                  <a:close/>
                </a:path>
              </a:pathLst>
            </a:custGeom>
            <a:solidFill>
              <a:srgbClr val="D9D9D9"/>
            </a:solidFill>
            <a:ln>
              <a:noFill/>
            </a:ln>
          </p:spPr>
          <p:txBody>
            <a:bodyPr anchor="ctr"/>
            <a:lstStyle/>
            <a:p>
              <a:pPr algn="ctr"/>
              <a:endParaRPr/>
            </a:p>
          </p:txBody>
        </p:sp>
        <p:sp>
          <p:nvSpPr>
            <p:cNvPr id="57" name="ïSlïḑè">
              <a:extLst>
                <a:ext uri="{FF2B5EF4-FFF2-40B4-BE49-F238E27FC236}">
                  <a16:creationId xmlns:a16="http://schemas.microsoft.com/office/drawing/2014/main" id="{E4455A29-636D-B072-7C8D-519A00D67AE0}"/>
                </a:ext>
              </a:extLst>
            </p:cNvPr>
            <p:cNvSpPr/>
            <p:nvPr/>
          </p:nvSpPr>
          <p:spPr bwMode="auto">
            <a:xfrm>
              <a:off x="5294313" y="2351088"/>
              <a:ext cx="1731963" cy="998538"/>
            </a:xfrm>
            <a:custGeom>
              <a:avLst/>
              <a:gdLst>
                <a:gd name="T0" fmla="*/ 544 w 1091"/>
                <a:gd name="T1" fmla="*/ 0 h 629"/>
                <a:gd name="T2" fmla="*/ 0 w 1091"/>
                <a:gd name="T3" fmla="*/ 314 h 629"/>
                <a:gd name="T4" fmla="*/ 94 w 1091"/>
                <a:gd name="T5" fmla="*/ 627 h 629"/>
                <a:gd name="T6" fmla="*/ 544 w 1091"/>
                <a:gd name="T7" fmla="*/ 629 h 629"/>
                <a:gd name="T8" fmla="*/ 1091 w 1091"/>
                <a:gd name="T9" fmla="*/ 314 h 629"/>
                <a:gd name="T10" fmla="*/ 544 w 1091"/>
                <a:gd name="T11" fmla="*/ 0 h 629"/>
              </a:gdLst>
              <a:ahLst/>
              <a:cxnLst>
                <a:cxn ang="0">
                  <a:pos x="T0" y="T1"/>
                </a:cxn>
                <a:cxn ang="0">
                  <a:pos x="T2" y="T3"/>
                </a:cxn>
                <a:cxn ang="0">
                  <a:pos x="T4" y="T5"/>
                </a:cxn>
                <a:cxn ang="0">
                  <a:pos x="T6" y="T7"/>
                </a:cxn>
                <a:cxn ang="0">
                  <a:pos x="T8" y="T9"/>
                </a:cxn>
                <a:cxn ang="0">
                  <a:pos x="T10" y="T11"/>
                </a:cxn>
              </a:cxnLst>
              <a:rect l="0" t="0" r="r" b="b"/>
              <a:pathLst>
                <a:path w="1091" h="629">
                  <a:moveTo>
                    <a:pt x="544" y="0"/>
                  </a:moveTo>
                  <a:lnTo>
                    <a:pt x="0" y="314"/>
                  </a:lnTo>
                  <a:lnTo>
                    <a:pt x="94" y="627"/>
                  </a:lnTo>
                  <a:lnTo>
                    <a:pt x="544" y="629"/>
                  </a:lnTo>
                  <a:lnTo>
                    <a:pt x="1091" y="314"/>
                  </a:lnTo>
                  <a:lnTo>
                    <a:pt x="544" y="0"/>
                  </a:lnTo>
                  <a:close/>
                </a:path>
              </a:pathLst>
            </a:custGeom>
            <a:solidFill>
              <a:srgbClr val="D9D9D9"/>
            </a:solidFill>
            <a:ln>
              <a:noFill/>
            </a:ln>
          </p:spPr>
          <p:txBody>
            <a:bodyPr anchor="ctr"/>
            <a:lstStyle/>
            <a:p>
              <a:pPr algn="ctr"/>
              <a:endParaRPr/>
            </a:p>
          </p:txBody>
        </p:sp>
        <p:sp>
          <p:nvSpPr>
            <p:cNvPr id="58" name="îṣļïḍé">
              <a:extLst>
                <a:ext uri="{FF2B5EF4-FFF2-40B4-BE49-F238E27FC236}">
                  <a16:creationId xmlns:a16="http://schemas.microsoft.com/office/drawing/2014/main" id="{51AB1711-24AE-ED08-6B10-08B330B0DE45}"/>
                </a:ext>
              </a:extLst>
            </p:cNvPr>
            <p:cNvSpPr/>
            <p:nvPr/>
          </p:nvSpPr>
          <p:spPr bwMode="auto">
            <a:xfrm>
              <a:off x="5630863" y="3541713"/>
              <a:ext cx="369888" cy="211138"/>
            </a:xfrm>
            <a:prstGeom prst="ellipse">
              <a:avLst/>
            </a:prstGeom>
            <a:solidFill>
              <a:srgbClr val="D9D9D9"/>
            </a:solidFill>
            <a:ln>
              <a:noFill/>
            </a:ln>
          </p:spPr>
          <p:txBody>
            <a:bodyPr anchor="ctr"/>
            <a:lstStyle/>
            <a:p>
              <a:pPr algn="ctr"/>
              <a:endParaRPr/>
            </a:p>
          </p:txBody>
        </p:sp>
        <p:sp>
          <p:nvSpPr>
            <p:cNvPr id="59" name="îś1ïďè">
              <a:extLst>
                <a:ext uri="{FF2B5EF4-FFF2-40B4-BE49-F238E27FC236}">
                  <a16:creationId xmlns:a16="http://schemas.microsoft.com/office/drawing/2014/main" id="{54F36568-0996-6F38-4203-0BF9DB418121}"/>
                </a:ext>
              </a:extLst>
            </p:cNvPr>
            <p:cNvSpPr/>
            <p:nvPr/>
          </p:nvSpPr>
          <p:spPr bwMode="auto">
            <a:xfrm>
              <a:off x="6992938" y="4481513"/>
              <a:ext cx="369888" cy="214313"/>
            </a:xfrm>
            <a:prstGeom prst="ellipse">
              <a:avLst/>
            </a:prstGeom>
            <a:solidFill>
              <a:srgbClr val="D9D9D9"/>
            </a:solidFill>
            <a:ln>
              <a:noFill/>
            </a:ln>
          </p:spPr>
          <p:txBody>
            <a:bodyPr anchor="ctr"/>
            <a:lstStyle/>
            <a:p>
              <a:pPr algn="ctr"/>
              <a:endParaRPr/>
            </a:p>
          </p:txBody>
        </p:sp>
        <p:sp>
          <p:nvSpPr>
            <p:cNvPr id="60" name="iṩ1iďê">
              <a:extLst>
                <a:ext uri="{FF2B5EF4-FFF2-40B4-BE49-F238E27FC236}">
                  <a16:creationId xmlns:a16="http://schemas.microsoft.com/office/drawing/2014/main" id="{CEBA7265-AFB8-8F63-6C03-CB8B52890E18}"/>
                </a:ext>
              </a:extLst>
            </p:cNvPr>
            <p:cNvSpPr/>
            <p:nvPr/>
          </p:nvSpPr>
          <p:spPr bwMode="auto">
            <a:xfrm>
              <a:off x="5815013" y="4408488"/>
              <a:ext cx="1735138" cy="998538"/>
            </a:xfrm>
            <a:custGeom>
              <a:avLst/>
              <a:gdLst>
                <a:gd name="T0" fmla="*/ 0 w 1093"/>
                <a:gd name="T1" fmla="*/ 315 h 629"/>
                <a:gd name="T2" fmla="*/ 94 w 1093"/>
                <a:gd name="T3" fmla="*/ 629 h 629"/>
                <a:gd name="T4" fmla="*/ 547 w 1093"/>
                <a:gd name="T5" fmla="*/ 629 h 629"/>
                <a:gd name="T6" fmla="*/ 1093 w 1093"/>
                <a:gd name="T7" fmla="*/ 315 h 629"/>
                <a:gd name="T8" fmla="*/ 547 w 1093"/>
                <a:gd name="T9" fmla="*/ 0 h 629"/>
                <a:gd name="T10" fmla="*/ 0 w 1093"/>
                <a:gd name="T11" fmla="*/ 315 h 629"/>
              </a:gdLst>
              <a:ahLst/>
              <a:cxnLst>
                <a:cxn ang="0">
                  <a:pos x="T0" y="T1"/>
                </a:cxn>
                <a:cxn ang="0">
                  <a:pos x="T2" y="T3"/>
                </a:cxn>
                <a:cxn ang="0">
                  <a:pos x="T4" y="T5"/>
                </a:cxn>
                <a:cxn ang="0">
                  <a:pos x="T6" y="T7"/>
                </a:cxn>
                <a:cxn ang="0">
                  <a:pos x="T8" y="T9"/>
                </a:cxn>
                <a:cxn ang="0">
                  <a:pos x="T10" y="T11"/>
                </a:cxn>
              </a:cxnLst>
              <a:rect l="0" t="0" r="r" b="b"/>
              <a:pathLst>
                <a:path w="1093" h="629">
                  <a:moveTo>
                    <a:pt x="0" y="315"/>
                  </a:moveTo>
                  <a:lnTo>
                    <a:pt x="94" y="629"/>
                  </a:lnTo>
                  <a:lnTo>
                    <a:pt x="547" y="629"/>
                  </a:lnTo>
                  <a:lnTo>
                    <a:pt x="1093" y="315"/>
                  </a:lnTo>
                  <a:lnTo>
                    <a:pt x="547" y="0"/>
                  </a:lnTo>
                  <a:lnTo>
                    <a:pt x="0" y="315"/>
                  </a:lnTo>
                  <a:close/>
                </a:path>
              </a:pathLst>
            </a:custGeom>
            <a:solidFill>
              <a:srgbClr val="D9D9D9"/>
            </a:solidFill>
            <a:ln>
              <a:noFill/>
            </a:ln>
          </p:spPr>
          <p:txBody>
            <a:bodyPr anchor="ctr"/>
            <a:lstStyle/>
            <a:p>
              <a:pPr algn="ctr"/>
              <a:endParaRPr/>
            </a:p>
          </p:txBody>
        </p:sp>
        <p:sp>
          <p:nvSpPr>
            <p:cNvPr id="61" name="išḷîḑe">
              <a:extLst>
                <a:ext uri="{FF2B5EF4-FFF2-40B4-BE49-F238E27FC236}">
                  <a16:creationId xmlns:a16="http://schemas.microsoft.com/office/drawing/2014/main" id="{454B7245-59DD-2491-061A-2F10CBAF78C7}"/>
                </a:ext>
              </a:extLst>
            </p:cNvPr>
            <p:cNvSpPr/>
            <p:nvPr/>
          </p:nvSpPr>
          <p:spPr bwMode="auto">
            <a:xfrm>
              <a:off x="5353050" y="3514725"/>
              <a:ext cx="485775" cy="184150"/>
            </a:xfrm>
            <a:prstGeom prst="rect">
              <a:avLst/>
            </a:prstGeom>
            <a:solidFill>
              <a:srgbClr val="D9D9D9"/>
            </a:solidFill>
            <a:ln>
              <a:noFill/>
            </a:ln>
          </p:spPr>
          <p:txBody>
            <a:bodyPr anchor="ctr"/>
            <a:lstStyle/>
            <a:p>
              <a:pPr algn="ctr"/>
              <a:endParaRPr/>
            </a:p>
          </p:txBody>
        </p:sp>
        <p:sp>
          <p:nvSpPr>
            <p:cNvPr id="62" name="iŝḻíḓê">
              <a:extLst>
                <a:ext uri="{FF2B5EF4-FFF2-40B4-BE49-F238E27FC236}">
                  <a16:creationId xmlns:a16="http://schemas.microsoft.com/office/drawing/2014/main" id="{3098F266-4D92-5C63-AB8E-698755EBA690}"/>
                </a:ext>
              </a:extLst>
            </p:cNvPr>
            <p:cNvSpPr/>
            <p:nvPr/>
          </p:nvSpPr>
          <p:spPr bwMode="auto">
            <a:xfrm>
              <a:off x="6696075" y="4481513"/>
              <a:ext cx="485775" cy="184150"/>
            </a:xfrm>
            <a:prstGeom prst="rect">
              <a:avLst/>
            </a:prstGeom>
            <a:solidFill>
              <a:srgbClr val="D9D9D9"/>
            </a:solidFill>
            <a:ln>
              <a:noFill/>
            </a:ln>
          </p:spPr>
          <p:txBody>
            <a:bodyPr anchor="ctr"/>
            <a:lstStyle/>
            <a:p>
              <a:pPr algn="ctr"/>
              <a:endParaRPr/>
            </a:p>
          </p:txBody>
        </p:sp>
        <p:sp>
          <p:nvSpPr>
            <p:cNvPr id="63" name="ïslíḍè">
              <a:extLst>
                <a:ext uri="{FF2B5EF4-FFF2-40B4-BE49-F238E27FC236}">
                  <a16:creationId xmlns:a16="http://schemas.microsoft.com/office/drawing/2014/main" id="{342E70A6-00F3-A3A6-F53C-28B10D0F9E07}"/>
                </a:ext>
              </a:extLst>
            </p:cNvPr>
            <p:cNvSpPr/>
            <p:nvPr/>
          </p:nvSpPr>
          <p:spPr bwMode="auto">
            <a:xfrm>
              <a:off x="6788150" y="3976688"/>
              <a:ext cx="485775" cy="184150"/>
            </a:xfrm>
            <a:prstGeom prst="rect">
              <a:avLst/>
            </a:prstGeom>
            <a:solidFill>
              <a:srgbClr val="D9D9D9"/>
            </a:solidFill>
            <a:ln>
              <a:noFill/>
            </a:ln>
          </p:spPr>
          <p:txBody>
            <a:bodyPr anchor="ctr"/>
            <a:lstStyle/>
            <a:p>
              <a:pPr algn="ctr"/>
              <a:endParaRPr/>
            </a:p>
          </p:txBody>
        </p:sp>
        <p:sp>
          <p:nvSpPr>
            <p:cNvPr id="64" name="îsliḓê">
              <a:extLst>
                <a:ext uri="{FF2B5EF4-FFF2-40B4-BE49-F238E27FC236}">
                  <a16:creationId xmlns:a16="http://schemas.microsoft.com/office/drawing/2014/main" id="{B8DA7427-4741-BA2D-A463-0A2EC5A1AE34}"/>
                </a:ext>
              </a:extLst>
            </p:cNvPr>
            <p:cNvSpPr/>
            <p:nvPr/>
          </p:nvSpPr>
          <p:spPr bwMode="auto">
            <a:xfrm>
              <a:off x="3252788" y="4279900"/>
              <a:ext cx="1606550" cy="533400"/>
            </a:xfrm>
            <a:custGeom>
              <a:avLst/>
              <a:gdLst>
                <a:gd name="T0" fmla="*/ 6 w 487"/>
                <a:gd name="T1" fmla="*/ 154 h 162"/>
                <a:gd name="T2" fmla="*/ 165 w 487"/>
                <a:gd name="T3" fmla="*/ 155 h 162"/>
                <a:gd name="T4" fmla="*/ 356 w 487"/>
                <a:gd name="T5" fmla="*/ 117 h 162"/>
                <a:gd name="T6" fmla="*/ 472 w 487"/>
                <a:gd name="T7" fmla="*/ 23 h 162"/>
                <a:gd name="T8" fmla="*/ 440 w 487"/>
                <a:gd name="T9" fmla="*/ 9 h 162"/>
                <a:gd name="T10" fmla="*/ 414 w 487"/>
                <a:gd name="T11" fmla="*/ 13 h 162"/>
                <a:gd name="T12" fmla="*/ 341 w 487"/>
                <a:gd name="T13" fmla="*/ 15 h 162"/>
                <a:gd name="T14" fmla="*/ 280 w 487"/>
                <a:gd name="T15" fmla="*/ 63 h 162"/>
                <a:gd name="T16" fmla="*/ 203 w 487"/>
                <a:gd name="T17" fmla="*/ 79 h 162"/>
                <a:gd name="T18" fmla="*/ 110 w 487"/>
                <a:gd name="T19" fmla="*/ 134 h 162"/>
                <a:gd name="T20" fmla="*/ 0 w 487"/>
                <a:gd name="T21" fmla="*/ 135 h 162"/>
                <a:gd name="T22" fmla="*/ 6 w 487"/>
                <a:gd name="T23" fmla="*/ 15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7" h="162">
                  <a:moveTo>
                    <a:pt x="6" y="154"/>
                  </a:moveTo>
                  <a:cubicBezTo>
                    <a:pt x="49" y="162"/>
                    <a:pt x="124" y="155"/>
                    <a:pt x="165" y="155"/>
                  </a:cubicBezTo>
                  <a:cubicBezTo>
                    <a:pt x="219" y="155"/>
                    <a:pt x="303" y="126"/>
                    <a:pt x="356" y="117"/>
                  </a:cubicBezTo>
                  <a:cubicBezTo>
                    <a:pt x="382" y="113"/>
                    <a:pt x="487" y="71"/>
                    <a:pt x="472" y="23"/>
                  </a:cubicBezTo>
                  <a:cubicBezTo>
                    <a:pt x="468" y="8"/>
                    <a:pt x="450" y="17"/>
                    <a:pt x="440" y="9"/>
                  </a:cubicBezTo>
                  <a:cubicBezTo>
                    <a:pt x="425" y="0"/>
                    <a:pt x="431" y="22"/>
                    <a:pt x="414" y="13"/>
                  </a:cubicBezTo>
                  <a:cubicBezTo>
                    <a:pt x="394" y="7"/>
                    <a:pt x="360" y="11"/>
                    <a:pt x="341" y="15"/>
                  </a:cubicBezTo>
                  <a:cubicBezTo>
                    <a:pt x="302" y="20"/>
                    <a:pt x="316" y="46"/>
                    <a:pt x="280" y="63"/>
                  </a:cubicBezTo>
                  <a:cubicBezTo>
                    <a:pt x="256" y="74"/>
                    <a:pt x="228" y="70"/>
                    <a:pt x="203" y="79"/>
                  </a:cubicBezTo>
                  <a:cubicBezTo>
                    <a:pt x="170" y="88"/>
                    <a:pt x="141" y="127"/>
                    <a:pt x="110" y="134"/>
                  </a:cubicBezTo>
                  <a:cubicBezTo>
                    <a:pt x="84" y="140"/>
                    <a:pt x="33" y="133"/>
                    <a:pt x="0" y="135"/>
                  </a:cubicBezTo>
                  <a:lnTo>
                    <a:pt x="6" y="154"/>
                  </a:lnTo>
                  <a:close/>
                </a:path>
              </a:pathLst>
            </a:custGeom>
            <a:solidFill>
              <a:srgbClr val="D9D9D9"/>
            </a:solidFill>
            <a:ln>
              <a:noFill/>
            </a:ln>
          </p:spPr>
          <p:txBody>
            <a:bodyPr anchor="ctr"/>
            <a:lstStyle/>
            <a:p>
              <a:pPr algn="ctr"/>
              <a:endParaRPr/>
            </a:p>
          </p:txBody>
        </p:sp>
        <p:sp>
          <p:nvSpPr>
            <p:cNvPr id="65" name="ïs1íḓè">
              <a:extLst>
                <a:ext uri="{FF2B5EF4-FFF2-40B4-BE49-F238E27FC236}">
                  <a16:creationId xmlns:a16="http://schemas.microsoft.com/office/drawing/2014/main" id="{69066268-5071-AE34-353B-BA67155B2B6C}"/>
                </a:ext>
              </a:extLst>
            </p:cNvPr>
            <p:cNvSpPr/>
            <p:nvPr/>
          </p:nvSpPr>
          <p:spPr bwMode="auto">
            <a:xfrm>
              <a:off x="7950200" y="3867150"/>
              <a:ext cx="1092200" cy="942975"/>
            </a:xfrm>
            <a:custGeom>
              <a:avLst/>
              <a:gdLst>
                <a:gd name="T0" fmla="*/ 118 w 331"/>
                <a:gd name="T1" fmla="*/ 230 h 286"/>
                <a:gd name="T2" fmla="*/ 219 w 331"/>
                <a:gd name="T3" fmla="*/ 224 h 286"/>
                <a:gd name="T4" fmla="*/ 210 w 331"/>
                <a:gd name="T5" fmla="*/ 274 h 286"/>
                <a:gd name="T6" fmla="*/ 246 w 331"/>
                <a:gd name="T7" fmla="*/ 261 h 286"/>
                <a:gd name="T8" fmla="*/ 219 w 331"/>
                <a:gd name="T9" fmla="*/ 164 h 286"/>
                <a:gd name="T10" fmla="*/ 305 w 331"/>
                <a:gd name="T11" fmla="*/ 102 h 286"/>
                <a:gd name="T12" fmla="*/ 232 w 331"/>
                <a:gd name="T13" fmla="*/ 4 h 286"/>
                <a:gd name="T14" fmla="*/ 168 w 331"/>
                <a:gd name="T15" fmla="*/ 64 h 286"/>
                <a:gd name="T16" fmla="*/ 62 w 331"/>
                <a:gd name="T17" fmla="*/ 90 h 286"/>
                <a:gd name="T18" fmla="*/ 117 w 331"/>
                <a:gd name="T19" fmla="*/ 211 h 286"/>
                <a:gd name="T20" fmla="*/ 60 w 331"/>
                <a:gd name="T21" fmla="*/ 233 h 286"/>
                <a:gd name="T22" fmla="*/ 66 w 331"/>
                <a:gd name="T23" fmla="*/ 252 h 286"/>
                <a:gd name="T24" fmla="*/ 118 w 331"/>
                <a:gd name="T25" fmla="*/ 23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6">
                  <a:moveTo>
                    <a:pt x="118" y="230"/>
                  </a:moveTo>
                  <a:cubicBezTo>
                    <a:pt x="142" y="218"/>
                    <a:pt x="191" y="179"/>
                    <a:pt x="219" y="224"/>
                  </a:cubicBezTo>
                  <a:cubicBezTo>
                    <a:pt x="229" y="240"/>
                    <a:pt x="218" y="250"/>
                    <a:pt x="210" y="274"/>
                  </a:cubicBezTo>
                  <a:cubicBezTo>
                    <a:pt x="228" y="286"/>
                    <a:pt x="242" y="279"/>
                    <a:pt x="246" y="261"/>
                  </a:cubicBezTo>
                  <a:cubicBezTo>
                    <a:pt x="257" y="221"/>
                    <a:pt x="225" y="226"/>
                    <a:pt x="219" y="164"/>
                  </a:cubicBezTo>
                  <a:cubicBezTo>
                    <a:pt x="217" y="142"/>
                    <a:pt x="331" y="118"/>
                    <a:pt x="305" y="102"/>
                  </a:cubicBezTo>
                  <a:cubicBezTo>
                    <a:pt x="287" y="90"/>
                    <a:pt x="250" y="0"/>
                    <a:pt x="232" y="4"/>
                  </a:cubicBezTo>
                  <a:cubicBezTo>
                    <a:pt x="202" y="12"/>
                    <a:pt x="196" y="74"/>
                    <a:pt x="168" y="64"/>
                  </a:cubicBezTo>
                  <a:cubicBezTo>
                    <a:pt x="142" y="54"/>
                    <a:pt x="94" y="76"/>
                    <a:pt x="62" y="90"/>
                  </a:cubicBezTo>
                  <a:cubicBezTo>
                    <a:pt x="0" y="116"/>
                    <a:pt x="194" y="155"/>
                    <a:pt x="117" y="211"/>
                  </a:cubicBezTo>
                  <a:cubicBezTo>
                    <a:pt x="106" y="216"/>
                    <a:pt x="76" y="235"/>
                    <a:pt x="60" y="233"/>
                  </a:cubicBezTo>
                  <a:cubicBezTo>
                    <a:pt x="54" y="232"/>
                    <a:pt x="62" y="241"/>
                    <a:pt x="66" y="252"/>
                  </a:cubicBezTo>
                  <a:lnTo>
                    <a:pt x="118" y="230"/>
                  </a:lnTo>
                  <a:close/>
                </a:path>
              </a:pathLst>
            </a:custGeom>
            <a:solidFill>
              <a:srgbClr val="D9D9D9"/>
            </a:solidFill>
            <a:ln>
              <a:noFill/>
            </a:ln>
          </p:spPr>
          <p:txBody>
            <a:bodyPr anchor="ctr"/>
            <a:lstStyle/>
            <a:p>
              <a:pPr algn="ctr"/>
              <a:endParaRPr/>
            </a:p>
          </p:txBody>
        </p:sp>
        <p:sp>
          <p:nvSpPr>
            <p:cNvPr id="66" name="îŝ1íḓê">
              <a:extLst>
                <a:ext uri="{FF2B5EF4-FFF2-40B4-BE49-F238E27FC236}">
                  <a16:creationId xmlns:a16="http://schemas.microsoft.com/office/drawing/2014/main" id="{4A7FB05E-F011-D338-DBAD-49640573F902}"/>
                </a:ext>
              </a:extLst>
            </p:cNvPr>
            <p:cNvSpPr/>
            <p:nvPr/>
          </p:nvSpPr>
          <p:spPr bwMode="auto">
            <a:xfrm>
              <a:off x="6478588" y="2417763"/>
              <a:ext cx="1055688" cy="441325"/>
            </a:xfrm>
            <a:custGeom>
              <a:avLst/>
              <a:gdLst>
                <a:gd name="T0" fmla="*/ 18 w 320"/>
                <a:gd name="T1" fmla="*/ 44 h 134"/>
                <a:gd name="T2" fmla="*/ 266 w 320"/>
                <a:gd name="T3" fmla="*/ 80 h 134"/>
                <a:gd name="T4" fmla="*/ 244 w 320"/>
                <a:gd name="T5" fmla="*/ 20 h 134"/>
                <a:gd name="T6" fmla="*/ 172 w 320"/>
                <a:gd name="T7" fmla="*/ 18 h 134"/>
                <a:gd name="T8" fmla="*/ 70 w 320"/>
                <a:gd name="T9" fmla="*/ 2 h 134"/>
                <a:gd name="T10" fmla="*/ 18 w 320"/>
                <a:gd name="T11" fmla="*/ 44 h 134"/>
              </a:gdLst>
              <a:ahLst/>
              <a:cxnLst>
                <a:cxn ang="0">
                  <a:pos x="T0" y="T1"/>
                </a:cxn>
                <a:cxn ang="0">
                  <a:pos x="T2" y="T3"/>
                </a:cxn>
                <a:cxn ang="0">
                  <a:pos x="T4" y="T5"/>
                </a:cxn>
                <a:cxn ang="0">
                  <a:pos x="T6" y="T7"/>
                </a:cxn>
                <a:cxn ang="0">
                  <a:pos x="T8" y="T9"/>
                </a:cxn>
                <a:cxn ang="0">
                  <a:pos x="T10" y="T11"/>
                </a:cxn>
              </a:cxnLst>
              <a:rect l="0" t="0" r="r" b="b"/>
              <a:pathLst>
                <a:path w="320" h="134">
                  <a:moveTo>
                    <a:pt x="18" y="44"/>
                  </a:moveTo>
                  <a:cubicBezTo>
                    <a:pt x="0" y="134"/>
                    <a:pt x="212" y="102"/>
                    <a:pt x="266" y="80"/>
                  </a:cubicBezTo>
                  <a:cubicBezTo>
                    <a:pt x="320" y="56"/>
                    <a:pt x="288" y="24"/>
                    <a:pt x="244" y="20"/>
                  </a:cubicBezTo>
                  <a:cubicBezTo>
                    <a:pt x="220" y="18"/>
                    <a:pt x="196" y="22"/>
                    <a:pt x="172" y="18"/>
                  </a:cubicBezTo>
                  <a:cubicBezTo>
                    <a:pt x="134" y="14"/>
                    <a:pt x="110" y="0"/>
                    <a:pt x="70" y="2"/>
                  </a:cubicBezTo>
                  <a:lnTo>
                    <a:pt x="18" y="44"/>
                  </a:lnTo>
                  <a:close/>
                </a:path>
              </a:pathLst>
            </a:custGeom>
            <a:solidFill>
              <a:srgbClr val="D9D9D9"/>
            </a:solidFill>
            <a:ln>
              <a:noFill/>
            </a:ln>
          </p:spPr>
          <p:txBody>
            <a:bodyPr anchor="ctr"/>
            <a:lstStyle/>
            <a:p>
              <a:pPr algn="ctr"/>
              <a:endParaRPr/>
            </a:p>
          </p:txBody>
        </p:sp>
        <p:sp>
          <p:nvSpPr>
            <p:cNvPr id="67" name="îş1íḓé">
              <a:extLst>
                <a:ext uri="{FF2B5EF4-FFF2-40B4-BE49-F238E27FC236}">
                  <a16:creationId xmlns:a16="http://schemas.microsoft.com/office/drawing/2014/main" id="{8E93836E-1952-80FA-341C-FA6CCA4D226B}"/>
                </a:ext>
              </a:extLst>
            </p:cNvPr>
            <p:cNvSpPr/>
            <p:nvPr/>
          </p:nvSpPr>
          <p:spPr bwMode="auto">
            <a:xfrm>
              <a:off x="4657725" y="2555875"/>
              <a:ext cx="936625" cy="230188"/>
            </a:xfrm>
            <a:custGeom>
              <a:avLst/>
              <a:gdLst>
                <a:gd name="T0" fmla="*/ 168 w 284"/>
                <a:gd name="T1" fmla="*/ 70 h 70"/>
                <a:gd name="T2" fmla="*/ 224 w 284"/>
                <a:gd name="T3" fmla="*/ 16 h 70"/>
                <a:gd name="T4" fmla="*/ 162 w 284"/>
                <a:gd name="T5" fmla="*/ 0 h 70"/>
                <a:gd name="T6" fmla="*/ 152 w 284"/>
                <a:gd name="T7" fmla="*/ 39 h 70"/>
                <a:gd name="T8" fmla="*/ 0 w 284"/>
                <a:gd name="T9" fmla="*/ 40 h 70"/>
                <a:gd name="T10" fmla="*/ 94 w 284"/>
                <a:gd name="T11" fmla="*/ 66 h 70"/>
                <a:gd name="T12" fmla="*/ 168 w 284"/>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284" h="70">
                  <a:moveTo>
                    <a:pt x="168" y="70"/>
                  </a:moveTo>
                  <a:cubicBezTo>
                    <a:pt x="202" y="68"/>
                    <a:pt x="284" y="56"/>
                    <a:pt x="224" y="16"/>
                  </a:cubicBezTo>
                  <a:cubicBezTo>
                    <a:pt x="208" y="4"/>
                    <a:pt x="182" y="0"/>
                    <a:pt x="162" y="0"/>
                  </a:cubicBezTo>
                  <a:cubicBezTo>
                    <a:pt x="140" y="2"/>
                    <a:pt x="174" y="29"/>
                    <a:pt x="152" y="39"/>
                  </a:cubicBezTo>
                  <a:cubicBezTo>
                    <a:pt x="120" y="54"/>
                    <a:pt x="33" y="51"/>
                    <a:pt x="0" y="40"/>
                  </a:cubicBezTo>
                  <a:cubicBezTo>
                    <a:pt x="4" y="70"/>
                    <a:pt x="74" y="64"/>
                    <a:pt x="94" y="66"/>
                  </a:cubicBezTo>
                  <a:lnTo>
                    <a:pt x="168" y="70"/>
                  </a:lnTo>
                  <a:close/>
                </a:path>
              </a:pathLst>
            </a:custGeom>
            <a:solidFill>
              <a:srgbClr val="D9D9D9"/>
            </a:solidFill>
            <a:ln>
              <a:noFill/>
            </a:ln>
          </p:spPr>
          <p:txBody>
            <a:bodyPr anchor="ctr"/>
            <a:lstStyle/>
            <a:p>
              <a:pPr algn="ctr"/>
              <a:endParaRPr/>
            </a:p>
          </p:txBody>
        </p:sp>
        <p:sp>
          <p:nvSpPr>
            <p:cNvPr id="68" name="ïśļiďê">
              <a:extLst>
                <a:ext uri="{FF2B5EF4-FFF2-40B4-BE49-F238E27FC236}">
                  <a16:creationId xmlns:a16="http://schemas.microsoft.com/office/drawing/2014/main" id="{9BBB4F40-31F4-B825-77CD-022B9D8CA6E9}"/>
                </a:ext>
              </a:extLst>
            </p:cNvPr>
            <p:cNvSpPr/>
            <p:nvPr/>
          </p:nvSpPr>
          <p:spPr bwMode="auto">
            <a:xfrm>
              <a:off x="5967413" y="2433638"/>
              <a:ext cx="868363" cy="1216025"/>
            </a:xfrm>
            <a:custGeom>
              <a:avLst/>
              <a:gdLst>
                <a:gd name="T0" fmla="*/ 0 w 263"/>
                <a:gd name="T1" fmla="*/ 152 h 369"/>
                <a:gd name="T2" fmla="*/ 0 w 263"/>
                <a:gd name="T3" fmla="*/ 369 h 369"/>
                <a:gd name="T4" fmla="*/ 105 w 263"/>
                <a:gd name="T5" fmla="*/ 309 h 369"/>
                <a:gd name="T6" fmla="*/ 105 w 263"/>
                <a:gd name="T7" fmla="*/ 309 h 369"/>
                <a:gd name="T8" fmla="*/ 103 w 263"/>
                <a:gd name="T9" fmla="*/ 309 h 369"/>
                <a:gd name="T10" fmla="*/ 103 w 263"/>
                <a:gd name="T11" fmla="*/ 244 h 369"/>
                <a:gd name="T12" fmla="*/ 105 w 263"/>
                <a:gd name="T13" fmla="*/ 244 h 369"/>
                <a:gd name="T14" fmla="*/ 161 w 263"/>
                <a:gd name="T15" fmla="*/ 276 h 369"/>
                <a:gd name="T16" fmla="*/ 160 w 263"/>
                <a:gd name="T17" fmla="*/ 277 h 369"/>
                <a:gd name="T18" fmla="*/ 263 w 263"/>
                <a:gd name="T19" fmla="*/ 217 h 369"/>
                <a:gd name="T20" fmla="*/ 263 w 263"/>
                <a:gd name="T21" fmla="*/ 0 h 369"/>
                <a:gd name="T22" fmla="*/ 0 w 263"/>
                <a:gd name="T23" fmla="*/ 15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3" h="369">
                  <a:moveTo>
                    <a:pt x="0" y="152"/>
                  </a:moveTo>
                  <a:cubicBezTo>
                    <a:pt x="0" y="369"/>
                    <a:pt x="0" y="369"/>
                    <a:pt x="0" y="369"/>
                  </a:cubicBezTo>
                  <a:cubicBezTo>
                    <a:pt x="105" y="309"/>
                    <a:pt x="105" y="309"/>
                    <a:pt x="105" y="309"/>
                  </a:cubicBezTo>
                  <a:cubicBezTo>
                    <a:pt x="105" y="309"/>
                    <a:pt x="105" y="309"/>
                    <a:pt x="105" y="309"/>
                  </a:cubicBezTo>
                  <a:cubicBezTo>
                    <a:pt x="104" y="309"/>
                    <a:pt x="104" y="309"/>
                    <a:pt x="103" y="309"/>
                  </a:cubicBezTo>
                  <a:cubicBezTo>
                    <a:pt x="103" y="244"/>
                    <a:pt x="103" y="244"/>
                    <a:pt x="103" y="244"/>
                  </a:cubicBezTo>
                  <a:cubicBezTo>
                    <a:pt x="104" y="244"/>
                    <a:pt x="104" y="244"/>
                    <a:pt x="105" y="244"/>
                  </a:cubicBezTo>
                  <a:cubicBezTo>
                    <a:pt x="136" y="244"/>
                    <a:pt x="161" y="259"/>
                    <a:pt x="161" y="276"/>
                  </a:cubicBezTo>
                  <a:cubicBezTo>
                    <a:pt x="161" y="277"/>
                    <a:pt x="160" y="277"/>
                    <a:pt x="160" y="277"/>
                  </a:cubicBezTo>
                  <a:cubicBezTo>
                    <a:pt x="263" y="217"/>
                    <a:pt x="263" y="217"/>
                    <a:pt x="263" y="217"/>
                  </a:cubicBezTo>
                  <a:cubicBezTo>
                    <a:pt x="263" y="0"/>
                    <a:pt x="263" y="0"/>
                    <a:pt x="263" y="0"/>
                  </a:cubicBezTo>
                  <a:lnTo>
                    <a:pt x="0" y="152"/>
                  </a:lnTo>
                  <a:close/>
                </a:path>
              </a:pathLst>
            </a:custGeom>
            <a:solidFill>
              <a:srgbClr val="1655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şḻîḑé">
              <a:extLst>
                <a:ext uri="{FF2B5EF4-FFF2-40B4-BE49-F238E27FC236}">
                  <a16:creationId xmlns:a16="http://schemas.microsoft.com/office/drawing/2014/main" id="{D771218F-5B8A-E877-10F4-3516AEC2D2FD}"/>
                </a:ext>
              </a:extLst>
            </p:cNvPr>
            <p:cNvSpPr/>
            <p:nvPr/>
          </p:nvSpPr>
          <p:spPr bwMode="auto">
            <a:xfrm>
              <a:off x="5102225" y="2433638"/>
              <a:ext cx="865188" cy="1216025"/>
            </a:xfrm>
            <a:custGeom>
              <a:avLst/>
              <a:gdLst>
                <a:gd name="T0" fmla="*/ 0 w 262"/>
                <a:gd name="T1" fmla="*/ 0 h 369"/>
                <a:gd name="T2" fmla="*/ 0 w 262"/>
                <a:gd name="T3" fmla="*/ 217 h 369"/>
                <a:gd name="T4" fmla="*/ 102 w 262"/>
                <a:gd name="T5" fmla="*/ 277 h 369"/>
                <a:gd name="T6" fmla="*/ 102 w 262"/>
                <a:gd name="T7" fmla="*/ 277 h 369"/>
                <a:gd name="T8" fmla="*/ 158 w 262"/>
                <a:gd name="T9" fmla="*/ 244 h 369"/>
                <a:gd name="T10" fmla="*/ 160 w 262"/>
                <a:gd name="T11" fmla="*/ 244 h 369"/>
                <a:gd name="T12" fmla="*/ 160 w 262"/>
                <a:gd name="T13" fmla="*/ 309 h 369"/>
                <a:gd name="T14" fmla="*/ 158 w 262"/>
                <a:gd name="T15" fmla="*/ 309 h 369"/>
                <a:gd name="T16" fmla="*/ 262 w 262"/>
                <a:gd name="T17" fmla="*/ 369 h 369"/>
                <a:gd name="T18" fmla="*/ 262 w 262"/>
                <a:gd name="T19" fmla="*/ 152 h 369"/>
                <a:gd name="T20" fmla="*/ 0 w 262"/>
                <a:gd name="T21"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69">
                  <a:moveTo>
                    <a:pt x="0" y="0"/>
                  </a:moveTo>
                  <a:cubicBezTo>
                    <a:pt x="0" y="217"/>
                    <a:pt x="0" y="217"/>
                    <a:pt x="0" y="217"/>
                  </a:cubicBezTo>
                  <a:cubicBezTo>
                    <a:pt x="102" y="277"/>
                    <a:pt x="102" y="277"/>
                    <a:pt x="102" y="277"/>
                  </a:cubicBezTo>
                  <a:cubicBezTo>
                    <a:pt x="102" y="277"/>
                    <a:pt x="102" y="277"/>
                    <a:pt x="102" y="277"/>
                  </a:cubicBezTo>
                  <a:cubicBezTo>
                    <a:pt x="102" y="259"/>
                    <a:pt x="127" y="244"/>
                    <a:pt x="158" y="244"/>
                  </a:cubicBezTo>
                  <a:cubicBezTo>
                    <a:pt x="159" y="244"/>
                    <a:pt x="159" y="244"/>
                    <a:pt x="160" y="244"/>
                  </a:cubicBezTo>
                  <a:cubicBezTo>
                    <a:pt x="160" y="309"/>
                    <a:pt x="160" y="309"/>
                    <a:pt x="160" y="309"/>
                  </a:cubicBezTo>
                  <a:cubicBezTo>
                    <a:pt x="159" y="309"/>
                    <a:pt x="159" y="309"/>
                    <a:pt x="158" y="309"/>
                  </a:cubicBezTo>
                  <a:cubicBezTo>
                    <a:pt x="262" y="369"/>
                    <a:pt x="262" y="369"/>
                    <a:pt x="262" y="369"/>
                  </a:cubicBezTo>
                  <a:cubicBezTo>
                    <a:pt x="262" y="152"/>
                    <a:pt x="262" y="152"/>
                    <a:pt x="262" y="152"/>
                  </a:cubicBezTo>
                  <a:lnTo>
                    <a:pt x="0" y="0"/>
                  </a:lnTo>
                  <a:close/>
                </a:path>
              </a:pathLst>
            </a:custGeom>
            <a:solidFill>
              <a:srgbClr val="3A71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S1ïďè">
              <a:extLst>
                <a:ext uri="{FF2B5EF4-FFF2-40B4-BE49-F238E27FC236}">
                  <a16:creationId xmlns:a16="http://schemas.microsoft.com/office/drawing/2014/main" id="{C4D3F010-6C1B-DF6E-6930-7AD6353D682C}"/>
                </a:ext>
              </a:extLst>
            </p:cNvPr>
            <p:cNvSpPr/>
            <p:nvPr/>
          </p:nvSpPr>
          <p:spPr bwMode="auto">
            <a:xfrm>
              <a:off x="5102225" y="1931988"/>
              <a:ext cx="1733550" cy="1003300"/>
            </a:xfrm>
            <a:custGeom>
              <a:avLst/>
              <a:gdLst>
                <a:gd name="T0" fmla="*/ 0 w 1092"/>
                <a:gd name="T1" fmla="*/ 316 h 632"/>
                <a:gd name="T2" fmla="*/ 545 w 1092"/>
                <a:gd name="T3" fmla="*/ 632 h 632"/>
                <a:gd name="T4" fmla="*/ 1092 w 1092"/>
                <a:gd name="T5" fmla="*/ 316 h 632"/>
                <a:gd name="T6" fmla="*/ 545 w 1092"/>
                <a:gd name="T7" fmla="*/ 0 h 632"/>
                <a:gd name="T8" fmla="*/ 0 w 1092"/>
                <a:gd name="T9" fmla="*/ 316 h 632"/>
              </a:gdLst>
              <a:ahLst/>
              <a:cxnLst>
                <a:cxn ang="0">
                  <a:pos x="T0" y="T1"/>
                </a:cxn>
                <a:cxn ang="0">
                  <a:pos x="T2" y="T3"/>
                </a:cxn>
                <a:cxn ang="0">
                  <a:pos x="T4" y="T5"/>
                </a:cxn>
                <a:cxn ang="0">
                  <a:pos x="T6" y="T7"/>
                </a:cxn>
                <a:cxn ang="0">
                  <a:pos x="T8" y="T9"/>
                </a:cxn>
              </a:cxnLst>
              <a:rect l="0" t="0" r="r" b="b"/>
              <a:pathLst>
                <a:path w="1092" h="632">
                  <a:moveTo>
                    <a:pt x="0" y="316"/>
                  </a:moveTo>
                  <a:lnTo>
                    <a:pt x="545" y="632"/>
                  </a:lnTo>
                  <a:lnTo>
                    <a:pt x="1092" y="316"/>
                  </a:lnTo>
                  <a:lnTo>
                    <a:pt x="545" y="0"/>
                  </a:lnTo>
                  <a:lnTo>
                    <a:pt x="0" y="316"/>
                  </a:lnTo>
                  <a:close/>
                </a:path>
              </a:pathLst>
            </a:cu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iŝḻîḑê">
              <a:extLst>
                <a:ext uri="{FF2B5EF4-FFF2-40B4-BE49-F238E27FC236}">
                  <a16:creationId xmlns:a16="http://schemas.microsoft.com/office/drawing/2014/main" id="{5B4A5AD6-F007-D4F9-3F45-14BB25408BB3}"/>
                </a:ext>
              </a:extLst>
            </p:cNvPr>
            <p:cNvSpPr/>
            <p:nvPr/>
          </p:nvSpPr>
          <p:spPr bwMode="auto">
            <a:xfrm>
              <a:off x="5438775" y="2525713"/>
              <a:ext cx="369888" cy="211138"/>
            </a:xfrm>
            <a:prstGeom prst="ellipse">
              <a:avLst/>
            </a:pr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ṩľíḓé">
              <a:extLst>
                <a:ext uri="{FF2B5EF4-FFF2-40B4-BE49-F238E27FC236}">
                  <a16:creationId xmlns:a16="http://schemas.microsoft.com/office/drawing/2014/main" id="{18556262-8A69-D05E-D529-B535B3A43972}"/>
                </a:ext>
              </a:extLst>
            </p:cNvPr>
            <p:cNvSpPr/>
            <p:nvPr/>
          </p:nvSpPr>
          <p:spPr bwMode="auto">
            <a:xfrm>
              <a:off x="5438775" y="2627313"/>
              <a:ext cx="192088" cy="719138"/>
            </a:xfrm>
            <a:custGeom>
              <a:avLst/>
              <a:gdLst>
                <a:gd name="T0" fmla="*/ 0 w 58"/>
                <a:gd name="T1" fmla="*/ 218 h 218"/>
                <a:gd name="T2" fmla="*/ 56 w 58"/>
                <a:gd name="T3" fmla="*/ 185 h 218"/>
                <a:gd name="T4" fmla="*/ 58 w 58"/>
                <a:gd name="T5" fmla="*/ 185 h 218"/>
                <a:gd name="T6" fmla="*/ 58 w 58"/>
                <a:gd name="T7" fmla="*/ 33 h 218"/>
                <a:gd name="T8" fmla="*/ 0 w 58"/>
                <a:gd name="T9" fmla="*/ 0 h 218"/>
                <a:gd name="T10" fmla="*/ 0 w 58"/>
                <a:gd name="T11" fmla="*/ 218 h 218"/>
                <a:gd name="T12" fmla="*/ 0 w 58"/>
                <a:gd name="T13" fmla="*/ 218 h 218"/>
                <a:gd name="T14" fmla="*/ 0 w 5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18">
                  <a:moveTo>
                    <a:pt x="0" y="218"/>
                  </a:moveTo>
                  <a:cubicBezTo>
                    <a:pt x="0" y="200"/>
                    <a:pt x="25" y="185"/>
                    <a:pt x="56" y="185"/>
                  </a:cubicBezTo>
                  <a:cubicBezTo>
                    <a:pt x="57" y="185"/>
                    <a:pt x="57" y="185"/>
                    <a:pt x="58" y="185"/>
                  </a:cubicBezTo>
                  <a:cubicBezTo>
                    <a:pt x="58" y="33"/>
                    <a:pt x="58" y="33"/>
                    <a:pt x="58" y="33"/>
                  </a:cubicBezTo>
                  <a:cubicBezTo>
                    <a:pt x="0" y="0"/>
                    <a:pt x="0" y="0"/>
                    <a:pt x="0" y="0"/>
                  </a:cubicBezTo>
                  <a:cubicBezTo>
                    <a:pt x="0" y="218"/>
                    <a:pt x="0" y="218"/>
                    <a:pt x="0" y="218"/>
                  </a:cubicBezTo>
                  <a:cubicBezTo>
                    <a:pt x="0" y="218"/>
                    <a:pt x="0" y="218"/>
                    <a:pt x="0" y="218"/>
                  </a:cubicBezTo>
                  <a:cubicBezTo>
                    <a:pt x="0" y="218"/>
                    <a:pt x="0" y="218"/>
                    <a:pt x="0" y="218"/>
                  </a:cubicBezTo>
                  <a:close/>
                </a:path>
              </a:pathLst>
            </a:cu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íṡľîḋè">
              <a:extLst>
                <a:ext uri="{FF2B5EF4-FFF2-40B4-BE49-F238E27FC236}">
                  <a16:creationId xmlns:a16="http://schemas.microsoft.com/office/drawing/2014/main" id="{C8EC7FDB-F979-AFA3-EA5B-7B12C24B2FD2}"/>
                </a:ext>
              </a:extLst>
            </p:cNvPr>
            <p:cNvSpPr/>
            <p:nvPr/>
          </p:nvSpPr>
          <p:spPr bwMode="auto">
            <a:xfrm>
              <a:off x="6129338" y="2525713"/>
              <a:ext cx="369888" cy="211138"/>
            </a:xfrm>
            <a:prstGeom prst="ellipse">
              <a:avLst/>
            </a:pr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ṥliḍê">
              <a:extLst>
                <a:ext uri="{FF2B5EF4-FFF2-40B4-BE49-F238E27FC236}">
                  <a16:creationId xmlns:a16="http://schemas.microsoft.com/office/drawing/2014/main" id="{0F75A145-50CA-4FEB-3533-B6E72DEEED04}"/>
                </a:ext>
              </a:extLst>
            </p:cNvPr>
            <p:cNvSpPr/>
            <p:nvPr/>
          </p:nvSpPr>
          <p:spPr bwMode="auto">
            <a:xfrm>
              <a:off x="6307138" y="2627313"/>
              <a:ext cx="192088" cy="719138"/>
            </a:xfrm>
            <a:custGeom>
              <a:avLst/>
              <a:gdLst>
                <a:gd name="T0" fmla="*/ 58 w 58"/>
                <a:gd name="T1" fmla="*/ 218 h 218"/>
                <a:gd name="T2" fmla="*/ 2 w 58"/>
                <a:gd name="T3" fmla="*/ 185 h 218"/>
                <a:gd name="T4" fmla="*/ 0 w 58"/>
                <a:gd name="T5" fmla="*/ 185 h 218"/>
                <a:gd name="T6" fmla="*/ 0 w 58"/>
                <a:gd name="T7" fmla="*/ 33 h 218"/>
                <a:gd name="T8" fmla="*/ 58 w 58"/>
                <a:gd name="T9" fmla="*/ 0 h 218"/>
                <a:gd name="T10" fmla="*/ 58 w 58"/>
                <a:gd name="T11" fmla="*/ 218 h 218"/>
                <a:gd name="T12" fmla="*/ 58 w 58"/>
                <a:gd name="T13" fmla="*/ 218 h 218"/>
                <a:gd name="T14" fmla="*/ 58 w 5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18">
                  <a:moveTo>
                    <a:pt x="58" y="218"/>
                  </a:moveTo>
                  <a:cubicBezTo>
                    <a:pt x="58" y="200"/>
                    <a:pt x="33" y="185"/>
                    <a:pt x="2" y="185"/>
                  </a:cubicBezTo>
                  <a:cubicBezTo>
                    <a:pt x="1" y="185"/>
                    <a:pt x="1" y="185"/>
                    <a:pt x="0" y="185"/>
                  </a:cubicBezTo>
                  <a:cubicBezTo>
                    <a:pt x="0" y="33"/>
                    <a:pt x="0" y="33"/>
                    <a:pt x="0" y="33"/>
                  </a:cubicBezTo>
                  <a:cubicBezTo>
                    <a:pt x="58" y="0"/>
                    <a:pt x="58" y="0"/>
                    <a:pt x="58" y="0"/>
                  </a:cubicBezTo>
                  <a:cubicBezTo>
                    <a:pt x="58" y="218"/>
                    <a:pt x="58" y="218"/>
                    <a:pt x="58" y="218"/>
                  </a:cubicBezTo>
                  <a:cubicBezTo>
                    <a:pt x="58" y="218"/>
                    <a:pt x="58" y="218"/>
                    <a:pt x="58" y="218"/>
                  </a:cubicBezTo>
                  <a:cubicBezTo>
                    <a:pt x="58" y="218"/>
                    <a:pt x="58" y="218"/>
                    <a:pt x="58" y="218"/>
                  </a:cubicBezTo>
                  <a:close/>
                </a:path>
              </a:pathLst>
            </a:cu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slíḓé">
              <a:extLst>
                <a:ext uri="{FF2B5EF4-FFF2-40B4-BE49-F238E27FC236}">
                  <a16:creationId xmlns:a16="http://schemas.microsoft.com/office/drawing/2014/main" id="{F4646507-70B8-527C-E23B-A607FF87DED5}"/>
                </a:ext>
              </a:extLst>
            </p:cNvPr>
            <p:cNvSpPr/>
            <p:nvPr/>
          </p:nvSpPr>
          <p:spPr bwMode="auto">
            <a:xfrm>
              <a:off x="6637338" y="2927350"/>
              <a:ext cx="241300" cy="290513"/>
            </a:xfrm>
            <a:prstGeom prst="rect">
              <a:avLst/>
            </a:prstGeom>
            <a:solidFill>
              <a:srgbClr val="3A71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6" name="îṣ1ïḋe">
              <a:extLst>
                <a:ext uri="{FF2B5EF4-FFF2-40B4-BE49-F238E27FC236}">
                  <a16:creationId xmlns:a16="http://schemas.microsoft.com/office/drawing/2014/main" id="{80B37081-7E00-DA04-502E-BCBEB475DB21}"/>
                </a:ext>
              </a:extLst>
            </p:cNvPr>
            <p:cNvSpPr/>
            <p:nvPr/>
          </p:nvSpPr>
          <p:spPr bwMode="auto">
            <a:xfrm>
              <a:off x="6448425" y="3248025"/>
              <a:ext cx="868363" cy="1216025"/>
            </a:xfrm>
            <a:custGeom>
              <a:avLst/>
              <a:gdLst>
                <a:gd name="T0" fmla="*/ 0 w 263"/>
                <a:gd name="T1" fmla="*/ 0 h 369"/>
                <a:gd name="T2" fmla="*/ 0 w 263"/>
                <a:gd name="T3" fmla="*/ 218 h 369"/>
                <a:gd name="T4" fmla="*/ 103 w 263"/>
                <a:gd name="T5" fmla="*/ 277 h 369"/>
                <a:gd name="T6" fmla="*/ 103 w 263"/>
                <a:gd name="T7" fmla="*/ 277 h 369"/>
                <a:gd name="T8" fmla="*/ 159 w 263"/>
                <a:gd name="T9" fmla="*/ 245 h 369"/>
                <a:gd name="T10" fmla="*/ 160 w 263"/>
                <a:gd name="T11" fmla="*/ 245 h 369"/>
                <a:gd name="T12" fmla="*/ 160 w 263"/>
                <a:gd name="T13" fmla="*/ 309 h 369"/>
                <a:gd name="T14" fmla="*/ 159 w 263"/>
                <a:gd name="T15" fmla="*/ 309 h 369"/>
                <a:gd name="T16" fmla="*/ 263 w 263"/>
                <a:gd name="T17" fmla="*/ 369 h 369"/>
                <a:gd name="T18" fmla="*/ 263 w 263"/>
                <a:gd name="T19" fmla="*/ 152 h 369"/>
                <a:gd name="T20" fmla="*/ 0 w 263"/>
                <a:gd name="T21"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69">
                  <a:moveTo>
                    <a:pt x="0" y="0"/>
                  </a:moveTo>
                  <a:cubicBezTo>
                    <a:pt x="0" y="218"/>
                    <a:pt x="0" y="218"/>
                    <a:pt x="0" y="218"/>
                  </a:cubicBezTo>
                  <a:cubicBezTo>
                    <a:pt x="103" y="277"/>
                    <a:pt x="103" y="277"/>
                    <a:pt x="103" y="277"/>
                  </a:cubicBezTo>
                  <a:cubicBezTo>
                    <a:pt x="103" y="277"/>
                    <a:pt x="103" y="277"/>
                    <a:pt x="103" y="277"/>
                  </a:cubicBezTo>
                  <a:cubicBezTo>
                    <a:pt x="103" y="259"/>
                    <a:pt x="128" y="245"/>
                    <a:pt x="159" y="245"/>
                  </a:cubicBezTo>
                  <a:cubicBezTo>
                    <a:pt x="159" y="245"/>
                    <a:pt x="160" y="245"/>
                    <a:pt x="160" y="245"/>
                  </a:cubicBezTo>
                  <a:cubicBezTo>
                    <a:pt x="160" y="309"/>
                    <a:pt x="160" y="309"/>
                    <a:pt x="160" y="309"/>
                  </a:cubicBezTo>
                  <a:cubicBezTo>
                    <a:pt x="160" y="309"/>
                    <a:pt x="159" y="309"/>
                    <a:pt x="159" y="309"/>
                  </a:cubicBezTo>
                  <a:cubicBezTo>
                    <a:pt x="263" y="369"/>
                    <a:pt x="263" y="369"/>
                    <a:pt x="263" y="369"/>
                  </a:cubicBezTo>
                  <a:cubicBezTo>
                    <a:pt x="263" y="152"/>
                    <a:pt x="263" y="152"/>
                    <a:pt x="263" y="152"/>
                  </a:cubicBezTo>
                  <a:lnTo>
                    <a:pt x="0" y="0"/>
                  </a:lnTo>
                  <a:close/>
                </a:path>
              </a:pathLst>
            </a:custGeom>
            <a:solidFill>
              <a:srgbClr val="3A71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śļîḑè">
              <a:extLst>
                <a:ext uri="{FF2B5EF4-FFF2-40B4-BE49-F238E27FC236}">
                  <a16:creationId xmlns:a16="http://schemas.microsoft.com/office/drawing/2014/main" id="{888D73B0-870E-5919-FAB7-FB93B70F6F83}"/>
                </a:ext>
              </a:extLst>
            </p:cNvPr>
            <p:cNvSpPr/>
            <p:nvPr/>
          </p:nvSpPr>
          <p:spPr bwMode="auto">
            <a:xfrm>
              <a:off x="6448425" y="2749550"/>
              <a:ext cx="1731963" cy="1000125"/>
            </a:xfrm>
            <a:custGeom>
              <a:avLst/>
              <a:gdLst>
                <a:gd name="T0" fmla="*/ 0 w 1091"/>
                <a:gd name="T1" fmla="*/ 314 h 630"/>
                <a:gd name="T2" fmla="*/ 547 w 1091"/>
                <a:gd name="T3" fmla="*/ 630 h 630"/>
                <a:gd name="T4" fmla="*/ 1091 w 1091"/>
                <a:gd name="T5" fmla="*/ 314 h 630"/>
                <a:gd name="T6" fmla="*/ 547 w 1091"/>
                <a:gd name="T7" fmla="*/ 0 h 630"/>
                <a:gd name="T8" fmla="*/ 0 w 1091"/>
                <a:gd name="T9" fmla="*/ 314 h 630"/>
              </a:gdLst>
              <a:ahLst/>
              <a:cxnLst>
                <a:cxn ang="0">
                  <a:pos x="T0" y="T1"/>
                </a:cxn>
                <a:cxn ang="0">
                  <a:pos x="T2" y="T3"/>
                </a:cxn>
                <a:cxn ang="0">
                  <a:pos x="T4" y="T5"/>
                </a:cxn>
                <a:cxn ang="0">
                  <a:pos x="T6" y="T7"/>
                </a:cxn>
                <a:cxn ang="0">
                  <a:pos x="T8" y="T9"/>
                </a:cxn>
              </a:cxnLst>
              <a:rect l="0" t="0" r="r" b="b"/>
              <a:pathLst>
                <a:path w="1091" h="630">
                  <a:moveTo>
                    <a:pt x="0" y="314"/>
                  </a:moveTo>
                  <a:lnTo>
                    <a:pt x="547" y="630"/>
                  </a:lnTo>
                  <a:lnTo>
                    <a:pt x="1091" y="314"/>
                  </a:lnTo>
                  <a:lnTo>
                    <a:pt x="547" y="0"/>
                  </a:lnTo>
                  <a:lnTo>
                    <a:pt x="0" y="314"/>
                  </a:lnTo>
                  <a:close/>
                </a:path>
              </a:pathLst>
            </a:cu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íṥlíḋe">
              <a:extLst>
                <a:ext uri="{FF2B5EF4-FFF2-40B4-BE49-F238E27FC236}">
                  <a16:creationId xmlns:a16="http://schemas.microsoft.com/office/drawing/2014/main" id="{EFC08DDD-0D27-B755-B949-27EFE255333E}"/>
                </a:ext>
              </a:extLst>
            </p:cNvPr>
            <p:cNvSpPr/>
            <p:nvPr/>
          </p:nvSpPr>
          <p:spPr bwMode="auto">
            <a:xfrm>
              <a:off x="7316788" y="3248025"/>
              <a:ext cx="863600" cy="1216025"/>
            </a:xfrm>
            <a:custGeom>
              <a:avLst/>
              <a:gdLst>
                <a:gd name="T0" fmla="*/ 0 w 544"/>
                <a:gd name="T1" fmla="*/ 766 h 766"/>
                <a:gd name="T2" fmla="*/ 544 w 544"/>
                <a:gd name="T3" fmla="*/ 453 h 766"/>
                <a:gd name="T4" fmla="*/ 544 w 544"/>
                <a:gd name="T5" fmla="*/ 0 h 766"/>
                <a:gd name="T6" fmla="*/ 0 w 544"/>
                <a:gd name="T7" fmla="*/ 316 h 766"/>
                <a:gd name="T8" fmla="*/ 0 w 544"/>
                <a:gd name="T9" fmla="*/ 766 h 766"/>
              </a:gdLst>
              <a:ahLst/>
              <a:cxnLst>
                <a:cxn ang="0">
                  <a:pos x="T0" y="T1"/>
                </a:cxn>
                <a:cxn ang="0">
                  <a:pos x="T2" y="T3"/>
                </a:cxn>
                <a:cxn ang="0">
                  <a:pos x="T4" y="T5"/>
                </a:cxn>
                <a:cxn ang="0">
                  <a:pos x="T6" y="T7"/>
                </a:cxn>
                <a:cxn ang="0">
                  <a:pos x="T8" y="T9"/>
                </a:cxn>
              </a:cxnLst>
              <a:rect l="0" t="0" r="r" b="b"/>
              <a:pathLst>
                <a:path w="544" h="766">
                  <a:moveTo>
                    <a:pt x="0" y="766"/>
                  </a:moveTo>
                  <a:lnTo>
                    <a:pt x="544" y="453"/>
                  </a:lnTo>
                  <a:lnTo>
                    <a:pt x="544" y="0"/>
                  </a:lnTo>
                  <a:lnTo>
                    <a:pt x="0" y="316"/>
                  </a:lnTo>
                  <a:lnTo>
                    <a:pt x="0" y="766"/>
                  </a:lnTo>
                  <a:close/>
                </a:path>
              </a:pathLst>
            </a:custGeom>
            <a:solidFill>
              <a:srgbClr val="1655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ísḷîḓè">
              <a:extLst>
                <a:ext uri="{FF2B5EF4-FFF2-40B4-BE49-F238E27FC236}">
                  <a16:creationId xmlns:a16="http://schemas.microsoft.com/office/drawing/2014/main" id="{19C9EEF7-777C-13C1-E550-0C6C3886C381}"/>
                </a:ext>
              </a:extLst>
            </p:cNvPr>
            <p:cNvSpPr/>
            <p:nvPr/>
          </p:nvSpPr>
          <p:spPr bwMode="auto">
            <a:xfrm>
              <a:off x="6788150" y="3340100"/>
              <a:ext cx="366713" cy="214313"/>
            </a:xfrm>
            <a:prstGeom prst="ellipse">
              <a:avLst/>
            </a:pr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Sľiḋé">
              <a:extLst>
                <a:ext uri="{FF2B5EF4-FFF2-40B4-BE49-F238E27FC236}">
                  <a16:creationId xmlns:a16="http://schemas.microsoft.com/office/drawing/2014/main" id="{1095218F-1D23-6BF8-794D-5CCC127C0AA8}"/>
                </a:ext>
              </a:extLst>
            </p:cNvPr>
            <p:cNvSpPr/>
            <p:nvPr/>
          </p:nvSpPr>
          <p:spPr bwMode="auto">
            <a:xfrm>
              <a:off x="6637338" y="2822575"/>
              <a:ext cx="366713" cy="211138"/>
            </a:xfrm>
            <a:prstGeom prst="ellipse">
              <a:avLst/>
            </a:pr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î$ḷïḓe">
              <a:extLst>
                <a:ext uri="{FF2B5EF4-FFF2-40B4-BE49-F238E27FC236}">
                  <a16:creationId xmlns:a16="http://schemas.microsoft.com/office/drawing/2014/main" id="{EFF4B970-FC4C-C538-11C3-A26293F223AB}"/>
                </a:ext>
              </a:extLst>
            </p:cNvPr>
            <p:cNvSpPr/>
            <p:nvPr/>
          </p:nvSpPr>
          <p:spPr bwMode="auto">
            <a:xfrm>
              <a:off x="6788150" y="3444875"/>
              <a:ext cx="188913" cy="715963"/>
            </a:xfrm>
            <a:custGeom>
              <a:avLst/>
              <a:gdLst>
                <a:gd name="T0" fmla="*/ 0 w 57"/>
                <a:gd name="T1" fmla="*/ 217 h 217"/>
                <a:gd name="T2" fmla="*/ 56 w 57"/>
                <a:gd name="T3" fmla="*/ 185 h 217"/>
                <a:gd name="T4" fmla="*/ 57 w 57"/>
                <a:gd name="T5" fmla="*/ 185 h 217"/>
                <a:gd name="T6" fmla="*/ 57 w 57"/>
                <a:gd name="T7" fmla="*/ 33 h 217"/>
                <a:gd name="T8" fmla="*/ 0 w 57"/>
                <a:gd name="T9" fmla="*/ 0 h 217"/>
                <a:gd name="T10" fmla="*/ 0 w 57"/>
                <a:gd name="T11" fmla="*/ 217 h 217"/>
                <a:gd name="T12" fmla="*/ 0 w 57"/>
                <a:gd name="T13" fmla="*/ 217 h 217"/>
                <a:gd name="T14" fmla="*/ 0 w 57"/>
                <a:gd name="T15" fmla="*/ 217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17">
                  <a:moveTo>
                    <a:pt x="0" y="217"/>
                  </a:moveTo>
                  <a:cubicBezTo>
                    <a:pt x="0" y="199"/>
                    <a:pt x="25" y="185"/>
                    <a:pt x="56" y="185"/>
                  </a:cubicBezTo>
                  <a:cubicBezTo>
                    <a:pt x="56" y="185"/>
                    <a:pt x="57" y="185"/>
                    <a:pt x="57" y="185"/>
                  </a:cubicBezTo>
                  <a:cubicBezTo>
                    <a:pt x="57" y="33"/>
                    <a:pt x="57" y="33"/>
                    <a:pt x="57" y="33"/>
                  </a:cubicBezTo>
                  <a:cubicBezTo>
                    <a:pt x="0" y="0"/>
                    <a:pt x="0" y="0"/>
                    <a:pt x="0" y="0"/>
                  </a:cubicBezTo>
                  <a:cubicBezTo>
                    <a:pt x="0" y="217"/>
                    <a:pt x="0" y="217"/>
                    <a:pt x="0" y="217"/>
                  </a:cubicBezTo>
                  <a:cubicBezTo>
                    <a:pt x="0" y="217"/>
                    <a:pt x="0" y="217"/>
                    <a:pt x="0" y="217"/>
                  </a:cubicBezTo>
                  <a:cubicBezTo>
                    <a:pt x="0" y="217"/>
                    <a:pt x="0" y="217"/>
                    <a:pt x="0" y="217"/>
                  </a:cubicBezTo>
                  <a:close/>
                </a:path>
              </a:pathLst>
            </a:cu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ṥlíḓê">
              <a:extLst>
                <a:ext uri="{FF2B5EF4-FFF2-40B4-BE49-F238E27FC236}">
                  <a16:creationId xmlns:a16="http://schemas.microsoft.com/office/drawing/2014/main" id="{36928D9B-C602-2B35-06AA-09CB396E9570}"/>
                </a:ext>
              </a:extLst>
            </p:cNvPr>
            <p:cNvSpPr/>
            <p:nvPr/>
          </p:nvSpPr>
          <p:spPr bwMode="auto">
            <a:xfrm>
              <a:off x="5040313" y="2927350"/>
              <a:ext cx="241300" cy="290513"/>
            </a:xfrm>
            <a:prstGeom prst="rect">
              <a:avLst/>
            </a:prstGeom>
            <a:solidFill>
              <a:srgbClr val="1655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3" name="ïṥḻïḓê">
              <a:extLst>
                <a:ext uri="{FF2B5EF4-FFF2-40B4-BE49-F238E27FC236}">
                  <a16:creationId xmlns:a16="http://schemas.microsoft.com/office/drawing/2014/main" id="{6BBC0B28-6A79-6270-D7BB-997CCC7E90E9}"/>
                </a:ext>
              </a:extLst>
            </p:cNvPr>
            <p:cNvSpPr/>
            <p:nvPr/>
          </p:nvSpPr>
          <p:spPr bwMode="auto">
            <a:xfrm>
              <a:off x="4602163" y="3248025"/>
              <a:ext cx="866775" cy="1216025"/>
            </a:xfrm>
            <a:custGeom>
              <a:avLst/>
              <a:gdLst>
                <a:gd name="T0" fmla="*/ 263 w 263"/>
                <a:gd name="T1" fmla="*/ 0 h 369"/>
                <a:gd name="T2" fmla="*/ 263 w 263"/>
                <a:gd name="T3" fmla="*/ 218 h 369"/>
                <a:gd name="T4" fmla="*/ 160 w 263"/>
                <a:gd name="T5" fmla="*/ 277 h 369"/>
                <a:gd name="T6" fmla="*/ 160 w 263"/>
                <a:gd name="T7" fmla="*/ 277 h 369"/>
                <a:gd name="T8" fmla="*/ 104 w 263"/>
                <a:gd name="T9" fmla="*/ 245 h 369"/>
                <a:gd name="T10" fmla="*/ 103 w 263"/>
                <a:gd name="T11" fmla="*/ 245 h 369"/>
                <a:gd name="T12" fmla="*/ 103 w 263"/>
                <a:gd name="T13" fmla="*/ 309 h 369"/>
                <a:gd name="T14" fmla="*/ 104 w 263"/>
                <a:gd name="T15" fmla="*/ 309 h 369"/>
                <a:gd name="T16" fmla="*/ 0 w 263"/>
                <a:gd name="T17" fmla="*/ 369 h 369"/>
                <a:gd name="T18" fmla="*/ 0 w 263"/>
                <a:gd name="T19" fmla="*/ 152 h 369"/>
                <a:gd name="T20" fmla="*/ 263 w 263"/>
                <a:gd name="T21"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69">
                  <a:moveTo>
                    <a:pt x="263" y="0"/>
                  </a:moveTo>
                  <a:cubicBezTo>
                    <a:pt x="263" y="218"/>
                    <a:pt x="263" y="218"/>
                    <a:pt x="263" y="218"/>
                  </a:cubicBezTo>
                  <a:cubicBezTo>
                    <a:pt x="160" y="277"/>
                    <a:pt x="160" y="277"/>
                    <a:pt x="160" y="277"/>
                  </a:cubicBezTo>
                  <a:cubicBezTo>
                    <a:pt x="160" y="277"/>
                    <a:pt x="160" y="277"/>
                    <a:pt x="160" y="277"/>
                  </a:cubicBezTo>
                  <a:cubicBezTo>
                    <a:pt x="160" y="259"/>
                    <a:pt x="135" y="245"/>
                    <a:pt x="104" y="245"/>
                  </a:cubicBezTo>
                  <a:cubicBezTo>
                    <a:pt x="104" y="245"/>
                    <a:pt x="103" y="245"/>
                    <a:pt x="103" y="245"/>
                  </a:cubicBezTo>
                  <a:cubicBezTo>
                    <a:pt x="103" y="309"/>
                    <a:pt x="103" y="309"/>
                    <a:pt x="103" y="309"/>
                  </a:cubicBezTo>
                  <a:cubicBezTo>
                    <a:pt x="103" y="309"/>
                    <a:pt x="104" y="309"/>
                    <a:pt x="104" y="309"/>
                  </a:cubicBezTo>
                  <a:cubicBezTo>
                    <a:pt x="0" y="369"/>
                    <a:pt x="0" y="369"/>
                    <a:pt x="0" y="369"/>
                  </a:cubicBezTo>
                  <a:cubicBezTo>
                    <a:pt x="0" y="152"/>
                    <a:pt x="0" y="152"/>
                    <a:pt x="0" y="152"/>
                  </a:cubicBezTo>
                  <a:lnTo>
                    <a:pt x="263" y="0"/>
                  </a:lnTo>
                  <a:close/>
                </a:path>
              </a:pathLst>
            </a:custGeom>
            <a:solidFill>
              <a:srgbClr val="1655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šḻidé">
              <a:extLst>
                <a:ext uri="{FF2B5EF4-FFF2-40B4-BE49-F238E27FC236}">
                  <a16:creationId xmlns:a16="http://schemas.microsoft.com/office/drawing/2014/main" id="{FFEB02C9-11A9-C6C7-8724-08CFC4D985BC}"/>
                </a:ext>
              </a:extLst>
            </p:cNvPr>
            <p:cNvSpPr/>
            <p:nvPr/>
          </p:nvSpPr>
          <p:spPr bwMode="auto">
            <a:xfrm>
              <a:off x="3733800" y="2749550"/>
              <a:ext cx="1735138" cy="1000125"/>
            </a:xfrm>
            <a:custGeom>
              <a:avLst/>
              <a:gdLst>
                <a:gd name="T0" fmla="*/ 1093 w 1093"/>
                <a:gd name="T1" fmla="*/ 314 h 630"/>
                <a:gd name="T2" fmla="*/ 547 w 1093"/>
                <a:gd name="T3" fmla="*/ 630 h 630"/>
                <a:gd name="T4" fmla="*/ 0 w 1093"/>
                <a:gd name="T5" fmla="*/ 314 h 630"/>
                <a:gd name="T6" fmla="*/ 547 w 1093"/>
                <a:gd name="T7" fmla="*/ 0 h 630"/>
                <a:gd name="T8" fmla="*/ 1093 w 1093"/>
                <a:gd name="T9" fmla="*/ 314 h 630"/>
              </a:gdLst>
              <a:ahLst/>
              <a:cxnLst>
                <a:cxn ang="0">
                  <a:pos x="T0" y="T1"/>
                </a:cxn>
                <a:cxn ang="0">
                  <a:pos x="T2" y="T3"/>
                </a:cxn>
                <a:cxn ang="0">
                  <a:pos x="T4" y="T5"/>
                </a:cxn>
                <a:cxn ang="0">
                  <a:pos x="T6" y="T7"/>
                </a:cxn>
                <a:cxn ang="0">
                  <a:pos x="T8" y="T9"/>
                </a:cxn>
              </a:cxnLst>
              <a:rect l="0" t="0" r="r" b="b"/>
              <a:pathLst>
                <a:path w="1093" h="630">
                  <a:moveTo>
                    <a:pt x="1093" y="314"/>
                  </a:moveTo>
                  <a:lnTo>
                    <a:pt x="547" y="630"/>
                  </a:lnTo>
                  <a:lnTo>
                    <a:pt x="0" y="314"/>
                  </a:lnTo>
                  <a:lnTo>
                    <a:pt x="547" y="0"/>
                  </a:lnTo>
                  <a:lnTo>
                    <a:pt x="1093" y="314"/>
                  </a:lnTo>
                  <a:close/>
                </a:path>
              </a:pathLst>
            </a:cu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sḻïḓe">
              <a:extLst>
                <a:ext uri="{FF2B5EF4-FFF2-40B4-BE49-F238E27FC236}">
                  <a16:creationId xmlns:a16="http://schemas.microsoft.com/office/drawing/2014/main" id="{DEDB1FAC-5E4D-6C98-A34F-5717E478881A}"/>
                </a:ext>
              </a:extLst>
            </p:cNvPr>
            <p:cNvSpPr/>
            <p:nvPr/>
          </p:nvSpPr>
          <p:spPr bwMode="auto">
            <a:xfrm>
              <a:off x="3733800" y="3248025"/>
              <a:ext cx="868363" cy="1216025"/>
            </a:xfrm>
            <a:custGeom>
              <a:avLst/>
              <a:gdLst>
                <a:gd name="T0" fmla="*/ 547 w 547"/>
                <a:gd name="T1" fmla="*/ 766 h 766"/>
                <a:gd name="T2" fmla="*/ 0 w 547"/>
                <a:gd name="T3" fmla="*/ 453 h 766"/>
                <a:gd name="T4" fmla="*/ 0 w 547"/>
                <a:gd name="T5" fmla="*/ 0 h 766"/>
                <a:gd name="T6" fmla="*/ 547 w 547"/>
                <a:gd name="T7" fmla="*/ 316 h 766"/>
                <a:gd name="T8" fmla="*/ 547 w 547"/>
                <a:gd name="T9" fmla="*/ 766 h 766"/>
              </a:gdLst>
              <a:ahLst/>
              <a:cxnLst>
                <a:cxn ang="0">
                  <a:pos x="T0" y="T1"/>
                </a:cxn>
                <a:cxn ang="0">
                  <a:pos x="T2" y="T3"/>
                </a:cxn>
                <a:cxn ang="0">
                  <a:pos x="T4" y="T5"/>
                </a:cxn>
                <a:cxn ang="0">
                  <a:pos x="T6" y="T7"/>
                </a:cxn>
                <a:cxn ang="0">
                  <a:pos x="T8" y="T9"/>
                </a:cxn>
              </a:cxnLst>
              <a:rect l="0" t="0" r="r" b="b"/>
              <a:pathLst>
                <a:path w="547" h="766">
                  <a:moveTo>
                    <a:pt x="547" y="766"/>
                  </a:moveTo>
                  <a:lnTo>
                    <a:pt x="0" y="453"/>
                  </a:lnTo>
                  <a:lnTo>
                    <a:pt x="0" y="0"/>
                  </a:lnTo>
                  <a:lnTo>
                    <a:pt x="547" y="316"/>
                  </a:lnTo>
                  <a:lnTo>
                    <a:pt x="547" y="766"/>
                  </a:lnTo>
                  <a:close/>
                </a:path>
              </a:pathLst>
            </a:custGeom>
            <a:solidFill>
              <a:srgbClr val="3A71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îṥ1iďè">
              <a:extLst>
                <a:ext uri="{FF2B5EF4-FFF2-40B4-BE49-F238E27FC236}">
                  <a16:creationId xmlns:a16="http://schemas.microsoft.com/office/drawing/2014/main" id="{55F2C4FE-31BD-867E-7084-F20EBD48F20D}"/>
                </a:ext>
              </a:extLst>
            </p:cNvPr>
            <p:cNvSpPr/>
            <p:nvPr/>
          </p:nvSpPr>
          <p:spPr bwMode="auto">
            <a:xfrm>
              <a:off x="4759325" y="3340100"/>
              <a:ext cx="369888" cy="214313"/>
            </a:xfrm>
            <a:prstGeom prst="ellipse">
              <a:avLst/>
            </a:pr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ŝḷidé">
              <a:extLst>
                <a:ext uri="{FF2B5EF4-FFF2-40B4-BE49-F238E27FC236}">
                  <a16:creationId xmlns:a16="http://schemas.microsoft.com/office/drawing/2014/main" id="{C2FD445E-B9AB-FC42-EF9E-D423AA69F859}"/>
                </a:ext>
              </a:extLst>
            </p:cNvPr>
            <p:cNvSpPr/>
            <p:nvPr/>
          </p:nvSpPr>
          <p:spPr bwMode="auto">
            <a:xfrm>
              <a:off x="4911725" y="2822575"/>
              <a:ext cx="369888" cy="211138"/>
            </a:xfrm>
            <a:prstGeom prst="ellipse">
              <a:avLst/>
            </a:pr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ïşľïḓe">
              <a:extLst>
                <a:ext uri="{FF2B5EF4-FFF2-40B4-BE49-F238E27FC236}">
                  <a16:creationId xmlns:a16="http://schemas.microsoft.com/office/drawing/2014/main" id="{97133721-AFBC-63EE-AA8B-E47D152454DD}"/>
                </a:ext>
              </a:extLst>
            </p:cNvPr>
            <p:cNvSpPr/>
            <p:nvPr/>
          </p:nvSpPr>
          <p:spPr bwMode="auto">
            <a:xfrm>
              <a:off x="4941888" y="3444875"/>
              <a:ext cx="187325" cy="715963"/>
            </a:xfrm>
            <a:custGeom>
              <a:avLst/>
              <a:gdLst>
                <a:gd name="T0" fmla="*/ 57 w 57"/>
                <a:gd name="T1" fmla="*/ 217 h 217"/>
                <a:gd name="T2" fmla="*/ 1 w 57"/>
                <a:gd name="T3" fmla="*/ 185 h 217"/>
                <a:gd name="T4" fmla="*/ 0 w 57"/>
                <a:gd name="T5" fmla="*/ 185 h 217"/>
                <a:gd name="T6" fmla="*/ 0 w 57"/>
                <a:gd name="T7" fmla="*/ 33 h 217"/>
                <a:gd name="T8" fmla="*/ 57 w 57"/>
                <a:gd name="T9" fmla="*/ 0 h 217"/>
                <a:gd name="T10" fmla="*/ 57 w 57"/>
                <a:gd name="T11" fmla="*/ 217 h 217"/>
                <a:gd name="T12" fmla="*/ 57 w 57"/>
                <a:gd name="T13" fmla="*/ 217 h 217"/>
                <a:gd name="T14" fmla="*/ 57 w 57"/>
                <a:gd name="T15" fmla="*/ 217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17">
                  <a:moveTo>
                    <a:pt x="57" y="217"/>
                  </a:moveTo>
                  <a:cubicBezTo>
                    <a:pt x="57" y="199"/>
                    <a:pt x="32" y="185"/>
                    <a:pt x="1" y="185"/>
                  </a:cubicBezTo>
                  <a:cubicBezTo>
                    <a:pt x="1" y="185"/>
                    <a:pt x="0" y="185"/>
                    <a:pt x="0" y="185"/>
                  </a:cubicBezTo>
                  <a:cubicBezTo>
                    <a:pt x="0" y="33"/>
                    <a:pt x="0" y="33"/>
                    <a:pt x="0" y="33"/>
                  </a:cubicBezTo>
                  <a:cubicBezTo>
                    <a:pt x="57" y="0"/>
                    <a:pt x="57" y="0"/>
                    <a:pt x="57" y="0"/>
                  </a:cubicBezTo>
                  <a:cubicBezTo>
                    <a:pt x="57" y="217"/>
                    <a:pt x="57" y="217"/>
                    <a:pt x="57" y="217"/>
                  </a:cubicBezTo>
                  <a:cubicBezTo>
                    <a:pt x="57" y="217"/>
                    <a:pt x="57" y="217"/>
                    <a:pt x="57" y="217"/>
                  </a:cubicBezTo>
                  <a:cubicBezTo>
                    <a:pt x="57" y="217"/>
                    <a:pt x="57" y="217"/>
                    <a:pt x="57" y="217"/>
                  </a:cubicBezTo>
                  <a:close/>
                </a:path>
              </a:pathLst>
            </a:cu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ślîḑè">
              <a:extLst>
                <a:ext uri="{FF2B5EF4-FFF2-40B4-BE49-F238E27FC236}">
                  <a16:creationId xmlns:a16="http://schemas.microsoft.com/office/drawing/2014/main" id="{ED940CDA-583F-510E-6FB5-E016D703C57C}"/>
                </a:ext>
              </a:extLst>
            </p:cNvPr>
            <p:cNvSpPr/>
            <p:nvPr/>
          </p:nvSpPr>
          <p:spPr bwMode="auto">
            <a:xfrm>
              <a:off x="3770313" y="4602163"/>
              <a:ext cx="158750" cy="119063"/>
            </a:xfrm>
            <a:custGeom>
              <a:avLst/>
              <a:gdLst>
                <a:gd name="T0" fmla="*/ 4 w 48"/>
                <a:gd name="T1" fmla="*/ 23 h 36"/>
                <a:gd name="T2" fmla="*/ 18 w 48"/>
                <a:gd name="T3" fmla="*/ 25 h 36"/>
                <a:gd name="T4" fmla="*/ 38 w 48"/>
                <a:gd name="T5" fmla="*/ 13 h 36"/>
                <a:gd name="T6" fmla="*/ 46 w 48"/>
                <a:gd name="T7" fmla="*/ 3 h 36"/>
                <a:gd name="T8" fmla="*/ 17 w 48"/>
                <a:gd name="T9" fmla="*/ 9 h 36"/>
                <a:gd name="T10" fmla="*/ 4 w 48"/>
                <a:gd name="T11" fmla="*/ 23 h 36"/>
              </a:gdLst>
              <a:ahLst/>
              <a:cxnLst>
                <a:cxn ang="0">
                  <a:pos x="T0" y="T1"/>
                </a:cxn>
                <a:cxn ang="0">
                  <a:pos x="T2" y="T3"/>
                </a:cxn>
                <a:cxn ang="0">
                  <a:pos x="T4" y="T5"/>
                </a:cxn>
                <a:cxn ang="0">
                  <a:pos x="T6" y="T7"/>
                </a:cxn>
                <a:cxn ang="0">
                  <a:pos x="T8" y="T9"/>
                </a:cxn>
                <a:cxn ang="0">
                  <a:pos x="T10" y="T11"/>
                </a:cxn>
              </a:cxnLst>
              <a:rect l="0" t="0" r="r" b="b"/>
              <a:pathLst>
                <a:path w="48" h="36">
                  <a:moveTo>
                    <a:pt x="4" y="23"/>
                  </a:moveTo>
                  <a:cubicBezTo>
                    <a:pt x="0" y="36"/>
                    <a:pt x="14" y="27"/>
                    <a:pt x="18" y="25"/>
                  </a:cubicBezTo>
                  <a:cubicBezTo>
                    <a:pt x="25" y="21"/>
                    <a:pt x="32" y="18"/>
                    <a:pt x="38" y="13"/>
                  </a:cubicBezTo>
                  <a:cubicBezTo>
                    <a:pt x="42" y="10"/>
                    <a:pt x="48" y="5"/>
                    <a:pt x="46" y="3"/>
                  </a:cubicBezTo>
                  <a:cubicBezTo>
                    <a:pt x="44" y="0"/>
                    <a:pt x="24" y="5"/>
                    <a:pt x="17" y="9"/>
                  </a:cubicBezTo>
                  <a:cubicBezTo>
                    <a:pt x="11" y="14"/>
                    <a:pt x="4" y="23"/>
                    <a:pt x="4" y="23"/>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ṣ1iďé">
              <a:extLst>
                <a:ext uri="{FF2B5EF4-FFF2-40B4-BE49-F238E27FC236}">
                  <a16:creationId xmlns:a16="http://schemas.microsoft.com/office/drawing/2014/main" id="{250B6258-F8E4-57B2-65AF-6D1A7A272A27}"/>
                </a:ext>
              </a:extLst>
            </p:cNvPr>
            <p:cNvSpPr/>
            <p:nvPr/>
          </p:nvSpPr>
          <p:spPr bwMode="auto">
            <a:xfrm>
              <a:off x="4054475" y="3370263"/>
              <a:ext cx="98425" cy="128588"/>
            </a:xfrm>
            <a:custGeom>
              <a:avLst/>
              <a:gdLst>
                <a:gd name="T0" fmla="*/ 6 w 30"/>
                <a:gd name="T1" fmla="*/ 6 h 39"/>
                <a:gd name="T2" fmla="*/ 22 w 30"/>
                <a:gd name="T3" fmla="*/ 8 h 39"/>
                <a:gd name="T4" fmla="*/ 22 w 30"/>
                <a:gd name="T5" fmla="*/ 27 h 39"/>
                <a:gd name="T6" fmla="*/ 29 w 30"/>
                <a:gd name="T7" fmla="*/ 30 h 39"/>
                <a:gd name="T8" fmla="*/ 20 w 30"/>
                <a:gd name="T9" fmla="*/ 37 h 39"/>
                <a:gd name="T10" fmla="*/ 1 w 30"/>
                <a:gd name="T11" fmla="*/ 28 h 39"/>
                <a:gd name="T12" fmla="*/ 6 w 30"/>
                <a:gd name="T13" fmla="*/ 6 h 39"/>
              </a:gdLst>
              <a:ahLst/>
              <a:cxnLst>
                <a:cxn ang="0">
                  <a:pos x="T0" y="T1"/>
                </a:cxn>
                <a:cxn ang="0">
                  <a:pos x="T2" y="T3"/>
                </a:cxn>
                <a:cxn ang="0">
                  <a:pos x="T4" y="T5"/>
                </a:cxn>
                <a:cxn ang="0">
                  <a:pos x="T6" y="T7"/>
                </a:cxn>
                <a:cxn ang="0">
                  <a:pos x="T8" y="T9"/>
                </a:cxn>
                <a:cxn ang="0">
                  <a:pos x="T10" y="T11"/>
                </a:cxn>
                <a:cxn ang="0">
                  <a:pos x="T12" y="T13"/>
                </a:cxn>
              </a:cxnLst>
              <a:rect l="0" t="0" r="r" b="b"/>
              <a:pathLst>
                <a:path w="30" h="39">
                  <a:moveTo>
                    <a:pt x="6" y="6"/>
                  </a:moveTo>
                  <a:cubicBezTo>
                    <a:pt x="12" y="1"/>
                    <a:pt x="19" y="0"/>
                    <a:pt x="22" y="8"/>
                  </a:cubicBezTo>
                  <a:cubicBezTo>
                    <a:pt x="24" y="14"/>
                    <a:pt x="23" y="21"/>
                    <a:pt x="22" y="27"/>
                  </a:cubicBezTo>
                  <a:cubicBezTo>
                    <a:pt x="22" y="32"/>
                    <a:pt x="25" y="27"/>
                    <a:pt x="29" y="30"/>
                  </a:cubicBezTo>
                  <a:cubicBezTo>
                    <a:pt x="30" y="32"/>
                    <a:pt x="22" y="36"/>
                    <a:pt x="20" y="37"/>
                  </a:cubicBezTo>
                  <a:cubicBezTo>
                    <a:pt x="11" y="39"/>
                    <a:pt x="3" y="38"/>
                    <a:pt x="1" y="28"/>
                  </a:cubicBezTo>
                  <a:cubicBezTo>
                    <a:pt x="1" y="28"/>
                    <a:pt x="0" y="10"/>
                    <a:pt x="6" y="6"/>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ṣḻiḓè">
              <a:extLst>
                <a:ext uri="{FF2B5EF4-FFF2-40B4-BE49-F238E27FC236}">
                  <a16:creationId xmlns:a16="http://schemas.microsoft.com/office/drawing/2014/main" id="{DB77B49A-6C1A-8CF8-A6C9-351F172EAA37}"/>
                </a:ext>
              </a:extLst>
            </p:cNvPr>
            <p:cNvSpPr/>
            <p:nvPr/>
          </p:nvSpPr>
          <p:spPr bwMode="auto">
            <a:xfrm>
              <a:off x="4244975" y="3511550"/>
              <a:ext cx="115888" cy="134938"/>
            </a:xfrm>
            <a:custGeom>
              <a:avLst/>
              <a:gdLst>
                <a:gd name="T0" fmla="*/ 31 w 35"/>
                <a:gd name="T1" fmla="*/ 9 h 41"/>
                <a:gd name="T2" fmla="*/ 15 w 35"/>
                <a:gd name="T3" fmla="*/ 7 h 41"/>
                <a:gd name="T4" fmla="*/ 9 w 35"/>
                <a:gd name="T5" fmla="*/ 25 h 41"/>
                <a:gd name="T6" fmla="*/ 2 w 35"/>
                <a:gd name="T7" fmla="*/ 26 h 41"/>
                <a:gd name="T8" fmla="*/ 9 w 35"/>
                <a:gd name="T9" fmla="*/ 35 h 41"/>
                <a:gd name="T10" fmla="*/ 29 w 35"/>
                <a:gd name="T11" fmla="*/ 32 h 41"/>
                <a:gd name="T12" fmla="*/ 31 w 35"/>
                <a:gd name="T13" fmla="*/ 9 h 41"/>
              </a:gdLst>
              <a:ahLst/>
              <a:cxnLst>
                <a:cxn ang="0">
                  <a:pos x="T0" y="T1"/>
                </a:cxn>
                <a:cxn ang="0">
                  <a:pos x="T2" y="T3"/>
                </a:cxn>
                <a:cxn ang="0">
                  <a:pos x="T4" y="T5"/>
                </a:cxn>
                <a:cxn ang="0">
                  <a:pos x="T6" y="T7"/>
                </a:cxn>
                <a:cxn ang="0">
                  <a:pos x="T8" y="T9"/>
                </a:cxn>
                <a:cxn ang="0">
                  <a:pos x="T10" y="T11"/>
                </a:cxn>
                <a:cxn ang="0">
                  <a:pos x="T12" y="T13"/>
                </a:cxn>
              </a:cxnLst>
              <a:rect l="0" t="0" r="r" b="b"/>
              <a:pathLst>
                <a:path w="35" h="41">
                  <a:moveTo>
                    <a:pt x="31" y="9"/>
                  </a:moveTo>
                  <a:cubicBezTo>
                    <a:pt x="27" y="3"/>
                    <a:pt x="20" y="0"/>
                    <a:pt x="15" y="7"/>
                  </a:cubicBezTo>
                  <a:cubicBezTo>
                    <a:pt x="11" y="12"/>
                    <a:pt x="10" y="18"/>
                    <a:pt x="9" y="25"/>
                  </a:cubicBezTo>
                  <a:cubicBezTo>
                    <a:pt x="8" y="29"/>
                    <a:pt x="6" y="24"/>
                    <a:pt x="2" y="26"/>
                  </a:cubicBezTo>
                  <a:cubicBezTo>
                    <a:pt x="0" y="27"/>
                    <a:pt x="7" y="34"/>
                    <a:pt x="9" y="35"/>
                  </a:cubicBezTo>
                  <a:cubicBezTo>
                    <a:pt x="17" y="39"/>
                    <a:pt x="24" y="41"/>
                    <a:pt x="29" y="32"/>
                  </a:cubicBezTo>
                  <a:cubicBezTo>
                    <a:pt x="29" y="32"/>
                    <a:pt x="35" y="15"/>
                    <a:pt x="31" y="9"/>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ïŝļíde">
              <a:extLst>
                <a:ext uri="{FF2B5EF4-FFF2-40B4-BE49-F238E27FC236}">
                  <a16:creationId xmlns:a16="http://schemas.microsoft.com/office/drawing/2014/main" id="{37529340-9D28-5C04-E140-4A8B1E83FBDF}"/>
                </a:ext>
              </a:extLst>
            </p:cNvPr>
            <p:cNvSpPr/>
            <p:nvPr/>
          </p:nvSpPr>
          <p:spPr bwMode="auto">
            <a:xfrm>
              <a:off x="3617913" y="3459163"/>
              <a:ext cx="482600" cy="331788"/>
            </a:xfrm>
            <a:custGeom>
              <a:avLst/>
              <a:gdLst>
                <a:gd name="T0" fmla="*/ 135 w 146"/>
                <a:gd name="T1" fmla="*/ 2 h 101"/>
                <a:gd name="T2" fmla="*/ 28 w 146"/>
                <a:gd name="T3" fmla="*/ 66 h 101"/>
                <a:gd name="T4" fmla="*/ 48 w 146"/>
                <a:gd name="T5" fmla="*/ 84 h 101"/>
                <a:gd name="T6" fmla="*/ 97 w 146"/>
                <a:gd name="T7" fmla="*/ 44 h 101"/>
                <a:gd name="T8" fmla="*/ 142 w 146"/>
                <a:gd name="T9" fmla="*/ 9 h 101"/>
                <a:gd name="T10" fmla="*/ 140 w 146"/>
                <a:gd name="T11" fmla="*/ 1 h 101"/>
                <a:gd name="T12" fmla="*/ 135 w 146"/>
                <a:gd name="T13" fmla="*/ 2 h 101"/>
              </a:gdLst>
              <a:ahLst/>
              <a:cxnLst>
                <a:cxn ang="0">
                  <a:pos x="T0" y="T1"/>
                </a:cxn>
                <a:cxn ang="0">
                  <a:pos x="T2" y="T3"/>
                </a:cxn>
                <a:cxn ang="0">
                  <a:pos x="T4" y="T5"/>
                </a:cxn>
                <a:cxn ang="0">
                  <a:pos x="T6" y="T7"/>
                </a:cxn>
                <a:cxn ang="0">
                  <a:pos x="T8" y="T9"/>
                </a:cxn>
                <a:cxn ang="0">
                  <a:pos x="T10" y="T11"/>
                </a:cxn>
                <a:cxn ang="0">
                  <a:pos x="T12" y="T13"/>
                </a:cxn>
              </a:cxnLst>
              <a:rect l="0" t="0" r="r" b="b"/>
              <a:pathLst>
                <a:path w="146" h="101">
                  <a:moveTo>
                    <a:pt x="135" y="2"/>
                  </a:moveTo>
                  <a:cubicBezTo>
                    <a:pt x="107" y="20"/>
                    <a:pt x="60" y="42"/>
                    <a:pt x="28" y="66"/>
                  </a:cubicBezTo>
                  <a:cubicBezTo>
                    <a:pt x="0" y="86"/>
                    <a:pt x="25" y="101"/>
                    <a:pt x="48" y="84"/>
                  </a:cubicBezTo>
                  <a:cubicBezTo>
                    <a:pt x="65" y="71"/>
                    <a:pt x="79" y="56"/>
                    <a:pt x="97" y="44"/>
                  </a:cubicBezTo>
                  <a:cubicBezTo>
                    <a:pt x="113" y="32"/>
                    <a:pt x="138" y="14"/>
                    <a:pt x="142" y="9"/>
                  </a:cubicBezTo>
                  <a:cubicBezTo>
                    <a:pt x="145" y="7"/>
                    <a:pt x="146" y="3"/>
                    <a:pt x="140" y="1"/>
                  </a:cubicBezTo>
                  <a:cubicBezTo>
                    <a:pt x="137" y="0"/>
                    <a:pt x="135" y="2"/>
                    <a:pt x="135" y="2"/>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ṩḷíde">
              <a:extLst>
                <a:ext uri="{FF2B5EF4-FFF2-40B4-BE49-F238E27FC236}">
                  <a16:creationId xmlns:a16="http://schemas.microsoft.com/office/drawing/2014/main" id="{8B735325-246F-7567-36D8-D7D06C1F43C4}"/>
                </a:ext>
              </a:extLst>
            </p:cNvPr>
            <p:cNvSpPr/>
            <p:nvPr/>
          </p:nvSpPr>
          <p:spPr bwMode="auto">
            <a:xfrm>
              <a:off x="3621088" y="4197350"/>
              <a:ext cx="344488" cy="490538"/>
            </a:xfrm>
            <a:custGeom>
              <a:avLst/>
              <a:gdLst>
                <a:gd name="T0" fmla="*/ 39 w 104"/>
                <a:gd name="T1" fmla="*/ 0 h 149"/>
                <a:gd name="T2" fmla="*/ 4 w 104"/>
                <a:gd name="T3" fmla="*/ 17 h 149"/>
                <a:gd name="T4" fmla="*/ 75 w 104"/>
                <a:gd name="T5" fmla="*/ 64 h 149"/>
                <a:gd name="T6" fmla="*/ 50 w 104"/>
                <a:gd name="T7" fmla="*/ 145 h 149"/>
                <a:gd name="T8" fmla="*/ 52 w 104"/>
                <a:gd name="T9" fmla="*/ 149 h 149"/>
                <a:gd name="T10" fmla="*/ 62 w 104"/>
                <a:gd name="T11" fmla="*/ 145 h 149"/>
                <a:gd name="T12" fmla="*/ 102 w 104"/>
                <a:gd name="T13" fmla="*/ 60 h 149"/>
                <a:gd name="T14" fmla="*/ 39 w 104"/>
                <a:gd name="T15" fmla="*/ 0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49">
                  <a:moveTo>
                    <a:pt x="39" y="0"/>
                  </a:moveTo>
                  <a:cubicBezTo>
                    <a:pt x="29" y="0"/>
                    <a:pt x="8" y="4"/>
                    <a:pt x="4" y="17"/>
                  </a:cubicBezTo>
                  <a:cubicBezTo>
                    <a:pt x="0" y="29"/>
                    <a:pt x="69" y="48"/>
                    <a:pt x="75" y="64"/>
                  </a:cubicBezTo>
                  <a:cubicBezTo>
                    <a:pt x="80" y="72"/>
                    <a:pt x="53" y="134"/>
                    <a:pt x="50" y="145"/>
                  </a:cubicBezTo>
                  <a:cubicBezTo>
                    <a:pt x="50" y="145"/>
                    <a:pt x="47" y="148"/>
                    <a:pt x="52" y="149"/>
                  </a:cubicBezTo>
                  <a:cubicBezTo>
                    <a:pt x="58" y="149"/>
                    <a:pt x="62" y="145"/>
                    <a:pt x="62" y="145"/>
                  </a:cubicBezTo>
                  <a:cubicBezTo>
                    <a:pt x="78" y="128"/>
                    <a:pt x="104" y="67"/>
                    <a:pt x="102" y="60"/>
                  </a:cubicBezTo>
                  <a:cubicBezTo>
                    <a:pt x="96" y="37"/>
                    <a:pt x="39" y="0"/>
                    <a:pt x="39" y="0"/>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şľîḋè">
              <a:extLst>
                <a:ext uri="{FF2B5EF4-FFF2-40B4-BE49-F238E27FC236}">
                  <a16:creationId xmlns:a16="http://schemas.microsoft.com/office/drawing/2014/main" id="{06989E74-A043-7EBA-DE20-DDA57AAB2CA2}"/>
                </a:ext>
              </a:extLst>
            </p:cNvPr>
            <p:cNvSpPr/>
            <p:nvPr/>
          </p:nvSpPr>
          <p:spPr bwMode="auto">
            <a:xfrm>
              <a:off x="3225800" y="4187825"/>
              <a:ext cx="431800" cy="474663"/>
            </a:xfrm>
            <a:custGeom>
              <a:avLst/>
              <a:gdLst>
                <a:gd name="T0" fmla="*/ 90 w 131"/>
                <a:gd name="T1" fmla="*/ 0 h 144"/>
                <a:gd name="T2" fmla="*/ 58 w 131"/>
                <a:gd name="T3" fmla="*/ 81 h 144"/>
                <a:gd name="T4" fmla="*/ 0 w 131"/>
                <a:gd name="T5" fmla="*/ 137 h 144"/>
                <a:gd name="T6" fmla="*/ 6 w 131"/>
                <a:gd name="T7" fmla="*/ 137 h 144"/>
                <a:gd name="T8" fmla="*/ 10 w 131"/>
                <a:gd name="T9" fmla="*/ 144 h 144"/>
                <a:gd name="T10" fmla="*/ 90 w 131"/>
                <a:gd name="T11" fmla="*/ 89 h 144"/>
                <a:gd name="T12" fmla="*/ 131 w 131"/>
                <a:gd name="T13" fmla="*/ 5 h 144"/>
                <a:gd name="T14" fmla="*/ 90 w 131"/>
                <a:gd name="T15" fmla="*/ 0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44">
                  <a:moveTo>
                    <a:pt x="90" y="0"/>
                  </a:moveTo>
                  <a:cubicBezTo>
                    <a:pt x="87" y="29"/>
                    <a:pt x="75" y="65"/>
                    <a:pt x="58" y="81"/>
                  </a:cubicBezTo>
                  <a:cubicBezTo>
                    <a:pt x="46" y="93"/>
                    <a:pt x="16" y="124"/>
                    <a:pt x="0" y="137"/>
                  </a:cubicBezTo>
                  <a:cubicBezTo>
                    <a:pt x="0" y="137"/>
                    <a:pt x="3" y="136"/>
                    <a:pt x="6" y="137"/>
                  </a:cubicBezTo>
                  <a:cubicBezTo>
                    <a:pt x="11" y="139"/>
                    <a:pt x="10" y="144"/>
                    <a:pt x="10" y="144"/>
                  </a:cubicBezTo>
                  <a:cubicBezTo>
                    <a:pt x="39" y="129"/>
                    <a:pt x="66" y="112"/>
                    <a:pt x="90" y="89"/>
                  </a:cubicBezTo>
                  <a:cubicBezTo>
                    <a:pt x="116" y="63"/>
                    <a:pt x="130" y="24"/>
                    <a:pt x="131" y="5"/>
                  </a:cubicBezTo>
                  <a:lnTo>
                    <a:pt x="90" y="0"/>
                  </a:lnTo>
                  <a:close/>
                </a:path>
              </a:pathLst>
            </a:cu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sḻïḑè">
              <a:extLst>
                <a:ext uri="{FF2B5EF4-FFF2-40B4-BE49-F238E27FC236}">
                  <a16:creationId xmlns:a16="http://schemas.microsoft.com/office/drawing/2014/main" id="{7B9F61E0-43B5-FACB-3BD8-18EBF05D981C}"/>
                </a:ext>
              </a:extLst>
            </p:cNvPr>
            <p:cNvSpPr/>
            <p:nvPr/>
          </p:nvSpPr>
          <p:spPr bwMode="auto">
            <a:xfrm>
              <a:off x="3783013" y="3409950"/>
              <a:ext cx="263525" cy="292100"/>
            </a:xfrm>
            <a:custGeom>
              <a:avLst/>
              <a:gdLst>
                <a:gd name="T0" fmla="*/ 40 w 80"/>
                <a:gd name="T1" fmla="*/ 87 h 89"/>
                <a:gd name="T2" fmla="*/ 18 w 80"/>
                <a:gd name="T3" fmla="*/ 86 h 89"/>
                <a:gd name="T4" fmla="*/ 0 w 80"/>
                <a:gd name="T5" fmla="*/ 50 h 89"/>
                <a:gd name="T6" fmla="*/ 5 w 80"/>
                <a:gd name="T7" fmla="*/ 16 h 89"/>
                <a:gd name="T8" fmla="*/ 44 w 80"/>
                <a:gd name="T9" fmla="*/ 0 h 89"/>
                <a:gd name="T10" fmla="*/ 75 w 80"/>
                <a:gd name="T11" fmla="*/ 27 h 89"/>
                <a:gd name="T12" fmla="*/ 66 w 80"/>
                <a:gd name="T13" fmla="*/ 51 h 89"/>
                <a:gd name="T14" fmla="*/ 40 w 80"/>
                <a:gd name="T15" fmla="*/ 87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89">
                  <a:moveTo>
                    <a:pt x="40" y="87"/>
                  </a:moveTo>
                  <a:cubicBezTo>
                    <a:pt x="32" y="89"/>
                    <a:pt x="25" y="89"/>
                    <a:pt x="18" y="86"/>
                  </a:cubicBezTo>
                  <a:cubicBezTo>
                    <a:pt x="4" y="81"/>
                    <a:pt x="0" y="64"/>
                    <a:pt x="0" y="50"/>
                  </a:cubicBezTo>
                  <a:cubicBezTo>
                    <a:pt x="0" y="40"/>
                    <a:pt x="1" y="25"/>
                    <a:pt x="5" y="16"/>
                  </a:cubicBezTo>
                  <a:cubicBezTo>
                    <a:pt x="12" y="3"/>
                    <a:pt x="31" y="0"/>
                    <a:pt x="44" y="0"/>
                  </a:cubicBezTo>
                  <a:cubicBezTo>
                    <a:pt x="58" y="1"/>
                    <a:pt x="80" y="9"/>
                    <a:pt x="75" y="27"/>
                  </a:cubicBezTo>
                  <a:cubicBezTo>
                    <a:pt x="73" y="35"/>
                    <a:pt x="68" y="42"/>
                    <a:pt x="66" y="51"/>
                  </a:cubicBezTo>
                  <a:cubicBezTo>
                    <a:pt x="64" y="59"/>
                    <a:pt x="60" y="82"/>
                    <a:pt x="40" y="87"/>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ṣḷiďè">
              <a:extLst>
                <a:ext uri="{FF2B5EF4-FFF2-40B4-BE49-F238E27FC236}">
                  <a16:creationId xmlns:a16="http://schemas.microsoft.com/office/drawing/2014/main" id="{B9633416-E020-9276-7780-85889125C8F7}"/>
                </a:ext>
              </a:extLst>
            </p:cNvPr>
            <p:cNvSpPr/>
            <p:nvPr/>
          </p:nvSpPr>
          <p:spPr bwMode="auto">
            <a:xfrm>
              <a:off x="3746500" y="3621088"/>
              <a:ext cx="158750" cy="147638"/>
            </a:xfrm>
            <a:custGeom>
              <a:avLst/>
              <a:gdLst>
                <a:gd name="T0" fmla="*/ 0 w 48"/>
                <a:gd name="T1" fmla="*/ 31 h 45"/>
                <a:gd name="T2" fmla="*/ 33 w 48"/>
                <a:gd name="T3" fmla="*/ 0 h 45"/>
                <a:gd name="T4" fmla="*/ 47 w 48"/>
                <a:gd name="T5" fmla="*/ 17 h 45"/>
                <a:gd name="T6" fmla="*/ 37 w 48"/>
                <a:gd name="T7" fmla="*/ 35 h 45"/>
                <a:gd name="T8" fmla="*/ 23 w 48"/>
                <a:gd name="T9" fmla="*/ 45 h 45"/>
                <a:gd name="T10" fmla="*/ 2 w 48"/>
                <a:gd name="T11" fmla="*/ 38 h 45"/>
                <a:gd name="T12" fmla="*/ 0 w 48"/>
                <a:gd name="T13" fmla="*/ 31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0" y="31"/>
                  </a:moveTo>
                  <a:cubicBezTo>
                    <a:pt x="11" y="21"/>
                    <a:pt x="22" y="11"/>
                    <a:pt x="33" y="0"/>
                  </a:cubicBezTo>
                  <a:cubicBezTo>
                    <a:pt x="39" y="5"/>
                    <a:pt x="48" y="9"/>
                    <a:pt x="47" y="17"/>
                  </a:cubicBezTo>
                  <a:cubicBezTo>
                    <a:pt x="46" y="23"/>
                    <a:pt x="40" y="30"/>
                    <a:pt x="37" y="35"/>
                  </a:cubicBezTo>
                  <a:cubicBezTo>
                    <a:pt x="32" y="41"/>
                    <a:pt x="30" y="45"/>
                    <a:pt x="23" y="45"/>
                  </a:cubicBezTo>
                  <a:cubicBezTo>
                    <a:pt x="15" y="45"/>
                    <a:pt x="7" y="43"/>
                    <a:pt x="2" y="38"/>
                  </a:cubicBezTo>
                  <a:lnTo>
                    <a:pt x="0" y="31"/>
                  </a:ln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lide">
              <a:extLst>
                <a:ext uri="{FF2B5EF4-FFF2-40B4-BE49-F238E27FC236}">
                  <a16:creationId xmlns:a16="http://schemas.microsoft.com/office/drawing/2014/main" id="{E07479FA-AD57-554E-A0E2-ABF6CC815C80}"/>
                </a:ext>
              </a:extLst>
            </p:cNvPr>
            <p:cNvSpPr/>
            <p:nvPr/>
          </p:nvSpPr>
          <p:spPr bwMode="auto">
            <a:xfrm>
              <a:off x="3467100" y="3663950"/>
              <a:ext cx="474663" cy="631825"/>
            </a:xfrm>
            <a:custGeom>
              <a:avLst/>
              <a:gdLst>
                <a:gd name="T0" fmla="*/ 19 w 144"/>
                <a:gd name="T1" fmla="*/ 107 h 192"/>
                <a:gd name="T2" fmla="*/ 2 w 144"/>
                <a:gd name="T3" fmla="*/ 166 h 192"/>
                <a:gd name="T4" fmla="*/ 116 w 144"/>
                <a:gd name="T5" fmla="*/ 167 h 192"/>
                <a:gd name="T6" fmla="*/ 120 w 144"/>
                <a:gd name="T7" fmla="*/ 108 h 192"/>
                <a:gd name="T8" fmla="*/ 139 w 144"/>
                <a:gd name="T9" fmla="*/ 42 h 192"/>
                <a:gd name="T10" fmla="*/ 112 w 144"/>
                <a:gd name="T11" fmla="*/ 17 h 192"/>
                <a:gd name="T12" fmla="*/ 63 w 144"/>
                <a:gd name="T13" fmla="*/ 16 h 192"/>
                <a:gd name="T14" fmla="*/ 19 w 144"/>
                <a:gd name="T15" fmla="*/ 107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192">
                  <a:moveTo>
                    <a:pt x="19" y="107"/>
                  </a:moveTo>
                  <a:cubicBezTo>
                    <a:pt x="14" y="123"/>
                    <a:pt x="0" y="150"/>
                    <a:pt x="2" y="166"/>
                  </a:cubicBezTo>
                  <a:cubicBezTo>
                    <a:pt x="4" y="189"/>
                    <a:pt x="104" y="192"/>
                    <a:pt x="116" y="167"/>
                  </a:cubicBezTo>
                  <a:cubicBezTo>
                    <a:pt x="109" y="162"/>
                    <a:pt x="100" y="134"/>
                    <a:pt x="120" y="108"/>
                  </a:cubicBezTo>
                  <a:cubicBezTo>
                    <a:pt x="142" y="80"/>
                    <a:pt x="144" y="61"/>
                    <a:pt x="139" y="42"/>
                  </a:cubicBezTo>
                  <a:cubicBezTo>
                    <a:pt x="137" y="34"/>
                    <a:pt x="119" y="20"/>
                    <a:pt x="112" y="17"/>
                  </a:cubicBezTo>
                  <a:cubicBezTo>
                    <a:pt x="97" y="10"/>
                    <a:pt x="79" y="0"/>
                    <a:pt x="63" y="16"/>
                  </a:cubicBezTo>
                  <a:cubicBezTo>
                    <a:pt x="40" y="38"/>
                    <a:pt x="30" y="69"/>
                    <a:pt x="19" y="107"/>
                  </a:cubicBez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ş1íḑe">
              <a:extLst>
                <a:ext uri="{FF2B5EF4-FFF2-40B4-BE49-F238E27FC236}">
                  <a16:creationId xmlns:a16="http://schemas.microsoft.com/office/drawing/2014/main" id="{28E99BF1-389E-99E4-47CC-45FC0C4BB52E}"/>
                </a:ext>
              </a:extLst>
            </p:cNvPr>
            <p:cNvSpPr/>
            <p:nvPr/>
          </p:nvSpPr>
          <p:spPr bwMode="auto">
            <a:xfrm>
              <a:off x="3813175" y="3597275"/>
              <a:ext cx="514350" cy="279400"/>
            </a:xfrm>
            <a:custGeom>
              <a:avLst/>
              <a:gdLst>
                <a:gd name="T0" fmla="*/ 140 w 156"/>
                <a:gd name="T1" fmla="*/ 3 h 85"/>
                <a:gd name="T2" fmla="*/ 95 w 156"/>
                <a:gd name="T3" fmla="*/ 27 h 85"/>
                <a:gd name="T4" fmla="*/ 31 w 156"/>
                <a:gd name="T5" fmla="*/ 51 h 85"/>
                <a:gd name="T6" fmla="*/ 47 w 156"/>
                <a:gd name="T7" fmla="*/ 72 h 85"/>
                <a:gd name="T8" fmla="*/ 103 w 156"/>
                <a:gd name="T9" fmla="*/ 38 h 85"/>
                <a:gd name="T10" fmla="*/ 150 w 156"/>
                <a:gd name="T11" fmla="*/ 13 h 85"/>
                <a:gd name="T12" fmla="*/ 149 w 156"/>
                <a:gd name="T13" fmla="*/ 2 h 85"/>
                <a:gd name="T14" fmla="*/ 140 w 156"/>
                <a:gd name="T15" fmla="*/ 3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85">
                  <a:moveTo>
                    <a:pt x="140" y="3"/>
                  </a:moveTo>
                  <a:cubicBezTo>
                    <a:pt x="140" y="3"/>
                    <a:pt x="123" y="14"/>
                    <a:pt x="95" y="27"/>
                  </a:cubicBezTo>
                  <a:cubicBezTo>
                    <a:pt x="74" y="36"/>
                    <a:pt x="47" y="43"/>
                    <a:pt x="31" y="51"/>
                  </a:cubicBezTo>
                  <a:cubicBezTo>
                    <a:pt x="0" y="65"/>
                    <a:pt x="22" y="85"/>
                    <a:pt x="47" y="72"/>
                  </a:cubicBezTo>
                  <a:cubicBezTo>
                    <a:pt x="67" y="62"/>
                    <a:pt x="83" y="46"/>
                    <a:pt x="103" y="38"/>
                  </a:cubicBezTo>
                  <a:cubicBezTo>
                    <a:pt x="121" y="29"/>
                    <a:pt x="147" y="16"/>
                    <a:pt x="150" y="13"/>
                  </a:cubicBezTo>
                  <a:cubicBezTo>
                    <a:pt x="156" y="6"/>
                    <a:pt x="154" y="3"/>
                    <a:pt x="149" y="2"/>
                  </a:cubicBezTo>
                  <a:cubicBezTo>
                    <a:pt x="145" y="0"/>
                    <a:pt x="140" y="3"/>
                    <a:pt x="140" y="3"/>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í$ļïḓê">
              <a:extLst>
                <a:ext uri="{FF2B5EF4-FFF2-40B4-BE49-F238E27FC236}">
                  <a16:creationId xmlns:a16="http://schemas.microsoft.com/office/drawing/2014/main" id="{61D6A5E6-53DB-C6B0-6600-3C90BBC5725B}"/>
                </a:ext>
              </a:extLst>
            </p:cNvPr>
            <p:cNvSpPr/>
            <p:nvPr/>
          </p:nvSpPr>
          <p:spPr bwMode="auto">
            <a:xfrm>
              <a:off x="3783013" y="3409950"/>
              <a:ext cx="263525" cy="249238"/>
            </a:xfrm>
            <a:custGeom>
              <a:avLst/>
              <a:gdLst>
                <a:gd name="T0" fmla="*/ 44 w 80"/>
                <a:gd name="T1" fmla="*/ 0 h 76"/>
                <a:gd name="T2" fmla="*/ 5 w 80"/>
                <a:gd name="T3" fmla="*/ 16 h 76"/>
                <a:gd name="T4" fmla="*/ 0 w 80"/>
                <a:gd name="T5" fmla="*/ 50 h 76"/>
                <a:gd name="T6" fmla="*/ 2 w 80"/>
                <a:gd name="T7" fmla="*/ 66 h 76"/>
                <a:gd name="T8" fmla="*/ 30 w 80"/>
                <a:gd name="T9" fmla="*/ 73 h 76"/>
                <a:gd name="T10" fmla="*/ 38 w 80"/>
                <a:gd name="T11" fmla="*/ 50 h 76"/>
                <a:gd name="T12" fmla="*/ 48 w 80"/>
                <a:gd name="T13" fmla="*/ 60 h 76"/>
                <a:gd name="T14" fmla="*/ 64 w 80"/>
                <a:gd name="T15" fmla="*/ 39 h 76"/>
                <a:gd name="T16" fmla="*/ 72 w 80"/>
                <a:gd name="T17" fmla="*/ 36 h 76"/>
                <a:gd name="T18" fmla="*/ 75 w 80"/>
                <a:gd name="T19" fmla="*/ 27 h 76"/>
                <a:gd name="T20" fmla="*/ 44 w 80"/>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6">
                  <a:moveTo>
                    <a:pt x="44" y="0"/>
                  </a:moveTo>
                  <a:cubicBezTo>
                    <a:pt x="31" y="0"/>
                    <a:pt x="12" y="3"/>
                    <a:pt x="5" y="16"/>
                  </a:cubicBezTo>
                  <a:cubicBezTo>
                    <a:pt x="1" y="25"/>
                    <a:pt x="0" y="40"/>
                    <a:pt x="0" y="50"/>
                  </a:cubicBezTo>
                  <a:cubicBezTo>
                    <a:pt x="0" y="55"/>
                    <a:pt x="0" y="61"/>
                    <a:pt x="2" y="66"/>
                  </a:cubicBezTo>
                  <a:cubicBezTo>
                    <a:pt x="6" y="71"/>
                    <a:pt x="16" y="76"/>
                    <a:pt x="30" y="73"/>
                  </a:cubicBezTo>
                  <a:cubicBezTo>
                    <a:pt x="34" y="67"/>
                    <a:pt x="30" y="52"/>
                    <a:pt x="38" y="50"/>
                  </a:cubicBezTo>
                  <a:cubicBezTo>
                    <a:pt x="45" y="48"/>
                    <a:pt x="47" y="61"/>
                    <a:pt x="48" y="60"/>
                  </a:cubicBezTo>
                  <a:cubicBezTo>
                    <a:pt x="51" y="60"/>
                    <a:pt x="58" y="44"/>
                    <a:pt x="64" y="39"/>
                  </a:cubicBezTo>
                  <a:cubicBezTo>
                    <a:pt x="67" y="36"/>
                    <a:pt x="69" y="38"/>
                    <a:pt x="72" y="36"/>
                  </a:cubicBezTo>
                  <a:cubicBezTo>
                    <a:pt x="73" y="33"/>
                    <a:pt x="74" y="30"/>
                    <a:pt x="75" y="27"/>
                  </a:cubicBezTo>
                  <a:cubicBezTo>
                    <a:pt x="80" y="9"/>
                    <a:pt x="58" y="1"/>
                    <a:pt x="44" y="0"/>
                  </a:cubicBezTo>
                  <a:close/>
                </a:path>
              </a:pathLst>
            </a:custGeom>
            <a:solidFill>
              <a:srgbClr val="CD93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íṩlîḋé">
              <a:extLst>
                <a:ext uri="{FF2B5EF4-FFF2-40B4-BE49-F238E27FC236}">
                  <a16:creationId xmlns:a16="http://schemas.microsoft.com/office/drawing/2014/main" id="{BCB43CA7-630D-5871-DA78-22835034CBDE}"/>
                </a:ext>
              </a:extLst>
            </p:cNvPr>
            <p:cNvSpPr/>
            <p:nvPr/>
          </p:nvSpPr>
          <p:spPr bwMode="auto">
            <a:xfrm>
              <a:off x="3222625" y="4625975"/>
              <a:ext cx="82550" cy="168275"/>
            </a:xfrm>
            <a:custGeom>
              <a:avLst/>
              <a:gdLst>
                <a:gd name="T0" fmla="*/ 0 w 25"/>
                <a:gd name="T1" fmla="*/ 5 h 51"/>
                <a:gd name="T2" fmla="*/ 14 w 25"/>
                <a:gd name="T3" fmla="*/ 6 h 51"/>
                <a:gd name="T4" fmla="*/ 16 w 25"/>
                <a:gd name="T5" fmla="*/ 38 h 51"/>
                <a:gd name="T6" fmla="*/ 24 w 25"/>
                <a:gd name="T7" fmla="*/ 38 h 51"/>
                <a:gd name="T8" fmla="*/ 16 w 25"/>
                <a:gd name="T9" fmla="*/ 50 h 51"/>
                <a:gd name="T10" fmla="*/ 0 w 25"/>
                <a:gd name="T11" fmla="*/ 29 h 51"/>
                <a:gd name="T12" fmla="*/ 0 w 25"/>
                <a:gd name="T13" fmla="*/ 5 h 51"/>
              </a:gdLst>
              <a:ahLst/>
              <a:cxnLst>
                <a:cxn ang="0">
                  <a:pos x="T0" y="T1"/>
                </a:cxn>
                <a:cxn ang="0">
                  <a:pos x="T2" y="T3"/>
                </a:cxn>
                <a:cxn ang="0">
                  <a:pos x="T4" y="T5"/>
                </a:cxn>
                <a:cxn ang="0">
                  <a:pos x="T6" y="T7"/>
                </a:cxn>
                <a:cxn ang="0">
                  <a:pos x="T8" y="T9"/>
                </a:cxn>
                <a:cxn ang="0">
                  <a:pos x="T10" y="T11"/>
                </a:cxn>
                <a:cxn ang="0">
                  <a:pos x="T12" y="T13"/>
                </a:cxn>
              </a:cxnLst>
              <a:rect l="0" t="0" r="r" b="b"/>
              <a:pathLst>
                <a:path w="25" h="51">
                  <a:moveTo>
                    <a:pt x="0" y="5"/>
                  </a:moveTo>
                  <a:cubicBezTo>
                    <a:pt x="4" y="0"/>
                    <a:pt x="12" y="1"/>
                    <a:pt x="14" y="6"/>
                  </a:cubicBezTo>
                  <a:cubicBezTo>
                    <a:pt x="15" y="10"/>
                    <a:pt x="16" y="28"/>
                    <a:pt x="16" y="38"/>
                  </a:cubicBezTo>
                  <a:cubicBezTo>
                    <a:pt x="17" y="37"/>
                    <a:pt x="22" y="36"/>
                    <a:pt x="24" y="38"/>
                  </a:cubicBezTo>
                  <a:cubicBezTo>
                    <a:pt x="25" y="40"/>
                    <a:pt x="24" y="49"/>
                    <a:pt x="16" y="50"/>
                  </a:cubicBezTo>
                  <a:cubicBezTo>
                    <a:pt x="8" y="51"/>
                    <a:pt x="0" y="47"/>
                    <a:pt x="0" y="29"/>
                  </a:cubicBezTo>
                  <a:cubicBezTo>
                    <a:pt x="0" y="18"/>
                    <a:pt x="0" y="5"/>
                    <a:pt x="0" y="5"/>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íSlídé">
              <a:extLst>
                <a:ext uri="{FF2B5EF4-FFF2-40B4-BE49-F238E27FC236}">
                  <a16:creationId xmlns:a16="http://schemas.microsoft.com/office/drawing/2014/main" id="{C16FD5A8-25DF-05DD-BE25-7820D532898A}"/>
                </a:ext>
              </a:extLst>
            </p:cNvPr>
            <p:cNvSpPr/>
            <p:nvPr/>
          </p:nvSpPr>
          <p:spPr bwMode="auto">
            <a:xfrm>
              <a:off x="8721725" y="4632325"/>
              <a:ext cx="46038" cy="42863"/>
            </a:xfrm>
            <a:custGeom>
              <a:avLst/>
              <a:gdLst>
                <a:gd name="T0" fmla="*/ 12 w 14"/>
                <a:gd name="T1" fmla="*/ 8 h 13"/>
                <a:gd name="T2" fmla="*/ 14 w 14"/>
                <a:gd name="T3" fmla="*/ 11 h 13"/>
                <a:gd name="T4" fmla="*/ 11 w 14"/>
                <a:gd name="T5" fmla="*/ 13 h 13"/>
                <a:gd name="T6" fmla="*/ 1 w 14"/>
                <a:gd name="T7" fmla="*/ 11 h 13"/>
                <a:gd name="T8" fmla="*/ 5 w 14"/>
                <a:gd name="T9" fmla="*/ 2 h 13"/>
                <a:gd name="T10" fmla="*/ 12 w 14"/>
                <a:gd name="T11" fmla="*/ 8 h 13"/>
              </a:gdLst>
              <a:ahLst/>
              <a:cxnLst>
                <a:cxn ang="0">
                  <a:pos x="T0" y="T1"/>
                </a:cxn>
                <a:cxn ang="0">
                  <a:pos x="T2" y="T3"/>
                </a:cxn>
                <a:cxn ang="0">
                  <a:pos x="T4" y="T5"/>
                </a:cxn>
                <a:cxn ang="0">
                  <a:pos x="T6" y="T7"/>
                </a:cxn>
                <a:cxn ang="0">
                  <a:pos x="T8" y="T9"/>
                </a:cxn>
                <a:cxn ang="0">
                  <a:pos x="T10" y="T11"/>
                </a:cxn>
              </a:cxnLst>
              <a:rect l="0" t="0" r="r" b="b"/>
              <a:pathLst>
                <a:path w="14" h="13">
                  <a:moveTo>
                    <a:pt x="12" y="8"/>
                  </a:moveTo>
                  <a:cubicBezTo>
                    <a:pt x="13" y="9"/>
                    <a:pt x="14" y="10"/>
                    <a:pt x="14" y="11"/>
                  </a:cubicBezTo>
                  <a:cubicBezTo>
                    <a:pt x="14" y="12"/>
                    <a:pt x="13" y="13"/>
                    <a:pt x="11" y="13"/>
                  </a:cubicBezTo>
                  <a:cubicBezTo>
                    <a:pt x="11" y="13"/>
                    <a:pt x="3" y="13"/>
                    <a:pt x="1" y="11"/>
                  </a:cubicBezTo>
                  <a:cubicBezTo>
                    <a:pt x="0" y="10"/>
                    <a:pt x="4" y="3"/>
                    <a:pt x="5" y="2"/>
                  </a:cubicBezTo>
                  <a:cubicBezTo>
                    <a:pt x="5" y="0"/>
                    <a:pt x="9" y="6"/>
                    <a:pt x="12" y="8"/>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šľíḑe">
              <a:extLst>
                <a:ext uri="{FF2B5EF4-FFF2-40B4-BE49-F238E27FC236}">
                  <a16:creationId xmlns:a16="http://schemas.microsoft.com/office/drawing/2014/main" id="{3C16AEE8-7BFD-945E-A685-AB9781B8F7B7}"/>
                </a:ext>
              </a:extLst>
            </p:cNvPr>
            <p:cNvSpPr/>
            <p:nvPr/>
          </p:nvSpPr>
          <p:spPr bwMode="auto">
            <a:xfrm>
              <a:off x="8045450" y="4592638"/>
              <a:ext cx="146050" cy="115888"/>
            </a:xfrm>
            <a:custGeom>
              <a:avLst/>
              <a:gdLst>
                <a:gd name="T0" fmla="*/ 43 w 44"/>
                <a:gd name="T1" fmla="*/ 25 h 35"/>
                <a:gd name="T2" fmla="*/ 42 w 44"/>
                <a:gd name="T3" fmla="*/ 32 h 35"/>
                <a:gd name="T4" fmla="*/ 28 w 44"/>
                <a:gd name="T5" fmla="*/ 26 h 35"/>
                <a:gd name="T6" fmla="*/ 9 w 44"/>
                <a:gd name="T7" fmla="*/ 13 h 35"/>
                <a:gd name="T8" fmla="*/ 2 w 44"/>
                <a:gd name="T9" fmla="*/ 2 h 35"/>
                <a:gd name="T10" fmla="*/ 30 w 44"/>
                <a:gd name="T11" fmla="*/ 12 h 35"/>
                <a:gd name="T12" fmla="*/ 43 w 44"/>
                <a:gd name="T13" fmla="*/ 25 h 35"/>
              </a:gdLst>
              <a:ahLst/>
              <a:cxnLst>
                <a:cxn ang="0">
                  <a:pos x="T0" y="T1"/>
                </a:cxn>
                <a:cxn ang="0">
                  <a:pos x="T2" y="T3"/>
                </a:cxn>
                <a:cxn ang="0">
                  <a:pos x="T4" y="T5"/>
                </a:cxn>
                <a:cxn ang="0">
                  <a:pos x="T6" y="T7"/>
                </a:cxn>
                <a:cxn ang="0">
                  <a:pos x="T8" y="T9"/>
                </a:cxn>
                <a:cxn ang="0">
                  <a:pos x="T10" y="T11"/>
                </a:cxn>
                <a:cxn ang="0">
                  <a:pos x="T12" y="T13"/>
                </a:cxn>
              </a:cxnLst>
              <a:rect l="0" t="0" r="r" b="b"/>
              <a:pathLst>
                <a:path w="44" h="35">
                  <a:moveTo>
                    <a:pt x="43" y="25"/>
                  </a:moveTo>
                  <a:cubicBezTo>
                    <a:pt x="44" y="29"/>
                    <a:pt x="43" y="31"/>
                    <a:pt x="42" y="32"/>
                  </a:cubicBezTo>
                  <a:cubicBezTo>
                    <a:pt x="37" y="35"/>
                    <a:pt x="31" y="28"/>
                    <a:pt x="28" y="26"/>
                  </a:cubicBezTo>
                  <a:cubicBezTo>
                    <a:pt x="22" y="22"/>
                    <a:pt x="16" y="18"/>
                    <a:pt x="9" y="13"/>
                  </a:cubicBezTo>
                  <a:cubicBezTo>
                    <a:pt x="5" y="10"/>
                    <a:pt x="0" y="4"/>
                    <a:pt x="2" y="2"/>
                  </a:cubicBezTo>
                  <a:cubicBezTo>
                    <a:pt x="4" y="0"/>
                    <a:pt x="22" y="9"/>
                    <a:pt x="30" y="12"/>
                  </a:cubicBezTo>
                  <a:cubicBezTo>
                    <a:pt x="43" y="18"/>
                    <a:pt x="43" y="25"/>
                    <a:pt x="43" y="25"/>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ḻídè">
              <a:extLst>
                <a:ext uri="{FF2B5EF4-FFF2-40B4-BE49-F238E27FC236}">
                  <a16:creationId xmlns:a16="http://schemas.microsoft.com/office/drawing/2014/main" id="{550B3FDD-D6D7-2AB4-9317-DAE9DFDCD6F8}"/>
                </a:ext>
              </a:extLst>
            </p:cNvPr>
            <p:cNvSpPr/>
            <p:nvPr/>
          </p:nvSpPr>
          <p:spPr bwMode="auto">
            <a:xfrm>
              <a:off x="8134350" y="4684713"/>
              <a:ext cx="42863" cy="20638"/>
            </a:xfrm>
            <a:custGeom>
              <a:avLst/>
              <a:gdLst>
                <a:gd name="T0" fmla="*/ 13 w 13"/>
                <a:gd name="T1" fmla="*/ 4 h 6"/>
                <a:gd name="T2" fmla="*/ 5 w 13"/>
                <a:gd name="T3" fmla="*/ 6 h 6"/>
                <a:gd name="T4" fmla="*/ 6 w 13"/>
                <a:gd name="T5" fmla="*/ 0 h 6"/>
                <a:gd name="T6" fmla="*/ 13 w 13"/>
                <a:gd name="T7" fmla="*/ 4 h 6"/>
              </a:gdLst>
              <a:ahLst/>
              <a:cxnLst>
                <a:cxn ang="0">
                  <a:pos x="T0" y="T1"/>
                </a:cxn>
                <a:cxn ang="0">
                  <a:pos x="T2" y="T3"/>
                </a:cxn>
                <a:cxn ang="0">
                  <a:pos x="T4" y="T5"/>
                </a:cxn>
                <a:cxn ang="0">
                  <a:pos x="T6" y="T7"/>
                </a:cxn>
              </a:cxnLst>
              <a:rect l="0" t="0" r="r" b="b"/>
              <a:pathLst>
                <a:path w="13" h="6">
                  <a:moveTo>
                    <a:pt x="13" y="4"/>
                  </a:moveTo>
                  <a:cubicBezTo>
                    <a:pt x="10" y="5"/>
                    <a:pt x="8" y="6"/>
                    <a:pt x="5" y="6"/>
                  </a:cubicBezTo>
                  <a:cubicBezTo>
                    <a:pt x="0" y="6"/>
                    <a:pt x="2" y="0"/>
                    <a:pt x="6" y="0"/>
                  </a:cubicBezTo>
                  <a:lnTo>
                    <a:pt x="13" y="4"/>
                  </a:ln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ṥļîḋè">
              <a:extLst>
                <a:ext uri="{FF2B5EF4-FFF2-40B4-BE49-F238E27FC236}">
                  <a16:creationId xmlns:a16="http://schemas.microsoft.com/office/drawing/2014/main" id="{A0003E55-C399-B04D-21DB-192A132A3CD6}"/>
                </a:ext>
              </a:extLst>
            </p:cNvPr>
            <p:cNvSpPr/>
            <p:nvPr/>
          </p:nvSpPr>
          <p:spPr bwMode="auto">
            <a:xfrm>
              <a:off x="7815263" y="3370263"/>
              <a:ext cx="95250" cy="128588"/>
            </a:xfrm>
            <a:custGeom>
              <a:avLst/>
              <a:gdLst>
                <a:gd name="T0" fmla="*/ 24 w 29"/>
                <a:gd name="T1" fmla="*/ 6 h 39"/>
                <a:gd name="T2" fmla="*/ 8 w 29"/>
                <a:gd name="T3" fmla="*/ 8 h 39"/>
                <a:gd name="T4" fmla="*/ 8 w 29"/>
                <a:gd name="T5" fmla="*/ 27 h 39"/>
                <a:gd name="T6" fmla="*/ 1 w 29"/>
                <a:gd name="T7" fmla="*/ 30 h 39"/>
                <a:gd name="T8" fmla="*/ 10 w 29"/>
                <a:gd name="T9" fmla="*/ 37 h 39"/>
                <a:gd name="T10" fmla="*/ 28 w 29"/>
                <a:gd name="T11" fmla="*/ 28 h 39"/>
                <a:gd name="T12" fmla="*/ 24 w 29"/>
                <a:gd name="T13" fmla="*/ 6 h 39"/>
              </a:gdLst>
              <a:ahLst/>
              <a:cxnLst>
                <a:cxn ang="0">
                  <a:pos x="T0" y="T1"/>
                </a:cxn>
                <a:cxn ang="0">
                  <a:pos x="T2" y="T3"/>
                </a:cxn>
                <a:cxn ang="0">
                  <a:pos x="T4" y="T5"/>
                </a:cxn>
                <a:cxn ang="0">
                  <a:pos x="T6" y="T7"/>
                </a:cxn>
                <a:cxn ang="0">
                  <a:pos x="T8" y="T9"/>
                </a:cxn>
                <a:cxn ang="0">
                  <a:pos x="T10" y="T11"/>
                </a:cxn>
                <a:cxn ang="0">
                  <a:pos x="T12" y="T13"/>
                </a:cxn>
              </a:cxnLst>
              <a:rect l="0" t="0" r="r" b="b"/>
              <a:pathLst>
                <a:path w="29" h="39">
                  <a:moveTo>
                    <a:pt x="24" y="6"/>
                  </a:moveTo>
                  <a:cubicBezTo>
                    <a:pt x="18" y="1"/>
                    <a:pt x="11" y="0"/>
                    <a:pt x="8" y="8"/>
                  </a:cubicBezTo>
                  <a:cubicBezTo>
                    <a:pt x="6" y="14"/>
                    <a:pt x="6" y="21"/>
                    <a:pt x="8" y="27"/>
                  </a:cubicBezTo>
                  <a:cubicBezTo>
                    <a:pt x="8" y="32"/>
                    <a:pt x="5" y="27"/>
                    <a:pt x="1" y="30"/>
                  </a:cubicBezTo>
                  <a:cubicBezTo>
                    <a:pt x="0" y="32"/>
                    <a:pt x="8" y="36"/>
                    <a:pt x="10" y="37"/>
                  </a:cubicBezTo>
                  <a:cubicBezTo>
                    <a:pt x="19" y="39"/>
                    <a:pt x="27" y="38"/>
                    <a:pt x="28" y="28"/>
                  </a:cubicBezTo>
                  <a:cubicBezTo>
                    <a:pt x="28" y="28"/>
                    <a:pt x="29" y="10"/>
                    <a:pt x="24" y="6"/>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îṡḻïḓé">
              <a:extLst>
                <a:ext uri="{FF2B5EF4-FFF2-40B4-BE49-F238E27FC236}">
                  <a16:creationId xmlns:a16="http://schemas.microsoft.com/office/drawing/2014/main" id="{E6BCD3C8-0947-6153-CAF6-6A3345EC591F}"/>
                </a:ext>
              </a:extLst>
            </p:cNvPr>
            <p:cNvSpPr/>
            <p:nvPr/>
          </p:nvSpPr>
          <p:spPr bwMode="auto">
            <a:xfrm>
              <a:off x="7607300" y="3511550"/>
              <a:ext cx="115888" cy="134938"/>
            </a:xfrm>
            <a:custGeom>
              <a:avLst/>
              <a:gdLst>
                <a:gd name="T0" fmla="*/ 4 w 35"/>
                <a:gd name="T1" fmla="*/ 9 h 41"/>
                <a:gd name="T2" fmla="*/ 20 w 35"/>
                <a:gd name="T3" fmla="*/ 7 h 41"/>
                <a:gd name="T4" fmla="*/ 26 w 35"/>
                <a:gd name="T5" fmla="*/ 25 h 41"/>
                <a:gd name="T6" fmla="*/ 33 w 35"/>
                <a:gd name="T7" fmla="*/ 26 h 41"/>
                <a:gd name="T8" fmla="*/ 26 w 35"/>
                <a:gd name="T9" fmla="*/ 35 h 41"/>
                <a:gd name="T10" fmla="*/ 6 w 35"/>
                <a:gd name="T11" fmla="*/ 32 h 41"/>
                <a:gd name="T12" fmla="*/ 4 w 35"/>
                <a:gd name="T13" fmla="*/ 9 h 41"/>
              </a:gdLst>
              <a:ahLst/>
              <a:cxnLst>
                <a:cxn ang="0">
                  <a:pos x="T0" y="T1"/>
                </a:cxn>
                <a:cxn ang="0">
                  <a:pos x="T2" y="T3"/>
                </a:cxn>
                <a:cxn ang="0">
                  <a:pos x="T4" y="T5"/>
                </a:cxn>
                <a:cxn ang="0">
                  <a:pos x="T6" y="T7"/>
                </a:cxn>
                <a:cxn ang="0">
                  <a:pos x="T8" y="T9"/>
                </a:cxn>
                <a:cxn ang="0">
                  <a:pos x="T10" y="T11"/>
                </a:cxn>
                <a:cxn ang="0">
                  <a:pos x="T12" y="T13"/>
                </a:cxn>
              </a:cxnLst>
              <a:rect l="0" t="0" r="r" b="b"/>
              <a:pathLst>
                <a:path w="35" h="41">
                  <a:moveTo>
                    <a:pt x="4" y="9"/>
                  </a:moveTo>
                  <a:cubicBezTo>
                    <a:pt x="8" y="3"/>
                    <a:pt x="15" y="0"/>
                    <a:pt x="20" y="7"/>
                  </a:cubicBezTo>
                  <a:cubicBezTo>
                    <a:pt x="23" y="12"/>
                    <a:pt x="25" y="18"/>
                    <a:pt x="26" y="25"/>
                  </a:cubicBezTo>
                  <a:cubicBezTo>
                    <a:pt x="26" y="29"/>
                    <a:pt x="28" y="24"/>
                    <a:pt x="33" y="26"/>
                  </a:cubicBezTo>
                  <a:cubicBezTo>
                    <a:pt x="35" y="27"/>
                    <a:pt x="28" y="34"/>
                    <a:pt x="26" y="35"/>
                  </a:cubicBezTo>
                  <a:cubicBezTo>
                    <a:pt x="18" y="39"/>
                    <a:pt x="11" y="41"/>
                    <a:pt x="6" y="32"/>
                  </a:cubicBezTo>
                  <a:cubicBezTo>
                    <a:pt x="6" y="32"/>
                    <a:pt x="0" y="15"/>
                    <a:pt x="4" y="9"/>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ḷïḓê">
              <a:extLst>
                <a:ext uri="{FF2B5EF4-FFF2-40B4-BE49-F238E27FC236}">
                  <a16:creationId xmlns:a16="http://schemas.microsoft.com/office/drawing/2014/main" id="{4A1E1E3E-C8A9-8A4C-2B34-69B187B87333}"/>
                </a:ext>
              </a:extLst>
            </p:cNvPr>
            <p:cNvSpPr/>
            <p:nvPr/>
          </p:nvSpPr>
          <p:spPr bwMode="auto">
            <a:xfrm>
              <a:off x="7867650" y="3459163"/>
              <a:ext cx="481013" cy="331788"/>
            </a:xfrm>
            <a:custGeom>
              <a:avLst/>
              <a:gdLst>
                <a:gd name="T0" fmla="*/ 11 w 146"/>
                <a:gd name="T1" fmla="*/ 2 h 101"/>
                <a:gd name="T2" fmla="*/ 118 w 146"/>
                <a:gd name="T3" fmla="*/ 66 h 101"/>
                <a:gd name="T4" fmla="*/ 98 w 146"/>
                <a:gd name="T5" fmla="*/ 84 h 101"/>
                <a:gd name="T6" fmla="*/ 49 w 146"/>
                <a:gd name="T7" fmla="*/ 44 h 101"/>
                <a:gd name="T8" fmla="*/ 4 w 146"/>
                <a:gd name="T9" fmla="*/ 9 h 101"/>
                <a:gd name="T10" fmla="*/ 5 w 146"/>
                <a:gd name="T11" fmla="*/ 1 h 101"/>
                <a:gd name="T12" fmla="*/ 11 w 146"/>
                <a:gd name="T13" fmla="*/ 2 h 101"/>
              </a:gdLst>
              <a:ahLst/>
              <a:cxnLst>
                <a:cxn ang="0">
                  <a:pos x="T0" y="T1"/>
                </a:cxn>
                <a:cxn ang="0">
                  <a:pos x="T2" y="T3"/>
                </a:cxn>
                <a:cxn ang="0">
                  <a:pos x="T4" y="T5"/>
                </a:cxn>
                <a:cxn ang="0">
                  <a:pos x="T6" y="T7"/>
                </a:cxn>
                <a:cxn ang="0">
                  <a:pos x="T8" y="T9"/>
                </a:cxn>
                <a:cxn ang="0">
                  <a:pos x="T10" y="T11"/>
                </a:cxn>
                <a:cxn ang="0">
                  <a:pos x="T12" y="T13"/>
                </a:cxn>
              </a:cxnLst>
              <a:rect l="0" t="0" r="r" b="b"/>
              <a:pathLst>
                <a:path w="146" h="101">
                  <a:moveTo>
                    <a:pt x="11" y="2"/>
                  </a:moveTo>
                  <a:cubicBezTo>
                    <a:pt x="39" y="20"/>
                    <a:pt x="86" y="42"/>
                    <a:pt x="118" y="66"/>
                  </a:cubicBezTo>
                  <a:cubicBezTo>
                    <a:pt x="146" y="86"/>
                    <a:pt x="121" y="101"/>
                    <a:pt x="98" y="84"/>
                  </a:cubicBezTo>
                  <a:cubicBezTo>
                    <a:pt x="81" y="71"/>
                    <a:pt x="67" y="56"/>
                    <a:pt x="49" y="44"/>
                  </a:cubicBezTo>
                  <a:cubicBezTo>
                    <a:pt x="33" y="32"/>
                    <a:pt x="8" y="14"/>
                    <a:pt x="4" y="9"/>
                  </a:cubicBezTo>
                  <a:cubicBezTo>
                    <a:pt x="1" y="7"/>
                    <a:pt x="0" y="3"/>
                    <a:pt x="5" y="1"/>
                  </a:cubicBezTo>
                  <a:cubicBezTo>
                    <a:pt x="9" y="0"/>
                    <a:pt x="11" y="2"/>
                    <a:pt x="11" y="2"/>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ïśḷîdé">
              <a:extLst>
                <a:ext uri="{FF2B5EF4-FFF2-40B4-BE49-F238E27FC236}">
                  <a16:creationId xmlns:a16="http://schemas.microsoft.com/office/drawing/2014/main" id="{A713C9D1-1160-54DE-EE97-E3BFFB0792E7}"/>
                </a:ext>
              </a:extLst>
            </p:cNvPr>
            <p:cNvSpPr/>
            <p:nvPr/>
          </p:nvSpPr>
          <p:spPr bwMode="auto">
            <a:xfrm>
              <a:off x="8002588" y="4197350"/>
              <a:ext cx="342900" cy="490538"/>
            </a:xfrm>
            <a:custGeom>
              <a:avLst/>
              <a:gdLst>
                <a:gd name="T0" fmla="*/ 65 w 104"/>
                <a:gd name="T1" fmla="*/ 0 h 149"/>
                <a:gd name="T2" fmla="*/ 100 w 104"/>
                <a:gd name="T3" fmla="*/ 17 h 149"/>
                <a:gd name="T4" fmla="*/ 29 w 104"/>
                <a:gd name="T5" fmla="*/ 64 h 149"/>
                <a:gd name="T6" fmla="*/ 54 w 104"/>
                <a:gd name="T7" fmla="*/ 145 h 149"/>
                <a:gd name="T8" fmla="*/ 51 w 104"/>
                <a:gd name="T9" fmla="*/ 149 h 149"/>
                <a:gd name="T10" fmla="*/ 45 w 104"/>
                <a:gd name="T11" fmla="*/ 144 h 149"/>
                <a:gd name="T12" fmla="*/ 2 w 104"/>
                <a:gd name="T13" fmla="*/ 60 h 149"/>
                <a:gd name="T14" fmla="*/ 65 w 104"/>
                <a:gd name="T15" fmla="*/ 0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49">
                  <a:moveTo>
                    <a:pt x="65" y="0"/>
                  </a:moveTo>
                  <a:cubicBezTo>
                    <a:pt x="75" y="0"/>
                    <a:pt x="96" y="4"/>
                    <a:pt x="100" y="17"/>
                  </a:cubicBezTo>
                  <a:cubicBezTo>
                    <a:pt x="104" y="29"/>
                    <a:pt x="35" y="48"/>
                    <a:pt x="29" y="64"/>
                  </a:cubicBezTo>
                  <a:cubicBezTo>
                    <a:pt x="24" y="72"/>
                    <a:pt x="51" y="134"/>
                    <a:pt x="54" y="145"/>
                  </a:cubicBezTo>
                  <a:cubicBezTo>
                    <a:pt x="54" y="145"/>
                    <a:pt x="55" y="148"/>
                    <a:pt x="51" y="149"/>
                  </a:cubicBezTo>
                  <a:cubicBezTo>
                    <a:pt x="49" y="149"/>
                    <a:pt x="45" y="144"/>
                    <a:pt x="45" y="144"/>
                  </a:cubicBezTo>
                  <a:cubicBezTo>
                    <a:pt x="29" y="128"/>
                    <a:pt x="0" y="67"/>
                    <a:pt x="2" y="60"/>
                  </a:cubicBezTo>
                  <a:cubicBezTo>
                    <a:pt x="7" y="37"/>
                    <a:pt x="65" y="0"/>
                    <a:pt x="65" y="0"/>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îsļíḋé">
              <a:extLst>
                <a:ext uri="{FF2B5EF4-FFF2-40B4-BE49-F238E27FC236}">
                  <a16:creationId xmlns:a16="http://schemas.microsoft.com/office/drawing/2014/main" id="{6505725F-BA19-2F55-7172-9B301FA6B014}"/>
                </a:ext>
              </a:extLst>
            </p:cNvPr>
            <p:cNvSpPr/>
            <p:nvPr/>
          </p:nvSpPr>
          <p:spPr bwMode="auto">
            <a:xfrm>
              <a:off x="8308975" y="4187825"/>
              <a:ext cx="430213" cy="468313"/>
            </a:xfrm>
            <a:custGeom>
              <a:avLst/>
              <a:gdLst>
                <a:gd name="T0" fmla="*/ 41 w 130"/>
                <a:gd name="T1" fmla="*/ 0 h 142"/>
                <a:gd name="T2" fmla="*/ 73 w 130"/>
                <a:gd name="T3" fmla="*/ 81 h 142"/>
                <a:gd name="T4" fmla="*/ 130 w 130"/>
                <a:gd name="T5" fmla="*/ 137 h 142"/>
                <a:gd name="T6" fmla="*/ 125 w 130"/>
                <a:gd name="T7" fmla="*/ 137 h 142"/>
                <a:gd name="T8" fmla="*/ 122 w 130"/>
                <a:gd name="T9" fmla="*/ 142 h 142"/>
                <a:gd name="T10" fmla="*/ 41 w 130"/>
                <a:gd name="T11" fmla="*/ 89 h 142"/>
                <a:gd name="T12" fmla="*/ 0 w 130"/>
                <a:gd name="T13" fmla="*/ 5 h 142"/>
                <a:gd name="T14" fmla="*/ 41 w 130"/>
                <a:gd name="T15" fmla="*/ 0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42">
                  <a:moveTo>
                    <a:pt x="41" y="0"/>
                  </a:moveTo>
                  <a:cubicBezTo>
                    <a:pt x="44" y="29"/>
                    <a:pt x="56" y="65"/>
                    <a:pt x="73" y="81"/>
                  </a:cubicBezTo>
                  <a:cubicBezTo>
                    <a:pt x="85" y="93"/>
                    <a:pt x="115" y="124"/>
                    <a:pt x="130" y="137"/>
                  </a:cubicBezTo>
                  <a:cubicBezTo>
                    <a:pt x="130" y="137"/>
                    <a:pt x="128" y="136"/>
                    <a:pt x="125" y="137"/>
                  </a:cubicBezTo>
                  <a:cubicBezTo>
                    <a:pt x="120" y="139"/>
                    <a:pt x="122" y="142"/>
                    <a:pt x="122" y="142"/>
                  </a:cubicBezTo>
                  <a:cubicBezTo>
                    <a:pt x="93" y="127"/>
                    <a:pt x="65" y="112"/>
                    <a:pt x="41" y="89"/>
                  </a:cubicBezTo>
                  <a:cubicBezTo>
                    <a:pt x="15" y="63"/>
                    <a:pt x="1" y="24"/>
                    <a:pt x="0" y="5"/>
                  </a:cubicBezTo>
                  <a:lnTo>
                    <a:pt x="41" y="0"/>
                  </a:ln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işľïḋé">
              <a:extLst>
                <a:ext uri="{FF2B5EF4-FFF2-40B4-BE49-F238E27FC236}">
                  <a16:creationId xmlns:a16="http://schemas.microsoft.com/office/drawing/2014/main" id="{2F558BC1-4711-2393-203B-D920E561E12E}"/>
                </a:ext>
              </a:extLst>
            </p:cNvPr>
            <p:cNvSpPr/>
            <p:nvPr/>
          </p:nvSpPr>
          <p:spPr bwMode="auto">
            <a:xfrm>
              <a:off x="7920038" y="3409950"/>
              <a:ext cx="263525" cy="292100"/>
            </a:xfrm>
            <a:custGeom>
              <a:avLst/>
              <a:gdLst>
                <a:gd name="T0" fmla="*/ 40 w 80"/>
                <a:gd name="T1" fmla="*/ 87 h 89"/>
                <a:gd name="T2" fmla="*/ 62 w 80"/>
                <a:gd name="T3" fmla="*/ 86 h 89"/>
                <a:gd name="T4" fmla="*/ 80 w 80"/>
                <a:gd name="T5" fmla="*/ 50 h 89"/>
                <a:gd name="T6" fmla="*/ 75 w 80"/>
                <a:gd name="T7" fmla="*/ 16 h 89"/>
                <a:gd name="T8" fmla="*/ 36 w 80"/>
                <a:gd name="T9" fmla="*/ 0 h 89"/>
                <a:gd name="T10" fmla="*/ 5 w 80"/>
                <a:gd name="T11" fmla="*/ 27 h 89"/>
                <a:gd name="T12" fmla="*/ 14 w 80"/>
                <a:gd name="T13" fmla="*/ 51 h 89"/>
                <a:gd name="T14" fmla="*/ 40 w 80"/>
                <a:gd name="T15" fmla="*/ 87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89">
                  <a:moveTo>
                    <a:pt x="40" y="87"/>
                  </a:moveTo>
                  <a:cubicBezTo>
                    <a:pt x="47" y="89"/>
                    <a:pt x="55" y="89"/>
                    <a:pt x="62" y="86"/>
                  </a:cubicBezTo>
                  <a:cubicBezTo>
                    <a:pt x="76" y="81"/>
                    <a:pt x="80" y="64"/>
                    <a:pt x="80" y="50"/>
                  </a:cubicBezTo>
                  <a:cubicBezTo>
                    <a:pt x="80" y="40"/>
                    <a:pt x="79" y="25"/>
                    <a:pt x="75" y="16"/>
                  </a:cubicBezTo>
                  <a:cubicBezTo>
                    <a:pt x="68" y="3"/>
                    <a:pt x="49" y="0"/>
                    <a:pt x="36" y="0"/>
                  </a:cubicBezTo>
                  <a:cubicBezTo>
                    <a:pt x="22" y="1"/>
                    <a:pt x="0" y="9"/>
                    <a:pt x="5" y="27"/>
                  </a:cubicBezTo>
                  <a:cubicBezTo>
                    <a:pt x="7" y="35"/>
                    <a:pt x="12" y="42"/>
                    <a:pt x="14" y="51"/>
                  </a:cubicBezTo>
                  <a:cubicBezTo>
                    <a:pt x="16" y="59"/>
                    <a:pt x="20" y="82"/>
                    <a:pt x="40" y="87"/>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ŝḷïḑê">
              <a:extLst>
                <a:ext uri="{FF2B5EF4-FFF2-40B4-BE49-F238E27FC236}">
                  <a16:creationId xmlns:a16="http://schemas.microsoft.com/office/drawing/2014/main" id="{12C2F7D0-0EDC-3425-D9AB-C6ED5D76255B}"/>
                </a:ext>
              </a:extLst>
            </p:cNvPr>
            <p:cNvSpPr/>
            <p:nvPr/>
          </p:nvSpPr>
          <p:spPr bwMode="auto">
            <a:xfrm>
              <a:off x="8062913" y="3621088"/>
              <a:ext cx="157163" cy="147638"/>
            </a:xfrm>
            <a:custGeom>
              <a:avLst/>
              <a:gdLst>
                <a:gd name="T0" fmla="*/ 48 w 48"/>
                <a:gd name="T1" fmla="*/ 31 h 45"/>
                <a:gd name="T2" fmla="*/ 15 w 48"/>
                <a:gd name="T3" fmla="*/ 0 h 45"/>
                <a:gd name="T4" fmla="*/ 1 w 48"/>
                <a:gd name="T5" fmla="*/ 17 h 45"/>
                <a:gd name="T6" fmla="*/ 11 w 48"/>
                <a:gd name="T7" fmla="*/ 35 h 45"/>
                <a:gd name="T8" fmla="*/ 25 w 48"/>
                <a:gd name="T9" fmla="*/ 45 h 45"/>
                <a:gd name="T10" fmla="*/ 46 w 48"/>
                <a:gd name="T11" fmla="*/ 38 h 45"/>
                <a:gd name="T12" fmla="*/ 48 w 48"/>
                <a:gd name="T13" fmla="*/ 31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8" y="31"/>
                  </a:moveTo>
                  <a:cubicBezTo>
                    <a:pt x="37" y="21"/>
                    <a:pt x="26" y="11"/>
                    <a:pt x="15" y="0"/>
                  </a:cubicBezTo>
                  <a:cubicBezTo>
                    <a:pt x="9" y="5"/>
                    <a:pt x="0" y="9"/>
                    <a:pt x="1" y="17"/>
                  </a:cubicBezTo>
                  <a:cubicBezTo>
                    <a:pt x="2" y="23"/>
                    <a:pt x="8" y="30"/>
                    <a:pt x="11" y="35"/>
                  </a:cubicBezTo>
                  <a:cubicBezTo>
                    <a:pt x="16" y="41"/>
                    <a:pt x="18" y="45"/>
                    <a:pt x="25" y="45"/>
                  </a:cubicBezTo>
                  <a:cubicBezTo>
                    <a:pt x="33" y="45"/>
                    <a:pt x="41" y="43"/>
                    <a:pt x="46" y="38"/>
                  </a:cubicBezTo>
                  <a:lnTo>
                    <a:pt x="48" y="31"/>
                  </a:ln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îṩ1ïḋè">
              <a:extLst>
                <a:ext uri="{FF2B5EF4-FFF2-40B4-BE49-F238E27FC236}">
                  <a16:creationId xmlns:a16="http://schemas.microsoft.com/office/drawing/2014/main" id="{62A44360-1EE4-4D8C-8082-C7A03AF5799F}"/>
                </a:ext>
              </a:extLst>
            </p:cNvPr>
            <p:cNvSpPr/>
            <p:nvPr/>
          </p:nvSpPr>
          <p:spPr bwMode="auto">
            <a:xfrm>
              <a:off x="8026400" y="3663950"/>
              <a:ext cx="431800" cy="649288"/>
            </a:xfrm>
            <a:custGeom>
              <a:avLst/>
              <a:gdLst>
                <a:gd name="T0" fmla="*/ 112 w 131"/>
                <a:gd name="T1" fmla="*/ 102 h 197"/>
                <a:gd name="T2" fmla="*/ 130 w 131"/>
                <a:gd name="T3" fmla="*/ 167 h 197"/>
                <a:gd name="T4" fmla="*/ 38 w 131"/>
                <a:gd name="T5" fmla="*/ 172 h 197"/>
                <a:gd name="T6" fmla="*/ 30 w 131"/>
                <a:gd name="T7" fmla="*/ 98 h 197"/>
                <a:gd name="T8" fmla="*/ 5 w 131"/>
                <a:gd name="T9" fmla="*/ 42 h 197"/>
                <a:gd name="T10" fmla="*/ 32 w 131"/>
                <a:gd name="T11" fmla="*/ 17 h 197"/>
                <a:gd name="T12" fmla="*/ 81 w 131"/>
                <a:gd name="T13" fmla="*/ 16 h 197"/>
                <a:gd name="T14" fmla="*/ 112 w 131"/>
                <a:gd name="T15" fmla="*/ 102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97">
                  <a:moveTo>
                    <a:pt x="112" y="102"/>
                  </a:moveTo>
                  <a:cubicBezTo>
                    <a:pt x="116" y="118"/>
                    <a:pt x="131" y="151"/>
                    <a:pt x="130" y="167"/>
                  </a:cubicBezTo>
                  <a:cubicBezTo>
                    <a:pt x="127" y="190"/>
                    <a:pt x="49" y="197"/>
                    <a:pt x="38" y="172"/>
                  </a:cubicBezTo>
                  <a:cubicBezTo>
                    <a:pt x="60" y="145"/>
                    <a:pt x="53" y="121"/>
                    <a:pt x="30" y="98"/>
                  </a:cubicBezTo>
                  <a:cubicBezTo>
                    <a:pt x="4" y="74"/>
                    <a:pt x="0" y="61"/>
                    <a:pt x="5" y="42"/>
                  </a:cubicBezTo>
                  <a:cubicBezTo>
                    <a:pt x="7" y="34"/>
                    <a:pt x="24" y="20"/>
                    <a:pt x="32" y="17"/>
                  </a:cubicBezTo>
                  <a:cubicBezTo>
                    <a:pt x="47" y="10"/>
                    <a:pt x="65" y="0"/>
                    <a:pt x="81" y="16"/>
                  </a:cubicBezTo>
                  <a:cubicBezTo>
                    <a:pt x="104" y="38"/>
                    <a:pt x="100" y="64"/>
                    <a:pt x="112" y="102"/>
                  </a:cubicBez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îSļïḍê">
              <a:extLst>
                <a:ext uri="{FF2B5EF4-FFF2-40B4-BE49-F238E27FC236}">
                  <a16:creationId xmlns:a16="http://schemas.microsoft.com/office/drawing/2014/main" id="{853F49FB-222B-79E1-6240-8BE0DC401601}"/>
                </a:ext>
              </a:extLst>
            </p:cNvPr>
            <p:cNvSpPr/>
            <p:nvPr/>
          </p:nvSpPr>
          <p:spPr bwMode="auto">
            <a:xfrm>
              <a:off x="7640638" y="3597275"/>
              <a:ext cx="514350" cy="279400"/>
            </a:xfrm>
            <a:custGeom>
              <a:avLst/>
              <a:gdLst>
                <a:gd name="T0" fmla="*/ 16 w 156"/>
                <a:gd name="T1" fmla="*/ 3 h 85"/>
                <a:gd name="T2" fmla="*/ 60 w 156"/>
                <a:gd name="T3" fmla="*/ 27 h 85"/>
                <a:gd name="T4" fmla="*/ 125 w 156"/>
                <a:gd name="T5" fmla="*/ 51 h 85"/>
                <a:gd name="T6" fmla="*/ 108 w 156"/>
                <a:gd name="T7" fmla="*/ 72 h 85"/>
                <a:gd name="T8" fmla="*/ 52 w 156"/>
                <a:gd name="T9" fmla="*/ 38 h 85"/>
                <a:gd name="T10" fmla="*/ 6 w 156"/>
                <a:gd name="T11" fmla="*/ 13 h 85"/>
                <a:gd name="T12" fmla="*/ 7 w 156"/>
                <a:gd name="T13" fmla="*/ 2 h 85"/>
                <a:gd name="T14" fmla="*/ 16 w 156"/>
                <a:gd name="T15" fmla="*/ 3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85">
                  <a:moveTo>
                    <a:pt x="16" y="3"/>
                  </a:moveTo>
                  <a:cubicBezTo>
                    <a:pt x="16" y="3"/>
                    <a:pt x="33" y="14"/>
                    <a:pt x="60" y="27"/>
                  </a:cubicBezTo>
                  <a:cubicBezTo>
                    <a:pt x="82" y="36"/>
                    <a:pt x="109" y="43"/>
                    <a:pt x="125" y="51"/>
                  </a:cubicBezTo>
                  <a:cubicBezTo>
                    <a:pt x="156" y="65"/>
                    <a:pt x="134" y="85"/>
                    <a:pt x="108" y="72"/>
                  </a:cubicBezTo>
                  <a:cubicBezTo>
                    <a:pt x="89" y="62"/>
                    <a:pt x="73" y="46"/>
                    <a:pt x="52" y="38"/>
                  </a:cubicBezTo>
                  <a:cubicBezTo>
                    <a:pt x="35" y="29"/>
                    <a:pt x="9" y="16"/>
                    <a:pt x="6" y="13"/>
                  </a:cubicBezTo>
                  <a:cubicBezTo>
                    <a:pt x="0" y="6"/>
                    <a:pt x="2" y="3"/>
                    <a:pt x="7" y="2"/>
                  </a:cubicBezTo>
                  <a:cubicBezTo>
                    <a:pt x="11" y="0"/>
                    <a:pt x="16" y="3"/>
                    <a:pt x="16" y="3"/>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ṣľiďe">
              <a:extLst>
                <a:ext uri="{FF2B5EF4-FFF2-40B4-BE49-F238E27FC236}">
                  <a16:creationId xmlns:a16="http://schemas.microsoft.com/office/drawing/2014/main" id="{20634B24-0A10-2823-D0C5-492A53294CE3}"/>
                </a:ext>
              </a:extLst>
            </p:cNvPr>
            <p:cNvSpPr/>
            <p:nvPr/>
          </p:nvSpPr>
          <p:spPr bwMode="auto">
            <a:xfrm>
              <a:off x="7920038" y="3409950"/>
              <a:ext cx="263525" cy="249238"/>
            </a:xfrm>
            <a:custGeom>
              <a:avLst/>
              <a:gdLst>
                <a:gd name="T0" fmla="*/ 36 w 80"/>
                <a:gd name="T1" fmla="*/ 0 h 76"/>
                <a:gd name="T2" fmla="*/ 75 w 80"/>
                <a:gd name="T3" fmla="*/ 16 h 76"/>
                <a:gd name="T4" fmla="*/ 80 w 80"/>
                <a:gd name="T5" fmla="*/ 50 h 76"/>
                <a:gd name="T6" fmla="*/ 78 w 80"/>
                <a:gd name="T7" fmla="*/ 66 h 76"/>
                <a:gd name="T8" fmla="*/ 50 w 80"/>
                <a:gd name="T9" fmla="*/ 73 h 76"/>
                <a:gd name="T10" fmla="*/ 42 w 80"/>
                <a:gd name="T11" fmla="*/ 50 h 76"/>
                <a:gd name="T12" fmla="*/ 32 w 80"/>
                <a:gd name="T13" fmla="*/ 55 h 76"/>
                <a:gd name="T14" fmla="*/ 27 w 80"/>
                <a:gd name="T15" fmla="*/ 43 h 76"/>
                <a:gd name="T16" fmla="*/ 15 w 80"/>
                <a:gd name="T17" fmla="*/ 40 h 76"/>
                <a:gd name="T18" fmla="*/ 5 w 80"/>
                <a:gd name="T19" fmla="*/ 27 h 76"/>
                <a:gd name="T20" fmla="*/ 36 w 80"/>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6">
                  <a:moveTo>
                    <a:pt x="36" y="0"/>
                  </a:moveTo>
                  <a:cubicBezTo>
                    <a:pt x="49" y="0"/>
                    <a:pt x="68" y="3"/>
                    <a:pt x="75" y="16"/>
                  </a:cubicBezTo>
                  <a:cubicBezTo>
                    <a:pt x="79" y="25"/>
                    <a:pt x="80" y="40"/>
                    <a:pt x="80" y="50"/>
                  </a:cubicBezTo>
                  <a:cubicBezTo>
                    <a:pt x="80" y="55"/>
                    <a:pt x="79" y="61"/>
                    <a:pt x="78" y="66"/>
                  </a:cubicBezTo>
                  <a:cubicBezTo>
                    <a:pt x="73" y="71"/>
                    <a:pt x="64" y="76"/>
                    <a:pt x="50" y="73"/>
                  </a:cubicBezTo>
                  <a:cubicBezTo>
                    <a:pt x="46" y="67"/>
                    <a:pt x="50" y="52"/>
                    <a:pt x="42" y="50"/>
                  </a:cubicBezTo>
                  <a:cubicBezTo>
                    <a:pt x="34" y="48"/>
                    <a:pt x="33" y="56"/>
                    <a:pt x="32" y="55"/>
                  </a:cubicBezTo>
                  <a:cubicBezTo>
                    <a:pt x="30" y="55"/>
                    <a:pt x="30" y="47"/>
                    <a:pt x="27" y="43"/>
                  </a:cubicBezTo>
                  <a:cubicBezTo>
                    <a:pt x="24" y="40"/>
                    <a:pt x="18" y="43"/>
                    <a:pt x="15" y="40"/>
                  </a:cubicBezTo>
                  <a:cubicBezTo>
                    <a:pt x="12" y="38"/>
                    <a:pt x="6" y="30"/>
                    <a:pt x="5" y="27"/>
                  </a:cubicBezTo>
                  <a:cubicBezTo>
                    <a:pt x="0" y="9"/>
                    <a:pt x="22" y="1"/>
                    <a:pt x="36" y="0"/>
                  </a:cubicBezTo>
                  <a:close/>
                </a:path>
              </a:pathLst>
            </a:custGeom>
            <a:solidFill>
              <a:srgbClr val="D688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ṩ1íḓê">
              <a:extLst>
                <a:ext uri="{FF2B5EF4-FFF2-40B4-BE49-F238E27FC236}">
                  <a16:creationId xmlns:a16="http://schemas.microsoft.com/office/drawing/2014/main" id="{F5C0E6C2-F7F9-D7EC-4A49-5CB735B8E695}"/>
                </a:ext>
              </a:extLst>
            </p:cNvPr>
            <p:cNvSpPr/>
            <p:nvPr/>
          </p:nvSpPr>
          <p:spPr bwMode="auto">
            <a:xfrm>
              <a:off x="8662988" y="4625975"/>
              <a:ext cx="92075" cy="168275"/>
            </a:xfrm>
            <a:custGeom>
              <a:avLst/>
              <a:gdLst>
                <a:gd name="T0" fmla="*/ 25 w 28"/>
                <a:gd name="T1" fmla="*/ 5 h 51"/>
                <a:gd name="T2" fmla="*/ 11 w 28"/>
                <a:gd name="T3" fmla="*/ 6 h 51"/>
                <a:gd name="T4" fmla="*/ 9 w 28"/>
                <a:gd name="T5" fmla="*/ 38 h 51"/>
                <a:gd name="T6" fmla="*/ 1 w 28"/>
                <a:gd name="T7" fmla="*/ 38 h 51"/>
                <a:gd name="T8" fmla="*/ 9 w 28"/>
                <a:gd name="T9" fmla="*/ 50 h 51"/>
                <a:gd name="T10" fmla="*/ 21 w 28"/>
                <a:gd name="T11" fmla="*/ 25 h 51"/>
                <a:gd name="T12" fmla="*/ 25 w 28"/>
                <a:gd name="T13" fmla="*/ 5 h 51"/>
              </a:gdLst>
              <a:ahLst/>
              <a:cxnLst>
                <a:cxn ang="0">
                  <a:pos x="T0" y="T1"/>
                </a:cxn>
                <a:cxn ang="0">
                  <a:pos x="T2" y="T3"/>
                </a:cxn>
                <a:cxn ang="0">
                  <a:pos x="T4" y="T5"/>
                </a:cxn>
                <a:cxn ang="0">
                  <a:pos x="T6" y="T7"/>
                </a:cxn>
                <a:cxn ang="0">
                  <a:pos x="T8" y="T9"/>
                </a:cxn>
                <a:cxn ang="0">
                  <a:pos x="T10" y="T11"/>
                </a:cxn>
                <a:cxn ang="0">
                  <a:pos x="T12" y="T13"/>
                </a:cxn>
              </a:cxnLst>
              <a:rect l="0" t="0" r="r" b="b"/>
              <a:pathLst>
                <a:path w="28" h="51">
                  <a:moveTo>
                    <a:pt x="25" y="5"/>
                  </a:moveTo>
                  <a:cubicBezTo>
                    <a:pt x="23" y="0"/>
                    <a:pt x="13" y="1"/>
                    <a:pt x="11" y="6"/>
                  </a:cubicBezTo>
                  <a:cubicBezTo>
                    <a:pt x="10" y="10"/>
                    <a:pt x="9" y="28"/>
                    <a:pt x="9" y="38"/>
                  </a:cubicBezTo>
                  <a:cubicBezTo>
                    <a:pt x="8" y="37"/>
                    <a:pt x="3" y="36"/>
                    <a:pt x="1" y="38"/>
                  </a:cubicBezTo>
                  <a:cubicBezTo>
                    <a:pt x="0" y="40"/>
                    <a:pt x="1" y="49"/>
                    <a:pt x="9" y="50"/>
                  </a:cubicBezTo>
                  <a:cubicBezTo>
                    <a:pt x="17" y="51"/>
                    <a:pt x="21" y="43"/>
                    <a:pt x="21" y="25"/>
                  </a:cubicBezTo>
                  <a:cubicBezTo>
                    <a:pt x="21" y="14"/>
                    <a:pt x="28" y="9"/>
                    <a:pt x="25" y="5"/>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i$ḻïḓe">
              <a:extLst>
                <a:ext uri="{FF2B5EF4-FFF2-40B4-BE49-F238E27FC236}">
                  <a16:creationId xmlns:a16="http://schemas.microsoft.com/office/drawing/2014/main" id="{58E66A7D-926C-80FF-76FC-AD7662F190D0}"/>
                </a:ext>
              </a:extLst>
            </p:cNvPr>
            <p:cNvSpPr/>
            <p:nvPr/>
          </p:nvSpPr>
          <p:spPr bwMode="auto">
            <a:xfrm>
              <a:off x="8066088" y="3449638"/>
              <a:ext cx="101600" cy="104775"/>
            </a:xfrm>
            <a:custGeom>
              <a:avLst/>
              <a:gdLst>
                <a:gd name="T0" fmla="*/ 31 w 31"/>
                <a:gd name="T1" fmla="*/ 11 h 32"/>
                <a:gd name="T2" fmla="*/ 17 w 31"/>
                <a:gd name="T3" fmla="*/ 2 h 32"/>
                <a:gd name="T4" fmla="*/ 30 w 31"/>
                <a:gd name="T5" fmla="*/ 18 h 32"/>
                <a:gd name="T6" fmla="*/ 31 w 31"/>
                <a:gd name="T7" fmla="*/ 11 h 32"/>
              </a:gdLst>
              <a:ahLst/>
              <a:cxnLst>
                <a:cxn ang="0">
                  <a:pos x="T0" y="T1"/>
                </a:cxn>
                <a:cxn ang="0">
                  <a:pos x="T2" y="T3"/>
                </a:cxn>
                <a:cxn ang="0">
                  <a:pos x="T4" y="T5"/>
                </a:cxn>
                <a:cxn ang="0">
                  <a:pos x="T6" y="T7"/>
                </a:cxn>
              </a:cxnLst>
              <a:rect l="0" t="0" r="r" b="b"/>
              <a:pathLst>
                <a:path w="31" h="32">
                  <a:moveTo>
                    <a:pt x="31" y="11"/>
                  </a:moveTo>
                  <a:cubicBezTo>
                    <a:pt x="31" y="4"/>
                    <a:pt x="23" y="0"/>
                    <a:pt x="17" y="2"/>
                  </a:cubicBezTo>
                  <a:cubicBezTo>
                    <a:pt x="0" y="9"/>
                    <a:pt x="23" y="32"/>
                    <a:pt x="30" y="18"/>
                  </a:cubicBezTo>
                  <a:lnTo>
                    <a:pt x="31" y="11"/>
                  </a:ln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íşḷiďé">
              <a:extLst>
                <a:ext uri="{FF2B5EF4-FFF2-40B4-BE49-F238E27FC236}">
                  <a16:creationId xmlns:a16="http://schemas.microsoft.com/office/drawing/2014/main" id="{66838D83-5A91-6453-5A27-7DE4F0EE1F75}"/>
                </a:ext>
              </a:extLst>
            </p:cNvPr>
            <p:cNvSpPr/>
            <p:nvPr/>
          </p:nvSpPr>
          <p:spPr bwMode="auto">
            <a:xfrm>
              <a:off x="8075613" y="3438525"/>
              <a:ext cx="180975" cy="346075"/>
            </a:xfrm>
            <a:custGeom>
              <a:avLst/>
              <a:gdLst>
                <a:gd name="T0" fmla="*/ 54 w 55"/>
                <a:gd name="T1" fmla="*/ 96 h 105"/>
                <a:gd name="T2" fmla="*/ 42 w 55"/>
                <a:gd name="T3" fmla="*/ 29 h 105"/>
                <a:gd name="T4" fmla="*/ 13 w 55"/>
                <a:gd name="T5" fmla="*/ 10 h 105"/>
                <a:gd name="T6" fmla="*/ 10 w 55"/>
                <a:gd name="T7" fmla="*/ 46 h 105"/>
                <a:gd name="T8" fmla="*/ 8 w 55"/>
                <a:gd name="T9" fmla="*/ 105 h 105"/>
                <a:gd name="T10" fmla="*/ 13 w 55"/>
                <a:gd name="T11" fmla="*/ 93 h 105"/>
                <a:gd name="T12" fmla="*/ 21 w 55"/>
                <a:gd name="T13" fmla="*/ 104 h 105"/>
                <a:gd name="T14" fmla="*/ 25 w 55"/>
                <a:gd name="T15" fmla="*/ 93 h 105"/>
                <a:gd name="T16" fmla="*/ 31 w 55"/>
                <a:gd name="T17" fmla="*/ 102 h 105"/>
                <a:gd name="T18" fmla="*/ 36 w 55"/>
                <a:gd name="T19" fmla="*/ 90 h 105"/>
                <a:gd name="T20" fmla="*/ 42 w 55"/>
                <a:gd name="T21" fmla="*/ 99 h 105"/>
                <a:gd name="T22" fmla="*/ 47 w 55"/>
                <a:gd name="T23" fmla="*/ 88 h 105"/>
                <a:gd name="T24" fmla="*/ 54 w 55"/>
                <a:gd name="T25" fmla="*/ 9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105">
                  <a:moveTo>
                    <a:pt x="54" y="96"/>
                  </a:moveTo>
                  <a:cubicBezTo>
                    <a:pt x="55" y="71"/>
                    <a:pt x="53" y="51"/>
                    <a:pt x="42" y="29"/>
                  </a:cubicBezTo>
                  <a:cubicBezTo>
                    <a:pt x="38" y="19"/>
                    <a:pt x="24" y="0"/>
                    <a:pt x="13" y="10"/>
                  </a:cubicBezTo>
                  <a:cubicBezTo>
                    <a:pt x="5" y="18"/>
                    <a:pt x="11" y="36"/>
                    <a:pt x="10" y="46"/>
                  </a:cubicBezTo>
                  <a:cubicBezTo>
                    <a:pt x="7" y="62"/>
                    <a:pt x="0" y="93"/>
                    <a:pt x="8" y="105"/>
                  </a:cubicBezTo>
                  <a:cubicBezTo>
                    <a:pt x="11" y="99"/>
                    <a:pt x="12" y="96"/>
                    <a:pt x="13" y="93"/>
                  </a:cubicBezTo>
                  <a:cubicBezTo>
                    <a:pt x="15" y="96"/>
                    <a:pt x="16" y="99"/>
                    <a:pt x="21" y="104"/>
                  </a:cubicBezTo>
                  <a:cubicBezTo>
                    <a:pt x="23" y="99"/>
                    <a:pt x="23" y="98"/>
                    <a:pt x="25" y="93"/>
                  </a:cubicBezTo>
                  <a:cubicBezTo>
                    <a:pt x="26" y="97"/>
                    <a:pt x="30" y="98"/>
                    <a:pt x="31" y="102"/>
                  </a:cubicBezTo>
                  <a:cubicBezTo>
                    <a:pt x="32" y="98"/>
                    <a:pt x="36" y="90"/>
                    <a:pt x="36" y="90"/>
                  </a:cubicBezTo>
                  <a:cubicBezTo>
                    <a:pt x="36" y="90"/>
                    <a:pt x="40" y="96"/>
                    <a:pt x="42" y="99"/>
                  </a:cubicBezTo>
                  <a:cubicBezTo>
                    <a:pt x="44" y="95"/>
                    <a:pt x="47" y="88"/>
                    <a:pt x="47" y="88"/>
                  </a:cubicBezTo>
                  <a:lnTo>
                    <a:pt x="54" y="96"/>
                  </a:lnTo>
                  <a:close/>
                </a:path>
              </a:pathLst>
            </a:custGeom>
            <a:solidFill>
              <a:srgbClr val="BC7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îṧḻiḓe">
              <a:extLst>
                <a:ext uri="{FF2B5EF4-FFF2-40B4-BE49-F238E27FC236}">
                  <a16:creationId xmlns:a16="http://schemas.microsoft.com/office/drawing/2014/main" id="{EC64EAF1-51CE-B101-A174-71C340FFF182}"/>
                </a:ext>
              </a:extLst>
            </p:cNvPr>
            <p:cNvSpPr/>
            <p:nvPr/>
          </p:nvSpPr>
          <p:spPr bwMode="auto">
            <a:xfrm>
              <a:off x="8054975" y="4170363"/>
              <a:ext cx="452438" cy="277813"/>
            </a:xfrm>
            <a:custGeom>
              <a:avLst/>
              <a:gdLst>
                <a:gd name="T0" fmla="*/ 120 w 137"/>
                <a:gd name="T1" fmla="*/ 16 h 84"/>
                <a:gd name="T2" fmla="*/ 137 w 137"/>
                <a:gd name="T3" fmla="*/ 64 h 84"/>
                <a:gd name="T4" fmla="*/ 122 w 137"/>
                <a:gd name="T5" fmla="*/ 76 h 84"/>
                <a:gd name="T6" fmla="*/ 59 w 137"/>
                <a:gd name="T7" fmla="*/ 62 h 84"/>
                <a:gd name="T8" fmla="*/ 0 w 137"/>
                <a:gd name="T9" fmla="*/ 47 h 84"/>
                <a:gd name="T10" fmla="*/ 59 w 137"/>
                <a:gd name="T11" fmla="*/ 0 h 84"/>
                <a:gd name="T12" fmla="*/ 120 w 137"/>
                <a:gd name="T13" fmla="*/ 16 h 84"/>
              </a:gdLst>
              <a:ahLst/>
              <a:cxnLst>
                <a:cxn ang="0">
                  <a:pos x="T0" y="T1"/>
                </a:cxn>
                <a:cxn ang="0">
                  <a:pos x="T2" y="T3"/>
                </a:cxn>
                <a:cxn ang="0">
                  <a:pos x="T4" y="T5"/>
                </a:cxn>
                <a:cxn ang="0">
                  <a:pos x="T6" y="T7"/>
                </a:cxn>
                <a:cxn ang="0">
                  <a:pos x="T8" y="T9"/>
                </a:cxn>
                <a:cxn ang="0">
                  <a:pos x="T10" y="T11"/>
                </a:cxn>
                <a:cxn ang="0">
                  <a:pos x="T12" y="T13"/>
                </a:cxn>
              </a:cxnLst>
              <a:rect l="0" t="0" r="r" b="b"/>
              <a:pathLst>
                <a:path w="137" h="84">
                  <a:moveTo>
                    <a:pt x="120" y="16"/>
                  </a:moveTo>
                  <a:cubicBezTo>
                    <a:pt x="125" y="30"/>
                    <a:pt x="137" y="64"/>
                    <a:pt x="137" y="64"/>
                  </a:cubicBezTo>
                  <a:cubicBezTo>
                    <a:pt x="137" y="64"/>
                    <a:pt x="131" y="73"/>
                    <a:pt x="122" y="76"/>
                  </a:cubicBezTo>
                  <a:cubicBezTo>
                    <a:pt x="99" y="84"/>
                    <a:pt x="75" y="66"/>
                    <a:pt x="59" y="62"/>
                  </a:cubicBezTo>
                  <a:cubicBezTo>
                    <a:pt x="47" y="59"/>
                    <a:pt x="15" y="63"/>
                    <a:pt x="0" y="47"/>
                  </a:cubicBezTo>
                  <a:cubicBezTo>
                    <a:pt x="9" y="38"/>
                    <a:pt x="43" y="3"/>
                    <a:pt x="59" y="0"/>
                  </a:cubicBezTo>
                  <a:lnTo>
                    <a:pt x="120" y="16"/>
                  </a:ln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Sļîḍé">
              <a:extLst>
                <a:ext uri="{FF2B5EF4-FFF2-40B4-BE49-F238E27FC236}">
                  <a16:creationId xmlns:a16="http://schemas.microsoft.com/office/drawing/2014/main" id="{6DB4D8F2-CC4A-13D4-AC36-51308704B66A}"/>
                </a:ext>
              </a:extLst>
            </p:cNvPr>
            <p:cNvSpPr/>
            <p:nvPr/>
          </p:nvSpPr>
          <p:spPr bwMode="auto">
            <a:xfrm>
              <a:off x="6402388" y="3870325"/>
              <a:ext cx="241300" cy="290513"/>
            </a:xfrm>
            <a:prstGeom prst="rect">
              <a:avLst/>
            </a:prstGeom>
            <a:solidFill>
              <a:srgbClr val="1655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9" name="íşḷîḋe">
              <a:extLst>
                <a:ext uri="{FF2B5EF4-FFF2-40B4-BE49-F238E27FC236}">
                  <a16:creationId xmlns:a16="http://schemas.microsoft.com/office/drawing/2014/main" id="{2EFC0A91-39CD-7681-D085-6A7A73D48893}"/>
                </a:ext>
              </a:extLst>
            </p:cNvPr>
            <p:cNvSpPr/>
            <p:nvPr/>
          </p:nvSpPr>
          <p:spPr bwMode="auto">
            <a:xfrm>
              <a:off x="6276975" y="3762375"/>
              <a:ext cx="366713" cy="214313"/>
            </a:xfrm>
            <a:prstGeom prst="ellipse">
              <a:avLst/>
            </a:pr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îṡļíḓe">
              <a:extLst>
                <a:ext uri="{FF2B5EF4-FFF2-40B4-BE49-F238E27FC236}">
                  <a16:creationId xmlns:a16="http://schemas.microsoft.com/office/drawing/2014/main" id="{EB9CFDCC-D45B-C362-7FD7-BB8A328EBDDB}"/>
                </a:ext>
              </a:extLst>
            </p:cNvPr>
            <p:cNvSpPr/>
            <p:nvPr/>
          </p:nvSpPr>
          <p:spPr bwMode="auto">
            <a:xfrm>
              <a:off x="5284788" y="3870325"/>
              <a:ext cx="239713" cy="290513"/>
            </a:xfrm>
            <a:prstGeom prst="rect">
              <a:avLst/>
            </a:prstGeom>
            <a:solidFill>
              <a:srgbClr val="3A71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1" name="íṥlîḓé">
              <a:extLst>
                <a:ext uri="{FF2B5EF4-FFF2-40B4-BE49-F238E27FC236}">
                  <a16:creationId xmlns:a16="http://schemas.microsoft.com/office/drawing/2014/main" id="{D135803B-76FF-07BD-A6C1-EEBC70A1A21C}"/>
                </a:ext>
              </a:extLst>
            </p:cNvPr>
            <p:cNvSpPr/>
            <p:nvPr/>
          </p:nvSpPr>
          <p:spPr bwMode="auto">
            <a:xfrm>
              <a:off x="5095875" y="4191000"/>
              <a:ext cx="868363" cy="1216025"/>
            </a:xfrm>
            <a:custGeom>
              <a:avLst/>
              <a:gdLst>
                <a:gd name="T0" fmla="*/ 0 w 547"/>
                <a:gd name="T1" fmla="*/ 0 h 766"/>
                <a:gd name="T2" fmla="*/ 0 w 547"/>
                <a:gd name="T3" fmla="*/ 450 h 766"/>
                <a:gd name="T4" fmla="*/ 547 w 547"/>
                <a:gd name="T5" fmla="*/ 766 h 766"/>
                <a:gd name="T6" fmla="*/ 547 w 547"/>
                <a:gd name="T7" fmla="*/ 315 h 766"/>
                <a:gd name="T8" fmla="*/ 0 w 547"/>
                <a:gd name="T9" fmla="*/ 0 h 766"/>
              </a:gdLst>
              <a:ahLst/>
              <a:cxnLst>
                <a:cxn ang="0">
                  <a:pos x="T0" y="T1"/>
                </a:cxn>
                <a:cxn ang="0">
                  <a:pos x="T2" y="T3"/>
                </a:cxn>
                <a:cxn ang="0">
                  <a:pos x="T4" y="T5"/>
                </a:cxn>
                <a:cxn ang="0">
                  <a:pos x="T6" y="T7"/>
                </a:cxn>
                <a:cxn ang="0">
                  <a:pos x="T8" y="T9"/>
                </a:cxn>
              </a:cxnLst>
              <a:rect l="0" t="0" r="r" b="b"/>
              <a:pathLst>
                <a:path w="547" h="766">
                  <a:moveTo>
                    <a:pt x="0" y="0"/>
                  </a:moveTo>
                  <a:lnTo>
                    <a:pt x="0" y="450"/>
                  </a:lnTo>
                  <a:lnTo>
                    <a:pt x="547" y="766"/>
                  </a:lnTo>
                  <a:lnTo>
                    <a:pt x="547" y="315"/>
                  </a:lnTo>
                  <a:lnTo>
                    <a:pt x="0" y="0"/>
                  </a:lnTo>
                  <a:close/>
                </a:path>
              </a:pathLst>
            </a:custGeom>
            <a:solidFill>
              <a:srgbClr val="3A71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iṥḷïḑe">
              <a:extLst>
                <a:ext uri="{FF2B5EF4-FFF2-40B4-BE49-F238E27FC236}">
                  <a16:creationId xmlns:a16="http://schemas.microsoft.com/office/drawing/2014/main" id="{FFFD14A3-B07F-B455-1F04-0D4CAD0D6363}"/>
                </a:ext>
              </a:extLst>
            </p:cNvPr>
            <p:cNvSpPr/>
            <p:nvPr/>
          </p:nvSpPr>
          <p:spPr bwMode="auto">
            <a:xfrm>
              <a:off x="5095875" y="3689350"/>
              <a:ext cx="1735138" cy="1001713"/>
            </a:xfrm>
            <a:custGeom>
              <a:avLst/>
              <a:gdLst>
                <a:gd name="T0" fmla="*/ 0 w 1093"/>
                <a:gd name="T1" fmla="*/ 316 h 631"/>
                <a:gd name="T2" fmla="*/ 547 w 1093"/>
                <a:gd name="T3" fmla="*/ 631 h 631"/>
                <a:gd name="T4" fmla="*/ 1093 w 1093"/>
                <a:gd name="T5" fmla="*/ 316 h 631"/>
                <a:gd name="T6" fmla="*/ 547 w 1093"/>
                <a:gd name="T7" fmla="*/ 0 h 631"/>
                <a:gd name="T8" fmla="*/ 0 w 1093"/>
                <a:gd name="T9" fmla="*/ 316 h 631"/>
              </a:gdLst>
              <a:ahLst/>
              <a:cxnLst>
                <a:cxn ang="0">
                  <a:pos x="T0" y="T1"/>
                </a:cxn>
                <a:cxn ang="0">
                  <a:pos x="T2" y="T3"/>
                </a:cxn>
                <a:cxn ang="0">
                  <a:pos x="T4" y="T5"/>
                </a:cxn>
                <a:cxn ang="0">
                  <a:pos x="T6" y="T7"/>
                </a:cxn>
                <a:cxn ang="0">
                  <a:pos x="T8" y="T9"/>
                </a:cxn>
              </a:cxnLst>
              <a:rect l="0" t="0" r="r" b="b"/>
              <a:pathLst>
                <a:path w="1093" h="631">
                  <a:moveTo>
                    <a:pt x="0" y="316"/>
                  </a:moveTo>
                  <a:lnTo>
                    <a:pt x="547" y="631"/>
                  </a:lnTo>
                  <a:lnTo>
                    <a:pt x="1093" y="316"/>
                  </a:lnTo>
                  <a:lnTo>
                    <a:pt x="547" y="0"/>
                  </a:lnTo>
                  <a:lnTo>
                    <a:pt x="0" y="316"/>
                  </a:lnTo>
                  <a:close/>
                </a:path>
              </a:pathLst>
            </a:cu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íṩḷïḋé">
              <a:extLst>
                <a:ext uri="{FF2B5EF4-FFF2-40B4-BE49-F238E27FC236}">
                  <a16:creationId xmlns:a16="http://schemas.microsoft.com/office/drawing/2014/main" id="{547BFFD6-180B-4FA0-9EFE-4B267A5E920D}"/>
                </a:ext>
              </a:extLst>
            </p:cNvPr>
            <p:cNvSpPr/>
            <p:nvPr/>
          </p:nvSpPr>
          <p:spPr bwMode="auto">
            <a:xfrm>
              <a:off x="5964238" y="4191000"/>
              <a:ext cx="866775" cy="1216025"/>
            </a:xfrm>
            <a:custGeom>
              <a:avLst/>
              <a:gdLst>
                <a:gd name="T0" fmla="*/ 0 w 546"/>
                <a:gd name="T1" fmla="*/ 766 h 766"/>
                <a:gd name="T2" fmla="*/ 546 w 546"/>
                <a:gd name="T3" fmla="*/ 452 h 766"/>
                <a:gd name="T4" fmla="*/ 546 w 546"/>
                <a:gd name="T5" fmla="*/ 0 h 766"/>
                <a:gd name="T6" fmla="*/ 0 w 546"/>
                <a:gd name="T7" fmla="*/ 315 h 766"/>
                <a:gd name="T8" fmla="*/ 0 w 546"/>
                <a:gd name="T9" fmla="*/ 766 h 766"/>
              </a:gdLst>
              <a:ahLst/>
              <a:cxnLst>
                <a:cxn ang="0">
                  <a:pos x="T0" y="T1"/>
                </a:cxn>
                <a:cxn ang="0">
                  <a:pos x="T2" y="T3"/>
                </a:cxn>
                <a:cxn ang="0">
                  <a:pos x="T4" y="T5"/>
                </a:cxn>
                <a:cxn ang="0">
                  <a:pos x="T6" y="T7"/>
                </a:cxn>
                <a:cxn ang="0">
                  <a:pos x="T8" y="T9"/>
                </a:cxn>
              </a:cxnLst>
              <a:rect l="0" t="0" r="r" b="b"/>
              <a:pathLst>
                <a:path w="546" h="766">
                  <a:moveTo>
                    <a:pt x="0" y="766"/>
                  </a:moveTo>
                  <a:lnTo>
                    <a:pt x="546" y="452"/>
                  </a:lnTo>
                  <a:lnTo>
                    <a:pt x="546" y="0"/>
                  </a:lnTo>
                  <a:lnTo>
                    <a:pt x="0" y="315"/>
                  </a:lnTo>
                  <a:lnTo>
                    <a:pt x="0" y="766"/>
                  </a:lnTo>
                  <a:close/>
                </a:path>
              </a:pathLst>
            </a:custGeom>
            <a:solidFill>
              <a:srgbClr val="1655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íṥḷíḓê">
              <a:extLst>
                <a:ext uri="{FF2B5EF4-FFF2-40B4-BE49-F238E27FC236}">
                  <a16:creationId xmlns:a16="http://schemas.microsoft.com/office/drawing/2014/main" id="{1050EEC3-4985-9807-785F-EB55F634D7BA}"/>
                </a:ext>
              </a:extLst>
            </p:cNvPr>
            <p:cNvSpPr/>
            <p:nvPr/>
          </p:nvSpPr>
          <p:spPr bwMode="auto">
            <a:xfrm>
              <a:off x="5284788" y="3762375"/>
              <a:ext cx="369888" cy="214313"/>
            </a:xfrm>
            <a:prstGeom prst="ellipse">
              <a:avLst/>
            </a:pr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ŝḷîḍé">
              <a:extLst>
                <a:ext uri="{FF2B5EF4-FFF2-40B4-BE49-F238E27FC236}">
                  <a16:creationId xmlns:a16="http://schemas.microsoft.com/office/drawing/2014/main" id="{4EF42038-FC19-1746-3C91-71C96ADF3765}"/>
                </a:ext>
              </a:extLst>
            </p:cNvPr>
            <p:cNvSpPr/>
            <p:nvPr/>
          </p:nvSpPr>
          <p:spPr bwMode="auto">
            <a:xfrm>
              <a:off x="6356350" y="2139950"/>
              <a:ext cx="119063" cy="134938"/>
            </a:xfrm>
            <a:custGeom>
              <a:avLst/>
              <a:gdLst>
                <a:gd name="T0" fmla="*/ 33 w 36"/>
                <a:gd name="T1" fmla="*/ 31 h 41"/>
                <a:gd name="T2" fmla="*/ 17 w 36"/>
                <a:gd name="T3" fmla="*/ 35 h 41"/>
                <a:gd name="T4" fmla="*/ 9 w 36"/>
                <a:gd name="T5" fmla="*/ 18 h 41"/>
                <a:gd name="T6" fmla="*/ 2 w 36"/>
                <a:gd name="T7" fmla="*/ 18 h 41"/>
                <a:gd name="T8" fmla="*/ 7 w 36"/>
                <a:gd name="T9" fmla="*/ 8 h 41"/>
                <a:gd name="T10" fmla="*/ 28 w 36"/>
                <a:gd name="T11" fmla="*/ 9 h 41"/>
                <a:gd name="T12" fmla="*/ 33 w 36"/>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36" h="41">
                  <a:moveTo>
                    <a:pt x="33" y="31"/>
                  </a:moveTo>
                  <a:cubicBezTo>
                    <a:pt x="29" y="37"/>
                    <a:pt x="23" y="41"/>
                    <a:pt x="17" y="35"/>
                  </a:cubicBezTo>
                  <a:cubicBezTo>
                    <a:pt x="13" y="30"/>
                    <a:pt x="11" y="24"/>
                    <a:pt x="9" y="18"/>
                  </a:cubicBezTo>
                  <a:cubicBezTo>
                    <a:pt x="8" y="13"/>
                    <a:pt x="7" y="19"/>
                    <a:pt x="2" y="18"/>
                  </a:cubicBezTo>
                  <a:cubicBezTo>
                    <a:pt x="0" y="17"/>
                    <a:pt x="6" y="9"/>
                    <a:pt x="7" y="8"/>
                  </a:cubicBezTo>
                  <a:cubicBezTo>
                    <a:pt x="15" y="2"/>
                    <a:pt x="22" y="0"/>
                    <a:pt x="28" y="9"/>
                  </a:cubicBezTo>
                  <a:cubicBezTo>
                    <a:pt x="28" y="9"/>
                    <a:pt x="36" y="24"/>
                    <a:pt x="33" y="3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ï$ḻïḓe">
              <a:extLst>
                <a:ext uri="{FF2B5EF4-FFF2-40B4-BE49-F238E27FC236}">
                  <a16:creationId xmlns:a16="http://schemas.microsoft.com/office/drawing/2014/main" id="{DC712F5C-16FD-DAE4-A118-4B7FCB480C5F}"/>
                </a:ext>
              </a:extLst>
            </p:cNvPr>
            <p:cNvSpPr/>
            <p:nvPr/>
          </p:nvSpPr>
          <p:spPr bwMode="auto">
            <a:xfrm>
              <a:off x="6138863" y="2047875"/>
              <a:ext cx="119063" cy="104775"/>
            </a:xfrm>
            <a:custGeom>
              <a:avLst/>
              <a:gdLst>
                <a:gd name="T0" fmla="*/ 1 w 36"/>
                <a:gd name="T1" fmla="*/ 17 h 32"/>
                <a:gd name="T2" fmla="*/ 10 w 36"/>
                <a:gd name="T3" fmla="*/ 30 h 32"/>
                <a:gd name="T4" fmla="*/ 28 w 36"/>
                <a:gd name="T5" fmla="*/ 22 h 32"/>
                <a:gd name="T6" fmla="*/ 33 w 36"/>
                <a:gd name="T7" fmla="*/ 27 h 32"/>
                <a:gd name="T8" fmla="*/ 35 w 36"/>
                <a:gd name="T9" fmla="*/ 16 h 32"/>
                <a:gd name="T10" fmla="*/ 19 w 36"/>
                <a:gd name="T11" fmla="*/ 4 h 32"/>
                <a:gd name="T12" fmla="*/ 1 w 36"/>
                <a:gd name="T13" fmla="*/ 17 h 32"/>
              </a:gdLst>
              <a:ahLst/>
              <a:cxnLst>
                <a:cxn ang="0">
                  <a:pos x="T0" y="T1"/>
                </a:cxn>
                <a:cxn ang="0">
                  <a:pos x="T2" y="T3"/>
                </a:cxn>
                <a:cxn ang="0">
                  <a:pos x="T4" y="T5"/>
                </a:cxn>
                <a:cxn ang="0">
                  <a:pos x="T6" y="T7"/>
                </a:cxn>
                <a:cxn ang="0">
                  <a:pos x="T8" y="T9"/>
                </a:cxn>
                <a:cxn ang="0">
                  <a:pos x="T10" y="T11"/>
                </a:cxn>
                <a:cxn ang="0">
                  <a:pos x="T12" y="T13"/>
                </a:cxn>
              </a:cxnLst>
              <a:rect l="0" t="0" r="r" b="b"/>
              <a:pathLst>
                <a:path w="36" h="32">
                  <a:moveTo>
                    <a:pt x="1" y="17"/>
                  </a:moveTo>
                  <a:cubicBezTo>
                    <a:pt x="0" y="24"/>
                    <a:pt x="2" y="32"/>
                    <a:pt x="10" y="30"/>
                  </a:cubicBezTo>
                  <a:cubicBezTo>
                    <a:pt x="17" y="29"/>
                    <a:pt x="22" y="26"/>
                    <a:pt x="28" y="22"/>
                  </a:cubicBezTo>
                  <a:cubicBezTo>
                    <a:pt x="31" y="20"/>
                    <a:pt x="29" y="25"/>
                    <a:pt x="33" y="27"/>
                  </a:cubicBezTo>
                  <a:cubicBezTo>
                    <a:pt x="35" y="28"/>
                    <a:pt x="36" y="18"/>
                    <a:pt x="35" y="16"/>
                  </a:cubicBezTo>
                  <a:cubicBezTo>
                    <a:pt x="33" y="7"/>
                    <a:pt x="29" y="0"/>
                    <a:pt x="19" y="4"/>
                  </a:cubicBezTo>
                  <a:cubicBezTo>
                    <a:pt x="19" y="4"/>
                    <a:pt x="3" y="10"/>
                    <a:pt x="1" y="17"/>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ïṩľïḍê">
              <a:extLst>
                <a:ext uri="{FF2B5EF4-FFF2-40B4-BE49-F238E27FC236}">
                  <a16:creationId xmlns:a16="http://schemas.microsoft.com/office/drawing/2014/main" id="{E3B95B4B-6371-6738-1A5E-0A902A2219F1}"/>
                </a:ext>
              </a:extLst>
            </p:cNvPr>
            <p:cNvSpPr/>
            <p:nvPr/>
          </p:nvSpPr>
          <p:spPr bwMode="auto">
            <a:xfrm>
              <a:off x="6356350" y="2139950"/>
              <a:ext cx="119063" cy="134938"/>
            </a:xfrm>
            <a:custGeom>
              <a:avLst/>
              <a:gdLst>
                <a:gd name="T0" fmla="*/ 33 w 36"/>
                <a:gd name="T1" fmla="*/ 31 h 41"/>
                <a:gd name="T2" fmla="*/ 17 w 36"/>
                <a:gd name="T3" fmla="*/ 35 h 41"/>
                <a:gd name="T4" fmla="*/ 9 w 36"/>
                <a:gd name="T5" fmla="*/ 18 h 41"/>
                <a:gd name="T6" fmla="*/ 2 w 36"/>
                <a:gd name="T7" fmla="*/ 18 h 41"/>
                <a:gd name="T8" fmla="*/ 7 w 36"/>
                <a:gd name="T9" fmla="*/ 8 h 41"/>
                <a:gd name="T10" fmla="*/ 28 w 36"/>
                <a:gd name="T11" fmla="*/ 9 h 41"/>
                <a:gd name="T12" fmla="*/ 33 w 36"/>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36" h="41">
                  <a:moveTo>
                    <a:pt x="33" y="31"/>
                  </a:moveTo>
                  <a:cubicBezTo>
                    <a:pt x="29" y="37"/>
                    <a:pt x="23" y="41"/>
                    <a:pt x="17" y="35"/>
                  </a:cubicBezTo>
                  <a:cubicBezTo>
                    <a:pt x="13" y="30"/>
                    <a:pt x="11" y="24"/>
                    <a:pt x="9" y="18"/>
                  </a:cubicBezTo>
                  <a:cubicBezTo>
                    <a:pt x="8" y="13"/>
                    <a:pt x="7" y="19"/>
                    <a:pt x="2" y="18"/>
                  </a:cubicBezTo>
                  <a:cubicBezTo>
                    <a:pt x="0" y="17"/>
                    <a:pt x="6" y="9"/>
                    <a:pt x="7" y="8"/>
                  </a:cubicBezTo>
                  <a:cubicBezTo>
                    <a:pt x="15" y="2"/>
                    <a:pt x="22" y="0"/>
                    <a:pt x="28" y="9"/>
                  </a:cubicBezTo>
                  <a:cubicBezTo>
                    <a:pt x="28" y="9"/>
                    <a:pt x="36" y="24"/>
                    <a:pt x="33" y="3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ïṩľîḋê">
              <a:extLst>
                <a:ext uri="{FF2B5EF4-FFF2-40B4-BE49-F238E27FC236}">
                  <a16:creationId xmlns:a16="http://schemas.microsoft.com/office/drawing/2014/main" id="{284A3EA1-A692-004F-06AD-8028F2714123}"/>
                </a:ext>
              </a:extLst>
            </p:cNvPr>
            <p:cNvSpPr/>
            <p:nvPr/>
          </p:nvSpPr>
          <p:spPr bwMode="auto">
            <a:xfrm>
              <a:off x="5640388" y="2074863"/>
              <a:ext cx="119063" cy="104775"/>
            </a:xfrm>
            <a:custGeom>
              <a:avLst/>
              <a:gdLst>
                <a:gd name="T0" fmla="*/ 35 w 36"/>
                <a:gd name="T1" fmla="*/ 18 h 32"/>
                <a:gd name="T2" fmla="*/ 25 w 36"/>
                <a:gd name="T3" fmla="*/ 31 h 32"/>
                <a:gd name="T4" fmla="*/ 8 w 36"/>
                <a:gd name="T5" fmla="*/ 22 h 32"/>
                <a:gd name="T6" fmla="*/ 3 w 36"/>
                <a:gd name="T7" fmla="*/ 27 h 32"/>
                <a:gd name="T8" fmla="*/ 1 w 36"/>
                <a:gd name="T9" fmla="*/ 16 h 32"/>
                <a:gd name="T10" fmla="*/ 17 w 36"/>
                <a:gd name="T11" fmla="*/ 4 h 32"/>
                <a:gd name="T12" fmla="*/ 35 w 36"/>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36" h="32">
                  <a:moveTo>
                    <a:pt x="35" y="18"/>
                  </a:moveTo>
                  <a:cubicBezTo>
                    <a:pt x="36" y="25"/>
                    <a:pt x="34" y="32"/>
                    <a:pt x="25" y="31"/>
                  </a:cubicBezTo>
                  <a:cubicBezTo>
                    <a:pt x="19" y="30"/>
                    <a:pt x="13" y="26"/>
                    <a:pt x="8" y="22"/>
                  </a:cubicBezTo>
                  <a:cubicBezTo>
                    <a:pt x="4" y="20"/>
                    <a:pt x="7" y="25"/>
                    <a:pt x="3" y="27"/>
                  </a:cubicBezTo>
                  <a:cubicBezTo>
                    <a:pt x="1" y="27"/>
                    <a:pt x="0" y="18"/>
                    <a:pt x="1" y="16"/>
                  </a:cubicBezTo>
                  <a:cubicBezTo>
                    <a:pt x="3" y="7"/>
                    <a:pt x="7" y="0"/>
                    <a:pt x="17" y="4"/>
                  </a:cubicBezTo>
                  <a:cubicBezTo>
                    <a:pt x="17" y="4"/>
                    <a:pt x="33" y="11"/>
                    <a:pt x="35" y="18"/>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íŝ1ïďè">
              <a:extLst>
                <a:ext uri="{FF2B5EF4-FFF2-40B4-BE49-F238E27FC236}">
                  <a16:creationId xmlns:a16="http://schemas.microsoft.com/office/drawing/2014/main" id="{EBD8572A-AF32-3F98-8DA0-3947CE19E927}"/>
                </a:ext>
              </a:extLst>
            </p:cNvPr>
            <p:cNvSpPr/>
            <p:nvPr/>
          </p:nvSpPr>
          <p:spPr bwMode="auto">
            <a:xfrm>
              <a:off x="5400675" y="2179638"/>
              <a:ext cx="117475" cy="138113"/>
            </a:xfrm>
            <a:custGeom>
              <a:avLst/>
              <a:gdLst>
                <a:gd name="T0" fmla="*/ 4 w 36"/>
                <a:gd name="T1" fmla="*/ 31 h 42"/>
                <a:gd name="T2" fmla="*/ 19 w 36"/>
                <a:gd name="T3" fmla="*/ 35 h 42"/>
                <a:gd name="T4" fmla="*/ 27 w 36"/>
                <a:gd name="T5" fmla="*/ 18 h 42"/>
                <a:gd name="T6" fmla="*/ 34 w 36"/>
                <a:gd name="T7" fmla="*/ 18 h 42"/>
                <a:gd name="T8" fmla="*/ 29 w 36"/>
                <a:gd name="T9" fmla="*/ 8 h 42"/>
                <a:gd name="T10" fmla="*/ 9 w 36"/>
                <a:gd name="T11" fmla="*/ 9 h 42"/>
                <a:gd name="T12" fmla="*/ 4 w 36"/>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6" h="42">
                  <a:moveTo>
                    <a:pt x="4" y="31"/>
                  </a:moveTo>
                  <a:cubicBezTo>
                    <a:pt x="7" y="37"/>
                    <a:pt x="13" y="42"/>
                    <a:pt x="19" y="35"/>
                  </a:cubicBezTo>
                  <a:cubicBezTo>
                    <a:pt x="24" y="30"/>
                    <a:pt x="26" y="24"/>
                    <a:pt x="27" y="18"/>
                  </a:cubicBezTo>
                  <a:cubicBezTo>
                    <a:pt x="28" y="14"/>
                    <a:pt x="30" y="20"/>
                    <a:pt x="34" y="18"/>
                  </a:cubicBezTo>
                  <a:cubicBezTo>
                    <a:pt x="36" y="17"/>
                    <a:pt x="31" y="10"/>
                    <a:pt x="29" y="8"/>
                  </a:cubicBezTo>
                  <a:cubicBezTo>
                    <a:pt x="21" y="3"/>
                    <a:pt x="14" y="0"/>
                    <a:pt x="9" y="9"/>
                  </a:cubicBezTo>
                  <a:cubicBezTo>
                    <a:pt x="9" y="9"/>
                    <a:pt x="0" y="25"/>
                    <a:pt x="4" y="3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íSḻíḋê">
              <a:extLst>
                <a:ext uri="{FF2B5EF4-FFF2-40B4-BE49-F238E27FC236}">
                  <a16:creationId xmlns:a16="http://schemas.microsoft.com/office/drawing/2014/main" id="{42F5C463-D390-FDB5-4F52-932F649E14CD}"/>
                </a:ext>
              </a:extLst>
            </p:cNvPr>
            <p:cNvSpPr/>
            <p:nvPr/>
          </p:nvSpPr>
          <p:spPr bwMode="auto">
            <a:xfrm>
              <a:off x="6224588" y="1879600"/>
              <a:ext cx="204788" cy="223838"/>
            </a:xfrm>
            <a:custGeom>
              <a:avLst/>
              <a:gdLst>
                <a:gd name="T0" fmla="*/ 15 w 62"/>
                <a:gd name="T1" fmla="*/ 63 h 68"/>
                <a:gd name="T2" fmla="*/ 46 w 62"/>
                <a:gd name="T3" fmla="*/ 24 h 68"/>
                <a:gd name="T4" fmla="*/ 35 w 62"/>
                <a:gd name="T5" fmla="*/ 17 h 68"/>
                <a:gd name="T6" fmla="*/ 2 w 62"/>
                <a:gd name="T7" fmla="*/ 58 h 68"/>
                <a:gd name="T8" fmla="*/ 8 w 62"/>
                <a:gd name="T9" fmla="*/ 68 h 68"/>
                <a:gd name="T10" fmla="*/ 15 w 62"/>
                <a:gd name="T11" fmla="*/ 63 h 68"/>
              </a:gdLst>
              <a:ahLst/>
              <a:cxnLst>
                <a:cxn ang="0">
                  <a:pos x="T0" y="T1"/>
                </a:cxn>
                <a:cxn ang="0">
                  <a:pos x="T2" y="T3"/>
                </a:cxn>
                <a:cxn ang="0">
                  <a:pos x="T4" y="T5"/>
                </a:cxn>
                <a:cxn ang="0">
                  <a:pos x="T6" y="T7"/>
                </a:cxn>
                <a:cxn ang="0">
                  <a:pos x="T8" y="T9"/>
                </a:cxn>
                <a:cxn ang="0">
                  <a:pos x="T10" y="T11"/>
                </a:cxn>
              </a:cxnLst>
              <a:rect l="0" t="0" r="r" b="b"/>
              <a:pathLst>
                <a:path w="62" h="68">
                  <a:moveTo>
                    <a:pt x="15" y="63"/>
                  </a:moveTo>
                  <a:cubicBezTo>
                    <a:pt x="15" y="63"/>
                    <a:pt x="26" y="46"/>
                    <a:pt x="46" y="24"/>
                  </a:cubicBezTo>
                  <a:cubicBezTo>
                    <a:pt x="62" y="6"/>
                    <a:pt x="50" y="0"/>
                    <a:pt x="35" y="17"/>
                  </a:cubicBezTo>
                  <a:cubicBezTo>
                    <a:pt x="22" y="32"/>
                    <a:pt x="5" y="55"/>
                    <a:pt x="2" y="58"/>
                  </a:cubicBezTo>
                  <a:cubicBezTo>
                    <a:pt x="0" y="62"/>
                    <a:pt x="6" y="68"/>
                    <a:pt x="8" y="68"/>
                  </a:cubicBezTo>
                  <a:cubicBezTo>
                    <a:pt x="12" y="68"/>
                    <a:pt x="15" y="63"/>
                    <a:pt x="15" y="63"/>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ïṥliďè">
              <a:extLst>
                <a:ext uri="{FF2B5EF4-FFF2-40B4-BE49-F238E27FC236}">
                  <a16:creationId xmlns:a16="http://schemas.microsoft.com/office/drawing/2014/main" id="{CCD43F31-CBE9-C402-D6EF-BB66889D4D0E}"/>
                </a:ext>
              </a:extLst>
            </p:cNvPr>
            <p:cNvSpPr/>
            <p:nvPr/>
          </p:nvSpPr>
          <p:spPr bwMode="auto">
            <a:xfrm>
              <a:off x="6405563" y="1720850"/>
              <a:ext cx="330200" cy="458788"/>
            </a:xfrm>
            <a:custGeom>
              <a:avLst/>
              <a:gdLst>
                <a:gd name="T0" fmla="*/ 11 w 100"/>
                <a:gd name="T1" fmla="*/ 135 h 139"/>
                <a:gd name="T2" fmla="*/ 83 w 100"/>
                <a:gd name="T3" fmla="*/ 33 h 139"/>
                <a:gd name="T4" fmla="*/ 57 w 100"/>
                <a:gd name="T5" fmla="*/ 25 h 139"/>
                <a:gd name="T6" fmla="*/ 29 w 100"/>
                <a:gd name="T7" fmla="*/ 82 h 139"/>
                <a:gd name="T8" fmla="*/ 1 w 100"/>
                <a:gd name="T9" fmla="*/ 131 h 139"/>
                <a:gd name="T10" fmla="*/ 6 w 100"/>
                <a:gd name="T11" fmla="*/ 138 h 139"/>
                <a:gd name="T12" fmla="*/ 11 w 100"/>
                <a:gd name="T13" fmla="*/ 135 h 139"/>
              </a:gdLst>
              <a:ahLst/>
              <a:cxnLst>
                <a:cxn ang="0">
                  <a:pos x="T0" y="T1"/>
                </a:cxn>
                <a:cxn ang="0">
                  <a:pos x="T2" y="T3"/>
                </a:cxn>
                <a:cxn ang="0">
                  <a:pos x="T4" y="T5"/>
                </a:cxn>
                <a:cxn ang="0">
                  <a:pos x="T6" y="T7"/>
                </a:cxn>
                <a:cxn ang="0">
                  <a:pos x="T8" y="T9"/>
                </a:cxn>
                <a:cxn ang="0">
                  <a:pos x="T10" y="T11"/>
                </a:cxn>
                <a:cxn ang="0">
                  <a:pos x="T12" y="T13"/>
                </a:cxn>
              </a:cxnLst>
              <a:rect l="0" t="0" r="r" b="b"/>
              <a:pathLst>
                <a:path w="100" h="139">
                  <a:moveTo>
                    <a:pt x="11" y="135"/>
                  </a:moveTo>
                  <a:cubicBezTo>
                    <a:pt x="29" y="108"/>
                    <a:pt x="63" y="69"/>
                    <a:pt x="83" y="33"/>
                  </a:cubicBezTo>
                  <a:cubicBezTo>
                    <a:pt x="100" y="3"/>
                    <a:pt x="71" y="0"/>
                    <a:pt x="57" y="25"/>
                  </a:cubicBezTo>
                  <a:cubicBezTo>
                    <a:pt x="47" y="44"/>
                    <a:pt x="40" y="63"/>
                    <a:pt x="29" y="82"/>
                  </a:cubicBezTo>
                  <a:cubicBezTo>
                    <a:pt x="19" y="99"/>
                    <a:pt x="3" y="126"/>
                    <a:pt x="1" y="131"/>
                  </a:cubicBezTo>
                  <a:cubicBezTo>
                    <a:pt x="0" y="135"/>
                    <a:pt x="0" y="139"/>
                    <a:pt x="6" y="138"/>
                  </a:cubicBezTo>
                  <a:cubicBezTo>
                    <a:pt x="10" y="138"/>
                    <a:pt x="11" y="135"/>
                    <a:pt x="11" y="13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iṥļídê">
              <a:extLst>
                <a:ext uri="{FF2B5EF4-FFF2-40B4-BE49-F238E27FC236}">
                  <a16:creationId xmlns:a16="http://schemas.microsoft.com/office/drawing/2014/main" id="{755BF006-AEB7-1F49-FF47-97A73D58E0A5}"/>
                </a:ext>
              </a:extLst>
            </p:cNvPr>
            <p:cNvSpPr/>
            <p:nvPr/>
          </p:nvSpPr>
          <p:spPr bwMode="auto">
            <a:xfrm>
              <a:off x="5465763" y="1906588"/>
              <a:ext cx="207963" cy="223838"/>
            </a:xfrm>
            <a:custGeom>
              <a:avLst/>
              <a:gdLst>
                <a:gd name="T0" fmla="*/ 48 w 63"/>
                <a:gd name="T1" fmla="*/ 63 h 68"/>
                <a:gd name="T2" fmla="*/ 16 w 63"/>
                <a:gd name="T3" fmla="*/ 24 h 68"/>
                <a:gd name="T4" fmla="*/ 28 w 63"/>
                <a:gd name="T5" fmla="*/ 17 h 68"/>
                <a:gd name="T6" fmla="*/ 60 w 63"/>
                <a:gd name="T7" fmla="*/ 58 h 68"/>
                <a:gd name="T8" fmla="*/ 55 w 63"/>
                <a:gd name="T9" fmla="*/ 68 h 68"/>
                <a:gd name="T10" fmla="*/ 48 w 63"/>
                <a:gd name="T11" fmla="*/ 63 h 68"/>
              </a:gdLst>
              <a:ahLst/>
              <a:cxnLst>
                <a:cxn ang="0">
                  <a:pos x="T0" y="T1"/>
                </a:cxn>
                <a:cxn ang="0">
                  <a:pos x="T2" y="T3"/>
                </a:cxn>
                <a:cxn ang="0">
                  <a:pos x="T4" y="T5"/>
                </a:cxn>
                <a:cxn ang="0">
                  <a:pos x="T6" y="T7"/>
                </a:cxn>
                <a:cxn ang="0">
                  <a:pos x="T8" y="T9"/>
                </a:cxn>
                <a:cxn ang="0">
                  <a:pos x="T10" y="T11"/>
                </a:cxn>
              </a:cxnLst>
              <a:rect l="0" t="0" r="r" b="b"/>
              <a:pathLst>
                <a:path w="63" h="68">
                  <a:moveTo>
                    <a:pt x="48" y="63"/>
                  </a:moveTo>
                  <a:cubicBezTo>
                    <a:pt x="48" y="63"/>
                    <a:pt x="37" y="46"/>
                    <a:pt x="16" y="24"/>
                  </a:cubicBezTo>
                  <a:cubicBezTo>
                    <a:pt x="0" y="6"/>
                    <a:pt x="13" y="0"/>
                    <a:pt x="28" y="17"/>
                  </a:cubicBezTo>
                  <a:cubicBezTo>
                    <a:pt x="41" y="32"/>
                    <a:pt x="58" y="55"/>
                    <a:pt x="60" y="58"/>
                  </a:cubicBezTo>
                  <a:cubicBezTo>
                    <a:pt x="63" y="63"/>
                    <a:pt x="57" y="68"/>
                    <a:pt x="55" y="68"/>
                  </a:cubicBezTo>
                  <a:cubicBezTo>
                    <a:pt x="50" y="68"/>
                    <a:pt x="48" y="63"/>
                    <a:pt x="48" y="63"/>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íṡ1ïḑè">
              <a:extLst>
                <a:ext uri="{FF2B5EF4-FFF2-40B4-BE49-F238E27FC236}">
                  <a16:creationId xmlns:a16="http://schemas.microsoft.com/office/drawing/2014/main" id="{24DC6F5D-C7D7-EB55-1759-F97DD30D18BB}"/>
                </a:ext>
              </a:extLst>
            </p:cNvPr>
            <p:cNvSpPr/>
            <p:nvPr/>
          </p:nvSpPr>
          <p:spPr bwMode="auto">
            <a:xfrm>
              <a:off x="5138738" y="1760538"/>
              <a:ext cx="330200" cy="458788"/>
            </a:xfrm>
            <a:custGeom>
              <a:avLst/>
              <a:gdLst>
                <a:gd name="T0" fmla="*/ 89 w 100"/>
                <a:gd name="T1" fmla="*/ 135 h 139"/>
                <a:gd name="T2" fmla="*/ 17 w 100"/>
                <a:gd name="T3" fmla="*/ 33 h 139"/>
                <a:gd name="T4" fmla="*/ 43 w 100"/>
                <a:gd name="T5" fmla="*/ 25 h 139"/>
                <a:gd name="T6" fmla="*/ 72 w 100"/>
                <a:gd name="T7" fmla="*/ 82 h 139"/>
                <a:gd name="T8" fmla="*/ 99 w 100"/>
                <a:gd name="T9" fmla="*/ 132 h 139"/>
                <a:gd name="T10" fmla="*/ 94 w 100"/>
                <a:gd name="T11" fmla="*/ 139 h 139"/>
                <a:gd name="T12" fmla="*/ 89 w 100"/>
                <a:gd name="T13" fmla="*/ 135 h 139"/>
              </a:gdLst>
              <a:ahLst/>
              <a:cxnLst>
                <a:cxn ang="0">
                  <a:pos x="T0" y="T1"/>
                </a:cxn>
                <a:cxn ang="0">
                  <a:pos x="T2" y="T3"/>
                </a:cxn>
                <a:cxn ang="0">
                  <a:pos x="T4" y="T5"/>
                </a:cxn>
                <a:cxn ang="0">
                  <a:pos x="T6" y="T7"/>
                </a:cxn>
                <a:cxn ang="0">
                  <a:pos x="T8" y="T9"/>
                </a:cxn>
                <a:cxn ang="0">
                  <a:pos x="T10" y="T11"/>
                </a:cxn>
                <a:cxn ang="0">
                  <a:pos x="T12" y="T13"/>
                </a:cxn>
              </a:cxnLst>
              <a:rect l="0" t="0" r="r" b="b"/>
              <a:pathLst>
                <a:path w="100" h="139">
                  <a:moveTo>
                    <a:pt x="89" y="135"/>
                  </a:moveTo>
                  <a:cubicBezTo>
                    <a:pt x="71" y="108"/>
                    <a:pt x="37" y="69"/>
                    <a:pt x="17" y="33"/>
                  </a:cubicBezTo>
                  <a:cubicBezTo>
                    <a:pt x="0" y="4"/>
                    <a:pt x="29" y="0"/>
                    <a:pt x="43" y="25"/>
                  </a:cubicBezTo>
                  <a:cubicBezTo>
                    <a:pt x="53" y="44"/>
                    <a:pt x="60" y="63"/>
                    <a:pt x="72" y="82"/>
                  </a:cubicBezTo>
                  <a:cubicBezTo>
                    <a:pt x="82" y="99"/>
                    <a:pt x="97" y="126"/>
                    <a:pt x="99" y="132"/>
                  </a:cubicBezTo>
                  <a:cubicBezTo>
                    <a:pt x="100" y="135"/>
                    <a:pt x="100" y="139"/>
                    <a:pt x="94" y="139"/>
                  </a:cubicBezTo>
                  <a:cubicBezTo>
                    <a:pt x="90" y="138"/>
                    <a:pt x="89" y="135"/>
                    <a:pt x="89" y="13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íṧļïdé">
              <a:extLst>
                <a:ext uri="{FF2B5EF4-FFF2-40B4-BE49-F238E27FC236}">
                  <a16:creationId xmlns:a16="http://schemas.microsoft.com/office/drawing/2014/main" id="{3C8792BB-BB4A-DDDD-EE2F-7C44C53969BF}"/>
                </a:ext>
              </a:extLst>
            </p:cNvPr>
            <p:cNvSpPr/>
            <p:nvPr/>
          </p:nvSpPr>
          <p:spPr bwMode="auto">
            <a:xfrm>
              <a:off x="6484938" y="2681288"/>
              <a:ext cx="155575" cy="120650"/>
            </a:xfrm>
            <a:custGeom>
              <a:avLst/>
              <a:gdLst>
                <a:gd name="T0" fmla="*/ 34 w 47"/>
                <a:gd name="T1" fmla="*/ 0 h 37"/>
                <a:gd name="T2" fmla="*/ 31 w 47"/>
                <a:gd name="T3" fmla="*/ 14 h 37"/>
                <a:gd name="T4" fmla="*/ 14 w 47"/>
                <a:gd name="T5" fmla="*/ 29 h 37"/>
                <a:gd name="T6" fmla="*/ 1 w 47"/>
                <a:gd name="T7" fmla="*/ 34 h 37"/>
                <a:gd name="T8" fmla="*/ 16 w 47"/>
                <a:gd name="T9" fmla="*/ 9 h 37"/>
                <a:gd name="T10" fmla="*/ 34 w 47"/>
                <a:gd name="T11" fmla="*/ 0 h 37"/>
              </a:gdLst>
              <a:ahLst/>
              <a:cxnLst>
                <a:cxn ang="0">
                  <a:pos x="T0" y="T1"/>
                </a:cxn>
                <a:cxn ang="0">
                  <a:pos x="T2" y="T3"/>
                </a:cxn>
                <a:cxn ang="0">
                  <a:pos x="T4" y="T5"/>
                </a:cxn>
                <a:cxn ang="0">
                  <a:pos x="T6" y="T7"/>
                </a:cxn>
                <a:cxn ang="0">
                  <a:pos x="T8" y="T9"/>
                </a:cxn>
                <a:cxn ang="0">
                  <a:pos x="T10" y="T11"/>
                </a:cxn>
              </a:cxnLst>
              <a:rect l="0" t="0" r="r" b="b"/>
              <a:pathLst>
                <a:path w="47" h="37">
                  <a:moveTo>
                    <a:pt x="34" y="0"/>
                  </a:moveTo>
                  <a:cubicBezTo>
                    <a:pt x="47" y="0"/>
                    <a:pt x="34" y="11"/>
                    <a:pt x="31" y="14"/>
                  </a:cubicBezTo>
                  <a:cubicBezTo>
                    <a:pt x="25" y="19"/>
                    <a:pt x="20" y="25"/>
                    <a:pt x="14" y="29"/>
                  </a:cubicBezTo>
                  <a:cubicBezTo>
                    <a:pt x="9" y="33"/>
                    <a:pt x="3" y="37"/>
                    <a:pt x="1" y="34"/>
                  </a:cubicBezTo>
                  <a:cubicBezTo>
                    <a:pt x="0" y="31"/>
                    <a:pt x="11" y="14"/>
                    <a:pt x="16" y="9"/>
                  </a:cubicBezTo>
                  <a:cubicBezTo>
                    <a:pt x="22" y="3"/>
                    <a:pt x="34" y="0"/>
                    <a:pt x="34" y="0"/>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îSlîḍê">
              <a:extLst>
                <a:ext uri="{FF2B5EF4-FFF2-40B4-BE49-F238E27FC236}">
                  <a16:creationId xmlns:a16="http://schemas.microsoft.com/office/drawing/2014/main" id="{20C96621-BB9F-A660-9639-BE51BC8C28E2}"/>
                </a:ext>
              </a:extLst>
            </p:cNvPr>
            <p:cNvSpPr/>
            <p:nvPr/>
          </p:nvSpPr>
          <p:spPr bwMode="auto">
            <a:xfrm>
              <a:off x="6138863" y="2047875"/>
              <a:ext cx="119063" cy="104775"/>
            </a:xfrm>
            <a:custGeom>
              <a:avLst/>
              <a:gdLst>
                <a:gd name="T0" fmla="*/ 1 w 36"/>
                <a:gd name="T1" fmla="*/ 17 h 32"/>
                <a:gd name="T2" fmla="*/ 10 w 36"/>
                <a:gd name="T3" fmla="*/ 30 h 32"/>
                <a:gd name="T4" fmla="*/ 28 w 36"/>
                <a:gd name="T5" fmla="*/ 22 h 32"/>
                <a:gd name="T6" fmla="*/ 33 w 36"/>
                <a:gd name="T7" fmla="*/ 27 h 32"/>
                <a:gd name="T8" fmla="*/ 35 w 36"/>
                <a:gd name="T9" fmla="*/ 16 h 32"/>
                <a:gd name="T10" fmla="*/ 19 w 36"/>
                <a:gd name="T11" fmla="*/ 4 h 32"/>
                <a:gd name="T12" fmla="*/ 1 w 36"/>
                <a:gd name="T13" fmla="*/ 17 h 32"/>
              </a:gdLst>
              <a:ahLst/>
              <a:cxnLst>
                <a:cxn ang="0">
                  <a:pos x="T0" y="T1"/>
                </a:cxn>
                <a:cxn ang="0">
                  <a:pos x="T2" y="T3"/>
                </a:cxn>
                <a:cxn ang="0">
                  <a:pos x="T4" y="T5"/>
                </a:cxn>
                <a:cxn ang="0">
                  <a:pos x="T6" y="T7"/>
                </a:cxn>
                <a:cxn ang="0">
                  <a:pos x="T8" y="T9"/>
                </a:cxn>
                <a:cxn ang="0">
                  <a:pos x="T10" y="T11"/>
                </a:cxn>
                <a:cxn ang="0">
                  <a:pos x="T12" y="T13"/>
                </a:cxn>
              </a:cxnLst>
              <a:rect l="0" t="0" r="r" b="b"/>
              <a:pathLst>
                <a:path w="36" h="32">
                  <a:moveTo>
                    <a:pt x="1" y="17"/>
                  </a:moveTo>
                  <a:cubicBezTo>
                    <a:pt x="0" y="24"/>
                    <a:pt x="2" y="32"/>
                    <a:pt x="10" y="30"/>
                  </a:cubicBezTo>
                  <a:cubicBezTo>
                    <a:pt x="17" y="29"/>
                    <a:pt x="22" y="26"/>
                    <a:pt x="28" y="22"/>
                  </a:cubicBezTo>
                  <a:cubicBezTo>
                    <a:pt x="31" y="20"/>
                    <a:pt x="29" y="25"/>
                    <a:pt x="33" y="27"/>
                  </a:cubicBezTo>
                  <a:cubicBezTo>
                    <a:pt x="35" y="28"/>
                    <a:pt x="36" y="18"/>
                    <a:pt x="35" y="16"/>
                  </a:cubicBezTo>
                  <a:cubicBezTo>
                    <a:pt x="33" y="7"/>
                    <a:pt x="29" y="0"/>
                    <a:pt x="19" y="4"/>
                  </a:cubicBezTo>
                  <a:cubicBezTo>
                    <a:pt x="19" y="4"/>
                    <a:pt x="3" y="10"/>
                    <a:pt x="1" y="17"/>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ṥlídê">
              <a:extLst>
                <a:ext uri="{FF2B5EF4-FFF2-40B4-BE49-F238E27FC236}">
                  <a16:creationId xmlns:a16="http://schemas.microsoft.com/office/drawing/2014/main" id="{E3A9B6EF-1F0B-98C8-9EAB-D628805609C6}"/>
                </a:ext>
              </a:extLst>
            </p:cNvPr>
            <p:cNvSpPr/>
            <p:nvPr/>
          </p:nvSpPr>
          <p:spPr bwMode="auto">
            <a:xfrm>
              <a:off x="6484938" y="2149475"/>
              <a:ext cx="290513" cy="581025"/>
            </a:xfrm>
            <a:custGeom>
              <a:avLst/>
              <a:gdLst>
                <a:gd name="T0" fmla="*/ 42 w 88"/>
                <a:gd name="T1" fmla="*/ 7 h 176"/>
                <a:gd name="T2" fmla="*/ 81 w 88"/>
                <a:gd name="T3" fmla="*/ 11 h 176"/>
                <a:gd name="T4" fmla="*/ 30 w 88"/>
                <a:gd name="T5" fmla="*/ 79 h 176"/>
                <a:gd name="T6" fmla="*/ 38 w 88"/>
                <a:gd name="T7" fmla="*/ 162 h 176"/>
                <a:gd name="T8" fmla="*/ 29 w 88"/>
                <a:gd name="T9" fmla="*/ 173 h 176"/>
                <a:gd name="T10" fmla="*/ 19 w 88"/>
                <a:gd name="T11" fmla="*/ 160 h 176"/>
                <a:gd name="T12" fmla="*/ 3 w 88"/>
                <a:gd name="T13" fmla="*/ 84 h 176"/>
                <a:gd name="T14" fmla="*/ 42 w 88"/>
                <a:gd name="T15" fmla="*/ 7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76">
                  <a:moveTo>
                    <a:pt x="42" y="7"/>
                  </a:moveTo>
                  <a:cubicBezTo>
                    <a:pt x="52" y="3"/>
                    <a:pt x="72" y="0"/>
                    <a:pt x="81" y="11"/>
                  </a:cubicBezTo>
                  <a:cubicBezTo>
                    <a:pt x="88" y="21"/>
                    <a:pt x="30" y="62"/>
                    <a:pt x="30" y="79"/>
                  </a:cubicBezTo>
                  <a:cubicBezTo>
                    <a:pt x="28" y="88"/>
                    <a:pt x="37" y="157"/>
                    <a:pt x="38" y="162"/>
                  </a:cubicBezTo>
                  <a:cubicBezTo>
                    <a:pt x="38" y="166"/>
                    <a:pt x="35" y="172"/>
                    <a:pt x="29" y="173"/>
                  </a:cubicBezTo>
                  <a:cubicBezTo>
                    <a:pt x="21" y="176"/>
                    <a:pt x="20" y="166"/>
                    <a:pt x="19" y="160"/>
                  </a:cubicBezTo>
                  <a:cubicBezTo>
                    <a:pt x="18" y="154"/>
                    <a:pt x="3" y="92"/>
                    <a:pt x="3" y="84"/>
                  </a:cubicBezTo>
                  <a:cubicBezTo>
                    <a:pt x="0" y="61"/>
                    <a:pt x="42" y="7"/>
                    <a:pt x="42" y="7"/>
                  </a:cubicBezTo>
                  <a:close/>
                </a:path>
              </a:pathLst>
            </a:cu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îṧļiḍé">
              <a:extLst>
                <a:ext uri="{FF2B5EF4-FFF2-40B4-BE49-F238E27FC236}">
                  <a16:creationId xmlns:a16="http://schemas.microsoft.com/office/drawing/2014/main" id="{B8276161-ED78-2D93-2F31-D907438386E7}"/>
                </a:ext>
              </a:extLst>
            </p:cNvPr>
            <p:cNvSpPr/>
            <p:nvPr/>
          </p:nvSpPr>
          <p:spPr bwMode="auto">
            <a:xfrm>
              <a:off x="6759575" y="2124075"/>
              <a:ext cx="511175" cy="425450"/>
            </a:xfrm>
            <a:custGeom>
              <a:avLst/>
              <a:gdLst>
                <a:gd name="T0" fmla="*/ 40 w 155"/>
                <a:gd name="T1" fmla="*/ 0 h 129"/>
                <a:gd name="T2" fmla="*/ 85 w 155"/>
                <a:gd name="T3" fmla="*/ 73 h 129"/>
                <a:gd name="T4" fmla="*/ 152 w 155"/>
                <a:gd name="T5" fmla="*/ 119 h 129"/>
                <a:gd name="T6" fmla="*/ 153 w 155"/>
                <a:gd name="T7" fmla="*/ 124 h 129"/>
                <a:gd name="T8" fmla="*/ 143 w 155"/>
                <a:gd name="T9" fmla="*/ 127 h 129"/>
                <a:gd name="T10" fmla="*/ 55 w 155"/>
                <a:gd name="T11" fmla="*/ 87 h 129"/>
                <a:gd name="T12" fmla="*/ 0 w 155"/>
                <a:gd name="T13" fmla="*/ 11 h 129"/>
                <a:gd name="T14" fmla="*/ 40 w 155"/>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129">
                  <a:moveTo>
                    <a:pt x="40" y="0"/>
                  </a:moveTo>
                  <a:cubicBezTo>
                    <a:pt x="47" y="27"/>
                    <a:pt x="66" y="61"/>
                    <a:pt x="85" y="73"/>
                  </a:cubicBezTo>
                  <a:cubicBezTo>
                    <a:pt x="100" y="83"/>
                    <a:pt x="134" y="108"/>
                    <a:pt x="152" y="119"/>
                  </a:cubicBezTo>
                  <a:cubicBezTo>
                    <a:pt x="152" y="119"/>
                    <a:pt x="155" y="122"/>
                    <a:pt x="153" y="124"/>
                  </a:cubicBezTo>
                  <a:cubicBezTo>
                    <a:pt x="149" y="129"/>
                    <a:pt x="143" y="127"/>
                    <a:pt x="143" y="127"/>
                  </a:cubicBezTo>
                  <a:cubicBezTo>
                    <a:pt x="112" y="117"/>
                    <a:pt x="83" y="105"/>
                    <a:pt x="55" y="87"/>
                  </a:cubicBezTo>
                  <a:cubicBezTo>
                    <a:pt x="25" y="66"/>
                    <a:pt x="4" y="30"/>
                    <a:pt x="0" y="11"/>
                  </a:cubicBezTo>
                  <a:lnTo>
                    <a:pt x="40" y="0"/>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iSļíḑé">
              <a:extLst>
                <a:ext uri="{FF2B5EF4-FFF2-40B4-BE49-F238E27FC236}">
                  <a16:creationId xmlns:a16="http://schemas.microsoft.com/office/drawing/2014/main" id="{C97EED2B-5ED4-BA0D-B1CC-A0F6E570740D}"/>
                </a:ext>
              </a:extLst>
            </p:cNvPr>
            <p:cNvSpPr/>
            <p:nvPr/>
          </p:nvSpPr>
          <p:spPr bwMode="auto">
            <a:xfrm>
              <a:off x="6224588" y="1685925"/>
              <a:ext cx="388938" cy="417513"/>
            </a:xfrm>
            <a:custGeom>
              <a:avLst/>
              <a:gdLst>
                <a:gd name="T0" fmla="*/ 15 w 118"/>
                <a:gd name="T1" fmla="*/ 122 h 127"/>
                <a:gd name="T2" fmla="*/ 46 w 118"/>
                <a:gd name="T3" fmla="*/ 83 h 127"/>
                <a:gd name="T4" fmla="*/ 95 w 118"/>
                <a:gd name="T5" fmla="*/ 35 h 127"/>
                <a:gd name="T6" fmla="*/ 72 w 118"/>
                <a:gd name="T7" fmla="*/ 21 h 127"/>
                <a:gd name="T8" fmla="*/ 35 w 118"/>
                <a:gd name="T9" fmla="*/ 76 h 127"/>
                <a:gd name="T10" fmla="*/ 2 w 118"/>
                <a:gd name="T11" fmla="*/ 117 h 127"/>
                <a:gd name="T12" fmla="*/ 8 w 118"/>
                <a:gd name="T13" fmla="*/ 127 h 127"/>
                <a:gd name="T14" fmla="*/ 15 w 118"/>
                <a:gd name="T15" fmla="*/ 122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7">
                  <a:moveTo>
                    <a:pt x="15" y="122"/>
                  </a:moveTo>
                  <a:cubicBezTo>
                    <a:pt x="15" y="122"/>
                    <a:pt x="26" y="105"/>
                    <a:pt x="46" y="83"/>
                  </a:cubicBezTo>
                  <a:cubicBezTo>
                    <a:pt x="62" y="65"/>
                    <a:pt x="84" y="48"/>
                    <a:pt x="95" y="35"/>
                  </a:cubicBezTo>
                  <a:cubicBezTo>
                    <a:pt x="118" y="9"/>
                    <a:pt x="90" y="0"/>
                    <a:pt x="72" y="21"/>
                  </a:cubicBezTo>
                  <a:cubicBezTo>
                    <a:pt x="58" y="38"/>
                    <a:pt x="50" y="59"/>
                    <a:pt x="35" y="76"/>
                  </a:cubicBezTo>
                  <a:cubicBezTo>
                    <a:pt x="22" y="91"/>
                    <a:pt x="5" y="114"/>
                    <a:pt x="2" y="117"/>
                  </a:cubicBezTo>
                  <a:cubicBezTo>
                    <a:pt x="0" y="121"/>
                    <a:pt x="6" y="127"/>
                    <a:pt x="8" y="127"/>
                  </a:cubicBezTo>
                  <a:cubicBezTo>
                    <a:pt x="12" y="127"/>
                    <a:pt x="15" y="122"/>
                    <a:pt x="15" y="122"/>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iṡļîďè">
              <a:extLst>
                <a:ext uri="{FF2B5EF4-FFF2-40B4-BE49-F238E27FC236}">
                  <a16:creationId xmlns:a16="http://schemas.microsoft.com/office/drawing/2014/main" id="{055E7148-C100-5147-83FB-52677049AF58}"/>
                </a:ext>
              </a:extLst>
            </p:cNvPr>
            <p:cNvSpPr/>
            <p:nvPr/>
          </p:nvSpPr>
          <p:spPr bwMode="auto">
            <a:xfrm>
              <a:off x="7170738" y="2503488"/>
              <a:ext cx="109538" cy="174625"/>
            </a:xfrm>
            <a:custGeom>
              <a:avLst/>
              <a:gdLst>
                <a:gd name="T0" fmla="*/ 33 w 33"/>
                <a:gd name="T1" fmla="*/ 7 h 53"/>
                <a:gd name="T2" fmla="*/ 19 w 33"/>
                <a:gd name="T3" fmla="*/ 5 h 53"/>
                <a:gd name="T4" fmla="*/ 10 w 33"/>
                <a:gd name="T5" fmla="*/ 36 h 53"/>
                <a:gd name="T6" fmla="*/ 3 w 33"/>
                <a:gd name="T7" fmla="*/ 39 h 53"/>
                <a:gd name="T8" fmla="*/ 8 w 33"/>
                <a:gd name="T9" fmla="*/ 51 h 53"/>
                <a:gd name="T10" fmla="*/ 27 w 33"/>
                <a:gd name="T11" fmla="*/ 31 h 53"/>
                <a:gd name="T12" fmla="*/ 33 w 33"/>
                <a:gd name="T13" fmla="*/ 7 h 53"/>
              </a:gdLst>
              <a:ahLst/>
              <a:cxnLst>
                <a:cxn ang="0">
                  <a:pos x="T0" y="T1"/>
                </a:cxn>
                <a:cxn ang="0">
                  <a:pos x="T2" y="T3"/>
                </a:cxn>
                <a:cxn ang="0">
                  <a:pos x="T4" y="T5"/>
                </a:cxn>
                <a:cxn ang="0">
                  <a:pos x="T6" y="T7"/>
                </a:cxn>
                <a:cxn ang="0">
                  <a:pos x="T8" y="T9"/>
                </a:cxn>
                <a:cxn ang="0">
                  <a:pos x="T10" y="T11"/>
                </a:cxn>
                <a:cxn ang="0">
                  <a:pos x="T12" y="T13"/>
                </a:cxn>
              </a:cxnLst>
              <a:rect l="0" t="0" r="r" b="b"/>
              <a:pathLst>
                <a:path w="33" h="53">
                  <a:moveTo>
                    <a:pt x="33" y="7"/>
                  </a:moveTo>
                  <a:cubicBezTo>
                    <a:pt x="30" y="1"/>
                    <a:pt x="22" y="0"/>
                    <a:pt x="19" y="5"/>
                  </a:cubicBezTo>
                  <a:cubicBezTo>
                    <a:pt x="17" y="9"/>
                    <a:pt x="12" y="26"/>
                    <a:pt x="10" y="36"/>
                  </a:cubicBezTo>
                  <a:cubicBezTo>
                    <a:pt x="9" y="35"/>
                    <a:pt x="5" y="38"/>
                    <a:pt x="3" y="39"/>
                  </a:cubicBezTo>
                  <a:cubicBezTo>
                    <a:pt x="1" y="41"/>
                    <a:pt x="0" y="48"/>
                    <a:pt x="8" y="51"/>
                  </a:cubicBezTo>
                  <a:cubicBezTo>
                    <a:pt x="16" y="53"/>
                    <a:pt x="24" y="48"/>
                    <a:pt x="27" y="31"/>
                  </a:cubicBezTo>
                  <a:cubicBezTo>
                    <a:pt x="30" y="20"/>
                    <a:pt x="33" y="7"/>
                    <a:pt x="33" y="7"/>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şļîḑê">
              <a:extLst>
                <a:ext uri="{FF2B5EF4-FFF2-40B4-BE49-F238E27FC236}">
                  <a16:creationId xmlns:a16="http://schemas.microsoft.com/office/drawing/2014/main" id="{6E4D6805-A733-DF5C-2094-B3612D9430AE}"/>
                </a:ext>
              </a:extLst>
            </p:cNvPr>
            <p:cNvSpPr/>
            <p:nvPr/>
          </p:nvSpPr>
          <p:spPr bwMode="auto">
            <a:xfrm>
              <a:off x="6419850" y="1685925"/>
              <a:ext cx="527050" cy="592138"/>
            </a:xfrm>
            <a:custGeom>
              <a:avLst/>
              <a:gdLst>
                <a:gd name="T0" fmla="*/ 132 w 160"/>
                <a:gd name="T1" fmla="*/ 81 h 180"/>
                <a:gd name="T2" fmla="*/ 159 w 160"/>
                <a:gd name="T3" fmla="*/ 136 h 180"/>
                <a:gd name="T4" fmla="*/ 47 w 160"/>
                <a:gd name="T5" fmla="*/ 157 h 180"/>
                <a:gd name="T6" fmla="*/ 32 w 160"/>
                <a:gd name="T7" fmla="*/ 100 h 180"/>
                <a:gd name="T8" fmla="*/ 1 w 160"/>
                <a:gd name="T9" fmla="*/ 39 h 180"/>
                <a:gd name="T10" fmla="*/ 23 w 160"/>
                <a:gd name="T11" fmla="*/ 10 h 180"/>
                <a:gd name="T12" fmla="*/ 78 w 160"/>
                <a:gd name="T13" fmla="*/ 12 h 180"/>
                <a:gd name="T14" fmla="*/ 132 w 160"/>
                <a:gd name="T15" fmla="*/ 81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180">
                  <a:moveTo>
                    <a:pt x="132" y="81"/>
                  </a:moveTo>
                  <a:cubicBezTo>
                    <a:pt x="139" y="96"/>
                    <a:pt x="158" y="120"/>
                    <a:pt x="159" y="136"/>
                  </a:cubicBezTo>
                  <a:cubicBezTo>
                    <a:pt x="160" y="159"/>
                    <a:pt x="63" y="180"/>
                    <a:pt x="47" y="157"/>
                  </a:cubicBezTo>
                  <a:cubicBezTo>
                    <a:pt x="52" y="152"/>
                    <a:pt x="56" y="122"/>
                    <a:pt x="32" y="100"/>
                  </a:cubicBezTo>
                  <a:cubicBezTo>
                    <a:pt x="5" y="77"/>
                    <a:pt x="0" y="58"/>
                    <a:pt x="1" y="39"/>
                  </a:cubicBezTo>
                  <a:cubicBezTo>
                    <a:pt x="2" y="30"/>
                    <a:pt x="17" y="14"/>
                    <a:pt x="23" y="10"/>
                  </a:cubicBezTo>
                  <a:cubicBezTo>
                    <a:pt x="37" y="0"/>
                    <a:pt x="60" y="0"/>
                    <a:pt x="78" y="12"/>
                  </a:cubicBezTo>
                  <a:cubicBezTo>
                    <a:pt x="105" y="30"/>
                    <a:pt x="114" y="46"/>
                    <a:pt x="132" y="81"/>
                  </a:cubicBez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ïṩ1ïdè">
              <a:extLst>
                <a:ext uri="{FF2B5EF4-FFF2-40B4-BE49-F238E27FC236}">
                  <a16:creationId xmlns:a16="http://schemas.microsoft.com/office/drawing/2014/main" id="{3D0C79FC-3CC1-05E8-8AB4-B2F6A24674FD}"/>
                </a:ext>
              </a:extLst>
            </p:cNvPr>
            <p:cNvSpPr/>
            <p:nvPr/>
          </p:nvSpPr>
          <p:spPr bwMode="auto">
            <a:xfrm>
              <a:off x="6435725" y="1689100"/>
              <a:ext cx="201613" cy="309563"/>
            </a:xfrm>
            <a:custGeom>
              <a:avLst/>
              <a:gdLst>
                <a:gd name="T0" fmla="*/ 0 w 61"/>
                <a:gd name="T1" fmla="*/ 44 h 94"/>
                <a:gd name="T2" fmla="*/ 18 w 61"/>
                <a:gd name="T3" fmla="*/ 9 h 94"/>
                <a:gd name="T4" fmla="*/ 56 w 61"/>
                <a:gd name="T5" fmla="*/ 3 h 94"/>
                <a:gd name="T6" fmla="*/ 53 w 61"/>
                <a:gd name="T7" fmla="*/ 24 h 94"/>
                <a:gd name="T8" fmla="*/ 46 w 61"/>
                <a:gd name="T9" fmla="*/ 43 h 94"/>
                <a:gd name="T10" fmla="*/ 36 w 61"/>
                <a:gd name="T11" fmla="*/ 46 h 94"/>
                <a:gd name="T12" fmla="*/ 38 w 61"/>
                <a:gd name="T13" fmla="*/ 64 h 94"/>
                <a:gd name="T14" fmla="*/ 28 w 61"/>
                <a:gd name="T15" fmla="*/ 94 h 94"/>
                <a:gd name="T16" fmla="*/ 5 w 61"/>
                <a:gd name="T17" fmla="*/ 65 h 94"/>
                <a:gd name="T18" fmla="*/ 9 w 61"/>
                <a:gd name="T19" fmla="*/ 50 h 94"/>
                <a:gd name="T20" fmla="*/ 0 w 61"/>
                <a:gd name="T21" fmla="*/ 4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94">
                  <a:moveTo>
                    <a:pt x="0" y="44"/>
                  </a:moveTo>
                  <a:cubicBezTo>
                    <a:pt x="0" y="44"/>
                    <a:pt x="12" y="13"/>
                    <a:pt x="18" y="9"/>
                  </a:cubicBezTo>
                  <a:cubicBezTo>
                    <a:pt x="28" y="2"/>
                    <a:pt x="42" y="0"/>
                    <a:pt x="56" y="3"/>
                  </a:cubicBezTo>
                  <a:cubicBezTo>
                    <a:pt x="61" y="9"/>
                    <a:pt x="56" y="17"/>
                    <a:pt x="53" y="24"/>
                  </a:cubicBezTo>
                  <a:cubicBezTo>
                    <a:pt x="49" y="32"/>
                    <a:pt x="46" y="43"/>
                    <a:pt x="46" y="43"/>
                  </a:cubicBezTo>
                  <a:cubicBezTo>
                    <a:pt x="36" y="46"/>
                    <a:pt x="36" y="46"/>
                    <a:pt x="36" y="46"/>
                  </a:cubicBezTo>
                  <a:cubicBezTo>
                    <a:pt x="38" y="64"/>
                    <a:pt x="38" y="64"/>
                    <a:pt x="38" y="64"/>
                  </a:cubicBezTo>
                  <a:cubicBezTo>
                    <a:pt x="28" y="94"/>
                    <a:pt x="28" y="94"/>
                    <a:pt x="28" y="94"/>
                  </a:cubicBezTo>
                  <a:cubicBezTo>
                    <a:pt x="5" y="65"/>
                    <a:pt x="5" y="65"/>
                    <a:pt x="5" y="65"/>
                  </a:cubicBezTo>
                  <a:cubicBezTo>
                    <a:pt x="5" y="65"/>
                    <a:pt x="8" y="55"/>
                    <a:pt x="9" y="50"/>
                  </a:cubicBezTo>
                  <a:cubicBezTo>
                    <a:pt x="7" y="49"/>
                    <a:pt x="0" y="44"/>
                    <a:pt x="0" y="44"/>
                  </a:cubicBezTo>
                  <a:close/>
                </a:path>
              </a:pathLst>
            </a:custGeom>
            <a:solidFill>
              <a:srgbClr val="7579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îSliḋê">
              <a:extLst>
                <a:ext uri="{FF2B5EF4-FFF2-40B4-BE49-F238E27FC236}">
                  <a16:creationId xmlns:a16="http://schemas.microsoft.com/office/drawing/2014/main" id="{9FDD532D-0736-31D9-D24D-6E0C37741932}"/>
                </a:ext>
              </a:extLst>
            </p:cNvPr>
            <p:cNvSpPr/>
            <p:nvPr/>
          </p:nvSpPr>
          <p:spPr bwMode="auto">
            <a:xfrm>
              <a:off x="6462713" y="1701800"/>
              <a:ext cx="138113" cy="263525"/>
            </a:xfrm>
            <a:custGeom>
              <a:avLst/>
              <a:gdLst>
                <a:gd name="T0" fmla="*/ 37 w 42"/>
                <a:gd name="T1" fmla="*/ 0 h 80"/>
                <a:gd name="T2" fmla="*/ 32 w 42"/>
                <a:gd name="T3" fmla="*/ 23 h 80"/>
                <a:gd name="T4" fmla="*/ 20 w 42"/>
                <a:gd name="T5" fmla="*/ 47 h 80"/>
                <a:gd name="T6" fmla="*/ 16 w 42"/>
                <a:gd name="T7" fmla="*/ 80 h 80"/>
                <a:gd name="T8" fmla="*/ 16 w 42"/>
                <a:gd name="T9" fmla="*/ 3 h 80"/>
                <a:gd name="T10" fmla="*/ 37 w 42"/>
                <a:gd name="T11" fmla="*/ 0 h 80"/>
              </a:gdLst>
              <a:ahLst/>
              <a:cxnLst>
                <a:cxn ang="0">
                  <a:pos x="T0" y="T1"/>
                </a:cxn>
                <a:cxn ang="0">
                  <a:pos x="T2" y="T3"/>
                </a:cxn>
                <a:cxn ang="0">
                  <a:pos x="T4" y="T5"/>
                </a:cxn>
                <a:cxn ang="0">
                  <a:pos x="T6" y="T7"/>
                </a:cxn>
                <a:cxn ang="0">
                  <a:pos x="T8" y="T9"/>
                </a:cxn>
                <a:cxn ang="0">
                  <a:pos x="T10" y="T11"/>
                </a:cxn>
              </a:cxnLst>
              <a:rect l="0" t="0" r="r" b="b"/>
              <a:pathLst>
                <a:path w="42" h="80">
                  <a:moveTo>
                    <a:pt x="37" y="0"/>
                  </a:moveTo>
                  <a:cubicBezTo>
                    <a:pt x="42" y="7"/>
                    <a:pt x="36" y="17"/>
                    <a:pt x="32" y="23"/>
                  </a:cubicBezTo>
                  <a:cubicBezTo>
                    <a:pt x="27" y="31"/>
                    <a:pt x="22" y="39"/>
                    <a:pt x="20" y="47"/>
                  </a:cubicBezTo>
                  <a:cubicBezTo>
                    <a:pt x="17" y="58"/>
                    <a:pt x="18" y="69"/>
                    <a:pt x="16" y="80"/>
                  </a:cubicBezTo>
                  <a:cubicBezTo>
                    <a:pt x="4" y="67"/>
                    <a:pt x="0" y="4"/>
                    <a:pt x="16" y="3"/>
                  </a:cubicBezTo>
                  <a:lnTo>
                    <a:pt x="37" y="0"/>
                  </a:lnTo>
                  <a:close/>
                </a:path>
              </a:pathLst>
            </a:custGeom>
            <a:solidFill>
              <a:srgbClr val="FFFE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śľïḓe">
              <a:extLst>
                <a:ext uri="{FF2B5EF4-FFF2-40B4-BE49-F238E27FC236}">
                  <a16:creationId xmlns:a16="http://schemas.microsoft.com/office/drawing/2014/main" id="{4D6A13B1-48F3-8130-FE08-96662967D510}"/>
                </a:ext>
              </a:extLst>
            </p:cNvPr>
            <p:cNvSpPr/>
            <p:nvPr/>
          </p:nvSpPr>
          <p:spPr bwMode="auto">
            <a:xfrm>
              <a:off x="6481763" y="1806575"/>
              <a:ext cx="42863" cy="158750"/>
            </a:xfrm>
            <a:custGeom>
              <a:avLst/>
              <a:gdLst>
                <a:gd name="T0" fmla="*/ 7 w 13"/>
                <a:gd name="T1" fmla="*/ 0 h 48"/>
                <a:gd name="T2" fmla="*/ 9 w 13"/>
                <a:gd name="T3" fmla="*/ 0 h 48"/>
                <a:gd name="T4" fmla="*/ 13 w 13"/>
                <a:gd name="T5" fmla="*/ 18 h 48"/>
                <a:gd name="T6" fmla="*/ 13 w 13"/>
                <a:gd name="T7" fmla="*/ 18 h 48"/>
                <a:gd name="T8" fmla="*/ 10 w 13"/>
                <a:gd name="T9" fmla="*/ 48 h 48"/>
                <a:gd name="T10" fmla="*/ 0 w 13"/>
                <a:gd name="T11" fmla="*/ 17 h 48"/>
                <a:gd name="T12" fmla="*/ 7 w 13"/>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3" h="48">
                  <a:moveTo>
                    <a:pt x="7" y="0"/>
                  </a:moveTo>
                  <a:cubicBezTo>
                    <a:pt x="9" y="0"/>
                    <a:pt x="9" y="0"/>
                    <a:pt x="9" y="0"/>
                  </a:cubicBezTo>
                  <a:cubicBezTo>
                    <a:pt x="10" y="6"/>
                    <a:pt x="12" y="12"/>
                    <a:pt x="13" y="18"/>
                  </a:cubicBezTo>
                  <a:cubicBezTo>
                    <a:pt x="13" y="18"/>
                    <a:pt x="13" y="18"/>
                    <a:pt x="13" y="18"/>
                  </a:cubicBezTo>
                  <a:cubicBezTo>
                    <a:pt x="11" y="28"/>
                    <a:pt x="12" y="38"/>
                    <a:pt x="10" y="48"/>
                  </a:cubicBezTo>
                  <a:cubicBezTo>
                    <a:pt x="5" y="43"/>
                    <a:pt x="2" y="31"/>
                    <a:pt x="0" y="17"/>
                  </a:cubicBezTo>
                  <a:cubicBezTo>
                    <a:pt x="2" y="11"/>
                    <a:pt x="4" y="4"/>
                    <a:pt x="7" y="0"/>
                  </a:cubicBezTo>
                  <a:close/>
                </a:path>
              </a:pathLst>
            </a:custGeom>
            <a:solidFill>
              <a:srgbClr val="B17B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i$ľïḍe">
              <a:extLst>
                <a:ext uri="{FF2B5EF4-FFF2-40B4-BE49-F238E27FC236}">
                  <a16:creationId xmlns:a16="http://schemas.microsoft.com/office/drawing/2014/main" id="{E1384272-53B3-4C91-05BF-2ED79467CB53}"/>
                </a:ext>
              </a:extLst>
            </p:cNvPr>
            <p:cNvSpPr/>
            <p:nvPr/>
          </p:nvSpPr>
          <p:spPr bwMode="auto">
            <a:xfrm>
              <a:off x="6494463" y="1781175"/>
              <a:ext cx="36513" cy="31750"/>
            </a:xfrm>
            <a:custGeom>
              <a:avLst/>
              <a:gdLst>
                <a:gd name="T0" fmla="*/ 8 w 11"/>
                <a:gd name="T1" fmla="*/ 1 h 10"/>
                <a:gd name="T2" fmla="*/ 4 w 11"/>
                <a:gd name="T3" fmla="*/ 10 h 10"/>
                <a:gd name="T4" fmla="*/ 4 w 11"/>
                <a:gd name="T5" fmla="*/ 0 h 10"/>
                <a:gd name="T6" fmla="*/ 8 w 11"/>
                <a:gd name="T7" fmla="*/ 1 h 10"/>
              </a:gdLst>
              <a:ahLst/>
              <a:cxnLst>
                <a:cxn ang="0">
                  <a:pos x="T0" y="T1"/>
                </a:cxn>
                <a:cxn ang="0">
                  <a:pos x="T2" y="T3"/>
                </a:cxn>
                <a:cxn ang="0">
                  <a:pos x="T4" y="T5"/>
                </a:cxn>
                <a:cxn ang="0">
                  <a:pos x="T6" y="T7"/>
                </a:cxn>
              </a:cxnLst>
              <a:rect l="0" t="0" r="r" b="b"/>
              <a:pathLst>
                <a:path w="11" h="10">
                  <a:moveTo>
                    <a:pt x="8" y="1"/>
                  </a:moveTo>
                  <a:cubicBezTo>
                    <a:pt x="11" y="5"/>
                    <a:pt x="6" y="7"/>
                    <a:pt x="4" y="10"/>
                  </a:cubicBezTo>
                  <a:cubicBezTo>
                    <a:pt x="1" y="7"/>
                    <a:pt x="0" y="4"/>
                    <a:pt x="4" y="0"/>
                  </a:cubicBezTo>
                  <a:lnTo>
                    <a:pt x="8" y="1"/>
                  </a:lnTo>
                  <a:close/>
                </a:path>
              </a:pathLst>
            </a:custGeom>
            <a:solidFill>
              <a:srgbClr val="B17B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íṧļïďe">
              <a:extLst>
                <a:ext uri="{FF2B5EF4-FFF2-40B4-BE49-F238E27FC236}">
                  <a16:creationId xmlns:a16="http://schemas.microsoft.com/office/drawing/2014/main" id="{E1EDFD10-8FD9-35D7-6C5B-D830381E214C}"/>
                </a:ext>
              </a:extLst>
            </p:cNvPr>
            <p:cNvSpPr/>
            <p:nvPr/>
          </p:nvSpPr>
          <p:spPr bwMode="auto">
            <a:xfrm>
              <a:off x="6356350" y="2139950"/>
              <a:ext cx="119063" cy="134938"/>
            </a:xfrm>
            <a:custGeom>
              <a:avLst/>
              <a:gdLst>
                <a:gd name="T0" fmla="*/ 33 w 36"/>
                <a:gd name="T1" fmla="*/ 31 h 41"/>
                <a:gd name="T2" fmla="*/ 17 w 36"/>
                <a:gd name="T3" fmla="*/ 35 h 41"/>
                <a:gd name="T4" fmla="*/ 9 w 36"/>
                <a:gd name="T5" fmla="*/ 18 h 41"/>
                <a:gd name="T6" fmla="*/ 2 w 36"/>
                <a:gd name="T7" fmla="*/ 18 h 41"/>
                <a:gd name="T8" fmla="*/ 7 w 36"/>
                <a:gd name="T9" fmla="*/ 8 h 41"/>
                <a:gd name="T10" fmla="*/ 28 w 36"/>
                <a:gd name="T11" fmla="*/ 9 h 41"/>
                <a:gd name="T12" fmla="*/ 33 w 36"/>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36" h="41">
                  <a:moveTo>
                    <a:pt x="33" y="31"/>
                  </a:moveTo>
                  <a:cubicBezTo>
                    <a:pt x="29" y="37"/>
                    <a:pt x="23" y="41"/>
                    <a:pt x="17" y="35"/>
                  </a:cubicBezTo>
                  <a:cubicBezTo>
                    <a:pt x="13" y="30"/>
                    <a:pt x="11" y="24"/>
                    <a:pt x="9" y="18"/>
                  </a:cubicBezTo>
                  <a:cubicBezTo>
                    <a:pt x="8" y="13"/>
                    <a:pt x="7" y="19"/>
                    <a:pt x="2" y="18"/>
                  </a:cubicBezTo>
                  <a:cubicBezTo>
                    <a:pt x="0" y="17"/>
                    <a:pt x="6" y="9"/>
                    <a:pt x="7" y="8"/>
                  </a:cubicBezTo>
                  <a:cubicBezTo>
                    <a:pt x="15" y="2"/>
                    <a:pt x="22" y="0"/>
                    <a:pt x="28" y="9"/>
                  </a:cubicBezTo>
                  <a:cubicBezTo>
                    <a:pt x="28" y="9"/>
                    <a:pt x="36" y="24"/>
                    <a:pt x="33" y="3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s1ïḋê">
              <a:extLst>
                <a:ext uri="{FF2B5EF4-FFF2-40B4-BE49-F238E27FC236}">
                  <a16:creationId xmlns:a16="http://schemas.microsoft.com/office/drawing/2014/main" id="{1D8E0F2F-F946-7325-8BE0-2C3D068B8B67}"/>
                </a:ext>
              </a:extLst>
            </p:cNvPr>
            <p:cNvSpPr/>
            <p:nvPr/>
          </p:nvSpPr>
          <p:spPr bwMode="auto">
            <a:xfrm>
              <a:off x="6405563" y="1720850"/>
              <a:ext cx="330200" cy="458788"/>
            </a:xfrm>
            <a:custGeom>
              <a:avLst/>
              <a:gdLst>
                <a:gd name="T0" fmla="*/ 11 w 100"/>
                <a:gd name="T1" fmla="*/ 135 h 139"/>
                <a:gd name="T2" fmla="*/ 83 w 100"/>
                <a:gd name="T3" fmla="*/ 33 h 139"/>
                <a:gd name="T4" fmla="*/ 57 w 100"/>
                <a:gd name="T5" fmla="*/ 25 h 139"/>
                <a:gd name="T6" fmla="*/ 29 w 100"/>
                <a:gd name="T7" fmla="*/ 82 h 139"/>
                <a:gd name="T8" fmla="*/ 1 w 100"/>
                <a:gd name="T9" fmla="*/ 131 h 139"/>
                <a:gd name="T10" fmla="*/ 6 w 100"/>
                <a:gd name="T11" fmla="*/ 138 h 139"/>
                <a:gd name="T12" fmla="*/ 11 w 100"/>
                <a:gd name="T13" fmla="*/ 135 h 139"/>
              </a:gdLst>
              <a:ahLst/>
              <a:cxnLst>
                <a:cxn ang="0">
                  <a:pos x="T0" y="T1"/>
                </a:cxn>
                <a:cxn ang="0">
                  <a:pos x="T2" y="T3"/>
                </a:cxn>
                <a:cxn ang="0">
                  <a:pos x="T4" y="T5"/>
                </a:cxn>
                <a:cxn ang="0">
                  <a:pos x="T6" y="T7"/>
                </a:cxn>
                <a:cxn ang="0">
                  <a:pos x="T8" y="T9"/>
                </a:cxn>
                <a:cxn ang="0">
                  <a:pos x="T10" y="T11"/>
                </a:cxn>
                <a:cxn ang="0">
                  <a:pos x="T12" y="T13"/>
                </a:cxn>
              </a:cxnLst>
              <a:rect l="0" t="0" r="r" b="b"/>
              <a:pathLst>
                <a:path w="100" h="139">
                  <a:moveTo>
                    <a:pt x="11" y="135"/>
                  </a:moveTo>
                  <a:cubicBezTo>
                    <a:pt x="29" y="108"/>
                    <a:pt x="63" y="69"/>
                    <a:pt x="83" y="33"/>
                  </a:cubicBezTo>
                  <a:cubicBezTo>
                    <a:pt x="100" y="3"/>
                    <a:pt x="71" y="0"/>
                    <a:pt x="57" y="25"/>
                  </a:cubicBezTo>
                  <a:cubicBezTo>
                    <a:pt x="47" y="44"/>
                    <a:pt x="40" y="63"/>
                    <a:pt x="29" y="82"/>
                  </a:cubicBezTo>
                  <a:cubicBezTo>
                    <a:pt x="19" y="99"/>
                    <a:pt x="3" y="126"/>
                    <a:pt x="1" y="131"/>
                  </a:cubicBezTo>
                  <a:cubicBezTo>
                    <a:pt x="0" y="135"/>
                    <a:pt x="0" y="139"/>
                    <a:pt x="6" y="138"/>
                  </a:cubicBezTo>
                  <a:cubicBezTo>
                    <a:pt x="10" y="138"/>
                    <a:pt x="11" y="135"/>
                    <a:pt x="11" y="13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î$ḻiḓé">
              <a:extLst>
                <a:ext uri="{FF2B5EF4-FFF2-40B4-BE49-F238E27FC236}">
                  <a16:creationId xmlns:a16="http://schemas.microsoft.com/office/drawing/2014/main" id="{C15D6E6A-FC20-D400-9B5F-775A25D3B063}"/>
                </a:ext>
              </a:extLst>
            </p:cNvPr>
            <p:cNvSpPr/>
            <p:nvPr/>
          </p:nvSpPr>
          <p:spPr bwMode="auto">
            <a:xfrm>
              <a:off x="6416675" y="1619250"/>
              <a:ext cx="168275" cy="152400"/>
            </a:xfrm>
            <a:custGeom>
              <a:avLst/>
              <a:gdLst>
                <a:gd name="T0" fmla="*/ 51 w 51"/>
                <a:gd name="T1" fmla="*/ 25 h 46"/>
                <a:gd name="T2" fmla="*/ 14 w 51"/>
                <a:gd name="T3" fmla="*/ 0 h 46"/>
                <a:gd name="T4" fmla="*/ 3 w 51"/>
                <a:gd name="T5" fmla="*/ 20 h 46"/>
                <a:gd name="T6" fmla="*/ 15 w 51"/>
                <a:gd name="T7" fmla="*/ 36 h 46"/>
                <a:gd name="T8" fmla="*/ 33 w 51"/>
                <a:gd name="T9" fmla="*/ 44 h 46"/>
                <a:gd name="T10" fmla="*/ 51 w 51"/>
                <a:gd name="T11" fmla="*/ 25 h 46"/>
              </a:gdLst>
              <a:ahLst/>
              <a:cxnLst>
                <a:cxn ang="0">
                  <a:pos x="T0" y="T1"/>
                </a:cxn>
                <a:cxn ang="0">
                  <a:pos x="T2" y="T3"/>
                </a:cxn>
                <a:cxn ang="0">
                  <a:pos x="T4" y="T5"/>
                </a:cxn>
                <a:cxn ang="0">
                  <a:pos x="T6" y="T7"/>
                </a:cxn>
                <a:cxn ang="0">
                  <a:pos x="T8" y="T9"/>
                </a:cxn>
                <a:cxn ang="0">
                  <a:pos x="T10" y="T11"/>
                </a:cxn>
              </a:cxnLst>
              <a:rect l="0" t="0" r="r" b="b"/>
              <a:pathLst>
                <a:path w="51" h="46">
                  <a:moveTo>
                    <a:pt x="51" y="25"/>
                  </a:moveTo>
                  <a:cubicBezTo>
                    <a:pt x="38" y="16"/>
                    <a:pt x="26" y="9"/>
                    <a:pt x="14" y="0"/>
                  </a:cubicBezTo>
                  <a:cubicBezTo>
                    <a:pt x="9" y="6"/>
                    <a:pt x="0" y="12"/>
                    <a:pt x="3" y="20"/>
                  </a:cubicBezTo>
                  <a:cubicBezTo>
                    <a:pt x="5" y="26"/>
                    <a:pt x="12" y="32"/>
                    <a:pt x="15" y="36"/>
                  </a:cubicBezTo>
                  <a:cubicBezTo>
                    <a:pt x="21" y="41"/>
                    <a:pt x="26" y="46"/>
                    <a:pt x="33" y="44"/>
                  </a:cubicBezTo>
                  <a:cubicBezTo>
                    <a:pt x="51" y="39"/>
                    <a:pt x="51" y="25"/>
                    <a:pt x="51" y="25"/>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is1îḓé">
              <a:extLst>
                <a:ext uri="{FF2B5EF4-FFF2-40B4-BE49-F238E27FC236}">
                  <a16:creationId xmlns:a16="http://schemas.microsoft.com/office/drawing/2014/main" id="{02ED2925-FBCA-0DF6-31AD-780449B80656}"/>
                </a:ext>
              </a:extLst>
            </p:cNvPr>
            <p:cNvSpPr/>
            <p:nvPr/>
          </p:nvSpPr>
          <p:spPr bwMode="auto">
            <a:xfrm>
              <a:off x="6326188" y="1450975"/>
              <a:ext cx="255588" cy="339725"/>
            </a:xfrm>
            <a:custGeom>
              <a:avLst/>
              <a:gdLst>
                <a:gd name="T0" fmla="*/ 63 w 77"/>
                <a:gd name="T1" fmla="*/ 11 h 103"/>
                <a:gd name="T2" fmla="*/ 74 w 77"/>
                <a:gd name="T3" fmla="*/ 30 h 103"/>
                <a:gd name="T4" fmla="*/ 74 w 77"/>
                <a:gd name="T5" fmla="*/ 62 h 103"/>
                <a:gd name="T6" fmla="*/ 58 w 77"/>
                <a:gd name="T7" fmla="*/ 87 h 103"/>
                <a:gd name="T8" fmla="*/ 38 w 77"/>
                <a:gd name="T9" fmla="*/ 102 h 103"/>
                <a:gd name="T10" fmla="*/ 22 w 77"/>
                <a:gd name="T11" fmla="*/ 95 h 103"/>
                <a:gd name="T12" fmla="*/ 10 w 77"/>
                <a:gd name="T13" fmla="*/ 75 h 103"/>
                <a:gd name="T14" fmla="*/ 2 w 77"/>
                <a:gd name="T15" fmla="*/ 49 h 103"/>
                <a:gd name="T16" fmla="*/ 6 w 77"/>
                <a:gd name="T17" fmla="*/ 17 h 103"/>
                <a:gd name="T18" fmla="*/ 40 w 77"/>
                <a:gd name="T19" fmla="*/ 1 h 103"/>
                <a:gd name="T20" fmla="*/ 63 w 77"/>
                <a:gd name="T2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63" y="11"/>
                  </a:moveTo>
                  <a:cubicBezTo>
                    <a:pt x="68" y="16"/>
                    <a:pt x="71" y="23"/>
                    <a:pt x="74" y="30"/>
                  </a:cubicBezTo>
                  <a:cubicBezTo>
                    <a:pt x="77" y="40"/>
                    <a:pt x="76" y="52"/>
                    <a:pt x="74" y="62"/>
                  </a:cubicBezTo>
                  <a:cubicBezTo>
                    <a:pt x="73" y="70"/>
                    <a:pt x="63" y="80"/>
                    <a:pt x="58" y="87"/>
                  </a:cubicBezTo>
                  <a:cubicBezTo>
                    <a:pt x="53" y="93"/>
                    <a:pt x="47" y="101"/>
                    <a:pt x="38" y="102"/>
                  </a:cubicBezTo>
                  <a:cubicBezTo>
                    <a:pt x="32" y="103"/>
                    <a:pt x="25" y="99"/>
                    <a:pt x="22" y="95"/>
                  </a:cubicBezTo>
                  <a:cubicBezTo>
                    <a:pt x="16" y="88"/>
                    <a:pt x="13" y="82"/>
                    <a:pt x="10" y="75"/>
                  </a:cubicBezTo>
                  <a:cubicBezTo>
                    <a:pt x="7" y="66"/>
                    <a:pt x="3" y="57"/>
                    <a:pt x="2" y="49"/>
                  </a:cubicBezTo>
                  <a:cubicBezTo>
                    <a:pt x="0" y="38"/>
                    <a:pt x="0" y="27"/>
                    <a:pt x="6" y="17"/>
                  </a:cubicBezTo>
                  <a:cubicBezTo>
                    <a:pt x="13" y="4"/>
                    <a:pt x="25" y="0"/>
                    <a:pt x="40" y="1"/>
                  </a:cubicBezTo>
                  <a:cubicBezTo>
                    <a:pt x="45" y="2"/>
                    <a:pt x="54" y="0"/>
                    <a:pt x="63" y="1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iṣlîḍè">
              <a:extLst>
                <a:ext uri="{FF2B5EF4-FFF2-40B4-BE49-F238E27FC236}">
                  <a16:creationId xmlns:a16="http://schemas.microsoft.com/office/drawing/2014/main" id="{27A94904-76DB-8DBB-314A-A90CFED1FF46}"/>
                </a:ext>
              </a:extLst>
            </p:cNvPr>
            <p:cNvSpPr/>
            <p:nvPr/>
          </p:nvSpPr>
          <p:spPr bwMode="auto">
            <a:xfrm>
              <a:off x="6326188" y="1450975"/>
              <a:ext cx="255588" cy="217488"/>
            </a:xfrm>
            <a:custGeom>
              <a:avLst/>
              <a:gdLst>
                <a:gd name="T0" fmla="*/ 40 w 77"/>
                <a:gd name="T1" fmla="*/ 1 h 66"/>
                <a:gd name="T2" fmla="*/ 63 w 77"/>
                <a:gd name="T3" fmla="*/ 11 h 66"/>
                <a:gd name="T4" fmla="*/ 74 w 77"/>
                <a:gd name="T5" fmla="*/ 30 h 66"/>
                <a:gd name="T6" fmla="*/ 74 w 77"/>
                <a:gd name="T7" fmla="*/ 62 h 66"/>
                <a:gd name="T8" fmla="*/ 73 w 77"/>
                <a:gd name="T9" fmla="*/ 66 h 66"/>
                <a:gd name="T10" fmla="*/ 69 w 77"/>
                <a:gd name="T11" fmla="*/ 61 h 66"/>
                <a:gd name="T12" fmla="*/ 68 w 77"/>
                <a:gd name="T13" fmla="*/ 54 h 66"/>
                <a:gd name="T14" fmla="*/ 64 w 77"/>
                <a:gd name="T15" fmla="*/ 45 h 66"/>
                <a:gd name="T16" fmla="*/ 52 w 77"/>
                <a:gd name="T17" fmla="*/ 66 h 66"/>
                <a:gd name="T18" fmla="*/ 46 w 77"/>
                <a:gd name="T19" fmla="*/ 52 h 66"/>
                <a:gd name="T20" fmla="*/ 39 w 77"/>
                <a:gd name="T21" fmla="*/ 45 h 66"/>
                <a:gd name="T22" fmla="*/ 33 w 77"/>
                <a:gd name="T23" fmla="*/ 48 h 66"/>
                <a:gd name="T24" fmla="*/ 19 w 77"/>
                <a:gd name="T25" fmla="*/ 44 h 66"/>
                <a:gd name="T26" fmla="*/ 1 w 77"/>
                <a:gd name="T27" fmla="*/ 41 h 66"/>
                <a:gd name="T28" fmla="*/ 6 w 77"/>
                <a:gd name="T29" fmla="*/ 17 h 66"/>
                <a:gd name="T30" fmla="*/ 40 w 77"/>
                <a:gd name="T31"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66">
                  <a:moveTo>
                    <a:pt x="40" y="1"/>
                  </a:moveTo>
                  <a:cubicBezTo>
                    <a:pt x="45" y="2"/>
                    <a:pt x="54" y="0"/>
                    <a:pt x="63" y="11"/>
                  </a:cubicBezTo>
                  <a:cubicBezTo>
                    <a:pt x="68" y="16"/>
                    <a:pt x="71" y="23"/>
                    <a:pt x="74" y="30"/>
                  </a:cubicBezTo>
                  <a:cubicBezTo>
                    <a:pt x="77" y="40"/>
                    <a:pt x="76" y="52"/>
                    <a:pt x="74" y="62"/>
                  </a:cubicBezTo>
                  <a:cubicBezTo>
                    <a:pt x="74" y="63"/>
                    <a:pt x="74" y="64"/>
                    <a:pt x="73" y="66"/>
                  </a:cubicBezTo>
                  <a:cubicBezTo>
                    <a:pt x="70" y="66"/>
                    <a:pt x="69" y="65"/>
                    <a:pt x="69" y="61"/>
                  </a:cubicBezTo>
                  <a:cubicBezTo>
                    <a:pt x="68" y="59"/>
                    <a:pt x="68" y="57"/>
                    <a:pt x="68" y="54"/>
                  </a:cubicBezTo>
                  <a:cubicBezTo>
                    <a:pt x="68" y="50"/>
                    <a:pt x="69" y="46"/>
                    <a:pt x="64" y="45"/>
                  </a:cubicBezTo>
                  <a:cubicBezTo>
                    <a:pt x="55" y="42"/>
                    <a:pt x="54" y="60"/>
                    <a:pt x="52" y="66"/>
                  </a:cubicBezTo>
                  <a:cubicBezTo>
                    <a:pt x="50" y="61"/>
                    <a:pt x="48" y="57"/>
                    <a:pt x="46" y="52"/>
                  </a:cubicBezTo>
                  <a:cubicBezTo>
                    <a:pt x="44" y="49"/>
                    <a:pt x="43" y="46"/>
                    <a:pt x="39" y="45"/>
                  </a:cubicBezTo>
                  <a:cubicBezTo>
                    <a:pt x="36" y="45"/>
                    <a:pt x="35" y="47"/>
                    <a:pt x="33" y="48"/>
                  </a:cubicBezTo>
                  <a:cubicBezTo>
                    <a:pt x="28" y="50"/>
                    <a:pt x="24" y="46"/>
                    <a:pt x="19" y="44"/>
                  </a:cubicBezTo>
                  <a:cubicBezTo>
                    <a:pt x="14" y="41"/>
                    <a:pt x="7" y="41"/>
                    <a:pt x="1" y="41"/>
                  </a:cubicBezTo>
                  <a:cubicBezTo>
                    <a:pt x="0" y="33"/>
                    <a:pt x="2" y="25"/>
                    <a:pt x="6" y="17"/>
                  </a:cubicBezTo>
                  <a:cubicBezTo>
                    <a:pt x="13" y="4"/>
                    <a:pt x="25" y="0"/>
                    <a:pt x="40" y="1"/>
                  </a:cubicBezTo>
                  <a:close/>
                </a:path>
              </a:pathLst>
            </a:custGeom>
            <a:solidFill>
              <a:srgbClr val="8E5E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í$ḻiḑè">
              <a:extLst>
                <a:ext uri="{FF2B5EF4-FFF2-40B4-BE49-F238E27FC236}">
                  <a16:creationId xmlns:a16="http://schemas.microsoft.com/office/drawing/2014/main" id="{3938085C-EF3F-0DB3-CD70-DA628E841C05}"/>
                </a:ext>
              </a:extLst>
            </p:cNvPr>
            <p:cNvSpPr/>
            <p:nvPr/>
          </p:nvSpPr>
          <p:spPr bwMode="auto">
            <a:xfrm>
              <a:off x="5353050" y="2693988"/>
              <a:ext cx="149225" cy="119063"/>
            </a:xfrm>
            <a:custGeom>
              <a:avLst/>
              <a:gdLst>
                <a:gd name="T0" fmla="*/ 7 w 45"/>
                <a:gd name="T1" fmla="*/ 3 h 36"/>
                <a:gd name="T2" fmla="*/ 2 w 45"/>
                <a:gd name="T3" fmla="*/ 6 h 36"/>
                <a:gd name="T4" fmla="*/ 12 w 45"/>
                <a:gd name="T5" fmla="*/ 17 h 36"/>
                <a:gd name="T6" fmla="*/ 31 w 45"/>
                <a:gd name="T7" fmla="*/ 30 h 36"/>
                <a:gd name="T8" fmla="*/ 44 w 45"/>
                <a:gd name="T9" fmla="*/ 33 h 36"/>
                <a:gd name="T10" fmla="*/ 24 w 45"/>
                <a:gd name="T11" fmla="*/ 10 h 36"/>
                <a:gd name="T12" fmla="*/ 7 w 45"/>
                <a:gd name="T13" fmla="*/ 3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7" y="3"/>
                  </a:moveTo>
                  <a:cubicBezTo>
                    <a:pt x="3" y="3"/>
                    <a:pt x="2" y="4"/>
                    <a:pt x="2" y="6"/>
                  </a:cubicBezTo>
                  <a:cubicBezTo>
                    <a:pt x="0" y="12"/>
                    <a:pt x="9" y="14"/>
                    <a:pt x="12" y="17"/>
                  </a:cubicBezTo>
                  <a:cubicBezTo>
                    <a:pt x="18" y="21"/>
                    <a:pt x="24" y="26"/>
                    <a:pt x="31" y="30"/>
                  </a:cubicBezTo>
                  <a:cubicBezTo>
                    <a:pt x="35" y="32"/>
                    <a:pt x="42" y="36"/>
                    <a:pt x="44" y="33"/>
                  </a:cubicBezTo>
                  <a:cubicBezTo>
                    <a:pt x="45" y="30"/>
                    <a:pt x="30" y="16"/>
                    <a:pt x="24" y="10"/>
                  </a:cubicBezTo>
                  <a:cubicBezTo>
                    <a:pt x="14" y="0"/>
                    <a:pt x="7" y="3"/>
                    <a:pt x="7" y="3"/>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ŝ1íḓe">
              <a:extLst>
                <a:ext uri="{FF2B5EF4-FFF2-40B4-BE49-F238E27FC236}">
                  <a16:creationId xmlns:a16="http://schemas.microsoft.com/office/drawing/2014/main" id="{C8AFAA75-65BA-FFB9-6A41-4627EE9B6CDB}"/>
                </a:ext>
              </a:extLst>
            </p:cNvPr>
            <p:cNvSpPr/>
            <p:nvPr/>
          </p:nvSpPr>
          <p:spPr bwMode="auto">
            <a:xfrm>
              <a:off x="4621213" y="2562225"/>
              <a:ext cx="98425" cy="174625"/>
            </a:xfrm>
            <a:custGeom>
              <a:avLst/>
              <a:gdLst>
                <a:gd name="T0" fmla="*/ 2 w 30"/>
                <a:gd name="T1" fmla="*/ 5 h 53"/>
                <a:gd name="T2" fmla="*/ 13 w 30"/>
                <a:gd name="T3" fmla="*/ 5 h 53"/>
                <a:gd name="T4" fmla="*/ 21 w 30"/>
                <a:gd name="T5" fmla="*/ 35 h 53"/>
                <a:gd name="T6" fmla="*/ 30 w 30"/>
                <a:gd name="T7" fmla="*/ 46 h 53"/>
                <a:gd name="T8" fmla="*/ 24 w 30"/>
                <a:gd name="T9" fmla="*/ 50 h 53"/>
                <a:gd name="T10" fmla="*/ 7 w 30"/>
                <a:gd name="T11" fmla="*/ 29 h 53"/>
                <a:gd name="T12" fmla="*/ 2 w 30"/>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30" h="53">
                  <a:moveTo>
                    <a:pt x="2" y="5"/>
                  </a:moveTo>
                  <a:cubicBezTo>
                    <a:pt x="4" y="0"/>
                    <a:pt x="10" y="0"/>
                    <a:pt x="13" y="5"/>
                  </a:cubicBezTo>
                  <a:cubicBezTo>
                    <a:pt x="15" y="9"/>
                    <a:pt x="19" y="26"/>
                    <a:pt x="21" y="35"/>
                  </a:cubicBezTo>
                  <a:cubicBezTo>
                    <a:pt x="23" y="37"/>
                    <a:pt x="30" y="43"/>
                    <a:pt x="30" y="46"/>
                  </a:cubicBezTo>
                  <a:cubicBezTo>
                    <a:pt x="30" y="48"/>
                    <a:pt x="28" y="49"/>
                    <a:pt x="24" y="50"/>
                  </a:cubicBezTo>
                  <a:cubicBezTo>
                    <a:pt x="16" y="53"/>
                    <a:pt x="11" y="46"/>
                    <a:pt x="7" y="29"/>
                  </a:cubicBezTo>
                  <a:cubicBezTo>
                    <a:pt x="5" y="18"/>
                    <a:pt x="0" y="10"/>
                    <a:pt x="2" y="5"/>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îš1îḍé">
              <a:extLst>
                <a:ext uri="{FF2B5EF4-FFF2-40B4-BE49-F238E27FC236}">
                  <a16:creationId xmlns:a16="http://schemas.microsoft.com/office/drawing/2014/main" id="{A72894CB-545A-302D-3F5A-D57567C30124}"/>
                </a:ext>
              </a:extLst>
            </p:cNvPr>
            <p:cNvSpPr/>
            <p:nvPr/>
          </p:nvSpPr>
          <p:spPr bwMode="auto">
            <a:xfrm>
              <a:off x="4608513" y="2562225"/>
              <a:ext cx="46038" cy="42863"/>
            </a:xfrm>
            <a:custGeom>
              <a:avLst/>
              <a:gdLst>
                <a:gd name="T0" fmla="*/ 1 w 14"/>
                <a:gd name="T1" fmla="*/ 8 h 13"/>
                <a:gd name="T2" fmla="*/ 0 w 14"/>
                <a:gd name="T3" fmla="*/ 11 h 13"/>
                <a:gd name="T4" fmla="*/ 2 w 14"/>
                <a:gd name="T5" fmla="*/ 13 h 13"/>
                <a:gd name="T6" fmla="*/ 13 w 14"/>
                <a:gd name="T7" fmla="*/ 11 h 13"/>
                <a:gd name="T8" fmla="*/ 9 w 14"/>
                <a:gd name="T9" fmla="*/ 2 h 13"/>
                <a:gd name="T10" fmla="*/ 1 w 14"/>
                <a:gd name="T11" fmla="*/ 8 h 13"/>
              </a:gdLst>
              <a:ahLst/>
              <a:cxnLst>
                <a:cxn ang="0">
                  <a:pos x="T0" y="T1"/>
                </a:cxn>
                <a:cxn ang="0">
                  <a:pos x="T2" y="T3"/>
                </a:cxn>
                <a:cxn ang="0">
                  <a:pos x="T4" y="T5"/>
                </a:cxn>
                <a:cxn ang="0">
                  <a:pos x="T6" y="T7"/>
                </a:cxn>
                <a:cxn ang="0">
                  <a:pos x="T8" y="T9"/>
                </a:cxn>
                <a:cxn ang="0">
                  <a:pos x="T10" y="T11"/>
                </a:cxn>
              </a:cxnLst>
              <a:rect l="0" t="0" r="r" b="b"/>
              <a:pathLst>
                <a:path w="14" h="13">
                  <a:moveTo>
                    <a:pt x="1" y="8"/>
                  </a:moveTo>
                  <a:cubicBezTo>
                    <a:pt x="0" y="9"/>
                    <a:pt x="0" y="10"/>
                    <a:pt x="0" y="11"/>
                  </a:cubicBezTo>
                  <a:cubicBezTo>
                    <a:pt x="0" y="12"/>
                    <a:pt x="1" y="13"/>
                    <a:pt x="2" y="13"/>
                  </a:cubicBezTo>
                  <a:cubicBezTo>
                    <a:pt x="3" y="13"/>
                    <a:pt x="10" y="13"/>
                    <a:pt x="13" y="11"/>
                  </a:cubicBezTo>
                  <a:cubicBezTo>
                    <a:pt x="14" y="10"/>
                    <a:pt x="9" y="3"/>
                    <a:pt x="9" y="2"/>
                  </a:cubicBezTo>
                  <a:cubicBezTo>
                    <a:pt x="9" y="0"/>
                    <a:pt x="4" y="6"/>
                    <a:pt x="1" y="8"/>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şľïḑè">
              <a:extLst>
                <a:ext uri="{FF2B5EF4-FFF2-40B4-BE49-F238E27FC236}">
                  <a16:creationId xmlns:a16="http://schemas.microsoft.com/office/drawing/2014/main" id="{480768E2-8978-97D5-2098-1C5610BE9DF2}"/>
                </a:ext>
              </a:extLst>
            </p:cNvPr>
            <p:cNvSpPr/>
            <p:nvPr/>
          </p:nvSpPr>
          <p:spPr bwMode="auto">
            <a:xfrm>
              <a:off x="5218113" y="1454150"/>
              <a:ext cx="149225" cy="309563"/>
            </a:xfrm>
            <a:custGeom>
              <a:avLst/>
              <a:gdLst>
                <a:gd name="T0" fmla="*/ 45 w 45"/>
                <a:gd name="T1" fmla="*/ 9 h 94"/>
                <a:gd name="T2" fmla="*/ 26 w 45"/>
                <a:gd name="T3" fmla="*/ 0 h 94"/>
                <a:gd name="T4" fmla="*/ 12 w 45"/>
                <a:gd name="T5" fmla="*/ 11 h 94"/>
                <a:gd name="T6" fmla="*/ 7 w 45"/>
                <a:gd name="T7" fmla="*/ 33 h 94"/>
                <a:gd name="T8" fmla="*/ 2 w 45"/>
                <a:gd name="T9" fmla="*/ 62 h 94"/>
                <a:gd name="T10" fmla="*/ 1 w 45"/>
                <a:gd name="T11" fmla="*/ 94 h 94"/>
                <a:gd name="T12" fmla="*/ 6 w 45"/>
                <a:gd name="T13" fmla="*/ 83 h 94"/>
                <a:gd name="T14" fmla="*/ 10 w 45"/>
                <a:gd name="T15" fmla="*/ 92 h 94"/>
                <a:gd name="T16" fmla="*/ 13 w 45"/>
                <a:gd name="T17" fmla="*/ 81 h 94"/>
                <a:gd name="T18" fmla="*/ 19 w 45"/>
                <a:gd name="T19" fmla="*/ 93 h 94"/>
                <a:gd name="T20" fmla="*/ 21 w 45"/>
                <a:gd name="T21" fmla="*/ 81 h 94"/>
                <a:gd name="T22" fmla="*/ 24 w 45"/>
                <a:gd name="T23" fmla="*/ 92 h 94"/>
                <a:gd name="T24" fmla="*/ 24 w 45"/>
                <a:gd name="T25" fmla="*/ 82 h 94"/>
                <a:gd name="T26" fmla="*/ 28 w 45"/>
                <a:gd name="T27" fmla="*/ 91 h 94"/>
                <a:gd name="T28" fmla="*/ 30 w 45"/>
                <a:gd name="T29" fmla="*/ 80 h 94"/>
                <a:gd name="T30" fmla="*/ 33 w 45"/>
                <a:gd name="T31" fmla="*/ 71 h 94"/>
                <a:gd name="T32" fmla="*/ 36 w 45"/>
                <a:gd name="T33" fmla="*/ 84 h 94"/>
                <a:gd name="T34" fmla="*/ 43 w 45"/>
                <a:gd name="T35" fmla="*/ 67 h 94"/>
                <a:gd name="T36" fmla="*/ 44 w 45"/>
                <a:gd name="T37" fmla="*/ 56 h 94"/>
                <a:gd name="T38" fmla="*/ 45 w 45"/>
                <a:gd name="T39" fmla="*/ 30 h 94"/>
                <a:gd name="T40" fmla="*/ 45 w 45"/>
                <a:gd name="T41"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94">
                  <a:moveTo>
                    <a:pt x="45" y="9"/>
                  </a:moveTo>
                  <a:cubicBezTo>
                    <a:pt x="42" y="4"/>
                    <a:pt x="31" y="0"/>
                    <a:pt x="26" y="0"/>
                  </a:cubicBezTo>
                  <a:cubicBezTo>
                    <a:pt x="20" y="0"/>
                    <a:pt x="15" y="6"/>
                    <a:pt x="12" y="11"/>
                  </a:cubicBezTo>
                  <a:cubicBezTo>
                    <a:pt x="7" y="18"/>
                    <a:pt x="8" y="26"/>
                    <a:pt x="7" y="33"/>
                  </a:cubicBezTo>
                  <a:cubicBezTo>
                    <a:pt x="5" y="43"/>
                    <a:pt x="4" y="53"/>
                    <a:pt x="2" y="62"/>
                  </a:cubicBezTo>
                  <a:cubicBezTo>
                    <a:pt x="0" y="75"/>
                    <a:pt x="0" y="91"/>
                    <a:pt x="1" y="94"/>
                  </a:cubicBezTo>
                  <a:cubicBezTo>
                    <a:pt x="4" y="89"/>
                    <a:pt x="6" y="83"/>
                    <a:pt x="6" y="83"/>
                  </a:cubicBezTo>
                  <a:cubicBezTo>
                    <a:pt x="6" y="83"/>
                    <a:pt x="8" y="88"/>
                    <a:pt x="10" y="92"/>
                  </a:cubicBezTo>
                  <a:cubicBezTo>
                    <a:pt x="11" y="89"/>
                    <a:pt x="11" y="91"/>
                    <a:pt x="13" y="81"/>
                  </a:cubicBezTo>
                  <a:cubicBezTo>
                    <a:pt x="13" y="81"/>
                    <a:pt x="16" y="89"/>
                    <a:pt x="19" y="93"/>
                  </a:cubicBezTo>
                  <a:cubicBezTo>
                    <a:pt x="21" y="89"/>
                    <a:pt x="21" y="81"/>
                    <a:pt x="21" y="81"/>
                  </a:cubicBezTo>
                  <a:cubicBezTo>
                    <a:pt x="21" y="81"/>
                    <a:pt x="23" y="88"/>
                    <a:pt x="24" y="92"/>
                  </a:cubicBezTo>
                  <a:cubicBezTo>
                    <a:pt x="24" y="89"/>
                    <a:pt x="24" y="82"/>
                    <a:pt x="24" y="82"/>
                  </a:cubicBezTo>
                  <a:cubicBezTo>
                    <a:pt x="24" y="82"/>
                    <a:pt x="26" y="88"/>
                    <a:pt x="28" y="91"/>
                  </a:cubicBezTo>
                  <a:cubicBezTo>
                    <a:pt x="29" y="87"/>
                    <a:pt x="29" y="84"/>
                    <a:pt x="30" y="80"/>
                  </a:cubicBezTo>
                  <a:cubicBezTo>
                    <a:pt x="30" y="77"/>
                    <a:pt x="32" y="74"/>
                    <a:pt x="33" y="71"/>
                  </a:cubicBezTo>
                  <a:cubicBezTo>
                    <a:pt x="33" y="75"/>
                    <a:pt x="33" y="82"/>
                    <a:pt x="36" y="84"/>
                  </a:cubicBezTo>
                  <a:cubicBezTo>
                    <a:pt x="39" y="80"/>
                    <a:pt x="42" y="72"/>
                    <a:pt x="43" y="67"/>
                  </a:cubicBezTo>
                  <a:cubicBezTo>
                    <a:pt x="44" y="63"/>
                    <a:pt x="44" y="59"/>
                    <a:pt x="44" y="56"/>
                  </a:cubicBezTo>
                  <a:cubicBezTo>
                    <a:pt x="44" y="47"/>
                    <a:pt x="45" y="38"/>
                    <a:pt x="45" y="30"/>
                  </a:cubicBezTo>
                  <a:lnTo>
                    <a:pt x="45" y="9"/>
                  </a:lnTo>
                  <a:close/>
                </a:path>
              </a:pathLst>
            </a:custGeom>
            <a:solidFill>
              <a:srgbClr val="BC9A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ïṥḻïḓè">
              <a:extLst>
                <a:ext uri="{FF2B5EF4-FFF2-40B4-BE49-F238E27FC236}">
                  <a16:creationId xmlns:a16="http://schemas.microsoft.com/office/drawing/2014/main" id="{3560F0EB-ECC4-EE34-ED44-2065771BBBDF}"/>
                </a:ext>
              </a:extLst>
            </p:cNvPr>
            <p:cNvSpPr/>
            <p:nvPr/>
          </p:nvSpPr>
          <p:spPr bwMode="auto">
            <a:xfrm>
              <a:off x="5303838" y="1481138"/>
              <a:ext cx="106363" cy="65088"/>
            </a:xfrm>
            <a:custGeom>
              <a:avLst/>
              <a:gdLst>
                <a:gd name="T0" fmla="*/ 9 w 32"/>
                <a:gd name="T1" fmla="*/ 14 h 20"/>
                <a:gd name="T2" fmla="*/ 19 w 32"/>
                <a:gd name="T3" fmla="*/ 1 h 20"/>
                <a:gd name="T4" fmla="*/ 9 w 32"/>
                <a:gd name="T5" fmla="*/ 14 h 20"/>
              </a:gdLst>
              <a:ahLst/>
              <a:cxnLst>
                <a:cxn ang="0">
                  <a:pos x="T0" y="T1"/>
                </a:cxn>
                <a:cxn ang="0">
                  <a:pos x="T2" y="T3"/>
                </a:cxn>
                <a:cxn ang="0">
                  <a:pos x="T4" y="T5"/>
                </a:cxn>
              </a:cxnLst>
              <a:rect l="0" t="0" r="r" b="b"/>
              <a:pathLst>
                <a:path w="32" h="20">
                  <a:moveTo>
                    <a:pt x="9" y="14"/>
                  </a:moveTo>
                  <a:cubicBezTo>
                    <a:pt x="0" y="8"/>
                    <a:pt x="11" y="0"/>
                    <a:pt x="19" y="1"/>
                  </a:cubicBezTo>
                  <a:cubicBezTo>
                    <a:pt x="32" y="2"/>
                    <a:pt x="18" y="20"/>
                    <a:pt x="9" y="14"/>
                  </a:cubicBez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ïṧḷîḍe">
              <a:extLst>
                <a:ext uri="{FF2B5EF4-FFF2-40B4-BE49-F238E27FC236}">
                  <a16:creationId xmlns:a16="http://schemas.microsoft.com/office/drawing/2014/main" id="{794A816B-3BF7-CEE0-A78C-1A2C3B1FD20C}"/>
                </a:ext>
              </a:extLst>
            </p:cNvPr>
            <p:cNvSpPr/>
            <p:nvPr/>
          </p:nvSpPr>
          <p:spPr bwMode="auto">
            <a:xfrm>
              <a:off x="5640388" y="2074863"/>
              <a:ext cx="119063" cy="104775"/>
            </a:xfrm>
            <a:custGeom>
              <a:avLst/>
              <a:gdLst>
                <a:gd name="T0" fmla="*/ 35 w 36"/>
                <a:gd name="T1" fmla="*/ 18 h 32"/>
                <a:gd name="T2" fmla="*/ 25 w 36"/>
                <a:gd name="T3" fmla="*/ 31 h 32"/>
                <a:gd name="T4" fmla="*/ 8 w 36"/>
                <a:gd name="T5" fmla="*/ 22 h 32"/>
                <a:gd name="T6" fmla="*/ 3 w 36"/>
                <a:gd name="T7" fmla="*/ 27 h 32"/>
                <a:gd name="T8" fmla="*/ 1 w 36"/>
                <a:gd name="T9" fmla="*/ 16 h 32"/>
                <a:gd name="T10" fmla="*/ 17 w 36"/>
                <a:gd name="T11" fmla="*/ 4 h 32"/>
                <a:gd name="T12" fmla="*/ 35 w 36"/>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36" h="32">
                  <a:moveTo>
                    <a:pt x="35" y="18"/>
                  </a:moveTo>
                  <a:cubicBezTo>
                    <a:pt x="36" y="25"/>
                    <a:pt x="34" y="32"/>
                    <a:pt x="25" y="31"/>
                  </a:cubicBezTo>
                  <a:cubicBezTo>
                    <a:pt x="19" y="30"/>
                    <a:pt x="13" y="26"/>
                    <a:pt x="8" y="22"/>
                  </a:cubicBezTo>
                  <a:cubicBezTo>
                    <a:pt x="4" y="20"/>
                    <a:pt x="7" y="25"/>
                    <a:pt x="3" y="27"/>
                  </a:cubicBezTo>
                  <a:cubicBezTo>
                    <a:pt x="1" y="27"/>
                    <a:pt x="0" y="18"/>
                    <a:pt x="1" y="16"/>
                  </a:cubicBezTo>
                  <a:cubicBezTo>
                    <a:pt x="3" y="7"/>
                    <a:pt x="7" y="0"/>
                    <a:pt x="17" y="4"/>
                  </a:cubicBezTo>
                  <a:cubicBezTo>
                    <a:pt x="17" y="4"/>
                    <a:pt x="33" y="11"/>
                    <a:pt x="35" y="18"/>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ïṥļîḋe">
              <a:extLst>
                <a:ext uri="{FF2B5EF4-FFF2-40B4-BE49-F238E27FC236}">
                  <a16:creationId xmlns:a16="http://schemas.microsoft.com/office/drawing/2014/main" id="{FE5710CC-6971-4613-B713-A22C7FFF5594}"/>
                </a:ext>
              </a:extLst>
            </p:cNvPr>
            <p:cNvSpPr/>
            <p:nvPr/>
          </p:nvSpPr>
          <p:spPr bwMode="auto">
            <a:xfrm>
              <a:off x="5089525" y="2212975"/>
              <a:ext cx="323850" cy="517525"/>
            </a:xfrm>
            <a:custGeom>
              <a:avLst/>
              <a:gdLst>
                <a:gd name="T0" fmla="*/ 42 w 98"/>
                <a:gd name="T1" fmla="*/ 1 h 157"/>
                <a:gd name="T2" fmla="*/ 5 w 98"/>
                <a:gd name="T3" fmla="*/ 13 h 157"/>
                <a:gd name="T4" fmla="*/ 74 w 98"/>
                <a:gd name="T5" fmla="*/ 68 h 157"/>
                <a:gd name="T6" fmla="*/ 86 w 98"/>
                <a:gd name="T7" fmla="*/ 151 h 157"/>
                <a:gd name="T8" fmla="*/ 92 w 98"/>
                <a:gd name="T9" fmla="*/ 156 h 157"/>
                <a:gd name="T10" fmla="*/ 97 w 98"/>
                <a:gd name="T11" fmla="*/ 146 h 157"/>
                <a:gd name="T12" fmla="*/ 97 w 98"/>
                <a:gd name="T13" fmla="*/ 69 h 157"/>
                <a:gd name="T14" fmla="*/ 42 w 98"/>
                <a:gd name="T15" fmla="*/ 1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57">
                  <a:moveTo>
                    <a:pt x="42" y="1"/>
                  </a:moveTo>
                  <a:cubicBezTo>
                    <a:pt x="32" y="0"/>
                    <a:pt x="11" y="1"/>
                    <a:pt x="5" y="13"/>
                  </a:cubicBezTo>
                  <a:cubicBezTo>
                    <a:pt x="0" y="25"/>
                    <a:pt x="70" y="52"/>
                    <a:pt x="74" y="68"/>
                  </a:cubicBezTo>
                  <a:cubicBezTo>
                    <a:pt x="78" y="77"/>
                    <a:pt x="86" y="146"/>
                    <a:pt x="86" y="151"/>
                  </a:cubicBezTo>
                  <a:cubicBezTo>
                    <a:pt x="87" y="154"/>
                    <a:pt x="89" y="156"/>
                    <a:pt x="92" y="156"/>
                  </a:cubicBezTo>
                  <a:cubicBezTo>
                    <a:pt x="98" y="157"/>
                    <a:pt x="97" y="152"/>
                    <a:pt x="97" y="146"/>
                  </a:cubicBezTo>
                  <a:cubicBezTo>
                    <a:pt x="97" y="140"/>
                    <a:pt x="98" y="76"/>
                    <a:pt x="97" y="69"/>
                  </a:cubicBezTo>
                  <a:cubicBezTo>
                    <a:pt x="94" y="46"/>
                    <a:pt x="42" y="1"/>
                    <a:pt x="42" y="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íşlïdê">
              <a:extLst>
                <a:ext uri="{FF2B5EF4-FFF2-40B4-BE49-F238E27FC236}">
                  <a16:creationId xmlns:a16="http://schemas.microsoft.com/office/drawing/2014/main" id="{775391D7-638F-F01F-4700-96A84673DA07}"/>
                </a:ext>
              </a:extLst>
            </p:cNvPr>
            <p:cNvSpPr/>
            <p:nvPr/>
          </p:nvSpPr>
          <p:spPr bwMode="auto">
            <a:xfrm>
              <a:off x="4633913" y="2179638"/>
              <a:ext cx="504825" cy="425450"/>
            </a:xfrm>
            <a:custGeom>
              <a:avLst/>
              <a:gdLst>
                <a:gd name="T0" fmla="*/ 113 w 153"/>
                <a:gd name="T1" fmla="*/ 0 h 129"/>
                <a:gd name="T2" fmla="*/ 68 w 153"/>
                <a:gd name="T3" fmla="*/ 74 h 129"/>
                <a:gd name="T4" fmla="*/ 4 w 153"/>
                <a:gd name="T5" fmla="*/ 119 h 129"/>
                <a:gd name="T6" fmla="*/ 2 w 153"/>
                <a:gd name="T7" fmla="*/ 125 h 129"/>
                <a:gd name="T8" fmla="*/ 10 w 153"/>
                <a:gd name="T9" fmla="*/ 128 h 129"/>
                <a:gd name="T10" fmla="*/ 97 w 153"/>
                <a:gd name="T11" fmla="*/ 87 h 129"/>
                <a:gd name="T12" fmla="*/ 153 w 153"/>
                <a:gd name="T13" fmla="*/ 12 h 129"/>
                <a:gd name="T14" fmla="*/ 113 w 153"/>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29">
                  <a:moveTo>
                    <a:pt x="113" y="0"/>
                  </a:moveTo>
                  <a:cubicBezTo>
                    <a:pt x="105" y="28"/>
                    <a:pt x="87" y="61"/>
                    <a:pt x="68" y="74"/>
                  </a:cubicBezTo>
                  <a:cubicBezTo>
                    <a:pt x="53" y="83"/>
                    <a:pt x="22" y="109"/>
                    <a:pt x="4" y="119"/>
                  </a:cubicBezTo>
                  <a:cubicBezTo>
                    <a:pt x="4" y="119"/>
                    <a:pt x="0" y="122"/>
                    <a:pt x="2" y="125"/>
                  </a:cubicBezTo>
                  <a:cubicBezTo>
                    <a:pt x="3" y="129"/>
                    <a:pt x="10" y="128"/>
                    <a:pt x="10" y="128"/>
                  </a:cubicBezTo>
                  <a:cubicBezTo>
                    <a:pt x="40" y="118"/>
                    <a:pt x="70" y="106"/>
                    <a:pt x="97" y="87"/>
                  </a:cubicBezTo>
                  <a:cubicBezTo>
                    <a:pt x="128" y="66"/>
                    <a:pt x="149" y="30"/>
                    <a:pt x="153" y="12"/>
                  </a:cubicBezTo>
                  <a:lnTo>
                    <a:pt x="113" y="0"/>
                  </a:ln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îṩlîḍé">
              <a:extLst>
                <a:ext uri="{FF2B5EF4-FFF2-40B4-BE49-F238E27FC236}">
                  <a16:creationId xmlns:a16="http://schemas.microsoft.com/office/drawing/2014/main" id="{B8F9E999-1DC3-456F-AB29-C2474489EC5F}"/>
                </a:ext>
              </a:extLst>
            </p:cNvPr>
            <p:cNvSpPr/>
            <p:nvPr/>
          </p:nvSpPr>
          <p:spPr bwMode="auto">
            <a:xfrm>
              <a:off x="5284788" y="1711325"/>
              <a:ext cx="388938" cy="419100"/>
            </a:xfrm>
            <a:custGeom>
              <a:avLst/>
              <a:gdLst>
                <a:gd name="T0" fmla="*/ 103 w 118"/>
                <a:gd name="T1" fmla="*/ 122 h 127"/>
                <a:gd name="T2" fmla="*/ 71 w 118"/>
                <a:gd name="T3" fmla="*/ 83 h 127"/>
                <a:gd name="T4" fmla="*/ 23 w 118"/>
                <a:gd name="T5" fmla="*/ 35 h 127"/>
                <a:gd name="T6" fmla="*/ 46 w 118"/>
                <a:gd name="T7" fmla="*/ 21 h 127"/>
                <a:gd name="T8" fmla="*/ 83 w 118"/>
                <a:gd name="T9" fmla="*/ 76 h 127"/>
                <a:gd name="T10" fmla="*/ 115 w 118"/>
                <a:gd name="T11" fmla="*/ 117 h 127"/>
                <a:gd name="T12" fmla="*/ 110 w 118"/>
                <a:gd name="T13" fmla="*/ 127 h 127"/>
                <a:gd name="T14" fmla="*/ 103 w 118"/>
                <a:gd name="T15" fmla="*/ 122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7">
                  <a:moveTo>
                    <a:pt x="103" y="122"/>
                  </a:moveTo>
                  <a:cubicBezTo>
                    <a:pt x="103" y="122"/>
                    <a:pt x="92" y="105"/>
                    <a:pt x="71" y="83"/>
                  </a:cubicBezTo>
                  <a:cubicBezTo>
                    <a:pt x="55" y="65"/>
                    <a:pt x="34" y="48"/>
                    <a:pt x="23" y="35"/>
                  </a:cubicBezTo>
                  <a:cubicBezTo>
                    <a:pt x="0" y="9"/>
                    <a:pt x="27" y="0"/>
                    <a:pt x="46" y="21"/>
                  </a:cubicBezTo>
                  <a:cubicBezTo>
                    <a:pt x="60" y="38"/>
                    <a:pt x="68" y="59"/>
                    <a:pt x="83" y="76"/>
                  </a:cubicBezTo>
                  <a:cubicBezTo>
                    <a:pt x="96" y="91"/>
                    <a:pt x="113" y="114"/>
                    <a:pt x="115" y="117"/>
                  </a:cubicBezTo>
                  <a:cubicBezTo>
                    <a:pt x="118" y="122"/>
                    <a:pt x="112" y="127"/>
                    <a:pt x="110" y="127"/>
                  </a:cubicBezTo>
                  <a:cubicBezTo>
                    <a:pt x="105" y="127"/>
                    <a:pt x="103" y="122"/>
                    <a:pt x="103" y="122"/>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ṡļîde">
              <a:extLst>
                <a:ext uri="{FF2B5EF4-FFF2-40B4-BE49-F238E27FC236}">
                  <a16:creationId xmlns:a16="http://schemas.microsoft.com/office/drawing/2014/main" id="{43C643EB-366B-B09E-46CE-B60BA9F99F7F}"/>
                </a:ext>
              </a:extLst>
            </p:cNvPr>
            <p:cNvSpPr/>
            <p:nvPr/>
          </p:nvSpPr>
          <p:spPr bwMode="auto">
            <a:xfrm>
              <a:off x="4964113" y="1724025"/>
              <a:ext cx="492125" cy="600075"/>
            </a:xfrm>
            <a:custGeom>
              <a:avLst/>
              <a:gdLst>
                <a:gd name="T0" fmla="*/ 30 w 149"/>
                <a:gd name="T1" fmla="*/ 91 h 182"/>
                <a:gd name="T2" fmla="*/ 10 w 149"/>
                <a:gd name="T3" fmla="*/ 142 h 182"/>
                <a:gd name="T4" fmla="*/ 93 w 149"/>
                <a:gd name="T5" fmla="*/ 160 h 182"/>
                <a:gd name="T6" fmla="*/ 118 w 149"/>
                <a:gd name="T7" fmla="*/ 100 h 182"/>
                <a:gd name="T8" fmla="*/ 148 w 149"/>
                <a:gd name="T9" fmla="*/ 39 h 182"/>
                <a:gd name="T10" fmla="*/ 126 w 149"/>
                <a:gd name="T11" fmla="*/ 10 h 182"/>
                <a:gd name="T12" fmla="*/ 71 w 149"/>
                <a:gd name="T13" fmla="*/ 12 h 182"/>
                <a:gd name="T14" fmla="*/ 30 w 149"/>
                <a:gd name="T15" fmla="*/ 91 h 1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82">
                  <a:moveTo>
                    <a:pt x="30" y="91"/>
                  </a:moveTo>
                  <a:cubicBezTo>
                    <a:pt x="15" y="124"/>
                    <a:pt x="14" y="126"/>
                    <a:pt x="10" y="142"/>
                  </a:cubicBezTo>
                  <a:cubicBezTo>
                    <a:pt x="0" y="178"/>
                    <a:pt x="76" y="182"/>
                    <a:pt x="93" y="160"/>
                  </a:cubicBezTo>
                  <a:cubicBezTo>
                    <a:pt x="70" y="130"/>
                    <a:pt x="93" y="122"/>
                    <a:pt x="118" y="100"/>
                  </a:cubicBezTo>
                  <a:cubicBezTo>
                    <a:pt x="144" y="77"/>
                    <a:pt x="149" y="58"/>
                    <a:pt x="148" y="39"/>
                  </a:cubicBezTo>
                  <a:cubicBezTo>
                    <a:pt x="148" y="31"/>
                    <a:pt x="132" y="14"/>
                    <a:pt x="126" y="10"/>
                  </a:cubicBezTo>
                  <a:cubicBezTo>
                    <a:pt x="112" y="1"/>
                    <a:pt x="90" y="0"/>
                    <a:pt x="71" y="12"/>
                  </a:cubicBezTo>
                  <a:cubicBezTo>
                    <a:pt x="44" y="30"/>
                    <a:pt x="46" y="56"/>
                    <a:pt x="30" y="91"/>
                  </a:cubicBez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íşḻïḍê">
              <a:extLst>
                <a:ext uri="{FF2B5EF4-FFF2-40B4-BE49-F238E27FC236}">
                  <a16:creationId xmlns:a16="http://schemas.microsoft.com/office/drawing/2014/main" id="{25A3EB86-DF3C-4494-FF8E-8949671EB01B}"/>
                </a:ext>
              </a:extLst>
            </p:cNvPr>
            <p:cNvSpPr/>
            <p:nvPr/>
          </p:nvSpPr>
          <p:spPr bwMode="auto">
            <a:xfrm>
              <a:off x="5241925" y="1728788"/>
              <a:ext cx="196850" cy="312738"/>
            </a:xfrm>
            <a:custGeom>
              <a:avLst/>
              <a:gdLst>
                <a:gd name="T0" fmla="*/ 60 w 60"/>
                <a:gd name="T1" fmla="*/ 44 h 95"/>
                <a:gd name="T2" fmla="*/ 42 w 60"/>
                <a:gd name="T3" fmla="*/ 9 h 95"/>
                <a:gd name="T4" fmla="*/ 4 w 60"/>
                <a:gd name="T5" fmla="*/ 4 h 95"/>
                <a:gd name="T6" fmla="*/ 8 w 60"/>
                <a:gd name="T7" fmla="*/ 25 h 95"/>
                <a:gd name="T8" fmla="*/ 14 w 60"/>
                <a:gd name="T9" fmla="*/ 44 h 95"/>
                <a:gd name="T10" fmla="*/ 24 w 60"/>
                <a:gd name="T11" fmla="*/ 46 h 95"/>
                <a:gd name="T12" fmla="*/ 22 w 60"/>
                <a:gd name="T13" fmla="*/ 64 h 95"/>
                <a:gd name="T14" fmla="*/ 33 w 60"/>
                <a:gd name="T15" fmla="*/ 95 h 95"/>
                <a:gd name="T16" fmla="*/ 55 w 60"/>
                <a:gd name="T17" fmla="*/ 65 h 95"/>
                <a:gd name="T18" fmla="*/ 51 w 60"/>
                <a:gd name="T19" fmla="*/ 50 h 95"/>
                <a:gd name="T20" fmla="*/ 60 w 60"/>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95">
                  <a:moveTo>
                    <a:pt x="60" y="44"/>
                  </a:moveTo>
                  <a:cubicBezTo>
                    <a:pt x="60" y="44"/>
                    <a:pt x="48" y="13"/>
                    <a:pt x="42" y="9"/>
                  </a:cubicBezTo>
                  <a:cubicBezTo>
                    <a:pt x="32" y="2"/>
                    <a:pt x="18" y="0"/>
                    <a:pt x="4" y="4"/>
                  </a:cubicBezTo>
                  <a:cubicBezTo>
                    <a:pt x="0" y="9"/>
                    <a:pt x="5" y="17"/>
                    <a:pt x="8" y="25"/>
                  </a:cubicBezTo>
                  <a:cubicBezTo>
                    <a:pt x="12" y="32"/>
                    <a:pt x="14" y="44"/>
                    <a:pt x="14" y="44"/>
                  </a:cubicBezTo>
                  <a:cubicBezTo>
                    <a:pt x="24" y="46"/>
                    <a:pt x="24" y="46"/>
                    <a:pt x="24" y="46"/>
                  </a:cubicBezTo>
                  <a:cubicBezTo>
                    <a:pt x="22" y="64"/>
                    <a:pt x="22" y="64"/>
                    <a:pt x="22" y="64"/>
                  </a:cubicBezTo>
                  <a:cubicBezTo>
                    <a:pt x="33" y="95"/>
                    <a:pt x="33" y="95"/>
                    <a:pt x="33" y="95"/>
                  </a:cubicBezTo>
                  <a:cubicBezTo>
                    <a:pt x="55" y="65"/>
                    <a:pt x="55" y="65"/>
                    <a:pt x="55" y="65"/>
                  </a:cubicBezTo>
                  <a:cubicBezTo>
                    <a:pt x="55" y="65"/>
                    <a:pt x="52" y="55"/>
                    <a:pt x="51" y="50"/>
                  </a:cubicBezTo>
                  <a:cubicBezTo>
                    <a:pt x="53" y="49"/>
                    <a:pt x="60" y="44"/>
                    <a:pt x="60" y="44"/>
                  </a:cubicBezTo>
                  <a:close/>
                </a:path>
              </a:pathLst>
            </a:custGeom>
            <a:solidFill>
              <a:srgbClr val="7579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íšľiḓê">
              <a:extLst>
                <a:ext uri="{FF2B5EF4-FFF2-40B4-BE49-F238E27FC236}">
                  <a16:creationId xmlns:a16="http://schemas.microsoft.com/office/drawing/2014/main" id="{48EC33DD-6032-FCA8-3A48-96104EFE6DC2}"/>
                </a:ext>
              </a:extLst>
            </p:cNvPr>
            <p:cNvSpPr/>
            <p:nvPr/>
          </p:nvSpPr>
          <p:spPr bwMode="auto">
            <a:xfrm>
              <a:off x="5275263" y="1741488"/>
              <a:ext cx="141288" cy="263525"/>
            </a:xfrm>
            <a:custGeom>
              <a:avLst/>
              <a:gdLst>
                <a:gd name="T0" fmla="*/ 6 w 43"/>
                <a:gd name="T1" fmla="*/ 0 h 80"/>
                <a:gd name="T2" fmla="*/ 10 w 43"/>
                <a:gd name="T3" fmla="*/ 24 h 80"/>
                <a:gd name="T4" fmla="*/ 22 w 43"/>
                <a:gd name="T5" fmla="*/ 48 h 80"/>
                <a:gd name="T6" fmla="*/ 26 w 43"/>
                <a:gd name="T7" fmla="*/ 80 h 80"/>
                <a:gd name="T8" fmla="*/ 26 w 43"/>
                <a:gd name="T9" fmla="*/ 4 h 80"/>
                <a:gd name="T10" fmla="*/ 6 w 43"/>
                <a:gd name="T11" fmla="*/ 0 h 80"/>
              </a:gdLst>
              <a:ahLst/>
              <a:cxnLst>
                <a:cxn ang="0">
                  <a:pos x="T0" y="T1"/>
                </a:cxn>
                <a:cxn ang="0">
                  <a:pos x="T2" y="T3"/>
                </a:cxn>
                <a:cxn ang="0">
                  <a:pos x="T4" y="T5"/>
                </a:cxn>
                <a:cxn ang="0">
                  <a:pos x="T6" y="T7"/>
                </a:cxn>
                <a:cxn ang="0">
                  <a:pos x="T8" y="T9"/>
                </a:cxn>
                <a:cxn ang="0">
                  <a:pos x="T10" y="T11"/>
                </a:cxn>
              </a:cxnLst>
              <a:rect l="0" t="0" r="r" b="b"/>
              <a:pathLst>
                <a:path w="43" h="80">
                  <a:moveTo>
                    <a:pt x="6" y="0"/>
                  </a:moveTo>
                  <a:cubicBezTo>
                    <a:pt x="0" y="7"/>
                    <a:pt x="6" y="17"/>
                    <a:pt x="10" y="24"/>
                  </a:cubicBezTo>
                  <a:cubicBezTo>
                    <a:pt x="15" y="31"/>
                    <a:pt x="20" y="39"/>
                    <a:pt x="22" y="48"/>
                  </a:cubicBezTo>
                  <a:cubicBezTo>
                    <a:pt x="25" y="58"/>
                    <a:pt x="25" y="69"/>
                    <a:pt x="26" y="80"/>
                  </a:cubicBezTo>
                  <a:cubicBezTo>
                    <a:pt x="38" y="68"/>
                    <a:pt x="43" y="4"/>
                    <a:pt x="26" y="4"/>
                  </a:cubicBezTo>
                  <a:lnTo>
                    <a:pt x="6" y="0"/>
                  </a:lnTo>
                  <a:close/>
                </a:path>
              </a:pathLst>
            </a:custGeom>
            <a:solidFill>
              <a:srgbClr val="FFFE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ïṥḷíḑé">
              <a:extLst>
                <a:ext uri="{FF2B5EF4-FFF2-40B4-BE49-F238E27FC236}">
                  <a16:creationId xmlns:a16="http://schemas.microsoft.com/office/drawing/2014/main" id="{6061FF6A-D047-9CD7-7D72-011642FECF2E}"/>
                </a:ext>
              </a:extLst>
            </p:cNvPr>
            <p:cNvSpPr/>
            <p:nvPr/>
          </p:nvSpPr>
          <p:spPr bwMode="auto">
            <a:xfrm>
              <a:off x="5400675" y="2179638"/>
              <a:ext cx="117475" cy="138113"/>
            </a:xfrm>
            <a:custGeom>
              <a:avLst/>
              <a:gdLst>
                <a:gd name="T0" fmla="*/ 4 w 36"/>
                <a:gd name="T1" fmla="*/ 31 h 42"/>
                <a:gd name="T2" fmla="*/ 19 w 36"/>
                <a:gd name="T3" fmla="*/ 35 h 42"/>
                <a:gd name="T4" fmla="*/ 27 w 36"/>
                <a:gd name="T5" fmla="*/ 18 h 42"/>
                <a:gd name="T6" fmla="*/ 34 w 36"/>
                <a:gd name="T7" fmla="*/ 18 h 42"/>
                <a:gd name="T8" fmla="*/ 29 w 36"/>
                <a:gd name="T9" fmla="*/ 8 h 42"/>
                <a:gd name="T10" fmla="*/ 9 w 36"/>
                <a:gd name="T11" fmla="*/ 9 h 42"/>
                <a:gd name="T12" fmla="*/ 4 w 36"/>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6" h="42">
                  <a:moveTo>
                    <a:pt x="4" y="31"/>
                  </a:moveTo>
                  <a:cubicBezTo>
                    <a:pt x="7" y="37"/>
                    <a:pt x="13" y="42"/>
                    <a:pt x="19" y="35"/>
                  </a:cubicBezTo>
                  <a:cubicBezTo>
                    <a:pt x="24" y="30"/>
                    <a:pt x="26" y="24"/>
                    <a:pt x="27" y="18"/>
                  </a:cubicBezTo>
                  <a:cubicBezTo>
                    <a:pt x="28" y="14"/>
                    <a:pt x="30" y="20"/>
                    <a:pt x="34" y="18"/>
                  </a:cubicBezTo>
                  <a:cubicBezTo>
                    <a:pt x="36" y="17"/>
                    <a:pt x="31" y="10"/>
                    <a:pt x="29" y="8"/>
                  </a:cubicBezTo>
                  <a:cubicBezTo>
                    <a:pt x="21" y="3"/>
                    <a:pt x="14" y="0"/>
                    <a:pt x="9" y="9"/>
                  </a:cubicBezTo>
                  <a:cubicBezTo>
                    <a:pt x="9" y="9"/>
                    <a:pt x="0" y="25"/>
                    <a:pt x="4" y="3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iSľiḍè">
              <a:extLst>
                <a:ext uri="{FF2B5EF4-FFF2-40B4-BE49-F238E27FC236}">
                  <a16:creationId xmlns:a16="http://schemas.microsoft.com/office/drawing/2014/main" id="{8C007C0C-63FB-7251-D3B8-8C6088AE527C}"/>
                </a:ext>
              </a:extLst>
            </p:cNvPr>
            <p:cNvSpPr/>
            <p:nvPr/>
          </p:nvSpPr>
          <p:spPr bwMode="auto">
            <a:xfrm>
              <a:off x="5138738" y="1760538"/>
              <a:ext cx="330200" cy="458788"/>
            </a:xfrm>
            <a:custGeom>
              <a:avLst/>
              <a:gdLst>
                <a:gd name="T0" fmla="*/ 89 w 100"/>
                <a:gd name="T1" fmla="*/ 135 h 139"/>
                <a:gd name="T2" fmla="*/ 17 w 100"/>
                <a:gd name="T3" fmla="*/ 33 h 139"/>
                <a:gd name="T4" fmla="*/ 43 w 100"/>
                <a:gd name="T5" fmla="*/ 25 h 139"/>
                <a:gd name="T6" fmla="*/ 72 w 100"/>
                <a:gd name="T7" fmla="*/ 82 h 139"/>
                <a:gd name="T8" fmla="*/ 99 w 100"/>
                <a:gd name="T9" fmla="*/ 132 h 139"/>
                <a:gd name="T10" fmla="*/ 94 w 100"/>
                <a:gd name="T11" fmla="*/ 139 h 139"/>
                <a:gd name="T12" fmla="*/ 89 w 100"/>
                <a:gd name="T13" fmla="*/ 135 h 139"/>
              </a:gdLst>
              <a:ahLst/>
              <a:cxnLst>
                <a:cxn ang="0">
                  <a:pos x="T0" y="T1"/>
                </a:cxn>
                <a:cxn ang="0">
                  <a:pos x="T2" y="T3"/>
                </a:cxn>
                <a:cxn ang="0">
                  <a:pos x="T4" y="T5"/>
                </a:cxn>
                <a:cxn ang="0">
                  <a:pos x="T6" y="T7"/>
                </a:cxn>
                <a:cxn ang="0">
                  <a:pos x="T8" y="T9"/>
                </a:cxn>
                <a:cxn ang="0">
                  <a:pos x="T10" y="T11"/>
                </a:cxn>
                <a:cxn ang="0">
                  <a:pos x="T12" y="T13"/>
                </a:cxn>
              </a:cxnLst>
              <a:rect l="0" t="0" r="r" b="b"/>
              <a:pathLst>
                <a:path w="100" h="139">
                  <a:moveTo>
                    <a:pt x="89" y="135"/>
                  </a:moveTo>
                  <a:cubicBezTo>
                    <a:pt x="71" y="108"/>
                    <a:pt x="37" y="69"/>
                    <a:pt x="17" y="33"/>
                  </a:cubicBezTo>
                  <a:cubicBezTo>
                    <a:pt x="0" y="4"/>
                    <a:pt x="29" y="0"/>
                    <a:pt x="43" y="25"/>
                  </a:cubicBezTo>
                  <a:cubicBezTo>
                    <a:pt x="53" y="44"/>
                    <a:pt x="60" y="63"/>
                    <a:pt x="72" y="82"/>
                  </a:cubicBezTo>
                  <a:cubicBezTo>
                    <a:pt x="82" y="99"/>
                    <a:pt x="97" y="126"/>
                    <a:pt x="99" y="132"/>
                  </a:cubicBezTo>
                  <a:cubicBezTo>
                    <a:pt x="100" y="135"/>
                    <a:pt x="100" y="139"/>
                    <a:pt x="94" y="139"/>
                  </a:cubicBezTo>
                  <a:cubicBezTo>
                    <a:pt x="90" y="138"/>
                    <a:pt x="89" y="135"/>
                    <a:pt x="89" y="13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iSľiḓe">
              <a:extLst>
                <a:ext uri="{FF2B5EF4-FFF2-40B4-BE49-F238E27FC236}">
                  <a16:creationId xmlns:a16="http://schemas.microsoft.com/office/drawing/2014/main" id="{F28DE44B-3A1A-D7C6-4774-A5C1DD7E4F69}"/>
                </a:ext>
              </a:extLst>
            </p:cNvPr>
            <p:cNvSpPr/>
            <p:nvPr/>
          </p:nvSpPr>
          <p:spPr bwMode="auto">
            <a:xfrm>
              <a:off x="5291138" y="1662113"/>
              <a:ext cx="168275" cy="147638"/>
            </a:xfrm>
            <a:custGeom>
              <a:avLst/>
              <a:gdLst>
                <a:gd name="T0" fmla="*/ 1 w 51"/>
                <a:gd name="T1" fmla="*/ 24 h 45"/>
                <a:gd name="T2" fmla="*/ 38 w 51"/>
                <a:gd name="T3" fmla="*/ 0 h 45"/>
                <a:gd name="T4" fmla="*/ 48 w 51"/>
                <a:gd name="T5" fmla="*/ 20 h 45"/>
                <a:gd name="T6" fmla="*/ 36 w 51"/>
                <a:gd name="T7" fmla="*/ 35 h 45"/>
                <a:gd name="T8" fmla="*/ 18 w 51"/>
                <a:gd name="T9" fmla="*/ 43 h 45"/>
                <a:gd name="T10" fmla="*/ 1 w 51"/>
                <a:gd name="T11" fmla="*/ 24 h 45"/>
              </a:gdLst>
              <a:ahLst/>
              <a:cxnLst>
                <a:cxn ang="0">
                  <a:pos x="T0" y="T1"/>
                </a:cxn>
                <a:cxn ang="0">
                  <a:pos x="T2" y="T3"/>
                </a:cxn>
                <a:cxn ang="0">
                  <a:pos x="T4" y="T5"/>
                </a:cxn>
                <a:cxn ang="0">
                  <a:pos x="T6" y="T7"/>
                </a:cxn>
                <a:cxn ang="0">
                  <a:pos x="T8" y="T9"/>
                </a:cxn>
                <a:cxn ang="0">
                  <a:pos x="T10" y="T11"/>
                </a:cxn>
              </a:cxnLst>
              <a:rect l="0" t="0" r="r" b="b"/>
              <a:pathLst>
                <a:path w="51" h="45">
                  <a:moveTo>
                    <a:pt x="1" y="24"/>
                  </a:moveTo>
                  <a:cubicBezTo>
                    <a:pt x="13" y="16"/>
                    <a:pt x="25" y="9"/>
                    <a:pt x="38" y="0"/>
                  </a:cubicBezTo>
                  <a:cubicBezTo>
                    <a:pt x="43" y="6"/>
                    <a:pt x="51" y="11"/>
                    <a:pt x="48" y="20"/>
                  </a:cubicBezTo>
                  <a:cubicBezTo>
                    <a:pt x="46" y="25"/>
                    <a:pt x="40" y="31"/>
                    <a:pt x="36" y="35"/>
                  </a:cubicBezTo>
                  <a:cubicBezTo>
                    <a:pt x="30" y="41"/>
                    <a:pt x="25" y="45"/>
                    <a:pt x="18" y="43"/>
                  </a:cubicBezTo>
                  <a:cubicBezTo>
                    <a:pt x="0" y="38"/>
                    <a:pt x="1" y="24"/>
                    <a:pt x="1" y="24"/>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śľíḋè">
              <a:extLst>
                <a:ext uri="{FF2B5EF4-FFF2-40B4-BE49-F238E27FC236}">
                  <a16:creationId xmlns:a16="http://schemas.microsoft.com/office/drawing/2014/main" id="{F70300A8-93C8-9B66-8D93-55190587879F}"/>
                </a:ext>
              </a:extLst>
            </p:cNvPr>
            <p:cNvSpPr/>
            <p:nvPr/>
          </p:nvSpPr>
          <p:spPr bwMode="auto">
            <a:xfrm>
              <a:off x="5294313" y="1490663"/>
              <a:ext cx="257175" cy="339725"/>
            </a:xfrm>
            <a:custGeom>
              <a:avLst/>
              <a:gdLst>
                <a:gd name="T0" fmla="*/ 14 w 78"/>
                <a:gd name="T1" fmla="*/ 11 h 103"/>
                <a:gd name="T2" fmla="*/ 4 w 78"/>
                <a:gd name="T3" fmla="*/ 30 h 103"/>
                <a:gd name="T4" fmla="*/ 3 w 78"/>
                <a:gd name="T5" fmla="*/ 62 h 103"/>
                <a:gd name="T6" fmla="*/ 19 w 78"/>
                <a:gd name="T7" fmla="*/ 87 h 103"/>
                <a:gd name="T8" fmla="*/ 39 w 78"/>
                <a:gd name="T9" fmla="*/ 102 h 103"/>
                <a:gd name="T10" fmla="*/ 56 w 78"/>
                <a:gd name="T11" fmla="*/ 95 h 103"/>
                <a:gd name="T12" fmla="*/ 67 w 78"/>
                <a:gd name="T13" fmla="*/ 75 h 103"/>
                <a:gd name="T14" fmla="*/ 76 w 78"/>
                <a:gd name="T15" fmla="*/ 49 h 103"/>
                <a:gd name="T16" fmla="*/ 72 w 78"/>
                <a:gd name="T17" fmla="*/ 18 h 103"/>
                <a:gd name="T18" fmla="*/ 38 w 78"/>
                <a:gd name="T19" fmla="*/ 2 h 103"/>
                <a:gd name="T20" fmla="*/ 14 w 78"/>
                <a:gd name="T21"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03">
                  <a:moveTo>
                    <a:pt x="14" y="11"/>
                  </a:moveTo>
                  <a:cubicBezTo>
                    <a:pt x="9" y="17"/>
                    <a:pt x="6" y="23"/>
                    <a:pt x="4" y="30"/>
                  </a:cubicBezTo>
                  <a:cubicBezTo>
                    <a:pt x="0" y="40"/>
                    <a:pt x="1" y="52"/>
                    <a:pt x="3" y="62"/>
                  </a:cubicBezTo>
                  <a:cubicBezTo>
                    <a:pt x="5" y="70"/>
                    <a:pt x="14" y="80"/>
                    <a:pt x="19" y="87"/>
                  </a:cubicBezTo>
                  <a:cubicBezTo>
                    <a:pt x="24" y="93"/>
                    <a:pt x="31" y="101"/>
                    <a:pt x="39" y="102"/>
                  </a:cubicBezTo>
                  <a:cubicBezTo>
                    <a:pt x="45" y="103"/>
                    <a:pt x="52" y="99"/>
                    <a:pt x="56" y="95"/>
                  </a:cubicBezTo>
                  <a:cubicBezTo>
                    <a:pt x="61" y="89"/>
                    <a:pt x="64" y="83"/>
                    <a:pt x="67" y="75"/>
                  </a:cubicBezTo>
                  <a:cubicBezTo>
                    <a:pt x="71" y="67"/>
                    <a:pt x="74" y="58"/>
                    <a:pt x="76" y="49"/>
                  </a:cubicBezTo>
                  <a:cubicBezTo>
                    <a:pt x="78" y="38"/>
                    <a:pt x="77" y="28"/>
                    <a:pt x="72" y="18"/>
                  </a:cubicBezTo>
                  <a:cubicBezTo>
                    <a:pt x="65" y="4"/>
                    <a:pt x="52" y="0"/>
                    <a:pt x="38" y="2"/>
                  </a:cubicBezTo>
                  <a:cubicBezTo>
                    <a:pt x="32" y="2"/>
                    <a:pt x="23" y="1"/>
                    <a:pt x="14" y="1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ṩļíḑe">
              <a:extLst>
                <a:ext uri="{FF2B5EF4-FFF2-40B4-BE49-F238E27FC236}">
                  <a16:creationId xmlns:a16="http://schemas.microsoft.com/office/drawing/2014/main" id="{149385A1-70F7-D038-4CB6-E150BBBA6EA2}"/>
                </a:ext>
              </a:extLst>
            </p:cNvPr>
            <p:cNvSpPr/>
            <p:nvPr/>
          </p:nvSpPr>
          <p:spPr bwMode="auto">
            <a:xfrm>
              <a:off x="5294313" y="1490663"/>
              <a:ext cx="254000" cy="217488"/>
            </a:xfrm>
            <a:custGeom>
              <a:avLst/>
              <a:gdLst>
                <a:gd name="T0" fmla="*/ 38 w 77"/>
                <a:gd name="T1" fmla="*/ 2 h 66"/>
                <a:gd name="T2" fmla="*/ 14 w 77"/>
                <a:gd name="T3" fmla="*/ 11 h 66"/>
                <a:gd name="T4" fmla="*/ 4 w 77"/>
                <a:gd name="T5" fmla="*/ 30 h 66"/>
                <a:gd name="T6" fmla="*/ 3 w 77"/>
                <a:gd name="T7" fmla="*/ 62 h 66"/>
                <a:gd name="T8" fmla="*/ 4 w 77"/>
                <a:gd name="T9" fmla="*/ 66 h 66"/>
                <a:gd name="T10" fmla="*/ 11 w 77"/>
                <a:gd name="T11" fmla="*/ 61 h 66"/>
                <a:gd name="T12" fmla="*/ 14 w 77"/>
                <a:gd name="T13" fmla="*/ 45 h 66"/>
                <a:gd name="T14" fmla="*/ 26 w 77"/>
                <a:gd name="T15" fmla="*/ 56 h 66"/>
                <a:gd name="T16" fmla="*/ 31 w 77"/>
                <a:gd name="T17" fmla="*/ 48 h 66"/>
                <a:gd name="T18" fmla="*/ 45 w 77"/>
                <a:gd name="T19" fmla="*/ 48 h 66"/>
                <a:gd name="T20" fmla="*/ 58 w 77"/>
                <a:gd name="T21" fmla="*/ 44 h 66"/>
                <a:gd name="T22" fmla="*/ 77 w 77"/>
                <a:gd name="T23" fmla="*/ 42 h 66"/>
                <a:gd name="T24" fmla="*/ 72 w 77"/>
                <a:gd name="T25" fmla="*/ 18 h 66"/>
                <a:gd name="T26" fmla="*/ 38 w 77"/>
                <a:gd name="T27"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6">
                  <a:moveTo>
                    <a:pt x="38" y="2"/>
                  </a:moveTo>
                  <a:cubicBezTo>
                    <a:pt x="32" y="2"/>
                    <a:pt x="23" y="1"/>
                    <a:pt x="14" y="11"/>
                  </a:cubicBezTo>
                  <a:cubicBezTo>
                    <a:pt x="9" y="17"/>
                    <a:pt x="6" y="23"/>
                    <a:pt x="4" y="30"/>
                  </a:cubicBezTo>
                  <a:cubicBezTo>
                    <a:pt x="0" y="40"/>
                    <a:pt x="1" y="52"/>
                    <a:pt x="3" y="62"/>
                  </a:cubicBezTo>
                  <a:cubicBezTo>
                    <a:pt x="3" y="63"/>
                    <a:pt x="4" y="65"/>
                    <a:pt x="4" y="66"/>
                  </a:cubicBezTo>
                  <a:cubicBezTo>
                    <a:pt x="8" y="66"/>
                    <a:pt x="10" y="65"/>
                    <a:pt x="11" y="61"/>
                  </a:cubicBezTo>
                  <a:cubicBezTo>
                    <a:pt x="11" y="58"/>
                    <a:pt x="6" y="48"/>
                    <a:pt x="14" y="45"/>
                  </a:cubicBezTo>
                  <a:cubicBezTo>
                    <a:pt x="23" y="42"/>
                    <a:pt x="24" y="50"/>
                    <a:pt x="26" y="56"/>
                  </a:cubicBezTo>
                  <a:cubicBezTo>
                    <a:pt x="27" y="51"/>
                    <a:pt x="27" y="50"/>
                    <a:pt x="31" y="48"/>
                  </a:cubicBezTo>
                  <a:cubicBezTo>
                    <a:pt x="36" y="44"/>
                    <a:pt x="42" y="48"/>
                    <a:pt x="45" y="48"/>
                  </a:cubicBezTo>
                  <a:cubicBezTo>
                    <a:pt x="49" y="50"/>
                    <a:pt x="54" y="46"/>
                    <a:pt x="58" y="44"/>
                  </a:cubicBezTo>
                  <a:cubicBezTo>
                    <a:pt x="64" y="41"/>
                    <a:pt x="70" y="41"/>
                    <a:pt x="77" y="42"/>
                  </a:cubicBezTo>
                  <a:cubicBezTo>
                    <a:pt x="77" y="33"/>
                    <a:pt x="76" y="25"/>
                    <a:pt x="72" y="18"/>
                  </a:cubicBezTo>
                  <a:cubicBezTo>
                    <a:pt x="65" y="4"/>
                    <a:pt x="52" y="0"/>
                    <a:pt x="38" y="2"/>
                  </a:cubicBezTo>
                  <a:close/>
                </a:path>
              </a:pathLst>
            </a:custGeom>
            <a:solidFill>
              <a:srgbClr val="D6AF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íṥḷíďê">
              <a:extLst>
                <a:ext uri="{FF2B5EF4-FFF2-40B4-BE49-F238E27FC236}">
                  <a16:creationId xmlns:a16="http://schemas.microsoft.com/office/drawing/2014/main" id="{3F6FB673-371A-8C32-1C8A-9E41F7177C00}"/>
                </a:ext>
              </a:extLst>
            </p:cNvPr>
            <p:cNvSpPr/>
            <p:nvPr/>
          </p:nvSpPr>
          <p:spPr bwMode="auto">
            <a:xfrm>
              <a:off x="4868863" y="2179638"/>
              <a:ext cx="508000" cy="263525"/>
            </a:xfrm>
            <a:custGeom>
              <a:avLst/>
              <a:gdLst>
                <a:gd name="T0" fmla="*/ 39 w 154"/>
                <a:gd name="T1" fmla="*/ 0 h 80"/>
                <a:gd name="T2" fmla="*/ 19 w 154"/>
                <a:gd name="T3" fmla="*/ 24 h 80"/>
                <a:gd name="T4" fmla="*/ 0 w 154"/>
                <a:gd name="T5" fmla="*/ 59 h 80"/>
                <a:gd name="T6" fmla="*/ 33 w 154"/>
                <a:gd name="T7" fmla="*/ 80 h 80"/>
                <a:gd name="T8" fmla="*/ 89 w 154"/>
                <a:gd name="T9" fmla="*/ 66 h 80"/>
                <a:gd name="T10" fmla="*/ 154 w 154"/>
                <a:gd name="T11" fmla="*/ 53 h 80"/>
                <a:gd name="T12" fmla="*/ 136 w 154"/>
                <a:gd name="T13" fmla="*/ 33 h 80"/>
                <a:gd name="T14" fmla="*/ 121 w 154"/>
                <a:gd name="T15" fmla="*/ 22 h 80"/>
                <a:gd name="T16" fmla="*/ 71 w 154"/>
                <a:gd name="T17" fmla="*/ 5 h 80"/>
                <a:gd name="T18" fmla="*/ 39 w 154"/>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80">
                  <a:moveTo>
                    <a:pt x="39" y="0"/>
                  </a:moveTo>
                  <a:cubicBezTo>
                    <a:pt x="33" y="5"/>
                    <a:pt x="25" y="12"/>
                    <a:pt x="19" y="24"/>
                  </a:cubicBezTo>
                  <a:cubicBezTo>
                    <a:pt x="13" y="33"/>
                    <a:pt x="0" y="59"/>
                    <a:pt x="0" y="59"/>
                  </a:cubicBezTo>
                  <a:cubicBezTo>
                    <a:pt x="0" y="59"/>
                    <a:pt x="20" y="80"/>
                    <a:pt x="33" y="80"/>
                  </a:cubicBezTo>
                  <a:cubicBezTo>
                    <a:pt x="52" y="80"/>
                    <a:pt x="70" y="70"/>
                    <a:pt x="89" y="66"/>
                  </a:cubicBezTo>
                  <a:cubicBezTo>
                    <a:pt x="110" y="61"/>
                    <a:pt x="136" y="61"/>
                    <a:pt x="154" y="53"/>
                  </a:cubicBezTo>
                  <a:cubicBezTo>
                    <a:pt x="150" y="47"/>
                    <a:pt x="141" y="39"/>
                    <a:pt x="136" y="33"/>
                  </a:cubicBezTo>
                  <a:cubicBezTo>
                    <a:pt x="132" y="29"/>
                    <a:pt x="126" y="26"/>
                    <a:pt x="121" y="22"/>
                  </a:cubicBezTo>
                  <a:cubicBezTo>
                    <a:pt x="104" y="7"/>
                    <a:pt x="88" y="8"/>
                    <a:pt x="71" y="5"/>
                  </a:cubicBezTo>
                  <a:lnTo>
                    <a:pt x="39" y="0"/>
                  </a:ln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ïṥḷiḑe">
              <a:extLst>
                <a:ext uri="{FF2B5EF4-FFF2-40B4-BE49-F238E27FC236}">
                  <a16:creationId xmlns:a16="http://schemas.microsoft.com/office/drawing/2014/main" id="{0D66DE65-55E4-0332-941E-BC2D1D6C623F}"/>
                </a:ext>
              </a:extLst>
            </p:cNvPr>
            <p:cNvSpPr/>
            <p:nvPr/>
          </p:nvSpPr>
          <p:spPr bwMode="auto">
            <a:xfrm>
              <a:off x="5422900" y="1589088"/>
              <a:ext cx="125413" cy="122238"/>
            </a:xfrm>
            <a:custGeom>
              <a:avLst/>
              <a:gdLst>
                <a:gd name="T0" fmla="*/ 6 w 38"/>
                <a:gd name="T1" fmla="*/ 19 h 37"/>
                <a:gd name="T2" fmla="*/ 8 w 38"/>
                <a:gd name="T3" fmla="*/ 3 h 37"/>
                <a:gd name="T4" fmla="*/ 16 w 38"/>
                <a:gd name="T5" fmla="*/ 15 h 37"/>
                <a:gd name="T6" fmla="*/ 22 w 38"/>
                <a:gd name="T7" fmla="*/ 5 h 37"/>
                <a:gd name="T8" fmla="*/ 23 w 38"/>
                <a:gd name="T9" fmla="*/ 9 h 37"/>
                <a:gd name="T10" fmla="*/ 28 w 38"/>
                <a:gd name="T11" fmla="*/ 0 h 37"/>
                <a:gd name="T12" fmla="*/ 36 w 38"/>
                <a:gd name="T13" fmla="*/ 16 h 37"/>
                <a:gd name="T14" fmla="*/ 23 w 38"/>
                <a:gd name="T15" fmla="*/ 27 h 37"/>
                <a:gd name="T16" fmla="*/ 0 w 38"/>
                <a:gd name="T17" fmla="*/ 32 h 37"/>
                <a:gd name="T18" fmla="*/ 6 w 38"/>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7">
                  <a:moveTo>
                    <a:pt x="6" y="19"/>
                  </a:moveTo>
                  <a:cubicBezTo>
                    <a:pt x="7" y="15"/>
                    <a:pt x="6" y="7"/>
                    <a:pt x="8" y="3"/>
                  </a:cubicBezTo>
                  <a:cubicBezTo>
                    <a:pt x="12" y="8"/>
                    <a:pt x="13" y="11"/>
                    <a:pt x="16" y="15"/>
                  </a:cubicBezTo>
                  <a:cubicBezTo>
                    <a:pt x="17" y="12"/>
                    <a:pt x="21" y="9"/>
                    <a:pt x="22" y="5"/>
                  </a:cubicBezTo>
                  <a:cubicBezTo>
                    <a:pt x="22" y="7"/>
                    <a:pt x="22" y="8"/>
                    <a:pt x="23" y="9"/>
                  </a:cubicBezTo>
                  <a:cubicBezTo>
                    <a:pt x="25" y="7"/>
                    <a:pt x="26" y="3"/>
                    <a:pt x="28" y="0"/>
                  </a:cubicBezTo>
                  <a:cubicBezTo>
                    <a:pt x="28" y="7"/>
                    <a:pt x="38" y="10"/>
                    <a:pt x="36" y="16"/>
                  </a:cubicBezTo>
                  <a:cubicBezTo>
                    <a:pt x="35" y="18"/>
                    <a:pt x="24" y="24"/>
                    <a:pt x="23" y="27"/>
                  </a:cubicBezTo>
                  <a:cubicBezTo>
                    <a:pt x="17" y="37"/>
                    <a:pt x="10" y="36"/>
                    <a:pt x="0" y="32"/>
                  </a:cubicBezTo>
                  <a:lnTo>
                    <a:pt x="6" y="19"/>
                  </a:ln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î$ļîḓè">
              <a:extLst>
                <a:ext uri="{FF2B5EF4-FFF2-40B4-BE49-F238E27FC236}">
                  <a16:creationId xmlns:a16="http://schemas.microsoft.com/office/drawing/2014/main" id="{46DCA80C-AD1D-3377-51B0-312E5BDE2105}"/>
                </a:ext>
              </a:extLst>
            </p:cNvPr>
            <p:cNvSpPr/>
            <p:nvPr/>
          </p:nvSpPr>
          <p:spPr bwMode="auto">
            <a:xfrm>
              <a:off x="5360988" y="2720975"/>
              <a:ext cx="22225" cy="42863"/>
            </a:xfrm>
            <a:custGeom>
              <a:avLst/>
              <a:gdLst>
                <a:gd name="T0" fmla="*/ 0 w 7"/>
                <a:gd name="T1" fmla="*/ 0 h 13"/>
                <a:gd name="T2" fmla="*/ 1 w 7"/>
                <a:gd name="T3" fmla="*/ 8 h 13"/>
                <a:gd name="T4" fmla="*/ 7 w 7"/>
                <a:gd name="T5" fmla="*/ 5 h 13"/>
                <a:gd name="T6" fmla="*/ 0 w 7"/>
                <a:gd name="T7" fmla="*/ 0 h 13"/>
              </a:gdLst>
              <a:ahLst/>
              <a:cxnLst>
                <a:cxn ang="0">
                  <a:pos x="T0" y="T1"/>
                </a:cxn>
                <a:cxn ang="0">
                  <a:pos x="T2" y="T3"/>
                </a:cxn>
                <a:cxn ang="0">
                  <a:pos x="T4" y="T5"/>
                </a:cxn>
                <a:cxn ang="0">
                  <a:pos x="T6" y="T7"/>
                </a:cxn>
              </a:cxnLst>
              <a:rect l="0" t="0" r="r" b="b"/>
              <a:pathLst>
                <a:path w="7" h="13">
                  <a:moveTo>
                    <a:pt x="0" y="0"/>
                  </a:moveTo>
                  <a:cubicBezTo>
                    <a:pt x="0" y="3"/>
                    <a:pt x="0" y="6"/>
                    <a:pt x="1" y="8"/>
                  </a:cubicBezTo>
                  <a:cubicBezTo>
                    <a:pt x="3" y="13"/>
                    <a:pt x="7" y="8"/>
                    <a:pt x="7" y="5"/>
                  </a:cubicBezTo>
                  <a:lnTo>
                    <a:pt x="0" y="0"/>
                  </a:ln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îś1íḓè">
              <a:extLst>
                <a:ext uri="{FF2B5EF4-FFF2-40B4-BE49-F238E27FC236}">
                  <a16:creationId xmlns:a16="http://schemas.microsoft.com/office/drawing/2014/main" id="{C0BF4DBC-468A-98EC-7843-91694E551404}"/>
                </a:ext>
              </a:extLst>
            </p:cNvPr>
            <p:cNvSpPr/>
            <p:nvPr/>
          </p:nvSpPr>
          <p:spPr bwMode="auto">
            <a:xfrm>
              <a:off x="5967413" y="2433638"/>
              <a:ext cx="868363" cy="1216025"/>
            </a:xfrm>
            <a:custGeom>
              <a:avLst/>
              <a:gdLst>
                <a:gd name="T0" fmla="*/ 0 w 263"/>
                <a:gd name="T1" fmla="*/ 152 h 369"/>
                <a:gd name="T2" fmla="*/ 0 w 263"/>
                <a:gd name="T3" fmla="*/ 369 h 369"/>
                <a:gd name="T4" fmla="*/ 105 w 263"/>
                <a:gd name="T5" fmla="*/ 309 h 369"/>
                <a:gd name="T6" fmla="*/ 105 w 263"/>
                <a:gd name="T7" fmla="*/ 309 h 369"/>
                <a:gd name="T8" fmla="*/ 103 w 263"/>
                <a:gd name="T9" fmla="*/ 309 h 369"/>
                <a:gd name="T10" fmla="*/ 103 w 263"/>
                <a:gd name="T11" fmla="*/ 244 h 369"/>
                <a:gd name="T12" fmla="*/ 105 w 263"/>
                <a:gd name="T13" fmla="*/ 244 h 369"/>
                <a:gd name="T14" fmla="*/ 161 w 263"/>
                <a:gd name="T15" fmla="*/ 276 h 369"/>
                <a:gd name="T16" fmla="*/ 160 w 263"/>
                <a:gd name="T17" fmla="*/ 277 h 369"/>
                <a:gd name="T18" fmla="*/ 263 w 263"/>
                <a:gd name="T19" fmla="*/ 217 h 369"/>
                <a:gd name="T20" fmla="*/ 263 w 263"/>
                <a:gd name="T21" fmla="*/ 0 h 369"/>
                <a:gd name="T22" fmla="*/ 0 w 263"/>
                <a:gd name="T23" fmla="*/ 15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3" h="369">
                  <a:moveTo>
                    <a:pt x="0" y="152"/>
                  </a:moveTo>
                  <a:cubicBezTo>
                    <a:pt x="0" y="369"/>
                    <a:pt x="0" y="369"/>
                    <a:pt x="0" y="369"/>
                  </a:cubicBezTo>
                  <a:cubicBezTo>
                    <a:pt x="105" y="309"/>
                    <a:pt x="105" y="309"/>
                    <a:pt x="105" y="309"/>
                  </a:cubicBezTo>
                  <a:cubicBezTo>
                    <a:pt x="105" y="309"/>
                    <a:pt x="105" y="309"/>
                    <a:pt x="105" y="309"/>
                  </a:cubicBezTo>
                  <a:cubicBezTo>
                    <a:pt x="104" y="309"/>
                    <a:pt x="104" y="309"/>
                    <a:pt x="103" y="309"/>
                  </a:cubicBezTo>
                  <a:cubicBezTo>
                    <a:pt x="103" y="244"/>
                    <a:pt x="103" y="244"/>
                    <a:pt x="103" y="244"/>
                  </a:cubicBezTo>
                  <a:cubicBezTo>
                    <a:pt x="104" y="244"/>
                    <a:pt x="104" y="244"/>
                    <a:pt x="105" y="244"/>
                  </a:cubicBezTo>
                  <a:cubicBezTo>
                    <a:pt x="136" y="244"/>
                    <a:pt x="161" y="259"/>
                    <a:pt x="161" y="276"/>
                  </a:cubicBezTo>
                  <a:cubicBezTo>
                    <a:pt x="161" y="277"/>
                    <a:pt x="160" y="277"/>
                    <a:pt x="160" y="277"/>
                  </a:cubicBezTo>
                  <a:cubicBezTo>
                    <a:pt x="263" y="217"/>
                    <a:pt x="263" y="217"/>
                    <a:pt x="263" y="217"/>
                  </a:cubicBezTo>
                  <a:cubicBezTo>
                    <a:pt x="263" y="0"/>
                    <a:pt x="263" y="0"/>
                    <a:pt x="263" y="0"/>
                  </a:cubicBezTo>
                  <a:lnTo>
                    <a:pt x="0" y="152"/>
                  </a:lnTo>
                  <a:close/>
                </a:path>
              </a:pathLst>
            </a:custGeom>
            <a:solidFill>
              <a:srgbClr val="1655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íṡlíḋe">
              <a:extLst>
                <a:ext uri="{FF2B5EF4-FFF2-40B4-BE49-F238E27FC236}">
                  <a16:creationId xmlns:a16="http://schemas.microsoft.com/office/drawing/2014/main" id="{6604AA17-5912-0EF4-2165-4D01D7D46C87}"/>
                </a:ext>
              </a:extLst>
            </p:cNvPr>
            <p:cNvSpPr/>
            <p:nvPr/>
          </p:nvSpPr>
          <p:spPr bwMode="auto">
            <a:xfrm>
              <a:off x="5102225" y="2433638"/>
              <a:ext cx="865188" cy="1216025"/>
            </a:xfrm>
            <a:custGeom>
              <a:avLst/>
              <a:gdLst>
                <a:gd name="T0" fmla="*/ 0 w 262"/>
                <a:gd name="T1" fmla="*/ 0 h 369"/>
                <a:gd name="T2" fmla="*/ 0 w 262"/>
                <a:gd name="T3" fmla="*/ 217 h 369"/>
                <a:gd name="T4" fmla="*/ 102 w 262"/>
                <a:gd name="T5" fmla="*/ 277 h 369"/>
                <a:gd name="T6" fmla="*/ 102 w 262"/>
                <a:gd name="T7" fmla="*/ 277 h 369"/>
                <a:gd name="T8" fmla="*/ 158 w 262"/>
                <a:gd name="T9" fmla="*/ 244 h 369"/>
                <a:gd name="T10" fmla="*/ 160 w 262"/>
                <a:gd name="T11" fmla="*/ 244 h 369"/>
                <a:gd name="T12" fmla="*/ 160 w 262"/>
                <a:gd name="T13" fmla="*/ 309 h 369"/>
                <a:gd name="T14" fmla="*/ 158 w 262"/>
                <a:gd name="T15" fmla="*/ 309 h 369"/>
                <a:gd name="T16" fmla="*/ 262 w 262"/>
                <a:gd name="T17" fmla="*/ 369 h 369"/>
                <a:gd name="T18" fmla="*/ 262 w 262"/>
                <a:gd name="T19" fmla="*/ 152 h 369"/>
                <a:gd name="T20" fmla="*/ 0 w 262"/>
                <a:gd name="T21"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69">
                  <a:moveTo>
                    <a:pt x="0" y="0"/>
                  </a:moveTo>
                  <a:cubicBezTo>
                    <a:pt x="0" y="217"/>
                    <a:pt x="0" y="217"/>
                    <a:pt x="0" y="217"/>
                  </a:cubicBezTo>
                  <a:cubicBezTo>
                    <a:pt x="102" y="277"/>
                    <a:pt x="102" y="277"/>
                    <a:pt x="102" y="277"/>
                  </a:cubicBezTo>
                  <a:cubicBezTo>
                    <a:pt x="102" y="277"/>
                    <a:pt x="102" y="277"/>
                    <a:pt x="102" y="277"/>
                  </a:cubicBezTo>
                  <a:cubicBezTo>
                    <a:pt x="102" y="259"/>
                    <a:pt x="127" y="244"/>
                    <a:pt x="158" y="244"/>
                  </a:cubicBezTo>
                  <a:cubicBezTo>
                    <a:pt x="159" y="244"/>
                    <a:pt x="159" y="244"/>
                    <a:pt x="160" y="244"/>
                  </a:cubicBezTo>
                  <a:cubicBezTo>
                    <a:pt x="160" y="309"/>
                    <a:pt x="160" y="309"/>
                    <a:pt x="160" y="309"/>
                  </a:cubicBezTo>
                  <a:cubicBezTo>
                    <a:pt x="159" y="309"/>
                    <a:pt x="159" y="309"/>
                    <a:pt x="158" y="309"/>
                  </a:cubicBezTo>
                  <a:cubicBezTo>
                    <a:pt x="262" y="369"/>
                    <a:pt x="262" y="369"/>
                    <a:pt x="262" y="369"/>
                  </a:cubicBezTo>
                  <a:cubicBezTo>
                    <a:pt x="262" y="152"/>
                    <a:pt x="262" y="152"/>
                    <a:pt x="262" y="152"/>
                  </a:cubicBezTo>
                  <a:lnTo>
                    <a:pt x="0" y="0"/>
                  </a:lnTo>
                  <a:close/>
                </a:path>
              </a:pathLst>
            </a:custGeom>
            <a:solidFill>
              <a:srgbClr val="3A71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iŝļiḑê">
              <a:extLst>
                <a:ext uri="{FF2B5EF4-FFF2-40B4-BE49-F238E27FC236}">
                  <a16:creationId xmlns:a16="http://schemas.microsoft.com/office/drawing/2014/main" id="{1414C8D0-AB45-9735-AC69-6705DB861FF4}"/>
                </a:ext>
              </a:extLst>
            </p:cNvPr>
            <p:cNvSpPr/>
            <p:nvPr/>
          </p:nvSpPr>
          <p:spPr bwMode="auto">
            <a:xfrm>
              <a:off x="5102225" y="1931988"/>
              <a:ext cx="1733550" cy="1003300"/>
            </a:xfrm>
            <a:custGeom>
              <a:avLst/>
              <a:gdLst>
                <a:gd name="T0" fmla="*/ 0 w 1092"/>
                <a:gd name="T1" fmla="*/ 316 h 632"/>
                <a:gd name="T2" fmla="*/ 545 w 1092"/>
                <a:gd name="T3" fmla="*/ 632 h 632"/>
                <a:gd name="T4" fmla="*/ 1092 w 1092"/>
                <a:gd name="T5" fmla="*/ 316 h 632"/>
                <a:gd name="T6" fmla="*/ 545 w 1092"/>
                <a:gd name="T7" fmla="*/ 0 h 632"/>
                <a:gd name="T8" fmla="*/ 0 w 1092"/>
                <a:gd name="T9" fmla="*/ 316 h 632"/>
              </a:gdLst>
              <a:ahLst/>
              <a:cxnLst>
                <a:cxn ang="0">
                  <a:pos x="T0" y="T1"/>
                </a:cxn>
                <a:cxn ang="0">
                  <a:pos x="T2" y="T3"/>
                </a:cxn>
                <a:cxn ang="0">
                  <a:pos x="T4" y="T5"/>
                </a:cxn>
                <a:cxn ang="0">
                  <a:pos x="T6" y="T7"/>
                </a:cxn>
                <a:cxn ang="0">
                  <a:pos x="T8" y="T9"/>
                </a:cxn>
              </a:cxnLst>
              <a:rect l="0" t="0" r="r" b="b"/>
              <a:pathLst>
                <a:path w="1092" h="632">
                  <a:moveTo>
                    <a:pt x="0" y="316"/>
                  </a:moveTo>
                  <a:lnTo>
                    <a:pt x="545" y="632"/>
                  </a:lnTo>
                  <a:lnTo>
                    <a:pt x="1092" y="316"/>
                  </a:lnTo>
                  <a:lnTo>
                    <a:pt x="545" y="0"/>
                  </a:lnTo>
                  <a:lnTo>
                    <a:pt x="0" y="316"/>
                  </a:lnTo>
                  <a:close/>
                </a:path>
              </a:pathLst>
            </a:cu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ŝlíḍè">
              <a:extLst>
                <a:ext uri="{FF2B5EF4-FFF2-40B4-BE49-F238E27FC236}">
                  <a16:creationId xmlns:a16="http://schemas.microsoft.com/office/drawing/2014/main" id="{B4CA8E6C-10B5-450A-5F52-17E60611F20B}"/>
                </a:ext>
              </a:extLst>
            </p:cNvPr>
            <p:cNvSpPr/>
            <p:nvPr/>
          </p:nvSpPr>
          <p:spPr bwMode="auto">
            <a:xfrm>
              <a:off x="5438775" y="2525713"/>
              <a:ext cx="369888" cy="211138"/>
            </a:xfrm>
            <a:prstGeom prst="ellipse">
              <a:avLst/>
            </a:pr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íśḷíḓe">
              <a:extLst>
                <a:ext uri="{FF2B5EF4-FFF2-40B4-BE49-F238E27FC236}">
                  <a16:creationId xmlns:a16="http://schemas.microsoft.com/office/drawing/2014/main" id="{88E7BC80-C61A-8E49-45BF-2D2318BB1AE6}"/>
                </a:ext>
              </a:extLst>
            </p:cNvPr>
            <p:cNvSpPr/>
            <p:nvPr/>
          </p:nvSpPr>
          <p:spPr bwMode="auto">
            <a:xfrm>
              <a:off x="5438775" y="2627313"/>
              <a:ext cx="192088" cy="719138"/>
            </a:xfrm>
            <a:custGeom>
              <a:avLst/>
              <a:gdLst>
                <a:gd name="T0" fmla="*/ 0 w 58"/>
                <a:gd name="T1" fmla="*/ 218 h 218"/>
                <a:gd name="T2" fmla="*/ 56 w 58"/>
                <a:gd name="T3" fmla="*/ 185 h 218"/>
                <a:gd name="T4" fmla="*/ 58 w 58"/>
                <a:gd name="T5" fmla="*/ 185 h 218"/>
                <a:gd name="T6" fmla="*/ 58 w 58"/>
                <a:gd name="T7" fmla="*/ 33 h 218"/>
                <a:gd name="T8" fmla="*/ 0 w 58"/>
                <a:gd name="T9" fmla="*/ 0 h 218"/>
                <a:gd name="T10" fmla="*/ 0 w 58"/>
                <a:gd name="T11" fmla="*/ 218 h 218"/>
                <a:gd name="T12" fmla="*/ 0 w 58"/>
                <a:gd name="T13" fmla="*/ 218 h 218"/>
                <a:gd name="T14" fmla="*/ 0 w 5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18">
                  <a:moveTo>
                    <a:pt x="0" y="218"/>
                  </a:moveTo>
                  <a:cubicBezTo>
                    <a:pt x="0" y="200"/>
                    <a:pt x="25" y="185"/>
                    <a:pt x="56" y="185"/>
                  </a:cubicBezTo>
                  <a:cubicBezTo>
                    <a:pt x="57" y="185"/>
                    <a:pt x="57" y="185"/>
                    <a:pt x="58" y="185"/>
                  </a:cubicBezTo>
                  <a:cubicBezTo>
                    <a:pt x="58" y="33"/>
                    <a:pt x="58" y="33"/>
                    <a:pt x="58" y="33"/>
                  </a:cubicBezTo>
                  <a:cubicBezTo>
                    <a:pt x="0" y="0"/>
                    <a:pt x="0" y="0"/>
                    <a:pt x="0" y="0"/>
                  </a:cubicBezTo>
                  <a:cubicBezTo>
                    <a:pt x="0" y="218"/>
                    <a:pt x="0" y="218"/>
                    <a:pt x="0" y="218"/>
                  </a:cubicBezTo>
                  <a:cubicBezTo>
                    <a:pt x="0" y="218"/>
                    <a:pt x="0" y="218"/>
                    <a:pt x="0" y="218"/>
                  </a:cubicBezTo>
                  <a:cubicBezTo>
                    <a:pt x="0" y="218"/>
                    <a:pt x="0" y="218"/>
                    <a:pt x="0" y="218"/>
                  </a:cubicBezTo>
                  <a:close/>
                </a:path>
              </a:pathLst>
            </a:cu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îṩļiḓe">
              <a:extLst>
                <a:ext uri="{FF2B5EF4-FFF2-40B4-BE49-F238E27FC236}">
                  <a16:creationId xmlns:a16="http://schemas.microsoft.com/office/drawing/2014/main" id="{22E998C4-20DE-51E7-5773-638B73557D78}"/>
                </a:ext>
              </a:extLst>
            </p:cNvPr>
            <p:cNvSpPr/>
            <p:nvPr/>
          </p:nvSpPr>
          <p:spPr bwMode="auto">
            <a:xfrm>
              <a:off x="6129338" y="2525713"/>
              <a:ext cx="369888" cy="211138"/>
            </a:xfrm>
            <a:prstGeom prst="ellipse">
              <a:avLst/>
            </a:pr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isḷíďè">
              <a:extLst>
                <a:ext uri="{FF2B5EF4-FFF2-40B4-BE49-F238E27FC236}">
                  <a16:creationId xmlns:a16="http://schemas.microsoft.com/office/drawing/2014/main" id="{4E8A0564-685A-ED25-4629-5B023CC93EBE}"/>
                </a:ext>
              </a:extLst>
            </p:cNvPr>
            <p:cNvSpPr/>
            <p:nvPr/>
          </p:nvSpPr>
          <p:spPr bwMode="auto">
            <a:xfrm>
              <a:off x="6307138" y="2627313"/>
              <a:ext cx="192088" cy="719138"/>
            </a:xfrm>
            <a:custGeom>
              <a:avLst/>
              <a:gdLst>
                <a:gd name="T0" fmla="*/ 58 w 58"/>
                <a:gd name="T1" fmla="*/ 218 h 218"/>
                <a:gd name="T2" fmla="*/ 2 w 58"/>
                <a:gd name="T3" fmla="*/ 185 h 218"/>
                <a:gd name="T4" fmla="*/ 0 w 58"/>
                <a:gd name="T5" fmla="*/ 185 h 218"/>
                <a:gd name="T6" fmla="*/ 0 w 58"/>
                <a:gd name="T7" fmla="*/ 33 h 218"/>
                <a:gd name="T8" fmla="*/ 58 w 58"/>
                <a:gd name="T9" fmla="*/ 0 h 218"/>
                <a:gd name="T10" fmla="*/ 58 w 58"/>
                <a:gd name="T11" fmla="*/ 218 h 218"/>
                <a:gd name="T12" fmla="*/ 58 w 58"/>
                <a:gd name="T13" fmla="*/ 218 h 218"/>
                <a:gd name="T14" fmla="*/ 58 w 5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18">
                  <a:moveTo>
                    <a:pt x="58" y="218"/>
                  </a:moveTo>
                  <a:cubicBezTo>
                    <a:pt x="58" y="200"/>
                    <a:pt x="33" y="185"/>
                    <a:pt x="2" y="185"/>
                  </a:cubicBezTo>
                  <a:cubicBezTo>
                    <a:pt x="1" y="185"/>
                    <a:pt x="1" y="185"/>
                    <a:pt x="0" y="185"/>
                  </a:cubicBezTo>
                  <a:cubicBezTo>
                    <a:pt x="0" y="33"/>
                    <a:pt x="0" y="33"/>
                    <a:pt x="0" y="33"/>
                  </a:cubicBezTo>
                  <a:cubicBezTo>
                    <a:pt x="58" y="0"/>
                    <a:pt x="58" y="0"/>
                    <a:pt x="58" y="0"/>
                  </a:cubicBezTo>
                  <a:cubicBezTo>
                    <a:pt x="58" y="218"/>
                    <a:pt x="58" y="218"/>
                    <a:pt x="58" y="218"/>
                  </a:cubicBezTo>
                  <a:cubicBezTo>
                    <a:pt x="58" y="218"/>
                    <a:pt x="58" y="218"/>
                    <a:pt x="58" y="218"/>
                  </a:cubicBezTo>
                  <a:cubicBezTo>
                    <a:pt x="58" y="218"/>
                    <a:pt x="58" y="218"/>
                    <a:pt x="58" y="218"/>
                  </a:cubicBezTo>
                  <a:close/>
                </a:path>
              </a:pathLst>
            </a:cu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ṡlîdê">
              <a:extLst>
                <a:ext uri="{FF2B5EF4-FFF2-40B4-BE49-F238E27FC236}">
                  <a16:creationId xmlns:a16="http://schemas.microsoft.com/office/drawing/2014/main" id="{F0673E2B-395C-7C75-A74A-33D97675167A}"/>
                </a:ext>
              </a:extLst>
            </p:cNvPr>
            <p:cNvSpPr/>
            <p:nvPr/>
          </p:nvSpPr>
          <p:spPr bwMode="auto">
            <a:xfrm>
              <a:off x="6637338" y="2927350"/>
              <a:ext cx="241300" cy="290513"/>
            </a:xfrm>
            <a:prstGeom prst="rect">
              <a:avLst/>
            </a:prstGeom>
            <a:solidFill>
              <a:srgbClr val="3A71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8" name="íṩļïde">
              <a:extLst>
                <a:ext uri="{FF2B5EF4-FFF2-40B4-BE49-F238E27FC236}">
                  <a16:creationId xmlns:a16="http://schemas.microsoft.com/office/drawing/2014/main" id="{956CDA35-931B-C172-39E7-051C5964783C}"/>
                </a:ext>
              </a:extLst>
            </p:cNvPr>
            <p:cNvSpPr/>
            <p:nvPr/>
          </p:nvSpPr>
          <p:spPr bwMode="auto">
            <a:xfrm>
              <a:off x="6448425" y="3248025"/>
              <a:ext cx="868363" cy="1216025"/>
            </a:xfrm>
            <a:custGeom>
              <a:avLst/>
              <a:gdLst>
                <a:gd name="T0" fmla="*/ 0 w 263"/>
                <a:gd name="T1" fmla="*/ 0 h 369"/>
                <a:gd name="T2" fmla="*/ 0 w 263"/>
                <a:gd name="T3" fmla="*/ 218 h 369"/>
                <a:gd name="T4" fmla="*/ 103 w 263"/>
                <a:gd name="T5" fmla="*/ 277 h 369"/>
                <a:gd name="T6" fmla="*/ 103 w 263"/>
                <a:gd name="T7" fmla="*/ 277 h 369"/>
                <a:gd name="T8" fmla="*/ 159 w 263"/>
                <a:gd name="T9" fmla="*/ 245 h 369"/>
                <a:gd name="T10" fmla="*/ 160 w 263"/>
                <a:gd name="T11" fmla="*/ 245 h 369"/>
                <a:gd name="T12" fmla="*/ 160 w 263"/>
                <a:gd name="T13" fmla="*/ 309 h 369"/>
                <a:gd name="T14" fmla="*/ 159 w 263"/>
                <a:gd name="T15" fmla="*/ 309 h 369"/>
                <a:gd name="T16" fmla="*/ 263 w 263"/>
                <a:gd name="T17" fmla="*/ 369 h 369"/>
                <a:gd name="T18" fmla="*/ 263 w 263"/>
                <a:gd name="T19" fmla="*/ 152 h 369"/>
                <a:gd name="T20" fmla="*/ 0 w 263"/>
                <a:gd name="T21"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69">
                  <a:moveTo>
                    <a:pt x="0" y="0"/>
                  </a:moveTo>
                  <a:cubicBezTo>
                    <a:pt x="0" y="218"/>
                    <a:pt x="0" y="218"/>
                    <a:pt x="0" y="218"/>
                  </a:cubicBezTo>
                  <a:cubicBezTo>
                    <a:pt x="103" y="277"/>
                    <a:pt x="103" y="277"/>
                    <a:pt x="103" y="277"/>
                  </a:cubicBezTo>
                  <a:cubicBezTo>
                    <a:pt x="103" y="277"/>
                    <a:pt x="103" y="277"/>
                    <a:pt x="103" y="277"/>
                  </a:cubicBezTo>
                  <a:cubicBezTo>
                    <a:pt x="103" y="259"/>
                    <a:pt x="128" y="245"/>
                    <a:pt x="159" y="245"/>
                  </a:cubicBezTo>
                  <a:cubicBezTo>
                    <a:pt x="159" y="245"/>
                    <a:pt x="160" y="245"/>
                    <a:pt x="160" y="245"/>
                  </a:cubicBezTo>
                  <a:cubicBezTo>
                    <a:pt x="160" y="309"/>
                    <a:pt x="160" y="309"/>
                    <a:pt x="160" y="309"/>
                  </a:cubicBezTo>
                  <a:cubicBezTo>
                    <a:pt x="160" y="309"/>
                    <a:pt x="159" y="309"/>
                    <a:pt x="159" y="309"/>
                  </a:cubicBezTo>
                  <a:cubicBezTo>
                    <a:pt x="263" y="369"/>
                    <a:pt x="263" y="369"/>
                    <a:pt x="263" y="369"/>
                  </a:cubicBezTo>
                  <a:cubicBezTo>
                    <a:pt x="263" y="152"/>
                    <a:pt x="263" y="152"/>
                    <a:pt x="263" y="152"/>
                  </a:cubicBezTo>
                  <a:lnTo>
                    <a:pt x="0" y="0"/>
                  </a:lnTo>
                  <a:close/>
                </a:path>
              </a:pathLst>
            </a:custGeom>
            <a:solidFill>
              <a:srgbClr val="3A71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isḻïďè">
              <a:extLst>
                <a:ext uri="{FF2B5EF4-FFF2-40B4-BE49-F238E27FC236}">
                  <a16:creationId xmlns:a16="http://schemas.microsoft.com/office/drawing/2014/main" id="{09211400-24A8-ED70-7832-0D4C1C3015B0}"/>
                </a:ext>
              </a:extLst>
            </p:cNvPr>
            <p:cNvSpPr/>
            <p:nvPr/>
          </p:nvSpPr>
          <p:spPr bwMode="auto">
            <a:xfrm>
              <a:off x="6448425" y="2749550"/>
              <a:ext cx="1731963" cy="1000125"/>
            </a:xfrm>
            <a:custGeom>
              <a:avLst/>
              <a:gdLst>
                <a:gd name="T0" fmla="*/ 0 w 1091"/>
                <a:gd name="T1" fmla="*/ 314 h 630"/>
                <a:gd name="T2" fmla="*/ 547 w 1091"/>
                <a:gd name="T3" fmla="*/ 630 h 630"/>
                <a:gd name="T4" fmla="*/ 1091 w 1091"/>
                <a:gd name="T5" fmla="*/ 314 h 630"/>
                <a:gd name="T6" fmla="*/ 547 w 1091"/>
                <a:gd name="T7" fmla="*/ 0 h 630"/>
                <a:gd name="T8" fmla="*/ 0 w 1091"/>
                <a:gd name="T9" fmla="*/ 314 h 630"/>
              </a:gdLst>
              <a:ahLst/>
              <a:cxnLst>
                <a:cxn ang="0">
                  <a:pos x="T0" y="T1"/>
                </a:cxn>
                <a:cxn ang="0">
                  <a:pos x="T2" y="T3"/>
                </a:cxn>
                <a:cxn ang="0">
                  <a:pos x="T4" y="T5"/>
                </a:cxn>
                <a:cxn ang="0">
                  <a:pos x="T6" y="T7"/>
                </a:cxn>
                <a:cxn ang="0">
                  <a:pos x="T8" y="T9"/>
                </a:cxn>
              </a:cxnLst>
              <a:rect l="0" t="0" r="r" b="b"/>
              <a:pathLst>
                <a:path w="1091" h="630">
                  <a:moveTo>
                    <a:pt x="0" y="314"/>
                  </a:moveTo>
                  <a:lnTo>
                    <a:pt x="547" y="630"/>
                  </a:lnTo>
                  <a:lnTo>
                    <a:pt x="1091" y="314"/>
                  </a:lnTo>
                  <a:lnTo>
                    <a:pt x="547" y="0"/>
                  </a:lnTo>
                  <a:lnTo>
                    <a:pt x="0" y="314"/>
                  </a:lnTo>
                  <a:close/>
                </a:path>
              </a:pathLst>
            </a:cu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šļiḓê">
              <a:extLst>
                <a:ext uri="{FF2B5EF4-FFF2-40B4-BE49-F238E27FC236}">
                  <a16:creationId xmlns:a16="http://schemas.microsoft.com/office/drawing/2014/main" id="{4E4E0DAA-6888-976F-2A4E-1048E39B8124}"/>
                </a:ext>
              </a:extLst>
            </p:cNvPr>
            <p:cNvSpPr/>
            <p:nvPr/>
          </p:nvSpPr>
          <p:spPr bwMode="auto">
            <a:xfrm>
              <a:off x="7316788" y="3248025"/>
              <a:ext cx="863600" cy="1216025"/>
            </a:xfrm>
            <a:custGeom>
              <a:avLst/>
              <a:gdLst>
                <a:gd name="T0" fmla="*/ 0 w 544"/>
                <a:gd name="T1" fmla="*/ 766 h 766"/>
                <a:gd name="T2" fmla="*/ 544 w 544"/>
                <a:gd name="T3" fmla="*/ 453 h 766"/>
                <a:gd name="T4" fmla="*/ 544 w 544"/>
                <a:gd name="T5" fmla="*/ 0 h 766"/>
                <a:gd name="T6" fmla="*/ 0 w 544"/>
                <a:gd name="T7" fmla="*/ 316 h 766"/>
                <a:gd name="T8" fmla="*/ 0 w 544"/>
                <a:gd name="T9" fmla="*/ 766 h 766"/>
              </a:gdLst>
              <a:ahLst/>
              <a:cxnLst>
                <a:cxn ang="0">
                  <a:pos x="T0" y="T1"/>
                </a:cxn>
                <a:cxn ang="0">
                  <a:pos x="T2" y="T3"/>
                </a:cxn>
                <a:cxn ang="0">
                  <a:pos x="T4" y="T5"/>
                </a:cxn>
                <a:cxn ang="0">
                  <a:pos x="T6" y="T7"/>
                </a:cxn>
                <a:cxn ang="0">
                  <a:pos x="T8" y="T9"/>
                </a:cxn>
              </a:cxnLst>
              <a:rect l="0" t="0" r="r" b="b"/>
              <a:pathLst>
                <a:path w="544" h="766">
                  <a:moveTo>
                    <a:pt x="0" y="766"/>
                  </a:moveTo>
                  <a:lnTo>
                    <a:pt x="544" y="453"/>
                  </a:lnTo>
                  <a:lnTo>
                    <a:pt x="544" y="0"/>
                  </a:lnTo>
                  <a:lnTo>
                    <a:pt x="0" y="316"/>
                  </a:lnTo>
                  <a:lnTo>
                    <a:pt x="0" y="766"/>
                  </a:lnTo>
                  <a:close/>
                </a:path>
              </a:pathLst>
            </a:custGeom>
            <a:solidFill>
              <a:srgbClr val="1655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šḻídè">
              <a:extLst>
                <a:ext uri="{FF2B5EF4-FFF2-40B4-BE49-F238E27FC236}">
                  <a16:creationId xmlns:a16="http://schemas.microsoft.com/office/drawing/2014/main" id="{EF75A956-91F9-6265-7D1F-268532FB1F22}"/>
                </a:ext>
              </a:extLst>
            </p:cNvPr>
            <p:cNvSpPr/>
            <p:nvPr/>
          </p:nvSpPr>
          <p:spPr bwMode="auto">
            <a:xfrm>
              <a:off x="6788150" y="3340100"/>
              <a:ext cx="366713" cy="214313"/>
            </a:xfrm>
            <a:prstGeom prst="ellipse">
              <a:avLst/>
            </a:pr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sḷïďê">
              <a:extLst>
                <a:ext uri="{FF2B5EF4-FFF2-40B4-BE49-F238E27FC236}">
                  <a16:creationId xmlns:a16="http://schemas.microsoft.com/office/drawing/2014/main" id="{CD56D682-0F08-47A8-EFF1-16BAB3B8FF15}"/>
                </a:ext>
              </a:extLst>
            </p:cNvPr>
            <p:cNvSpPr/>
            <p:nvPr/>
          </p:nvSpPr>
          <p:spPr bwMode="auto">
            <a:xfrm>
              <a:off x="6637338" y="2822575"/>
              <a:ext cx="366713" cy="211138"/>
            </a:xfrm>
            <a:prstGeom prst="ellipse">
              <a:avLst/>
            </a:pr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ṣlïďè">
              <a:extLst>
                <a:ext uri="{FF2B5EF4-FFF2-40B4-BE49-F238E27FC236}">
                  <a16:creationId xmlns:a16="http://schemas.microsoft.com/office/drawing/2014/main" id="{58E3F3B0-D247-8B92-3E95-F0C02FB5E62F}"/>
                </a:ext>
              </a:extLst>
            </p:cNvPr>
            <p:cNvSpPr/>
            <p:nvPr/>
          </p:nvSpPr>
          <p:spPr bwMode="auto">
            <a:xfrm>
              <a:off x="6788150" y="3444875"/>
              <a:ext cx="188913" cy="715963"/>
            </a:xfrm>
            <a:custGeom>
              <a:avLst/>
              <a:gdLst>
                <a:gd name="T0" fmla="*/ 0 w 57"/>
                <a:gd name="T1" fmla="*/ 217 h 217"/>
                <a:gd name="T2" fmla="*/ 56 w 57"/>
                <a:gd name="T3" fmla="*/ 185 h 217"/>
                <a:gd name="T4" fmla="*/ 57 w 57"/>
                <a:gd name="T5" fmla="*/ 185 h 217"/>
                <a:gd name="T6" fmla="*/ 57 w 57"/>
                <a:gd name="T7" fmla="*/ 33 h 217"/>
                <a:gd name="T8" fmla="*/ 0 w 57"/>
                <a:gd name="T9" fmla="*/ 0 h 217"/>
                <a:gd name="T10" fmla="*/ 0 w 57"/>
                <a:gd name="T11" fmla="*/ 217 h 217"/>
                <a:gd name="T12" fmla="*/ 0 w 57"/>
                <a:gd name="T13" fmla="*/ 217 h 217"/>
                <a:gd name="T14" fmla="*/ 0 w 57"/>
                <a:gd name="T15" fmla="*/ 217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17">
                  <a:moveTo>
                    <a:pt x="0" y="217"/>
                  </a:moveTo>
                  <a:cubicBezTo>
                    <a:pt x="0" y="199"/>
                    <a:pt x="25" y="185"/>
                    <a:pt x="56" y="185"/>
                  </a:cubicBezTo>
                  <a:cubicBezTo>
                    <a:pt x="56" y="185"/>
                    <a:pt x="57" y="185"/>
                    <a:pt x="57" y="185"/>
                  </a:cubicBezTo>
                  <a:cubicBezTo>
                    <a:pt x="57" y="33"/>
                    <a:pt x="57" y="33"/>
                    <a:pt x="57" y="33"/>
                  </a:cubicBezTo>
                  <a:cubicBezTo>
                    <a:pt x="0" y="0"/>
                    <a:pt x="0" y="0"/>
                    <a:pt x="0" y="0"/>
                  </a:cubicBezTo>
                  <a:cubicBezTo>
                    <a:pt x="0" y="217"/>
                    <a:pt x="0" y="217"/>
                    <a:pt x="0" y="217"/>
                  </a:cubicBezTo>
                  <a:cubicBezTo>
                    <a:pt x="0" y="217"/>
                    <a:pt x="0" y="217"/>
                    <a:pt x="0" y="217"/>
                  </a:cubicBezTo>
                  <a:cubicBezTo>
                    <a:pt x="0" y="217"/>
                    <a:pt x="0" y="217"/>
                    <a:pt x="0" y="217"/>
                  </a:cubicBezTo>
                  <a:close/>
                </a:path>
              </a:pathLst>
            </a:cu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šľîďé">
              <a:extLst>
                <a:ext uri="{FF2B5EF4-FFF2-40B4-BE49-F238E27FC236}">
                  <a16:creationId xmlns:a16="http://schemas.microsoft.com/office/drawing/2014/main" id="{0EBD31C9-E8EB-C118-E997-2FF1011D17CE}"/>
                </a:ext>
              </a:extLst>
            </p:cNvPr>
            <p:cNvSpPr/>
            <p:nvPr/>
          </p:nvSpPr>
          <p:spPr bwMode="auto">
            <a:xfrm>
              <a:off x="5040313" y="2927350"/>
              <a:ext cx="241300" cy="290513"/>
            </a:xfrm>
            <a:prstGeom prst="rect">
              <a:avLst/>
            </a:prstGeom>
            <a:solidFill>
              <a:srgbClr val="1655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5" name="íś1íḓe">
              <a:extLst>
                <a:ext uri="{FF2B5EF4-FFF2-40B4-BE49-F238E27FC236}">
                  <a16:creationId xmlns:a16="http://schemas.microsoft.com/office/drawing/2014/main" id="{129D976F-2CE9-3155-1875-C0940A2D69A3}"/>
                </a:ext>
              </a:extLst>
            </p:cNvPr>
            <p:cNvSpPr/>
            <p:nvPr/>
          </p:nvSpPr>
          <p:spPr bwMode="auto">
            <a:xfrm>
              <a:off x="4602163" y="3248025"/>
              <a:ext cx="866775" cy="1216025"/>
            </a:xfrm>
            <a:custGeom>
              <a:avLst/>
              <a:gdLst>
                <a:gd name="T0" fmla="*/ 263 w 263"/>
                <a:gd name="T1" fmla="*/ 0 h 369"/>
                <a:gd name="T2" fmla="*/ 263 w 263"/>
                <a:gd name="T3" fmla="*/ 218 h 369"/>
                <a:gd name="T4" fmla="*/ 160 w 263"/>
                <a:gd name="T5" fmla="*/ 277 h 369"/>
                <a:gd name="T6" fmla="*/ 160 w 263"/>
                <a:gd name="T7" fmla="*/ 277 h 369"/>
                <a:gd name="T8" fmla="*/ 104 w 263"/>
                <a:gd name="T9" fmla="*/ 245 h 369"/>
                <a:gd name="T10" fmla="*/ 103 w 263"/>
                <a:gd name="T11" fmla="*/ 245 h 369"/>
                <a:gd name="T12" fmla="*/ 103 w 263"/>
                <a:gd name="T13" fmla="*/ 309 h 369"/>
                <a:gd name="T14" fmla="*/ 104 w 263"/>
                <a:gd name="T15" fmla="*/ 309 h 369"/>
                <a:gd name="T16" fmla="*/ 0 w 263"/>
                <a:gd name="T17" fmla="*/ 369 h 369"/>
                <a:gd name="T18" fmla="*/ 0 w 263"/>
                <a:gd name="T19" fmla="*/ 152 h 369"/>
                <a:gd name="T20" fmla="*/ 263 w 263"/>
                <a:gd name="T21"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69">
                  <a:moveTo>
                    <a:pt x="263" y="0"/>
                  </a:moveTo>
                  <a:cubicBezTo>
                    <a:pt x="263" y="218"/>
                    <a:pt x="263" y="218"/>
                    <a:pt x="263" y="218"/>
                  </a:cubicBezTo>
                  <a:cubicBezTo>
                    <a:pt x="160" y="277"/>
                    <a:pt x="160" y="277"/>
                    <a:pt x="160" y="277"/>
                  </a:cubicBezTo>
                  <a:cubicBezTo>
                    <a:pt x="160" y="277"/>
                    <a:pt x="160" y="277"/>
                    <a:pt x="160" y="277"/>
                  </a:cubicBezTo>
                  <a:cubicBezTo>
                    <a:pt x="160" y="259"/>
                    <a:pt x="135" y="245"/>
                    <a:pt x="104" y="245"/>
                  </a:cubicBezTo>
                  <a:cubicBezTo>
                    <a:pt x="104" y="245"/>
                    <a:pt x="103" y="245"/>
                    <a:pt x="103" y="245"/>
                  </a:cubicBezTo>
                  <a:cubicBezTo>
                    <a:pt x="103" y="309"/>
                    <a:pt x="103" y="309"/>
                    <a:pt x="103" y="309"/>
                  </a:cubicBezTo>
                  <a:cubicBezTo>
                    <a:pt x="103" y="309"/>
                    <a:pt x="104" y="309"/>
                    <a:pt x="104" y="309"/>
                  </a:cubicBezTo>
                  <a:cubicBezTo>
                    <a:pt x="0" y="369"/>
                    <a:pt x="0" y="369"/>
                    <a:pt x="0" y="369"/>
                  </a:cubicBezTo>
                  <a:cubicBezTo>
                    <a:pt x="0" y="152"/>
                    <a:pt x="0" y="152"/>
                    <a:pt x="0" y="152"/>
                  </a:cubicBezTo>
                  <a:lnTo>
                    <a:pt x="263" y="0"/>
                  </a:lnTo>
                  <a:close/>
                </a:path>
              </a:pathLst>
            </a:custGeom>
            <a:solidFill>
              <a:srgbClr val="1655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ṡļíḋe">
              <a:extLst>
                <a:ext uri="{FF2B5EF4-FFF2-40B4-BE49-F238E27FC236}">
                  <a16:creationId xmlns:a16="http://schemas.microsoft.com/office/drawing/2014/main" id="{8F745B67-D911-668F-D066-3EC0A12D08AA}"/>
                </a:ext>
              </a:extLst>
            </p:cNvPr>
            <p:cNvSpPr/>
            <p:nvPr/>
          </p:nvSpPr>
          <p:spPr bwMode="auto">
            <a:xfrm>
              <a:off x="3733800" y="2749550"/>
              <a:ext cx="1735138" cy="1000125"/>
            </a:xfrm>
            <a:custGeom>
              <a:avLst/>
              <a:gdLst>
                <a:gd name="T0" fmla="*/ 1093 w 1093"/>
                <a:gd name="T1" fmla="*/ 314 h 630"/>
                <a:gd name="T2" fmla="*/ 547 w 1093"/>
                <a:gd name="T3" fmla="*/ 630 h 630"/>
                <a:gd name="T4" fmla="*/ 0 w 1093"/>
                <a:gd name="T5" fmla="*/ 314 h 630"/>
                <a:gd name="T6" fmla="*/ 547 w 1093"/>
                <a:gd name="T7" fmla="*/ 0 h 630"/>
                <a:gd name="T8" fmla="*/ 1093 w 1093"/>
                <a:gd name="T9" fmla="*/ 314 h 630"/>
              </a:gdLst>
              <a:ahLst/>
              <a:cxnLst>
                <a:cxn ang="0">
                  <a:pos x="T0" y="T1"/>
                </a:cxn>
                <a:cxn ang="0">
                  <a:pos x="T2" y="T3"/>
                </a:cxn>
                <a:cxn ang="0">
                  <a:pos x="T4" y="T5"/>
                </a:cxn>
                <a:cxn ang="0">
                  <a:pos x="T6" y="T7"/>
                </a:cxn>
                <a:cxn ang="0">
                  <a:pos x="T8" y="T9"/>
                </a:cxn>
              </a:cxnLst>
              <a:rect l="0" t="0" r="r" b="b"/>
              <a:pathLst>
                <a:path w="1093" h="630">
                  <a:moveTo>
                    <a:pt x="1093" y="314"/>
                  </a:moveTo>
                  <a:lnTo>
                    <a:pt x="547" y="630"/>
                  </a:lnTo>
                  <a:lnTo>
                    <a:pt x="0" y="314"/>
                  </a:lnTo>
                  <a:lnTo>
                    <a:pt x="547" y="0"/>
                  </a:lnTo>
                  <a:lnTo>
                    <a:pt x="1093" y="314"/>
                  </a:lnTo>
                  <a:close/>
                </a:path>
              </a:pathLst>
            </a:cu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liḓê">
              <a:extLst>
                <a:ext uri="{FF2B5EF4-FFF2-40B4-BE49-F238E27FC236}">
                  <a16:creationId xmlns:a16="http://schemas.microsoft.com/office/drawing/2014/main" id="{CDAE63B5-B52C-6288-62DF-B873DF216853}"/>
                </a:ext>
              </a:extLst>
            </p:cNvPr>
            <p:cNvSpPr/>
            <p:nvPr/>
          </p:nvSpPr>
          <p:spPr bwMode="auto">
            <a:xfrm>
              <a:off x="3733800" y="3248025"/>
              <a:ext cx="868363" cy="1216025"/>
            </a:xfrm>
            <a:custGeom>
              <a:avLst/>
              <a:gdLst>
                <a:gd name="T0" fmla="*/ 547 w 547"/>
                <a:gd name="T1" fmla="*/ 766 h 766"/>
                <a:gd name="T2" fmla="*/ 0 w 547"/>
                <a:gd name="T3" fmla="*/ 453 h 766"/>
                <a:gd name="T4" fmla="*/ 0 w 547"/>
                <a:gd name="T5" fmla="*/ 0 h 766"/>
                <a:gd name="T6" fmla="*/ 547 w 547"/>
                <a:gd name="T7" fmla="*/ 316 h 766"/>
                <a:gd name="T8" fmla="*/ 547 w 547"/>
                <a:gd name="T9" fmla="*/ 766 h 766"/>
              </a:gdLst>
              <a:ahLst/>
              <a:cxnLst>
                <a:cxn ang="0">
                  <a:pos x="T0" y="T1"/>
                </a:cxn>
                <a:cxn ang="0">
                  <a:pos x="T2" y="T3"/>
                </a:cxn>
                <a:cxn ang="0">
                  <a:pos x="T4" y="T5"/>
                </a:cxn>
                <a:cxn ang="0">
                  <a:pos x="T6" y="T7"/>
                </a:cxn>
                <a:cxn ang="0">
                  <a:pos x="T8" y="T9"/>
                </a:cxn>
              </a:cxnLst>
              <a:rect l="0" t="0" r="r" b="b"/>
              <a:pathLst>
                <a:path w="547" h="766">
                  <a:moveTo>
                    <a:pt x="547" y="766"/>
                  </a:moveTo>
                  <a:lnTo>
                    <a:pt x="0" y="453"/>
                  </a:lnTo>
                  <a:lnTo>
                    <a:pt x="0" y="0"/>
                  </a:lnTo>
                  <a:lnTo>
                    <a:pt x="547" y="316"/>
                  </a:lnTo>
                  <a:lnTo>
                    <a:pt x="547" y="766"/>
                  </a:lnTo>
                  <a:close/>
                </a:path>
              </a:pathLst>
            </a:custGeom>
            <a:solidFill>
              <a:srgbClr val="3A71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íṡlïḓè">
              <a:extLst>
                <a:ext uri="{FF2B5EF4-FFF2-40B4-BE49-F238E27FC236}">
                  <a16:creationId xmlns:a16="http://schemas.microsoft.com/office/drawing/2014/main" id="{1282789F-C79B-83EC-33E5-6D38373FB188}"/>
                </a:ext>
              </a:extLst>
            </p:cNvPr>
            <p:cNvSpPr/>
            <p:nvPr/>
          </p:nvSpPr>
          <p:spPr bwMode="auto">
            <a:xfrm>
              <a:off x="4759325" y="3340100"/>
              <a:ext cx="369888" cy="214313"/>
            </a:xfrm>
            <a:prstGeom prst="ellipse">
              <a:avLst/>
            </a:pr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iṣḻiḓê">
              <a:extLst>
                <a:ext uri="{FF2B5EF4-FFF2-40B4-BE49-F238E27FC236}">
                  <a16:creationId xmlns:a16="http://schemas.microsoft.com/office/drawing/2014/main" id="{68A212EB-E8A8-F61E-A431-EAB555D619C7}"/>
                </a:ext>
              </a:extLst>
            </p:cNvPr>
            <p:cNvSpPr/>
            <p:nvPr/>
          </p:nvSpPr>
          <p:spPr bwMode="auto">
            <a:xfrm>
              <a:off x="4911725" y="2822575"/>
              <a:ext cx="369888" cy="211138"/>
            </a:xfrm>
            <a:prstGeom prst="ellipse">
              <a:avLst/>
            </a:pr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šḻiďê">
              <a:extLst>
                <a:ext uri="{FF2B5EF4-FFF2-40B4-BE49-F238E27FC236}">
                  <a16:creationId xmlns:a16="http://schemas.microsoft.com/office/drawing/2014/main" id="{BDBA66C4-C6C9-054F-D91F-25A368867D4E}"/>
                </a:ext>
              </a:extLst>
            </p:cNvPr>
            <p:cNvSpPr/>
            <p:nvPr/>
          </p:nvSpPr>
          <p:spPr bwMode="auto">
            <a:xfrm>
              <a:off x="4941888" y="3444875"/>
              <a:ext cx="187325" cy="715963"/>
            </a:xfrm>
            <a:custGeom>
              <a:avLst/>
              <a:gdLst>
                <a:gd name="T0" fmla="*/ 57 w 57"/>
                <a:gd name="T1" fmla="*/ 217 h 217"/>
                <a:gd name="T2" fmla="*/ 1 w 57"/>
                <a:gd name="T3" fmla="*/ 185 h 217"/>
                <a:gd name="T4" fmla="*/ 0 w 57"/>
                <a:gd name="T5" fmla="*/ 185 h 217"/>
                <a:gd name="T6" fmla="*/ 0 w 57"/>
                <a:gd name="T7" fmla="*/ 33 h 217"/>
                <a:gd name="T8" fmla="*/ 57 w 57"/>
                <a:gd name="T9" fmla="*/ 0 h 217"/>
                <a:gd name="T10" fmla="*/ 57 w 57"/>
                <a:gd name="T11" fmla="*/ 217 h 217"/>
                <a:gd name="T12" fmla="*/ 57 w 57"/>
                <a:gd name="T13" fmla="*/ 217 h 217"/>
                <a:gd name="T14" fmla="*/ 57 w 57"/>
                <a:gd name="T15" fmla="*/ 217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17">
                  <a:moveTo>
                    <a:pt x="57" y="217"/>
                  </a:moveTo>
                  <a:cubicBezTo>
                    <a:pt x="57" y="199"/>
                    <a:pt x="32" y="185"/>
                    <a:pt x="1" y="185"/>
                  </a:cubicBezTo>
                  <a:cubicBezTo>
                    <a:pt x="1" y="185"/>
                    <a:pt x="0" y="185"/>
                    <a:pt x="0" y="185"/>
                  </a:cubicBezTo>
                  <a:cubicBezTo>
                    <a:pt x="0" y="33"/>
                    <a:pt x="0" y="33"/>
                    <a:pt x="0" y="33"/>
                  </a:cubicBezTo>
                  <a:cubicBezTo>
                    <a:pt x="57" y="0"/>
                    <a:pt x="57" y="0"/>
                    <a:pt x="57" y="0"/>
                  </a:cubicBezTo>
                  <a:cubicBezTo>
                    <a:pt x="57" y="217"/>
                    <a:pt x="57" y="217"/>
                    <a:pt x="57" y="217"/>
                  </a:cubicBezTo>
                  <a:cubicBezTo>
                    <a:pt x="57" y="217"/>
                    <a:pt x="57" y="217"/>
                    <a:pt x="57" y="217"/>
                  </a:cubicBezTo>
                  <a:cubicBezTo>
                    <a:pt x="57" y="217"/>
                    <a:pt x="57" y="217"/>
                    <a:pt x="57" y="217"/>
                  </a:cubicBezTo>
                  <a:close/>
                </a:path>
              </a:pathLst>
            </a:custGeom>
            <a:solidFill>
              <a:srgbClr val="0C30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ṣlîďè">
              <a:extLst>
                <a:ext uri="{FF2B5EF4-FFF2-40B4-BE49-F238E27FC236}">
                  <a16:creationId xmlns:a16="http://schemas.microsoft.com/office/drawing/2014/main" id="{A1218279-90DF-3C69-7174-76222082E071}"/>
                </a:ext>
              </a:extLst>
            </p:cNvPr>
            <p:cNvSpPr/>
            <p:nvPr/>
          </p:nvSpPr>
          <p:spPr bwMode="auto">
            <a:xfrm>
              <a:off x="3770313" y="4602163"/>
              <a:ext cx="158750" cy="119063"/>
            </a:xfrm>
            <a:custGeom>
              <a:avLst/>
              <a:gdLst>
                <a:gd name="T0" fmla="*/ 4 w 48"/>
                <a:gd name="T1" fmla="*/ 23 h 36"/>
                <a:gd name="T2" fmla="*/ 18 w 48"/>
                <a:gd name="T3" fmla="*/ 25 h 36"/>
                <a:gd name="T4" fmla="*/ 38 w 48"/>
                <a:gd name="T5" fmla="*/ 13 h 36"/>
                <a:gd name="T6" fmla="*/ 46 w 48"/>
                <a:gd name="T7" fmla="*/ 3 h 36"/>
                <a:gd name="T8" fmla="*/ 17 w 48"/>
                <a:gd name="T9" fmla="*/ 9 h 36"/>
                <a:gd name="T10" fmla="*/ 4 w 48"/>
                <a:gd name="T11" fmla="*/ 23 h 36"/>
              </a:gdLst>
              <a:ahLst/>
              <a:cxnLst>
                <a:cxn ang="0">
                  <a:pos x="T0" y="T1"/>
                </a:cxn>
                <a:cxn ang="0">
                  <a:pos x="T2" y="T3"/>
                </a:cxn>
                <a:cxn ang="0">
                  <a:pos x="T4" y="T5"/>
                </a:cxn>
                <a:cxn ang="0">
                  <a:pos x="T6" y="T7"/>
                </a:cxn>
                <a:cxn ang="0">
                  <a:pos x="T8" y="T9"/>
                </a:cxn>
                <a:cxn ang="0">
                  <a:pos x="T10" y="T11"/>
                </a:cxn>
              </a:cxnLst>
              <a:rect l="0" t="0" r="r" b="b"/>
              <a:pathLst>
                <a:path w="48" h="36">
                  <a:moveTo>
                    <a:pt x="4" y="23"/>
                  </a:moveTo>
                  <a:cubicBezTo>
                    <a:pt x="0" y="36"/>
                    <a:pt x="14" y="27"/>
                    <a:pt x="18" y="25"/>
                  </a:cubicBezTo>
                  <a:cubicBezTo>
                    <a:pt x="25" y="21"/>
                    <a:pt x="32" y="18"/>
                    <a:pt x="38" y="13"/>
                  </a:cubicBezTo>
                  <a:cubicBezTo>
                    <a:pt x="42" y="10"/>
                    <a:pt x="48" y="5"/>
                    <a:pt x="46" y="3"/>
                  </a:cubicBezTo>
                  <a:cubicBezTo>
                    <a:pt x="44" y="0"/>
                    <a:pt x="24" y="5"/>
                    <a:pt x="17" y="9"/>
                  </a:cubicBezTo>
                  <a:cubicBezTo>
                    <a:pt x="11" y="14"/>
                    <a:pt x="4" y="23"/>
                    <a:pt x="4" y="23"/>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ṣľidé">
              <a:extLst>
                <a:ext uri="{FF2B5EF4-FFF2-40B4-BE49-F238E27FC236}">
                  <a16:creationId xmlns:a16="http://schemas.microsoft.com/office/drawing/2014/main" id="{759D89DA-4321-8C02-9363-037A32226EFE}"/>
                </a:ext>
              </a:extLst>
            </p:cNvPr>
            <p:cNvSpPr/>
            <p:nvPr/>
          </p:nvSpPr>
          <p:spPr bwMode="auto">
            <a:xfrm>
              <a:off x="4054475" y="3370263"/>
              <a:ext cx="98425" cy="128588"/>
            </a:xfrm>
            <a:custGeom>
              <a:avLst/>
              <a:gdLst>
                <a:gd name="T0" fmla="*/ 6 w 30"/>
                <a:gd name="T1" fmla="*/ 6 h 39"/>
                <a:gd name="T2" fmla="*/ 22 w 30"/>
                <a:gd name="T3" fmla="*/ 8 h 39"/>
                <a:gd name="T4" fmla="*/ 22 w 30"/>
                <a:gd name="T5" fmla="*/ 27 h 39"/>
                <a:gd name="T6" fmla="*/ 29 w 30"/>
                <a:gd name="T7" fmla="*/ 30 h 39"/>
                <a:gd name="T8" fmla="*/ 20 w 30"/>
                <a:gd name="T9" fmla="*/ 37 h 39"/>
                <a:gd name="T10" fmla="*/ 1 w 30"/>
                <a:gd name="T11" fmla="*/ 28 h 39"/>
                <a:gd name="T12" fmla="*/ 6 w 30"/>
                <a:gd name="T13" fmla="*/ 6 h 39"/>
              </a:gdLst>
              <a:ahLst/>
              <a:cxnLst>
                <a:cxn ang="0">
                  <a:pos x="T0" y="T1"/>
                </a:cxn>
                <a:cxn ang="0">
                  <a:pos x="T2" y="T3"/>
                </a:cxn>
                <a:cxn ang="0">
                  <a:pos x="T4" y="T5"/>
                </a:cxn>
                <a:cxn ang="0">
                  <a:pos x="T6" y="T7"/>
                </a:cxn>
                <a:cxn ang="0">
                  <a:pos x="T8" y="T9"/>
                </a:cxn>
                <a:cxn ang="0">
                  <a:pos x="T10" y="T11"/>
                </a:cxn>
                <a:cxn ang="0">
                  <a:pos x="T12" y="T13"/>
                </a:cxn>
              </a:cxnLst>
              <a:rect l="0" t="0" r="r" b="b"/>
              <a:pathLst>
                <a:path w="30" h="39">
                  <a:moveTo>
                    <a:pt x="6" y="6"/>
                  </a:moveTo>
                  <a:cubicBezTo>
                    <a:pt x="12" y="1"/>
                    <a:pt x="19" y="0"/>
                    <a:pt x="22" y="8"/>
                  </a:cubicBezTo>
                  <a:cubicBezTo>
                    <a:pt x="24" y="14"/>
                    <a:pt x="23" y="21"/>
                    <a:pt x="22" y="27"/>
                  </a:cubicBezTo>
                  <a:cubicBezTo>
                    <a:pt x="22" y="32"/>
                    <a:pt x="25" y="27"/>
                    <a:pt x="29" y="30"/>
                  </a:cubicBezTo>
                  <a:cubicBezTo>
                    <a:pt x="30" y="32"/>
                    <a:pt x="22" y="36"/>
                    <a:pt x="20" y="37"/>
                  </a:cubicBezTo>
                  <a:cubicBezTo>
                    <a:pt x="11" y="39"/>
                    <a:pt x="3" y="38"/>
                    <a:pt x="1" y="28"/>
                  </a:cubicBezTo>
                  <a:cubicBezTo>
                    <a:pt x="1" y="28"/>
                    <a:pt x="0" y="10"/>
                    <a:pt x="6" y="6"/>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lídé">
              <a:extLst>
                <a:ext uri="{FF2B5EF4-FFF2-40B4-BE49-F238E27FC236}">
                  <a16:creationId xmlns:a16="http://schemas.microsoft.com/office/drawing/2014/main" id="{0C6C0386-B867-5435-6E90-6049C03B5D2D}"/>
                </a:ext>
              </a:extLst>
            </p:cNvPr>
            <p:cNvSpPr/>
            <p:nvPr/>
          </p:nvSpPr>
          <p:spPr bwMode="auto">
            <a:xfrm>
              <a:off x="4244975" y="3511550"/>
              <a:ext cx="115888" cy="134938"/>
            </a:xfrm>
            <a:custGeom>
              <a:avLst/>
              <a:gdLst>
                <a:gd name="T0" fmla="*/ 31 w 35"/>
                <a:gd name="T1" fmla="*/ 9 h 41"/>
                <a:gd name="T2" fmla="*/ 15 w 35"/>
                <a:gd name="T3" fmla="*/ 7 h 41"/>
                <a:gd name="T4" fmla="*/ 9 w 35"/>
                <a:gd name="T5" fmla="*/ 25 h 41"/>
                <a:gd name="T6" fmla="*/ 2 w 35"/>
                <a:gd name="T7" fmla="*/ 26 h 41"/>
                <a:gd name="T8" fmla="*/ 9 w 35"/>
                <a:gd name="T9" fmla="*/ 35 h 41"/>
                <a:gd name="T10" fmla="*/ 29 w 35"/>
                <a:gd name="T11" fmla="*/ 32 h 41"/>
                <a:gd name="T12" fmla="*/ 31 w 35"/>
                <a:gd name="T13" fmla="*/ 9 h 41"/>
              </a:gdLst>
              <a:ahLst/>
              <a:cxnLst>
                <a:cxn ang="0">
                  <a:pos x="T0" y="T1"/>
                </a:cxn>
                <a:cxn ang="0">
                  <a:pos x="T2" y="T3"/>
                </a:cxn>
                <a:cxn ang="0">
                  <a:pos x="T4" y="T5"/>
                </a:cxn>
                <a:cxn ang="0">
                  <a:pos x="T6" y="T7"/>
                </a:cxn>
                <a:cxn ang="0">
                  <a:pos x="T8" y="T9"/>
                </a:cxn>
                <a:cxn ang="0">
                  <a:pos x="T10" y="T11"/>
                </a:cxn>
                <a:cxn ang="0">
                  <a:pos x="T12" y="T13"/>
                </a:cxn>
              </a:cxnLst>
              <a:rect l="0" t="0" r="r" b="b"/>
              <a:pathLst>
                <a:path w="35" h="41">
                  <a:moveTo>
                    <a:pt x="31" y="9"/>
                  </a:moveTo>
                  <a:cubicBezTo>
                    <a:pt x="27" y="3"/>
                    <a:pt x="20" y="0"/>
                    <a:pt x="15" y="7"/>
                  </a:cubicBezTo>
                  <a:cubicBezTo>
                    <a:pt x="11" y="12"/>
                    <a:pt x="10" y="18"/>
                    <a:pt x="9" y="25"/>
                  </a:cubicBezTo>
                  <a:cubicBezTo>
                    <a:pt x="8" y="29"/>
                    <a:pt x="6" y="24"/>
                    <a:pt x="2" y="26"/>
                  </a:cubicBezTo>
                  <a:cubicBezTo>
                    <a:pt x="0" y="27"/>
                    <a:pt x="7" y="34"/>
                    <a:pt x="9" y="35"/>
                  </a:cubicBezTo>
                  <a:cubicBezTo>
                    <a:pt x="17" y="39"/>
                    <a:pt x="24" y="41"/>
                    <a:pt x="29" y="32"/>
                  </a:cubicBezTo>
                  <a:cubicBezTo>
                    <a:pt x="29" y="32"/>
                    <a:pt x="35" y="15"/>
                    <a:pt x="31" y="9"/>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íṡľïḋe">
              <a:extLst>
                <a:ext uri="{FF2B5EF4-FFF2-40B4-BE49-F238E27FC236}">
                  <a16:creationId xmlns:a16="http://schemas.microsoft.com/office/drawing/2014/main" id="{28FD5C23-7D2C-C411-A74F-238176C01870}"/>
                </a:ext>
              </a:extLst>
            </p:cNvPr>
            <p:cNvSpPr/>
            <p:nvPr/>
          </p:nvSpPr>
          <p:spPr bwMode="auto">
            <a:xfrm>
              <a:off x="3617913" y="3459163"/>
              <a:ext cx="482600" cy="331788"/>
            </a:xfrm>
            <a:custGeom>
              <a:avLst/>
              <a:gdLst>
                <a:gd name="T0" fmla="*/ 135 w 146"/>
                <a:gd name="T1" fmla="*/ 2 h 101"/>
                <a:gd name="T2" fmla="*/ 28 w 146"/>
                <a:gd name="T3" fmla="*/ 66 h 101"/>
                <a:gd name="T4" fmla="*/ 48 w 146"/>
                <a:gd name="T5" fmla="*/ 84 h 101"/>
                <a:gd name="T6" fmla="*/ 97 w 146"/>
                <a:gd name="T7" fmla="*/ 44 h 101"/>
                <a:gd name="T8" fmla="*/ 142 w 146"/>
                <a:gd name="T9" fmla="*/ 9 h 101"/>
                <a:gd name="T10" fmla="*/ 140 w 146"/>
                <a:gd name="T11" fmla="*/ 1 h 101"/>
                <a:gd name="T12" fmla="*/ 135 w 146"/>
                <a:gd name="T13" fmla="*/ 2 h 101"/>
              </a:gdLst>
              <a:ahLst/>
              <a:cxnLst>
                <a:cxn ang="0">
                  <a:pos x="T0" y="T1"/>
                </a:cxn>
                <a:cxn ang="0">
                  <a:pos x="T2" y="T3"/>
                </a:cxn>
                <a:cxn ang="0">
                  <a:pos x="T4" y="T5"/>
                </a:cxn>
                <a:cxn ang="0">
                  <a:pos x="T6" y="T7"/>
                </a:cxn>
                <a:cxn ang="0">
                  <a:pos x="T8" y="T9"/>
                </a:cxn>
                <a:cxn ang="0">
                  <a:pos x="T10" y="T11"/>
                </a:cxn>
                <a:cxn ang="0">
                  <a:pos x="T12" y="T13"/>
                </a:cxn>
              </a:cxnLst>
              <a:rect l="0" t="0" r="r" b="b"/>
              <a:pathLst>
                <a:path w="146" h="101">
                  <a:moveTo>
                    <a:pt x="135" y="2"/>
                  </a:moveTo>
                  <a:cubicBezTo>
                    <a:pt x="107" y="20"/>
                    <a:pt x="60" y="42"/>
                    <a:pt x="28" y="66"/>
                  </a:cubicBezTo>
                  <a:cubicBezTo>
                    <a:pt x="0" y="86"/>
                    <a:pt x="25" y="101"/>
                    <a:pt x="48" y="84"/>
                  </a:cubicBezTo>
                  <a:cubicBezTo>
                    <a:pt x="65" y="71"/>
                    <a:pt x="79" y="56"/>
                    <a:pt x="97" y="44"/>
                  </a:cubicBezTo>
                  <a:cubicBezTo>
                    <a:pt x="113" y="32"/>
                    <a:pt x="138" y="14"/>
                    <a:pt x="142" y="9"/>
                  </a:cubicBezTo>
                  <a:cubicBezTo>
                    <a:pt x="145" y="7"/>
                    <a:pt x="146" y="3"/>
                    <a:pt x="140" y="1"/>
                  </a:cubicBezTo>
                  <a:cubicBezTo>
                    <a:pt x="137" y="0"/>
                    <a:pt x="135" y="2"/>
                    <a:pt x="135" y="2"/>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iṣļîdè">
              <a:extLst>
                <a:ext uri="{FF2B5EF4-FFF2-40B4-BE49-F238E27FC236}">
                  <a16:creationId xmlns:a16="http://schemas.microsoft.com/office/drawing/2014/main" id="{27789B7F-F5ED-DCE5-96F2-761F8B402315}"/>
                </a:ext>
              </a:extLst>
            </p:cNvPr>
            <p:cNvSpPr/>
            <p:nvPr/>
          </p:nvSpPr>
          <p:spPr bwMode="auto">
            <a:xfrm>
              <a:off x="3621088" y="4197350"/>
              <a:ext cx="344488" cy="490538"/>
            </a:xfrm>
            <a:custGeom>
              <a:avLst/>
              <a:gdLst>
                <a:gd name="T0" fmla="*/ 39 w 104"/>
                <a:gd name="T1" fmla="*/ 0 h 149"/>
                <a:gd name="T2" fmla="*/ 4 w 104"/>
                <a:gd name="T3" fmla="*/ 17 h 149"/>
                <a:gd name="T4" fmla="*/ 75 w 104"/>
                <a:gd name="T5" fmla="*/ 64 h 149"/>
                <a:gd name="T6" fmla="*/ 50 w 104"/>
                <a:gd name="T7" fmla="*/ 145 h 149"/>
                <a:gd name="T8" fmla="*/ 52 w 104"/>
                <a:gd name="T9" fmla="*/ 149 h 149"/>
                <a:gd name="T10" fmla="*/ 62 w 104"/>
                <a:gd name="T11" fmla="*/ 145 h 149"/>
                <a:gd name="T12" fmla="*/ 102 w 104"/>
                <a:gd name="T13" fmla="*/ 60 h 149"/>
                <a:gd name="T14" fmla="*/ 39 w 104"/>
                <a:gd name="T15" fmla="*/ 0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49">
                  <a:moveTo>
                    <a:pt x="39" y="0"/>
                  </a:moveTo>
                  <a:cubicBezTo>
                    <a:pt x="29" y="0"/>
                    <a:pt x="8" y="4"/>
                    <a:pt x="4" y="17"/>
                  </a:cubicBezTo>
                  <a:cubicBezTo>
                    <a:pt x="0" y="29"/>
                    <a:pt x="69" y="48"/>
                    <a:pt x="75" y="64"/>
                  </a:cubicBezTo>
                  <a:cubicBezTo>
                    <a:pt x="80" y="72"/>
                    <a:pt x="53" y="134"/>
                    <a:pt x="50" y="145"/>
                  </a:cubicBezTo>
                  <a:cubicBezTo>
                    <a:pt x="50" y="145"/>
                    <a:pt x="47" y="148"/>
                    <a:pt x="52" y="149"/>
                  </a:cubicBezTo>
                  <a:cubicBezTo>
                    <a:pt x="58" y="149"/>
                    <a:pt x="62" y="145"/>
                    <a:pt x="62" y="145"/>
                  </a:cubicBezTo>
                  <a:cubicBezTo>
                    <a:pt x="78" y="128"/>
                    <a:pt x="104" y="67"/>
                    <a:pt x="102" y="60"/>
                  </a:cubicBezTo>
                  <a:cubicBezTo>
                    <a:pt x="96" y="37"/>
                    <a:pt x="39" y="0"/>
                    <a:pt x="39" y="0"/>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líďe">
              <a:extLst>
                <a:ext uri="{FF2B5EF4-FFF2-40B4-BE49-F238E27FC236}">
                  <a16:creationId xmlns:a16="http://schemas.microsoft.com/office/drawing/2014/main" id="{CB909095-C49A-126D-DCF7-713CE85D1B21}"/>
                </a:ext>
              </a:extLst>
            </p:cNvPr>
            <p:cNvSpPr/>
            <p:nvPr/>
          </p:nvSpPr>
          <p:spPr bwMode="auto">
            <a:xfrm>
              <a:off x="3225800" y="4187825"/>
              <a:ext cx="431800" cy="474663"/>
            </a:xfrm>
            <a:custGeom>
              <a:avLst/>
              <a:gdLst>
                <a:gd name="T0" fmla="*/ 90 w 131"/>
                <a:gd name="T1" fmla="*/ 0 h 144"/>
                <a:gd name="T2" fmla="*/ 58 w 131"/>
                <a:gd name="T3" fmla="*/ 81 h 144"/>
                <a:gd name="T4" fmla="*/ 0 w 131"/>
                <a:gd name="T5" fmla="*/ 137 h 144"/>
                <a:gd name="T6" fmla="*/ 6 w 131"/>
                <a:gd name="T7" fmla="*/ 137 h 144"/>
                <a:gd name="T8" fmla="*/ 10 w 131"/>
                <a:gd name="T9" fmla="*/ 144 h 144"/>
                <a:gd name="T10" fmla="*/ 90 w 131"/>
                <a:gd name="T11" fmla="*/ 89 h 144"/>
                <a:gd name="T12" fmla="*/ 131 w 131"/>
                <a:gd name="T13" fmla="*/ 5 h 144"/>
                <a:gd name="T14" fmla="*/ 90 w 131"/>
                <a:gd name="T15" fmla="*/ 0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44">
                  <a:moveTo>
                    <a:pt x="90" y="0"/>
                  </a:moveTo>
                  <a:cubicBezTo>
                    <a:pt x="87" y="29"/>
                    <a:pt x="75" y="65"/>
                    <a:pt x="58" y="81"/>
                  </a:cubicBezTo>
                  <a:cubicBezTo>
                    <a:pt x="46" y="93"/>
                    <a:pt x="16" y="124"/>
                    <a:pt x="0" y="137"/>
                  </a:cubicBezTo>
                  <a:cubicBezTo>
                    <a:pt x="0" y="137"/>
                    <a:pt x="3" y="136"/>
                    <a:pt x="6" y="137"/>
                  </a:cubicBezTo>
                  <a:cubicBezTo>
                    <a:pt x="11" y="139"/>
                    <a:pt x="10" y="144"/>
                    <a:pt x="10" y="144"/>
                  </a:cubicBezTo>
                  <a:cubicBezTo>
                    <a:pt x="39" y="129"/>
                    <a:pt x="66" y="112"/>
                    <a:pt x="90" y="89"/>
                  </a:cubicBezTo>
                  <a:cubicBezTo>
                    <a:pt x="116" y="63"/>
                    <a:pt x="130" y="24"/>
                    <a:pt x="131" y="5"/>
                  </a:cubicBezTo>
                  <a:lnTo>
                    <a:pt x="90" y="0"/>
                  </a:lnTo>
                  <a:close/>
                </a:path>
              </a:pathLst>
            </a:cu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îṧľïḑe">
              <a:extLst>
                <a:ext uri="{FF2B5EF4-FFF2-40B4-BE49-F238E27FC236}">
                  <a16:creationId xmlns:a16="http://schemas.microsoft.com/office/drawing/2014/main" id="{8CBE0826-C907-58F1-6A39-217E81330BA4}"/>
                </a:ext>
              </a:extLst>
            </p:cNvPr>
            <p:cNvSpPr/>
            <p:nvPr/>
          </p:nvSpPr>
          <p:spPr bwMode="auto">
            <a:xfrm>
              <a:off x="3783013" y="3409950"/>
              <a:ext cx="263525" cy="292100"/>
            </a:xfrm>
            <a:custGeom>
              <a:avLst/>
              <a:gdLst>
                <a:gd name="T0" fmla="*/ 40 w 80"/>
                <a:gd name="T1" fmla="*/ 87 h 89"/>
                <a:gd name="T2" fmla="*/ 18 w 80"/>
                <a:gd name="T3" fmla="*/ 86 h 89"/>
                <a:gd name="T4" fmla="*/ 0 w 80"/>
                <a:gd name="T5" fmla="*/ 50 h 89"/>
                <a:gd name="T6" fmla="*/ 5 w 80"/>
                <a:gd name="T7" fmla="*/ 16 h 89"/>
                <a:gd name="T8" fmla="*/ 44 w 80"/>
                <a:gd name="T9" fmla="*/ 0 h 89"/>
                <a:gd name="T10" fmla="*/ 75 w 80"/>
                <a:gd name="T11" fmla="*/ 27 h 89"/>
                <a:gd name="T12" fmla="*/ 66 w 80"/>
                <a:gd name="T13" fmla="*/ 51 h 89"/>
                <a:gd name="T14" fmla="*/ 40 w 80"/>
                <a:gd name="T15" fmla="*/ 87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89">
                  <a:moveTo>
                    <a:pt x="40" y="87"/>
                  </a:moveTo>
                  <a:cubicBezTo>
                    <a:pt x="32" y="89"/>
                    <a:pt x="25" y="89"/>
                    <a:pt x="18" y="86"/>
                  </a:cubicBezTo>
                  <a:cubicBezTo>
                    <a:pt x="4" y="81"/>
                    <a:pt x="0" y="64"/>
                    <a:pt x="0" y="50"/>
                  </a:cubicBezTo>
                  <a:cubicBezTo>
                    <a:pt x="0" y="40"/>
                    <a:pt x="1" y="25"/>
                    <a:pt x="5" y="16"/>
                  </a:cubicBezTo>
                  <a:cubicBezTo>
                    <a:pt x="12" y="3"/>
                    <a:pt x="31" y="0"/>
                    <a:pt x="44" y="0"/>
                  </a:cubicBezTo>
                  <a:cubicBezTo>
                    <a:pt x="58" y="1"/>
                    <a:pt x="80" y="9"/>
                    <a:pt x="75" y="27"/>
                  </a:cubicBezTo>
                  <a:cubicBezTo>
                    <a:pt x="73" y="35"/>
                    <a:pt x="68" y="42"/>
                    <a:pt x="66" y="51"/>
                  </a:cubicBezTo>
                  <a:cubicBezTo>
                    <a:pt x="64" y="59"/>
                    <a:pt x="60" y="82"/>
                    <a:pt x="40" y="87"/>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Sļidé">
              <a:extLst>
                <a:ext uri="{FF2B5EF4-FFF2-40B4-BE49-F238E27FC236}">
                  <a16:creationId xmlns:a16="http://schemas.microsoft.com/office/drawing/2014/main" id="{745F2780-9FAC-FB76-54E3-3B632FD669F5}"/>
                </a:ext>
              </a:extLst>
            </p:cNvPr>
            <p:cNvSpPr/>
            <p:nvPr/>
          </p:nvSpPr>
          <p:spPr bwMode="auto">
            <a:xfrm>
              <a:off x="3746500" y="3621088"/>
              <a:ext cx="158750" cy="147638"/>
            </a:xfrm>
            <a:custGeom>
              <a:avLst/>
              <a:gdLst>
                <a:gd name="T0" fmla="*/ 0 w 48"/>
                <a:gd name="T1" fmla="*/ 31 h 45"/>
                <a:gd name="T2" fmla="*/ 33 w 48"/>
                <a:gd name="T3" fmla="*/ 0 h 45"/>
                <a:gd name="T4" fmla="*/ 47 w 48"/>
                <a:gd name="T5" fmla="*/ 17 h 45"/>
                <a:gd name="T6" fmla="*/ 37 w 48"/>
                <a:gd name="T7" fmla="*/ 35 h 45"/>
                <a:gd name="T8" fmla="*/ 23 w 48"/>
                <a:gd name="T9" fmla="*/ 45 h 45"/>
                <a:gd name="T10" fmla="*/ 2 w 48"/>
                <a:gd name="T11" fmla="*/ 38 h 45"/>
                <a:gd name="T12" fmla="*/ 0 w 48"/>
                <a:gd name="T13" fmla="*/ 31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0" y="31"/>
                  </a:moveTo>
                  <a:cubicBezTo>
                    <a:pt x="11" y="21"/>
                    <a:pt x="22" y="11"/>
                    <a:pt x="33" y="0"/>
                  </a:cubicBezTo>
                  <a:cubicBezTo>
                    <a:pt x="39" y="5"/>
                    <a:pt x="48" y="9"/>
                    <a:pt x="47" y="17"/>
                  </a:cubicBezTo>
                  <a:cubicBezTo>
                    <a:pt x="46" y="23"/>
                    <a:pt x="40" y="30"/>
                    <a:pt x="37" y="35"/>
                  </a:cubicBezTo>
                  <a:cubicBezTo>
                    <a:pt x="32" y="41"/>
                    <a:pt x="30" y="45"/>
                    <a:pt x="23" y="45"/>
                  </a:cubicBezTo>
                  <a:cubicBezTo>
                    <a:pt x="15" y="45"/>
                    <a:pt x="7" y="43"/>
                    <a:pt x="2" y="38"/>
                  </a:cubicBezTo>
                  <a:lnTo>
                    <a:pt x="0" y="31"/>
                  </a:ln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şḷíḓé">
              <a:extLst>
                <a:ext uri="{FF2B5EF4-FFF2-40B4-BE49-F238E27FC236}">
                  <a16:creationId xmlns:a16="http://schemas.microsoft.com/office/drawing/2014/main" id="{15659CBE-20BB-8050-C617-A89622A22745}"/>
                </a:ext>
              </a:extLst>
            </p:cNvPr>
            <p:cNvSpPr/>
            <p:nvPr/>
          </p:nvSpPr>
          <p:spPr bwMode="auto">
            <a:xfrm>
              <a:off x="3467100" y="3663950"/>
              <a:ext cx="474663" cy="631825"/>
            </a:xfrm>
            <a:custGeom>
              <a:avLst/>
              <a:gdLst>
                <a:gd name="T0" fmla="*/ 19 w 144"/>
                <a:gd name="T1" fmla="*/ 107 h 192"/>
                <a:gd name="T2" fmla="*/ 2 w 144"/>
                <a:gd name="T3" fmla="*/ 166 h 192"/>
                <a:gd name="T4" fmla="*/ 116 w 144"/>
                <a:gd name="T5" fmla="*/ 167 h 192"/>
                <a:gd name="T6" fmla="*/ 120 w 144"/>
                <a:gd name="T7" fmla="*/ 108 h 192"/>
                <a:gd name="T8" fmla="*/ 139 w 144"/>
                <a:gd name="T9" fmla="*/ 42 h 192"/>
                <a:gd name="T10" fmla="*/ 112 w 144"/>
                <a:gd name="T11" fmla="*/ 17 h 192"/>
                <a:gd name="T12" fmla="*/ 63 w 144"/>
                <a:gd name="T13" fmla="*/ 16 h 192"/>
                <a:gd name="T14" fmla="*/ 19 w 144"/>
                <a:gd name="T15" fmla="*/ 107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192">
                  <a:moveTo>
                    <a:pt x="19" y="107"/>
                  </a:moveTo>
                  <a:cubicBezTo>
                    <a:pt x="14" y="123"/>
                    <a:pt x="0" y="150"/>
                    <a:pt x="2" y="166"/>
                  </a:cubicBezTo>
                  <a:cubicBezTo>
                    <a:pt x="4" y="189"/>
                    <a:pt x="104" y="192"/>
                    <a:pt x="116" y="167"/>
                  </a:cubicBezTo>
                  <a:cubicBezTo>
                    <a:pt x="109" y="162"/>
                    <a:pt x="100" y="134"/>
                    <a:pt x="120" y="108"/>
                  </a:cubicBezTo>
                  <a:cubicBezTo>
                    <a:pt x="142" y="80"/>
                    <a:pt x="144" y="61"/>
                    <a:pt x="139" y="42"/>
                  </a:cubicBezTo>
                  <a:cubicBezTo>
                    <a:pt x="137" y="34"/>
                    <a:pt x="119" y="20"/>
                    <a:pt x="112" y="17"/>
                  </a:cubicBezTo>
                  <a:cubicBezTo>
                    <a:pt x="97" y="10"/>
                    <a:pt x="79" y="0"/>
                    <a:pt x="63" y="16"/>
                  </a:cubicBezTo>
                  <a:cubicBezTo>
                    <a:pt x="40" y="38"/>
                    <a:pt x="30" y="69"/>
                    <a:pt x="19" y="107"/>
                  </a:cubicBez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ṩľiḍè">
              <a:extLst>
                <a:ext uri="{FF2B5EF4-FFF2-40B4-BE49-F238E27FC236}">
                  <a16:creationId xmlns:a16="http://schemas.microsoft.com/office/drawing/2014/main" id="{22163313-8AFC-EDFC-8D6E-1B11C381FA8A}"/>
                </a:ext>
              </a:extLst>
            </p:cNvPr>
            <p:cNvSpPr/>
            <p:nvPr/>
          </p:nvSpPr>
          <p:spPr bwMode="auto">
            <a:xfrm>
              <a:off x="3813175" y="3597275"/>
              <a:ext cx="514350" cy="279400"/>
            </a:xfrm>
            <a:custGeom>
              <a:avLst/>
              <a:gdLst>
                <a:gd name="T0" fmla="*/ 140 w 156"/>
                <a:gd name="T1" fmla="*/ 3 h 85"/>
                <a:gd name="T2" fmla="*/ 95 w 156"/>
                <a:gd name="T3" fmla="*/ 27 h 85"/>
                <a:gd name="T4" fmla="*/ 31 w 156"/>
                <a:gd name="T5" fmla="*/ 51 h 85"/>
                <a:gd name="T6" fmla="*/ 47 w 156"/>
                <a:gd name="T7" fmla="*/ 72 h 85"/>
                <a:gd name="T8" fmla="*/ 103 w 156"/>
                <a:gd name="T9" fmla="*/ 38 h 85"/>
                <a:gd name="T10" fmla="*/ 150 w 156"/>
                <a:gd name="T11" fmla="*/ 13 h 85"/>
                <a:gd name="T12" fmla="*/ 149 w 156"/>
                <a:gd name="T13" fmla="*/ 2 h 85"/>
                <a:gd name="T14" fmla="*/ 140 w 156"/>
                <a:gd name="T15" fmla="*/ 3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85">
                  <a:moveTo>
                    <a:pt x="140" y="3"/>
                  </a:moveTo>
                  <a:cubicBezTo>
                    <a:pt x="140" y="3"/>
                    <a:pt x="123" y="14"/>
                    <a:pt x="95" y="27"/>
                  </a:cubicBezTo>
                  <a:cubicBezTo>
                    <a:pt x="74" y="36"/>
                    <a:pt x="47" y="43"/>
                    <a:pt x="31" y="51"/>
                  </a:cubicBezTo>
                  <a:cubicBezTo>
                    <a:pt x="0" y="65"/>
                    <a:pt x="22" y="85"/>
                    <a:pt x="47" y="72"/>
                  </a:cubicBezTo>
                  <a:cubicBezTo>
                    <a:pt x="67" y="62"/>
                    <a:pt x="83" y="46"/>
                    <a:pt x="103" y="38"/>
                  </a:cubicBezTo>
                  <a:cubicBezTo>
                    <a:pt x="121" y="29"/>
                    <a:pt x="147" y="16"/>
                    <a:pt x="150" y="13"/>
                  </a:cubicBezTo>
                  <a:cubicBezTo>
                    <a:pt x="156" y="6"/>
                    <a:pt x="154" y="3"/>
                    <a:pt x="149" y="2"/>
                  </a:cubicBezTo>
                  <a:cubicBezTo>
                    <a:pt x="145" y="0"/>
                    <a:pt x="140" y="3"/>
                    <a:pt x="140" y="3"/>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ṣļiḓè">
              <a:extLst>
                <a:ext uri="{FF2B5EF4-FFF2-40B4-BE49-F238E27FC236}">
                  <a16:creationId xmlns:a16="http://schemas.microsoft.com/office/drawing/2014/main" id="{FA6A7FE5-EB3F-77C0-1994-F4B4E987BDC7}"/>
                </a:ext>
              </a:extLst>
            </p:cNvPr>
            <p:cNvSpPr/>
            <p:nvPr/>
          </p:nvSpPr>
          <p:spPr bwMode="auto">
            <a:xfrm>
              <a:off x="3783013" y="3409950"/>
              <a:ext cx="263525" cy="249238"/>
            </a:xfrm>
            <a:custGeom>
              <a:avLst/>
              <a:gdLst>
                <a:gd name="T0" fmla="*/ 44 w 80"/>
                <a:gd name="T1" fmla="*/ 0 h 76"/>
                <a:gd name="T2" fmla="*/ 5 w 80"/>
                <a:gd name="T3" fmla="*/ 16 h 76"/>
                <a:gd name="T4" fmla="*/ 0 w 80"/>
                <a:gd name="T5" fmla="*/ 50 h 76"/>
                <a:gd name="T6" fmla="*/ 2 w 80"/>
                <a:gd name="T7" fmla="*/ 66 h 76"/>
                <a:gd name="T8" fmla="*/ 30 w 80"/>
                <a:gd name="T9" fmla="*/ 73 h 76"/>
                <a:gd name="T10" fmla="*/ 38 w 80"/>
                <a:gd name="T11" fmla="*/ 50 h 76"/>
                <a:gd name="T12" fmla="*/ 48 w 80"/>
                <a:gd name="T13" fmla="*/ 60 h 76"/>
                <a:gd name="T14" fmla="*/ 64 w 80"/>
                <a:gd name="T15" fmla="*/ 39 h 76"/>
                <a:gd name="T16" fmla="*/ 72 w 80"/>
                <a:gd name="T17" fmla="*/ 36 h 76"/>
                <a:gd name="T18" fmla="*/ 75 w 80"/>
                <a:gd name="T19" fmla="*/ 27 h 76"/>
                <a:gd name="T20" fmla="*/ 44 w 80"/>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6">
                  <a:moveTo>
                    <a:pt x="44" y="0"/>
                  </a:moveTo>
                  <a:cubicBezTo>
                    <a:pt x="31" y="0"/>
                    <a:pt x="12" y="3"/>
                    <a:pt x="5" y="16"/>
                  </a:cubicBezTo>
                  <a:cubicBezTo>
                    <a:pt x="1" y="25"/>
                    <a:pt x="0" y="40"/>
                    <a:pt x="0" y="50"/>
                  </a:cubicBezTo>
                  <a:cubicBezTo>
                    <a:pt x="0" y="55"/>
                    <a:pt x="0" y="61"/>
                    <a:pt x="2" y="66"/>
                  </a:cubicBezTo>
                  <a:cubicBezTo>
                    <a:pt x="6" y="71"/>
                    <a:pt x="16" y="76"/>
                    <a:pt x="30" y="73"/>
                  </a:cubicBezTo>
                  <a:cubicBezTo>
                    <a:pt x="34" y="67"/>
                    <a:pt x="30" y="52"/>
                    <a:pt x="38" y="50"/>
                  </a:cubicBezTo>
                  <a:cubicBezTo>
                    <a:pt x="45" y="48"/>
                    <a:pt x="47" y="61"/>
                    <a:pt x="48" y="60"/>
                  </a:cubicBezTo>
                  <a:cubicBezTo>
                    <a:pt x="51" y="60"/>
                    <a:pt x="58" y="44"/>
                    <a:pt x="64" y="39"/>
                  </a:cubicBezTo>
                  <a:cubicBezTo>
                    <a:pt x="67" y="36"/>
                    <a:pt x="69" y="38"/>
                    <a:pt x="72" y="36"/>
                  </a:cubicBezTo>
                  <a:cubicBezTo>
                    <a:pt x="73" y="33"/>
                    <a:pt x="74" y="30"/>
                    <a:pt x="75" y="27"/>
                  </a:cubicBezTo>
                  <a:cubicBezTo>
                    <a:pt x="80" y="9"/>
                    <a:pt x="58" y="1"/>
                    <a:pt x="44" y="0"/>
                  </a:cubicBezTo>
                  <a:close/>
                </a:path>
              </a:pathLst>
            </a:custGeom>
            <a:solidFill>
              <a:srgbClr val="CD93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íṥľiḓè">
              <a:extLst>
                <a:ext uri="{FF2B5EF4-FFF2-40B4-BE49-F238E27FC236}">
                  <a16:creationId xmlns:a16="http://schemas.microsoft.com/office/drawing/2014/main" id="{E40FB0F5-12AD-2BB6-59D0-84E806565CCF}"/>
                </a:ext>
              </a:extLst>
            </p:cNvPr>
            <p:cNvSpPr/>
            <p:nvPr/>
          </p:nvSpPr>
          <p:spPr bwMode="auto">
            <a:xfrm>
              <a:off x="3222625" y="4625975"/>
              <a:ext cx="82550" cy="168275"/>
            </a:xfrm>
            <a:custGeom>
              <a:avLst/>
              <a:gdLst>
                <a:gd name="T0" fmla="*/ 0 w 25"/>
                <a:gd name="T1" fmla="*/ 5 h 51"/>
                <a:gd name="T2" fmla="*/ 14 w 25"/>
                <a:gd name="T3" fmla="*/ 6 h 51"/>
                <a:gd name="T4" fmla="*/ 16 w 25"/>
                <a:gd name="T5" fmla="*/ 38 h 51"/>
                <a:gd name="T6" fmla="*/ 24 w 25"/>
                <a:gd name="T7" fmla="*/ 38 h 51"/>
                <a:gd name="T8" fmla="*/ 16 w 25"/>
                <a:gd name="T9" fmla="*/ 50 h 51"/>
                <a:gd name="T10" fmla="*/ 0 w 25"/>
                <a:gd name="T11" fmla="*/ 29 h 51"/>
                <a:gd name="T12" fmla="*/ 0 w 25"/>
                <a:gd name="T13" fmla="*/ 5 h 51"/>
              </a:gdLst>
              <a:ahLst/>
              <a:cxnLst>
                <a:cxn ang="0">
                  <a:pos x="T0" y="T1"/>
                </a:cxn>
                <a:cxn ang="0">
                  <a:pos x="T2" y="T3"/>
                </a:cxn>
                <a:cxn ang="0">
                  <a:pos x="T4" y="T5"/>
                </a:cxn>
                <a:cxn ang="0">
                  <a:pos x="T6" y="T7"/>
                </a:cxn>
                <a:cxn ang="0">
                  <a:pos x="T8" y="T9"/>
                </a:cxn>
                <a:cxn ang="0">
                  <a:pos x="T10" y="T11"/>
                </a:cxn>
                <a:cxn ang="0">
                  <a:pos x="T12" y="T13"/>
                </a:cxn>
              </a:cxnLst>
              <a:rect l="0" t="0" r="r" b="b"/>
              <a:pathLst>
                <a:path w="25" h="51">
                  <a:moveTo>
                    <a:pt x="0" y="5"/>
                  </a:moveTo>
                  <a:cubicBezTo>
                    <a:pt x="4" y="0"/>
                    <a:pt x="12" y="1"/>
                    <a:pt x="14" y="6"/>
                  </a:cubicBezTo>
                  <a:cubicBezTo>
                    <a:pt x="15" y="10"/>
                    <a:pt x="16" y="28"/>
                    <a:pt x="16" y="38"/>
                  </a:cubicBezTo>
                  <a:cubicBezTo>
                    <a:pt x="17" y="37"/>
                    <a:pt x="22" y="36"/>
                    <a:pt x="24" y="38"/>
                  </a:cubicBezTo>
                  <a:cubicBezTo>
                    <a:pt x="25" y="40"/>
                    <a:pt x="24" y="49"/>
                    <a:pt x="16" y="50"/>
                  </a:cubicBezTo>
                  <a:cubicBezTo>
                    <a:pt x="8" y="51"/>
                    <a:pt x="0" y="47"/>
                    <a:pt x="0" y="29"/>
                  </a:cubicBezTo>
                  <a:cubicBezTo>
                    <a:pt x="0" y="18"/>
                    <a:pt x="0" y="5"/>
                    <a:pt x="0" y="5"/>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ḷiďe">
              <a:extLst>
                <a:ext uri="{FF2B5EF4-FFF2-40B4-BE49-F238E27FC236}">
                  <a16:creationId xmlns:a16="http://schemas.microsoft.com/office/drawing/2014/main" id="{C37697B7-856E-C42D-AFD5-B39AF6537F7B}"/>
                </a:ext>
              </a:extLst>
            </p:cNvPr>
            <p:cNvSpPr/>
            <p:nvPr/>
          </p:nvSpPr>
          <p:spPr bwMode="auto">
            <a:xfrm>
              <a:off x="8721725" y="4632325"/>
              <a:ext cx="46038" cy="42863"/>
            </a:xfrm>
            <a:custGeom>
              <a:avLst/>
              <a:gdLst>
                <a:gd name="T0" fmla="*/ 12 w 14"/>
                <a:gd name="T1" fmla="*/ 8 h 13"/>
                <a:gd name="T2" fmla="*/ 14 w 14"/>
                <a:gd name="T3" fmla="*/ 11 h 13"/>
                <a:gd name="T4" fmla="*/ 11 w 14"/>
                <a:gd name="T5" fmla="*/ 13 h 13"/>
                <a:gd name="T6" fmla="*/ 1 w 14"/>
                <a:gd name="T7" fmla="*/ 11 h 13"/>
                <a:gd name="T8" fmla="*/ 5 w 14"/>
                <a:gd name="T9" fmla="*/ 2 h 13"/>
                <a:gd name="T10" fmla="*/ 12 w 14"/>
                <a:gd name="T11" fmla="*/ 8 h 13"/>
              </a:gdLst>
              <a:ahLst/>
              <a:cxnLst>
                <a:cxn ang="0">
                  <a:pos x="T0" y="T1"/>
                </a:cxn>
                <a:cxn ang="0">
                  <a:pos x="T2" y="T3"/>
                </a:cxn>
                <a:cxn ang="0">
                  <a:pos x="T4" y="T5"/>
                </a:cxn>
                <a:cxn ang="0">
                  <a:pos x="T6" y="T7"/>
                </a:cxn>
                <a:cxn ang="0">
                  <a:pos x="T8" y="T9"/>
                </a:cxn>
                <a:cxn ang="0">
                  <a:pos x="T10" y="T11"/>
                </a:cxn>
              </a:cxnLst>
              <a:rect l="0" t="0" r="r" b="b"/>
              <a:pathLst>
                <a:path w="14" h="13">
                  <a:moveTo>
                    <a:pt x="12" y="8"/>
                  </a:moveTo>
                  <a:cubicBezTo>
                    <a:pt x="13" y="9"/>
                    <a:pt x="14" y="10"/>
                    <a:pt x="14" y="11"/>
                  </a:cubicBezTo>
                  <a:cubicBezTo>
                    <a:pt x="14" y="12"/>
                    <a:pt x="13" y="13"/>
                    <a:pt x="11" y="13"/>
                  </a:cubicBezTo>
                  <a:cubicBezTo>
                    <a:pt x="11" y="13"/>
                    <a:pt x="3" y="13"/>
                    <a:pt x="1" y="11"/>
                  </a:cubicBezTo>
                  <a:cubicBezTo>
                    <a:pt x="0" y="10"/>
                    <a:pt x="4" y="3"/>
                    <a:pt x="5" y="2"/>
                  </a:cubicBezTo>
                  <a:cubicBezTo>
                    <a:pt x="5" y="0"/>
                    <a:pt x="9" y="6"/>
                    <a:pt x="12" y="8"/>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îşľide">
              <a:extLst>
                <a:ext uri="{FF2B5EF4-FFF2-40B4-BE49-F238E27FC236}">
                  <a16:creationId xmlns:a16="http://schemas.microsoft.com/office/drawing/2014/main" id="{7A31FE41-6E15-60D9-EF3B-BE0F895F4011}"/>
                </a:ext>
              </a:extLst>
            </p:cNvPr>
            <p:cNvSpPr/>
            <p:nvPr/>
          </p:nvSpPr>
          <p:spPr bwMode="auto">
            <a:xfrm>
              <a:off x="8045450" y="4592638"/>
              <a:ext cx="146050" cy="115888"/>
            </a:xfrm>
            <a:custGeom>
              <a:avLst/>
              <a:gdLst>
                <a:gd name="T0" fmla="*/ 43 w 44"/>
                <a:gd name="T1" fmla="*/ 25 h 35"/>
                <a:gd name="T2" fmla="*/ 42 w 44"/>
                <a:gd name="T3" fmla="*/ 32 h 35"/>
                <a:gd name="T4" fmla="*/ 28 w 44"/>
                <a:gd name="T5" fmla="*/ 26 h 35"/>
                <a:gd name="T6" fmla="*/ 9 w 44"/>
                <a:gd name="T7" fmla="*/ 13 h 35"/>
                <a:gd name="T8" fmla="*/ 2 w 44"/>
                <a:gd name="T9" fmla="*/ 2 h 35"/>
                <a:gd name="T10" fmla="*/ 30 w 44"/>
                <a:gd name="T11" fmla="*/ 12 h 35"/>
                <a:gd name="T12" fmla="*/ 43 w 44"/>
                <a:gd name="T13" fmla="*/ 25 h 35"/>
              </a:gdLst>
              <a:ahLst/>
              <a:cxnLst>
                <a:cxn ang="0">
                  <a:pos x="T0" y="T1"/>
                </a:cxn>
                <a:cxn ang="0">
                  <a:pos x="T2" y="T3"/>
                </a:cxn>
                <a:cxn ang="0">
                  <a:pos x="T4" y="T5"/>
                </a:cxn>
                <a:cxn ang="0">
                  <a:pos x="T6" y="T7"/>
                </a:cxn>
                <a:cxn ang="0">
                  <a:pos x="T8" y="T9"/>
                </a:cxn>
                <a:cxn ang="0">
                  <a:pos x="T10" y="T11"/>
                </a:cxn>
                <a:cxn ang="0">
                  <a:pos x="T12" y="T13"/>
                </a:cxn>
              </a:cxnLst>
              <a:rect l="0" t="0" r="r" b="b"/>
              <a:pathLst>
                <a:path w="44" h="35">
                  <a:moveTo>
                    <a:pt x="43" y="25"/>
                  </a:moveTo>
                  <a:cubicBezTo>
                    <a:pt x="44" y="29"/>
                    <a:pt x="43" y="31"/>
                    <a:pt x="42" y="32"/>
                  </a:cubicBezTo>
                  <a:cubicBezTo>
                    <a:pt x="37" y="35"/>
                    <a:pt x="31" y="28"/>
                    <a:pt x="28" y="26"/>
                  </a:cubicBezTo>
                  <a:cubicBezTo>
                    <a:pt x="22" y="22"/>
                    <a:pt x="16" y="18"/>
                    <a:pt x="9" y="13"/>
                  </a:cubicBezTo>
                  <a:cubicBezTo>
                    <a:pt x="5" y="10"/>
                    <a:pt x="0" y="4"/>
                    <a:pt x="2" y="2"/>
                  </a:cubicBezTo>
                  <a:cubicBezTo>
                    <a:pt x="4" y="0"/>
                    <a:pt x="22" y="9"/>
                    <a:pt x="30" y="12"/>
                  </a:cubicBezTo>
                  <a:cubicBezTo>
                    <a:pt x="43" y="18"/>
                    <a:pt x="43" y="25"/>
                    <a:pt x="43" y="25"/>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ş1îdè">
              <a:extLst>
                <a:ext uri="{FF2B5EF4-FFF2-40B4-BE49-F238E27FC236}">
                  <a16:creationId xmlns:a16="http://schemas.microsoft.com/office/drawing/2014/main" id="{65135544-1F36-608F-06C6-E1D707942E1F}"/>
                </a:ext>
              </a:extLst>
            </p:cNvPr>
            <p:cNvSpPr/>
            <p:nvPr/>
          </p:nvSpPr>
          <p:spPr bwMode="auto">
            <a:xfrm>
              <a:off x="8134350" y="4684713"/>
              <a:ext cx="42863" cy="20638"/>
            </a:xfrm>
            <a:custGeom>
              <a:avLst/>
              <a:gdLst>
                <a:gd name="T0" fmla="*/ 13 w 13"/>
                <a:gd name="T1" fmla="*/ 4 h 6"/>
                <a:gd name="T2" fmla="*/ 5 w 13"/>
                <a:gd name="T3" fmla="*/ 6 h 6"/>
                <a:gd name="T4" fmla="*/ 6 w 13"/>
                <a:gd name="T5" fmla="*/ 0 h 6"/>
                <a:gd name="T6" fmla="*/ 13 w 13"/>
                <a:gd name="T7" fmla="*/ 4 h 6"/>
              </a:gdLst>
              <a:ahLst/>
              <a:cxnLst>
                <a:cxn ang="0">
                  <a:pos x="T0" y="T1"/>
                </a:cxn>
                <a:cxn ang="0">
                  <a:pos x="T2" y="T3"/>
                </a:cxn>
                <a:cxn ang="0">
                  <a:pos x="T4" y="T5"/>
                </a:cxn>
                <a:cxn ang="0">
                  <a:pos x="T6" y="T7"/>
                </a:cxn>
              </a:cxnLst>
              <a:rect l="0" t="0" r="r" b="b"/>
              <a:pathLst>
                <a:path w="13" h="6">
                  <a:moveTo>
                    <a:pt x="13" y="4"/>
                  </a:moveTo>
                  <a:cubicBezTo>
                    <a:pt x="10" y="5"/>
                    <a:pt x="8" y="6"/>
                    <a:pt x="5" y="6"/>
                  </a:cubicBezTo>
                  <a:cubicBezTo>
                    <a:pt x="0" y="6"/>
                    <a:pt x="2" y="0"/>
                    <a:pt x="6" y="0"/>
                  </a:cubicBezTo>
                  <a:lnTo>
                    <a:pt x="13" y="4"/>
                  </a:ln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ṥliďê">
              <a:extLst>
                <a:ext uri="{FF2B5EF4-FFF2-40B4-BE49-F238E27FC236}">
                  <a16:creationId xmlns:a16="http://schemas.microsoft.com/office/drawing/2014/main" id="{C00AB58C-6DAD-695F-F7BC-C02D40EA4550}"/>
                </a:ext>
              </a:extLst>
            </p:cNvPr>
            <p:cNvSpPr/>
            <p:nvPr/>
          </p:nvSpPr>
          <p:spPr bwMode="auto">
            <a:xfrm>
              <a:off x="7815263" y="3370263"/>
              <a:ext cx="95250" cy="128588"/>
            </a:xfrm>
            <a:custGeom>
              <a:avLst/>
              <a:gdLst>
                <a:gd name="T0" fmla="*/ 24 w 29"/>
                <a:gd name="T1" fmla="*/ 6 h 39"/>
                <a:gd name="T2" fmla="*/ 8 w 29"/>
                <a:gd name="T3" fmla="*/ 8 h 39"/>
                <a:gd name="T4" fmla="*/ 8 w 29"/>
                <a:gd name="T5" fmla="*/ 27 h 39"/>
                <a:gd name="T6" fmla="*/ 1 w 29"/>
                <a:gd name="T7" fmla="*/ 30 h 39"/>
                <a:gd name="T8" fmla="*/ 10 w 29"/>
                <a:gd name="T9" fmla="*/ 37 h 39"/>
                <a:gd name="T10" fmla="*/ 28 w 29"/>
                <a:gd name="T11" fmla="*/ 28 h 39"/>
                <a:gd name="T12" fmla="*/ 24 w 29"/>
                <a:gd name="T13" fmla="*/ 6 h 39"/>
              </a:gdLst>
              <a:ahLst/>
              <a:cxnLst>
                <a:cxn ang="0">
                  <a:pos x="T0" y="T1"/>
                </a:cxn>
                <a:cxn ang="0">
                  <a:pos x="T2" y="T3"/>
                </a:cxn>
                <a:cxn ang="0">
                  <a:pos x="T4" y="T5"/>
                </a:cxn>
                <a:cxn ang="0">
                  <a:pos x="T6" y="T7"/>
                </a:cxn>
                <a:cxn ang="0">
                  <a:pos x="T8" y="T9"/>
                </a:cxn>
                <a:cxn ang="0">
                  <a:pos x="T10" y="T11"/>
                </a:cxn>
                <a:cxn ang="0">
                  <a:pos x="T12" y="T13"/>
                </a:cxn>
              </a:cxnLst>
              <a:rect l="0" t="0" r="r" b="b"/>
              <a:pathLst>
                <a:path w="29" h="39">
                  <a:moveTo>
                    <a:pt x="24" y="6"/>
                  </a:moveTo>
                  <a:cubicBezTo>
                    <a:pt x="18" y="1"/>
                    <a:pt x="11" y="0"/>
                    <a:pt x="8" y="8"/>
                  </a:cubicBezTo>
                  <a:cubicBezTo>
                    <a:pt x="6" y="14"/>
                    <a:pt x="6" y="21"/>
                    <a:pt x="8" y="27"/>
                  </a:cubicBezTo>
                  <a:cubicBezTo>
                    <a:pt x="8" y="32"/>
                    <a:pt x="5" y="27"/>
                    <a:pt x="1" y="30"/>
                  </a:cubicBezTo>
                  <a:cubicBezTo>
                    <a:pt x="0" y="32"/>
                    <a:pt x="8" y="36"/>
                    <a:pt x="10" y="37"/>
                  </a:cubicBezTo>
                  <a:cubicBezTo>
                    <a:pt x="19" y="39"/>
                    <a:pt x="27" y="38"/>
                    <a:pt x="28" y="28"/>
                  </a:cubicBezTo>
                  <a:cubicBezTo>
                    <a:pt x="28" y="28"/>
                    <a:pt x="29" y="10"/>
                    <a:pt x="24" y="6"/>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îṧlíḓé">
              <a:extLst>
                <a:ext uri="{FF2B5EF4-FFF2-40B4-BE49-F238E27FC236}">
                  <a16:creationId xmlns:a16="http://schemas.microsoft.com/office/drawing/2014/main" id="{F200DDD5-F20E-0D89-A5EA-C5C2CE517FDC}"/>
                </a:ext>
              </a:extLst>
            </p:cNvPr>
            <p:cNvSpPr/>
            <p:nvPr/>
          </p:nvSpPr>
          <p:spPr bwMode="auto">
            <a:xfrm>
              <a:off x="7607300" y="3511550"/>
              <a:ext cx="115888" cy="134938"/>
            </a:xfrm>
            <a:custGeom>
              <a:avLst/>
              <a:gdLst>
                <a:gd name="T0" fmla="*/ 4 w 35"/>
                <a:gd name="T1" fmla="*/ 9 h 41"/>
                <a:gd name="T2" fmla="*/ 20 w 35"/>
                <a:gd name="T3" fmla="*/ 7 h 41"/>
                <a:gd name="T4" fmla="*/ 26 w 35"/>
                <a:gd name="T5" fmla="*/ 25 h 41"/>
                <a:gd name="T6" fmla="*/ 33 w 35"/>
                <a:gd name="T7" fmla="*/ 26 h 41"/>
                <a:gd name="T8" fmla="*/ 26 w 35"/>
                <a:gd name="T9" fmla="*/ 35 h 41"/>
                <a:gd name="T10" fmla="*/ 6 w 35"/>
                <a:gd name="T11" fmla="*/ 32 h 41"/>
                <a:gd name="T12" fmla="*/ 4 w 35"/>
                <a:gd name="T13" fmla="*/ 9 h 41"/>
              </a:gdLst>
              <a:ahLst/>
              <a:cxnLst>
                <a:cxn ang="0">
                  <a:pos x="T0" y="T1"/>
                </a:cxn>
                <a:cxn ang="0">
                  <a:pos x="T2" y="T3"/>
                </a:cxn>
                <a:cxn ang="0">
                  <a:pos x="T4" y="T5"/>
                </a:cxn>
                <a:cxn ang="0">
                  <a:pos x="T6" y="T7"/>
                </a:cxn>
                <a:cxn ang="0">
                  <a:pos x="T8" y="T9"/>
                </a:cxn>
                <a:cxn ang="0">
                  <a:pos x="T10" y="T11"/>
                </a:cxn>
                <a:cxn ang="0">
                  <a:pos x="T12" y="T13"/>
                </a:cxn>
              </a:cxnLst>
              <a:rect l="0" t="0" r="r" b="b"/>
              <a:pathLst>
                <a:path w="35" h="41">
                  <a:moveTo>
                    <a:pt x="4" y="9"/>
                  </a:moveTo>
                  <a:cubicBezTo>
                    <a:pt x="8" y="3"/>
                    <a:pt x="15" y="0"/>
                    <a:pt x="20" y="7"/>
                  </a:cubicBezTo>
                  <a:cubicBezTo>
                    <a:pt x="23" y="12"/>
                    <a:pt x="25" y="18"/>
                    <a:pt x="26" y="25"/>
                  </a:cubicBezTo>
                  <a:cubicBezTo>
                    <a:pt x="26" y="29"/>
                    <a:pt x="28" y="24"/>
                    <a:pt x="33" y="26"/>
                  </a:cubicBezTo>
                  <a:cubicBezTo>
                    <a:pt x="35" y="27"/>
                    <a:pt x="28" y="34"/>
                    <a:pt x="26" y="35"/>
                  </a:cubicBezTo>
                  <a:cubicBezTo>
                    <a:pt x="18" y="39"/>
                    <a:pt x="11" y="41"/>
                    <a:pt x="6" y="32"/>
                  </a:cubicBezTo>
                  <a:cubicBezTo>
                    <a:pt x="6" y="32"/>
                    <a:pt x="0" y="15"/>
                    <a:pt x="4" y="9"/>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ṥlíde">
              <a:extLst>
                <a:ext uri="{FF2B5EF4-FFF2-40B4-BE49-F238E27FC236}">
                  <a16:creationId xmlns:a16="http://schemas.microsoft.com/office/drawing/2014/main" id="{E9280E5B-5F42-0F52-0503-AE7CD1D8D762}"/>
                </a:ext>
              </a:extLst>
            </p:cNvPr>
            <p:cNvSpPr/>
            <p:nvPr/>
          </p:nvSpPr>
          <p:spPr bwMode="auto">
            <a:xfrm>
              <a:off x="7867650" y="3459163"/>
              <a:ext cx="481013" cy="331788"/>
            </a:xfrm>
            <a:custGeom>
              <a:avLst/>
              <a:gdLst>
                <a:gd name="T0" fmla="*/ 11 w 146"/>
                <a:gd name="T1" fmla="*/ 2 h 101"/>
                <a:gd name="T2" fmla="*/ 118 w 146"/>
                <a:gd name="T3" fmla="*/ 66 h 101"/>
                <a:gd name="T4" fmla="*/ 98 w 146"/>
                <a:gd name="T5" fmla="*/ 84 h 101"/>
                <a:gd name="T6" fmla="*/ 49 w 146"/>
                <a:gd name="T7" fmla="*/ 44 h 101"/>
                <a:gd name="T8" fmla="*/ 4 w 146"/>
                <a:gd name="T9" fmla="*/ 9 h 101"/>
                <a:gd name="T10" fmla="*/ 5 w 146"/>
                <a:gd name="T11" fmla="*/ 1 h 101"/>
                <a:gd name="T12" fmla="*/ 11 w 146"/>
                <a:gd name="T13" fmla="*/ 2 h 101"/>
              </a:gdLst>
              <a:ahLst/>
              <a:cxnLst>
                <a:cxn ang="0">
                  <a:pos x="T0" y="T1"/>
                </a:cxn>
                <a:cxn ang="0">
                  <a:pos x="T2" y="T3"/>
                </a:cxn>
                <a:cxn ang="0">
                  <a:pos x="T4" y="T5"/>
                </a:cxn>
                <a:cxn ang="0">
                  <a:pos x="T6" y="T7"/>
                </a:cxn>
                <a:cxn ang="0">
                  <a:pos x="T8" y="T9"/>
                </a:cxn>
                <a:cxn ang="0">
                  <a:pos x="T10" y="T11"/>
                </a:cxn>
                <a:cxn ang="0">
                  <a:pos x="T12" y="T13"/>
                </a:cxn>
              </a:cxnLst>
              <a:rect l="0" t="0" r="r" b="b"/>
              <a:pathLst>
                <a:path w="146" h="101">
                  <a:moveTo>
                    <a:pt x="11" y="2"/>
                  </a:moveTo>
                  <a:cubicBezTo>
                    <a:pt x="39" y="20"/>
                    <a:pt x="86" y="42"/>
                    <a:pt x="118" y="66"/>
                  </a:cubicBezTo>
                  <a:cubicBezTo>
                    <a:pt x="146" y="86"/>
                    <a:pt x="121" y="101"/>
                    <a:pt x="98" y="84"/>
                  </a:cubicBezTo>
                  <a:cubicBezTo>
                    <a:pt x="81" y="71"/>
                    <a:pt x="67" y="56"/>
                    <a:pt x="49" y="44"/>
                  </a:cubicBezTo>
                  <a:cubicBezTo>
                    <a:pt x="33" y="32"/>
                    <a:pt x="8" y="14"/>
                    <a:pt x="4" y="9"/>
                  </a:cubicBezTo>
                  <a:cubicBezTo>
                    <a:pt x="1" y="7"/>
                    <a:pt x="0" y="3"/>
                    <a:pt x="5" y="1"/>
                  </a:cubicBezTo>
                  <a:cubicBezTo>
                    <a:pt x="9" y="0"/>
                    <a:pt x="11" y="2"/>
                    <a:pt x="11" y="2"/>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ï$ļíḑé">
              <a:extLst>
                <a:ext uri="{FF2B5EF4-FFF2-40B4-BE49-F238E27FC236}">
                  <a16:creationId xmlns:a16="http://schemas.microsoft.com/office/drawing/2014/main" id="{271BB5B1-BCFB-4B17-B4D2-89ACD30D67CA}"/>
                </a:ext>
              </a:extLst>
            </p:cNvPr>
            <p:cNvSpPr/>
            <p:nvPr/>
          </p:nvSpPr>
          <p:spPr bwMode="auto">
            <a:xfrm>
              <a:off x="8002588" y="4197350"/>
              <a:ext cx="342900" cy="490538"/>
            </a:xfrm>
            <a:custGeom>
              <a:avLst/>
              <a:gdLst>
                <a:gd name="T0" fmla="*/ 65 w 104"/>
                <a:gd name="T1" fmla="*/ 0 h 149"/>
                <a:gd name="T2" fmla="*/ 100 w 104"/>
                <a:gd name="T3" fmla="*/ 17 h 149"/>
                <a:gd name="T4" fmla="*/ 29 w 104"/>
                <a:gd name="T5" fmla="*/ 64 h 149"/>
                <a:gd name="T6" fmla="*/ 54 w 104"/>
                <a:gd name="T7" fmla="*/ 145 h 149"/>
                <a:gd name="T8" fmla="*/ 51 w 104"/>
                <a:gd name="T9" fmla="*/ 149 h 149"/>
                <a:gd name="T10" fmla="*/ 45 w 104"/>
                <a:gd name="T11" fmla="*/ 144 h 149"/>
                <a:gd name="T12" fmla="*/ 2 w 104"/>
                <a:gd name="T13" fmla="*/ 60 h 149"/>
                <a:gd name="T14" fmla="*/ 65 w 104"/>
                <a:gd name="T15" fmla="*/ 0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49">
                  <a:moveTo>
                    <a:pt x="65" y="0"/>
                  </a:moveTo>
                  <a:cubicBezTo>
                    <a:pt x="75" y="0"/>
                    <a:pt x="96" y="4"/>
                    <a:pt x="100" y="17"/>
                  </a:cubicBezTo>
                  <a:cubicBezTo>
                    <a:pt x="104" y="29"/>
                    <a:pt x="35" y="48"/>
                    <a:pt x="29" y="64"/>
                  </a:cubicBezTo>
                  <a:cubicBezTo>
                    <a:pt x="24" y="72"/>
                    <a:pt x="51" y="134"/>
                    <a:pt x="54" y="145"/>
                  </a:cubicBezTo>
                  <a:cubicBezTo>
                    <a:pt x="54" y="145"/>
                    <a:pt x="55" y="148"/>
                    <a:pt x="51" y="149"/>
                  </a:cubicBezTo>
                  <a:cubicBezTo>
                    <a:pt x="49" y="149"/>
                    <a:pt x="45" y="144"/>
                    <a:pt x="45" y="144"/>
                  </a:cubicBezTo>
                  <a:cubicBezTo>
                    <a:pt x="29" y="128"/>
                    <a:pt x="0" y="67"/>
                    <a:pt x="2" y="60"/>
                  </a:cubicBezTo>
                  <a:cubicBezTo>
                    <a:pt x="7" y="37"/>
                    <a:pt x="65" y="0"/>
                    <a:pt x="65" y="0"/>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ïṧļíḑê">
              <a:extLst>
                <a:ext uri="{FF2B5EF4-FFF2-40B4-BE49-F238E27FC236}">
                  <a16:creationId xmlns:a16="http://schemas.microsoft.com/office/drawing/2014/main" id="{F6D7520B-9CB9-C031-C4B9-C36FA61DE1C4}"/>
                </a:ext>
              </a:extLst>
            </p:cNvPr>
            <p:cNvSpPr/>
            <p:nvPr/>
          </p:nvSpPr>
          <p:spPr bwMode="auto">
            <a:xfrm>
              <a:off x="8308975" y="4187825"/>
              <a:ext cx="430213" cy="468313"/>
            </a:xfrm>
            <a:custGeom>
              <a:avLst/>
              <a:gdLst>
                <a:gd name="T0" fmla="*/ 41 w 130"/>
                <a:gd name="T1" fmla="*/ 0 h 142"/>
                <a:gd name="T2" fmla="*/ 73 w 130"/>
                <a:gd name="T3" fmla="*/ 81 h 142"/>
                <a:gd name="T4" fmla="*/ 130 w 130"/>
                <a:gd name="T5" fmla="*/ 137 h 142"/>
                <a:gd name="T6" fmla="*/ 125 w 130"/>
                <a:gd name="T7" fmla="*/ 137 h 142"/>
                <a:gd name="T8" fmla="*/ 122 w 130"/>
                <a:gd name="T9" fmla="*/ 142 h 142"/>
                <a:gd name="T10" fmla="*/ 41 w 130"/>
                <a:gd name="T11" fmla="*/ 89 h 142"/>
                <a:gd name="T12" fmla="*/ 0 w 130"/>
                <a:gd name="T13" fmla="*/ 5 h 142"/>
                <a:gd name="T14" fmla="*/ 41 w 130"/>
                <a:gd name="T15" fmla="*/ 0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42">
                  <a:moveTo>
                    <a:pt x="41" y="0"/>
                  </a:moveTo>
                  <a:cubicBezTo>
                    <a:pt x="44" y="29"/>
                    <a:pt x="56" y="65"/>
                    <a:pt x="73" y="81"/>
                  </a:cubicBezTo>
                  <a:cubicBezTo>
                    <a:pt x="85" y="93"/>
                    <a:pt x="115" y="124"/>
                    <a:pt x="130" y="137"/>
                  </a:cubicBezTo>
                  <a:cubicBezTo>
                    <a:pt x="130" y="137"/>
                    <a:pt x="128" y="136"/>
                    <a:pt x="125" y="137"/>
                  </a:cubicBezTo>
                  <a:cubicBezTo>
                    <a:pt x="120" y="139"/>
                    <a:pt x="122" y="142"/>
                    <a:pt x="122" y="142"/>
                  </a:cubicBezTo>
                  <a:cubicBezTo>
                    <a:pt x="93" y="127"/>
                    <a:pt x="65" y="112"/>
                    <a:pt x="41" y="89"/>
                  </a:cubicBezTo>
                  <a:cubicBezTo>
                    <a:pt x="15" y="63"/>
                    <a:pt x="1" y="24"/>
                    <a:pt x="0" y="5"/>
                  </a:cubicBezTo>
                  <a:lnTo>
                    <a:pt x="41" y="0"/>
                  </a:ln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iŝľïḑe">
              <a:extLst>
                <a:ext uri="{FF2B5EF4-FFF2-40B4-BE49-F238E27FC236}">
                  <a16:creationId xmlns:a16="http://schemas.microsoft.com/office/drawing/2014/main" id="{6960AA91-7E6E-BCB5-EC5E-F214F211A6AC}"/>
                </a:ext>
              </a:extLst>
            </p:cNvPr>
            <p:cNvSpPr/>
            <p:nvPr/>
          </p:nvSpPr>
          <p:spPr bwMode="auto">
            <a:xfrm>
              <a:off x="7920038" y="3409950"/>
              <a:ext cx="263525" cy="292100"/>
            </a:xfrm>
            <a:custGeom>
              <a:avLst/>
              <a:gdLst>
                <a:gd name="T0" fmla="*/ 40 w 80"/>
                <a:gd name="T1" fmla="*/ 87 h 89"/>
                <a:gd name="T2" fmla="*/ 62 w 80"/>
                <a:gd name="T3" fmla="*/ 86 h 89"/>
                <a:gd name="T4" fmla="*/ 80 w 80"/>
                <a:gd name="T5" fmla="*/ 50 h 89"/>
                <a:gd name="T6" fmla="*/ 75 w 80"/>
                <a:gd name="T7" fmla="*/ 16 h 89"/>
                <a:gd name="T8" fmla="*/ 36 w 80"/>
                <a:gd name="T9" fmla="*/ 0 h 89"/>
                <a:gd name="T10" fmla="*/ 5 w 80"/>
                <a:gd name="T11" fmla="*/ 27 h 89"/>
                <a:gd name="T12" fmla="*/ 14 w 80"/>
                <a:gd name="T13" fmla="*/ 51 h 89"/>
                <a:gd name="T14" fmla="*/ 40 w 80"/>
                <a:gd name="T15" fmla="*/ 87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89">
                  <a:moveTo>
                    <a:pt x="40" y="87"/>
                  </a:moveTo>
                  <a:cubicBezTo>
                    <a:pt x="47" y="89"/>
                    <a:pt x="55" y="89"/>
                    <a:pt x="62" y="86"/>
                  </a:cubicBezTo>
                  <a:cubicBezTo>
                    <a:pt x="76" y="81"/>
                    <a:pt x="80" y="64"/>
                    <a:pt x="80" y="50"/>
                  </a:cubicBezTo>
                  <a:cubicBezTo>
                    <a:pt x="80" y="40"/>
                    <a:pt x="79" y="25"/>
                    <a:pt x="75" y="16"/>
                  </a:cubicBezTo>
                  <a:cubicBezTo>
                    <a:pt x="68" y="3"/>
                    <a:pt x="49" y="0"/>
                    <a:pt x="36" y="0"/>
                  </a:cubicBezTo>
                  <a:cubicBezTo>
                    <a:pt x="22" y="1"/>
                    <a:pt x="0" y="9"/>
                    <a:pt x="5" y="27"/>
                  </a:cubicBezTo>
                  <a:cubicBezTo>
                    <a:pt x="7" y="35"/>
                    <a:pt x="12" y="42"/>
                    <a:pt x="14" y="51"/>
                  </a:cubicBezTo>
                  <a:cubicBezTo>
                    <a:pt x="16" y="59"/>
                    <a:pt x="20" y="82"/>
                    <a:pt x="40" y="87"/>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işḷïḑe">
              <a:extLst>
                <a:ext uri="{FF2B5EF4-FFF2-40B4-BE49-F238E27FC236}">
                  <a16:creationId xmlns:a16="http://schemas.microsoft.com/office/drawing/2014/main" id="{728DFFEA-86A9-8177-CE70-1D207D07EC8B}"/>
                </a:ext>
              </a:extLst>
            </p:cNvPr>
            <p:cNvSpPr/>
            <p:nvPr/>
          </p:nvSpPr>
          <p:spPr bwMode="auto">
            <a:xfrm>
              <a:off x="8062913" y="3621088"/>
              <a:ext cx="157163" cy="147638"/>
            </a:xfrm>
            <a:custGeom>
              <a:avLst/>
              <a:gdLst>
                <a:gd name="T0" fmla="*/ 48 w 48"/>
                <a:gd name="T1" fmla="*/ 31 h 45"/>
                <a:gd name="T2" fmla="*/ 15 w 48"/>
                <a:gd name="T3" fmla="*/ 0 h 45"/>
                <a:gd name="T4" fmla="*/ 1 w 48"/>
                <a:gd name="T5" fmla="*/ 17 h 45"/>
                <a:gd name="T6" fmla="*/ 11 w 48"/>
                <a:gd name="T7" fmla="*/ 35 h 45"/>
                <a:gd name="T8" fmla="*/ 25 w 48"/>
                <a:gd name="T9" fmla="*/ 45 h 45"/>
                <a:gd name="T10" fmla="*/ 46 w 48"/>
                <a:gd name="T11" fmla="*/ 38 h 45"/>
                <a:gd name="T12" fmla="*/ 48 w 48"/>
                <a:gd name="T13" fmla="*/ 31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8" y="31"/>
                  </a:moveTo>
                  <a:cubicBezTo>
                    <a:pt x="37" y="21"/>
                    <a:pt x="26" y="11"/>
                    <a:pt x="15" y="0"/>
                  </a:cubicBezTo>
                  <a:cubicBezTo>
                    <a:pt x="9" y="5"/>
                    <a:pt x="0" y="9"/>
                    <a:pt x="1" y="17"/>
                  </a:cubicBezTo>
                  <a:cubicBezTo>
                    <a:pt x="2" y="23"/>
                    <a:pt x="8" y="30"/>
                    <a:pt x="11" y="35"/>
                  </a:cubicBezTo>
                  <a:cubicBezTo>
                    <a:pt x="16" y="41"/>
                    <a:pt x="18" y="45"/>
                    <a:pt x="25" y="45"/>
                  </a:cubicBezTo>
                  <a:cubicBezTo>
                    <a:pt x="33" y="45"/>
                    <a:pt x="41" y="43"/>
                    <a:pt x="46" y="38"/>
                  </a:cubicBezTo>
                  <a:lnTo>
                    <a:pt x="48" y="31"/>
                  </a:ln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ï$lïḓé">
              <a:extLst>
                <a:ext uri="{FF2B5EF4-FFF2-40B4-BE49-F238E27FC236}">
                  <a16:creationId xmlns:a16="http://schemas.microsoft.com/office/drawing/2014/main" id="{EFE6CBB8-E52A-BE32-61A1-9654763DF39A}"/>
                </a:ext>
              </a:extLst>
            </p:cNvPr>
            <p:cNvSpPr/>
            <p:nvPr/>
          </p:nvSpPr>
          <p:spPr bwMode="auto">
            <a:xfrm>
              <a:off x="8026400" y="3663950"/>
              <a:ext cx="431800" cy="649288"/>
            </a:xfrm>
            <a:custGeom>
              <a:avLst/>
              <a:gdLst>
                <a:gd name="T0" fmla="*/ 112 w 131"/>
                <a:gd name="T1" fmla="*/ 102 h 197"/>
                <a:gd name="T2" fmla="*/ 130 w 131"/>
                <a:gd name="T3" fmla="*/ 167 h 197"/>
                <a:gd name="T4" fmla="*/ 38 w 131"/>
                <a:gd name="T5" fmla="*/ 172 h 197"/>
                <a:gd name="T6" fmla="*/ 30 w 131"/>
                <a:gd name="T7" fmla="*/ 98 h 197"/>
                <a:gd name="T8" fmla="*/ 5 w 131"/>
                <a:gd name="T9" fmla="*/ 42 h 197"/>
                <a:gd name="T10" fmla="*/ 32 w 131"/>
                <a:gd name="T11" fmla="*/ 17 h 197"/>
                <a:gd name="T12" fmla="*/ 81 w 131"/>
                <a:gd name="T13" fmla="*/ 16 h 197"/>
                <a:gd name="T14" fmla="*/ 112 w 131"/>
                <a:gd name="T15" fmla="*/ 102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97">
                  <a:moveTo>
                    <a:pt x="112" y="102"/>
                  </a:moveTo>
                  <a:cubicBezTo>
                    <a:pt x="116" y="118"/>
                    <a:pt x="131" y="151"/>
                    <a:pt x="130" y="167"/>
                  </a:cubicBezTo>
                  <a:cubicBezTo>
                    <a:pt x="127" y="190"/>
                    <a:pt x="49" y="197"/>
                    <a:pt x="38" y="172"/>
                  </a:cubicBezTo>
                  <a:cubicBezTo>
                    <a:pt x="60" y="145"/>
                    <a:pt x="53" y="121"/>
                    <a:pt x="30" y="98"/>
                  </a:cubicBezTo>
                  <a:cubicBezTo>
                    <a:pt x="4" y="74"/>
                    <a:pt x="0" y="61"/>
                    <a:pt x="5" y="42"/>
                  </a:cubicBezTo>
                  <a:cubicBezTo>
                    <a:pt x="7" y="34"/>
                    <a:pt x="24" y="20"/>
                    <a:pt x="32" y="17"/>
                  </a:cubicBezTo>
                  <a:cubicBezTo>
                    <a:pt x="47" y="10"/>
                    <a:pt x="65" y="0"/>
                    <a:pt x="81" y="16"/>
                  </a:cubicBezTo>
                  <a:cubicBezTo>
                    <a:pt x="104" y="38"/>
                    <a:pt x="100" y="64"/>
                    <a:pt x="112" y="102"/>
                  </a:cubicBez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ïsḻiďê">
              <a:extLst>
                <a:ext uri="{FF2B5EF4-FFF2-40B4-BE49-F238E27FC236}">
                  <a16:creationId xmlns:a16="http://schemas.microsoft.com/office/drawing/2014/main" id="{DD3F9210-DA70-750C-11C3-EC9850E0326B}"/>
                </a:ext>
              </a:extLst>
            </p:cNvPr>
            <p:cNvSpPr/>
            <p:nvPr/>
          </p:nvSpPr>
          <p:spPr bwMode="auto">
            <a:xfrm>
              <a:off x="7640638" y="3597275"/>
              <a:ext cx="514350" cy="279400"/>
            </a:xfrm>
            <a:custGeom>
              <a:avLst/>
              <a:gdLst>
                <a:gd name="T0" fmla="*/ 16 w 156"/>
                <a:gd name="T1" fmla="*/ 3 h 85"/>
                <a:gd name="T2" fmla="*/ 60 w 156"/>
                <a:gd name="T3" fmla="*/ 27 h 85"/>
                <a:gd name="T4" fmla="*/ 125 w 156"/>
                <a:gd name="T5" fmla="*/ 51 h 85"/>
                <a:gd name="T6" fmla="*/ 108 w 156"/>
                <a:gd name="T7" fmla="*/ 72 h 85"/>
                <a:gd name="T8" fmla="*/ 52 w 156"/>
                <a:gd name="T9" fmla="*/ 38 h 85"/>
                <a:gd name="T10" fmla="*/ 6 w 156"/>
                <a:gd name="T11" fmla="*/ 13 h 85"/>
                <a:gd name="T12" fmla="*/ 7 w 156"/>
                <a:gd name="T13" fmla="*/ 2 h 85"/>
                <a:gd name="T14" fmla="*/ 16 w 156"/>
                <a:gd name="T15" fmla="*/ 3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85">
                  <a:moveTo>
                    <a:pt x="16" y="3"/>
                  </a:moveTo>
                  <a:cubicBezTo>
                    <a:pt x="16" y="3"/>
                    <a:pt x="33" y="14"/>
                    <a:pt x="60" y="27"/>
                  </a:cubicBezTo>
                  <a:cubicBezTo>
                    <a:pt x="82" y="36"/>
                    <a:pt x="109" y="43"/>
                    <a:pt x="125" y="51"/>
                  </a:cubicBezTo>
                  <a:cubicBezTo>
                    <a:pt x="156" y="65"/>
                    <a:pt x="134" y="85"/>
                    <a:pt x="108" y="72"/>
                  </a:cubicBezTo>
                  <a:cubicBezTo>
                    <a:pt x="89" y="62"/>
                    <a:pt x="73" y="46"/>
                    <a:pt x="52" y="38"/>
                  </a:cubicBezTo>
                  <a:cubicBezTo>
                    <a:pt x="35" y="29"/>
                    <a:pt x="9" y="16"/>
                    <a:pt x="6" y="13"/>
                  </a:cubicBezTo>
                  <a:cubicBezTo>
                    <a:pt x="0" y="6"/>
                    <a:pt x="2" y="3"/>
                    <a:pt x="7" y="2"/>
                  </a:cubicBezTo>
                  <a:cubicBezTo>
                    <a:pt x="11" y="0"/>
                    <a:pt x="16" y="3"/>
                    <a:pt x="16" y="3"/>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ṡ1ïḍe">
              <a:extLst>
                <a:ext uri="{FF2B5EF4-FFF2-40B4-BE49-F238E27FC236}">
                  <a16:creationId xmlns:a16="http://schemas.microsoft.com/office/drawing/2014/main" id="{CE3078E7-EE80-DDA3-2F34-4A3887330753}"/>
                </a:ext>
              </a:extLst>
            </p:cNvPr>
            <p:cNvSpPr/>
            <p:nvPr/>
          </p:nvSpPr>
          <p:spPr bwMode="auto">
            <a:xfrm>
              <a:off x="7920038" y="3409950"/>
              <a:ext cx="263525" cy="249238"/>
            </a:xfrm>
            <a:custGeom>
              <a:avLst/>
              <a:gdLst>
                <a:gd name="T0" fmla="*/ 36 w 80"/>
                <a:gd name="T1" fmla="*/ 0 h 76"/>
                <a:gd name="T2" fmla="*/ 75 w 80"/>
                <a:gd name="T3" fmla="*/ 16 h 76"/>
                <a:gd name="T4" fmla="*/ 80 w 80"/>
                <a:gd name="T5" fmla="*/ 50 h 76"/>
                <a:gd name="T6" fmla="*/ 78 w 80"/>
                <a:gd name="T7" fmla="*/ 66 h 76"/>
                <a:gd name="T8" fmla="*/ 50 w 80"/>
                <a:gd name="T9" fmla="*/ 73 h 76"/>
                <a:gd name="T10" fmla="*/ 42 w 80"/>
                <a:gd name="T11" fmla="*/ 50 h 76"/>
                <a:gd name="T12" fmla="*/ 32 w 80"/>
                <a:gd name="T13" fmla="*/ 55 h 76"/>
                <a:gd name="T14" fmla="*/ 27 w 80"/>
                <a:gd name="T15" fmla="*/ 43 h 76"/>
                <a:gd name="T16" fmla="*/ 15 w 80"/>
                <a:gd name="T17" fmla="*/ 40 h 76"/>
                <a:gd name="T18" fmla="*/ 5 w 80"/>
                <a:gd name="T19" fmla="*/ 27 h 76"/>
                <a:gd name="T20" fmla="*/ 36 w 80"/>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6">
                  <a:moveTo>
                    <a:pt x="36" y="0"/>
                  </a:moveTo>
                  <a:cubicBezTo>
                    <a:pt x="49" y="0"/>
                    <a:pt x="68" y="3"/>
                    <a:pt x="75" y="16"/>
                  </a:cubicBezTo>
                  <a:cubicBezTo>
                    <a:pt x="79" y="25"/>
                    <a:pt x="80" y="40"/>
                    <a:pt x="80" y="50"/>
                  </a:cubicBezTo>
                  <a:cubicBezTo>
                    <a:pt x="80" y="55"/>
                    <a:pt x="79" y="61"/>
                    <a:pt x="78" y="66"/>
                  </a:cubicBezTo>
                  <a:cubicBezTo>
                    <a:pt x="73" y="71"/>
                    <a:pt x="64" y="76"/>
                    <a:pt x="50" y="73"/>
                  </a:cubicBezTo>
                  <a:cubicBezTo>
                    <a:pt x="46" y="67"/>
                    <a:pt x="50" y="52"/>
                    <a:pt x="42" y="50"/>
                  </a:cubicBezTo>
                  <a:cubicBezTo>
                    <a:pt x="34" y="48"/>
                    <a:pt x="33" y="56"/>
                    <a:pt x="32" y="55"/>
                  </a:cubicBezTo>
                  <a:cubicBezTo>
                    <a:pt x="30" y="55"/>
                    <a:pt x="30" y="47"/>
                    <a:pt x="27" y="43"/>
                  </a:cubicBezTo>
                  <a:cubicBezTo>
                    <a:pt x="24" y="40"/>
                    <a:pt x="18" y="43"/>
                    <a:pt x="15" y="40"/>
                  </a:cubicBezTo>
                  <a:cubicBezTo>
                    <a:pt x="12" y="38"/>
                    <a:pt x="6" y="30"/>
                    <a:pt x="5" y="27"/>
                  </a:cubicBezTo>
                  <a:cubicBezTo>
                    <a:pt x="0" y="9"/>
                    <a:pt x="22" y="1"/>
                    <a:pt x="36" y="0"/>
                  </a:cubicBezTo>
                  <a:close/>
                </a:path>
              </a:pathLst>
            </a:custGeom>
            <a:solidFill>
              <a:srgbClr val="D688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í$líde">
              <a:extLst>
                <a:ext uri="{FF2B5EF4-FFF2-40B4-BE49-F238E27FC236}">
                  <a16:creationId xmlns:a16="http://schemas.microsoft.com/office/drawing/2014/main" id="{D409B929-9DF4-6A28-CA7C-7C8018F0B94D}"/>
                </a:ext>
              </a:extLst>
            </p:cNvPr>
            <p:cNvSpPr/>
            <p:nvPr/>
          </p:nvSpPr>
          <p:spPr bwMode="auto">
            <a:xfrm>
              <a:off x="8662988" y="4625975"/>
              <a:ext cx="92075" cy="168275"/>
            </a:xfrm>
            <a:custGeom>
              <a:avLst/>
              <a:gdLst>
                <a:gd name="T0" fmla="*/ 25 w 28"/>
                <a:gd name="T1" fmla="*/ 5 h 51"/>
                <a:gd name="T2" fmla="*/ 11 w 28"/>
                <a:gd name="T3" fmla="*/ 6 h 51"/>
                <a:gd name="T4" fmla="*/ 9 w 28"/>
                <a:gd name="T5" fmla="*/ 38 h 51"/>
                <a:gd name="T6" fmla="*/ 1 w 28"/>
                <a:gd name="T7" fmla="*/ 38 h 51"/>
                <a:gd name="T8" fmla="*/ 9 w 28"/>
                <a:gd name="T9" fmla="*/ 50 h 51"/>
                <a:gd name="T10" fmla="*/ 21 w 28"/>
                <a:gd name="T11" fmla="*/ 25 h 51"/>
                <a:gd name="T12" fmla="*/ 25 w 28"/>
                <a:gd name="T13" fmla="*/ 5 h 51"/>
              </a:gdLst>
              <a:ahLst/>
              <a:cxnLst>
                <a:cxn ang="0">
                  <a:pos x="T0" y="T1"/>
                </a:cxn>
                <a:cxn ang="0">
                  <a:pos x="T2" y="T3"/>
                </a:cxn>
                <a:cxn ang="0">
                  <a:pos x="T4" y="T5"/>
                </a:cxn>
                <a:cxn ang="0">
                  <a:pos x="T6" y="T7"/>
                </a:cxn>
                <a:cxn ang="0">
                  <a:pos x="T8" y="T9"/>
                </a:cxn>
                <a:cxn ang="0">
                  <a:pos x="T10" y="T11"/>
                </a:cxn>
                <a:cxn ang="0">
                  <a:pos x="T12" y="T13"/>
                </a:cxn>
              </a:cxnLst>
              <a:rect l="0" t="0" r="r" b="b"/>
              <a:pathLst>
                <a:path w="28" h="51">
                  <a:moveTo>
                    <a:pt x="25" y="5"/>
                  </a:moveTo>
                  <a:cubicBezTo>
                    <a:pt x="23" y="0"/>
                    <a:pt x="13" y="1"/>
                    <a:pt x="11" y="6"/>
                  </a:cubicBezTo>
                  <a:cubicBezTo>
                    <a:pt x="10" y="10"/>
                    <a:pt x="9" y="28"/>
                    <a:pt x="9" y="38"/>
                  </a:cubicBezTo>
                  <a:cubicBezTo>
                    <a:pt x="8" y="37"/>
                    <a:pt x="3" y="36"/>
                    <a:pt x="1" y="38"/>
                  </a:cubicBezTo>
                  <a:cubicBezTo>
                    <a:pt x="0" y="40"/>
                    <a:pt x="1" y="49"/>
                    <a:pt x="9" y="50"/>
                  </a:cubicBezTo>
                  <a:cubicBezTo>
                    <a:pt x="17" y="51"/>
                    <a:pt x="21" y="43"/>
                    <a:pt x="21" y="25"/>
                  </a:cubicBezTo>
                  <a:cubicBezTo>
                    <a:pt x="21" y="14"/>
                    <a:pt x="28" y="9"/>
                    <a:pt x="25" y="5"/>
                  </a:cubicBezTo>
                  <a:close/>
                </a:path>
              </a:pathLst>
            </a:custGeom>
            <a:solidFill>
              <a:srgbClr val="2220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iśḻïḍe">
              <a:extLst>
                <a:ext uri="{FF2B5EF4-FFF2-40B4-BE49-F238E27FC236}">
                  <a16:creationId xmlns:a16="http://schemas.microsoft.com/office/drawing/2014/main" id="{C398E9D7-E632-5B1C-13F9-AE79F8B0EF4A}"/>
                </a:ext>
              </a:extLst>
            </p:cNvPr>
            <p:cNvSpPr/>
            <p:nvPr/>
          </p:nvSpPr>
          <p:spPr bwMode="auto">
            <a:xfrm>
              <a:off x="8066088" y="3449638"/>
              <a:ext cx="101600" cy="104775"/>
            </a:xfrm>
            <a:custGeom>
              <a:avLst/>
              <a:gdLst>
                <a:gd name="T0" fmla="*/ 31 w 31"/>
                <a:gd name="T1" fmla="*/ 11 h 32"/>
                <a:gd name="T2" fmla="*/ 17 w 31"/>
                <a:gd name="T3" fmla="*/ 2 h 32"/>
                <a:gd name="T4" fmla="*/ 30 w 31"/>
                <a:gd name="T5" fmla="*/ 18 h 32"/>
                <a:gd name="T6" fmla="*/ 31 w 31"/>
                <a:gd name="T7" fmla="*/ 11 h 32"/>
              </a:gdLst>
              <a:ahLst/>
              <a:cxnLst>
                <a:cxn ang="0">
                  <a:pos x="T0" y="T1"/>
                </a:cxn>
                <a:cxn ang="0">
                  <a:pos x="T2" y="T3"/>
                </a:cxn>
                <a:cxn ang="0">
                  <a:pos x="T4" y="T5"/>
                </a:cxn>
                <a:cxn ang="0">
                  <a:pos x="T6" y="T7"/>
                </a:cxn>
              </a:cxnLst>
              <a:rect l="0" t="0" r="r" b="b"/>
              <a:pathLst>
                <a:path w="31" h="32">
                  <a:moveTo>
                    <a:pt x="31" y="11"/>
                  </a:moveTo>
                  <a:cubicBezTo>
                    <a:pt x="31" y="4"/>
                    <a:pt x="23" y="0"/>
                    <a:pt x="17" y="2"/>
                  </a:cubicBezTo>
                  <a:cubicBezTo>
                    <a:pt x="0" y="9"/>
                    <a:pt x="23" y="32"/>
                    <a:pt x="30" y="18"/>
                  </a:cubicBezTo>
                  <a:lnTo>
                    <a:pt x="31" y="11"/>
                  </a:ln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şļíḍè">
              <a:extLst>
                <a:ext uri="{FF2B5EF4-FFF2-40B4-BE49-F238E27FC236}">
                  <a16:creationId xmlns:a16="http://schemas.microsoft.com/office/drawing/2014/main" id="{638E0A99-883E-2C2A-0A36-DA5EB7988D5D}"/>
                </a:ext>
              </a:extLst>
            </p:cNvPr>
            <p:cNvSpPr/>
            <p:nvPr/>
          </p:nvSpPr>
          <p:spPr bwMode="auto">
            <a:xfrm>
              <a:off x="8075613" y="3438525"/>
              <a:ext cx="180975" cy="346075"/>
            </a:xfrm>
            <a:custGeom>
              <a:avLst/>
              <a:gdLst>
                <a:gd name="T0" fmla="*/ 54 w 55"/>
                <a:gd name="T1" fmla="*/ 96 h 105"/>
                <a:gd name="T2" fmla="*/ 42 w 55"/>
                <a:gd name="T3" fmla="*/ 29 h 105"/>
                <a:gd name="T4" fmla="*/ 13 w 55"/>
                <a:gd name="T5" fmla="*/ 10 h 105"/>
                <a:gd name="T6" fmla="*/ 10 w 55"/>
                <a:gd name="T7" fmla="*/ 46 h 105"/>
                <a:gd name="T8" fmla="*/ 8 w 55"/>
                <a:gd name="T9" fmla="*/ 105 h 105"/>
                <a:gd name="T10" fmla="*/ 13 w 55"/>
                <a:gd name="T11" fmla="*/ 93 h 105"/>
                <a:gd name="T12" fmla="*/ 21 w 55"/>
                <a:gd name="T13" fmla="*/ 104 h 105"/>
                <a:gd name="T14" fmla="*/ 25 w 55"/>
                <a:gd name="T15" fmla="*/ 93 h 105"/>
                <a:gd name="T16" fmla="*/ 31 w 55"/>
                <a:gd name="T17" fmla="*/ 102 h 105"/>
                <a:gd name="T18" fmla="*/ 36 w 55"/>
                <a:gd name="T19" fmla="*/ 90 h 105"/>
                <a:gd name="T20" fmla="*/ 42 w 55"/>
                <a:gd name="T21" fmla="*/ 99 h 105"/>
                <a:gd name="T22" fmla="*/ 47 w 55"/>
                <a:gd name="T23" fmla="*/ 88 h 105"/>
                <a:gd name="T24" fmla="*/ 54 w 55"/>
                <a:gd name="T25" fmla="*/ 9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105">
                  <a:moveTo>
                    <a:pt x="54" y="96"/>
                  </a:moveTo>
                  <a:cubicBezTo>
                    <a:pt x="55" y="71"/>
                    <a:pt x="53" y="51"/>
                    <a:pt x="42" y="29"/>
                  </a:cubicBezTo>
                  <a:cubicBezTo>
                    <a:pt x="38" y="19"/>
                    <a:pt x="24" y="0"/>
                    <a:pt x="13" y="10"/>
                  </a:cubicBezTo>
                  <a:cubicBezTo>
                    <a:pt x="5" y="18"/>
                    <a:pt x="11" y="36"/>
                    <a:pt x="10" y="46"/>
                  </a:cubicBezTo>
                  <a:cubicBezTo>
                    <a:pt x="7" y="62"/>
                    <a:pt x="0" y="93"/>
                    <a:pt x="8" y="105"/>
                  </a:cubicBezTo>
                  <a:cubicBezTo>
                    <a:pt x="11" y="99"/>
                    <a:pt x="12" y="96"/>
                    <a:pt x="13" y="93"/>
                  </a:cubicBezTo>
                  <a:cubicBezTo>
                    <a:pt x="15" y="96"/>
                    <a:pt x="16" y="99"/>
                    <a:pt x="21" y="104"/>
                  </a:cubicBezTo>
                  <a:cubicBezTo>
                    <a:pt x="23" y="99"/>
                    <a:pt x="23" y="98"/>
                    <a:pt x="25" y="93"/>
                  </a:cubicBezTo>
                  <a:cubicBezTo>
                    <a:pt x="26" y="97"/>
                    <a:pt x="30" y="98"/>
                    <a:pt x="31" y="102"/>
                  </a:cubicBezTo>
                  <a:cubicBezTo>
                    <a:pt x="32" y="98"/>
                    <a:pt x="36" y="90"/>
                    <a:pt x="36" y="90"/>
                  </a:cubicBezTo>
                  <a:cubicBezTo>
                    <a:pt x="36" y="90"/>
                    <a:pt x="40" y="96"/>
                    <a:pt x="42" y="99"/>
                  </a:cubicBezTo>
                  <a:cubicBezTo>
                    <a:pt x="44" y="95"/>
                    <a:pt x="47" y="88"/>
                    <a:pt x="47" y="88"/>
                  </a:cubicBezTo>
                  <a:lnTo>
                    <a:pt x="54" y="96"/>
                  </a:lnTo>
                  <a:close/>
                </a:path>
              </a:pathLst>
            </a:custGeom>
            <a:solidFill>
              <a:srgbClr val="BC78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íš1iḑè">
              <a:extLst>
                <a:ext uri="{FF2B5EF4-FFF2-40B4-BE49-F238E27FC236}">
                  <a16:creationId xmlns:a16="http://schemas.microsoft.com/office/drawing/2014/main" id="{4F4196AF-B5F1-015B-94E6-0EE6710EAC79}"/>
                </a:ext>
              </a:extLst>
            </p:cNvPr>
            <p:cNvSpPr/>
            <p:nvPr/>
          </p:nvSpPr>
          <p:spPr bwMode="auto">
            <a:xfrm>
              <a:off x="8054975" y="4170363"/>
              <a:ext cx="452438" cy="277813"/>
            </a:xfrm>
            <a:custGeom>
              <a:avLst/>
              <a:gdLst>
                <a:gd name="T0" fmla="*/ 120 w 137"/>
                <a:gd name="T1" fmla="*/ 16 h 84"/>
                <a:gd name="T2" fmla="*/ 137 w 137"/>
                <a:gd name="T3" fmla="*/ 64 h 84"/>
                <a:gd name="T4" fmla="*/ 122 w 137"/>
                <a:gd name="T5" fmla="*/ 76 h 84"/>
                <a:gd name="T6" fmla="*/ 59 w 137"/>
                <a:gd name="T7" fmla="*/ 62 h 84"/>
                <a:gd name="T8" fmla="*/ 0 w 137"/>
                <a:gd name="T9" fmla="*/ 47 h 84"/>
                <a:gd name="T10" fmla="*/ 59 w 137"/>
                <a:gd name="T11" fmla="*/ 0 h 84"/>
                <a:gd name="T12" fmla="*/ 120 w 137"/>
                <a:gd name="T13" fmla="*/ 16 h 84"/>
              </a:gdLst>
              <a:ahLst/>
              <a:cxnLst>
                <a:cxn ang="0">
                  <a:pos x="T0" y="T1"/>
                </a:cxn>
                <a:cxn ang="0">
                  <a:pos x="T2" y="T3"/>
                </a:cxn>
                <a:cxn ang="0">
                  <a:pos x="T4" y="T5"/>
                </a:cxn>
                <a:cxn ang="0">
                  <a:pos x="T6" y="T7"/>
                </a:cxn>
                <a:cxn ang="0">
                  <a:pos x="T8" y="T9"/>
                </a:cxn>
                <a:cxn ang="0">
                  <a:pos x="T10" y="T11"/>
                </a:cxn>
                <a:cxn ang="0">
                  <a:pos x="T12" y="T13"/>
                </a:cxn>
              </a:cxnLst>
              <a:rect l="0" t="0" r="r" b="b"/>
              <a:pathLst>
                <a:path w="137" h="84">
                  <a:moveTo>
                    <a:pt x="120" y="16"/>
                  </a:moveTo>
                  <a:cubicBezTo>
                    <a:pt x="125" y="30"/>
                    <a:pt x="137" y="64"/>
                    <a:pt x="137" y="64"/>
                  </a:cubicBezTo>
                  <a:cubicBezTo>
                    <a:pt x="137" y="64"/>
                    <a:pt x="131" y="73"/>
                    <a:pt x="122" y="76"/>
                  </a:cubicBezTo>
                  <a:cubicBezTo>
                    <a:pt x="99" y="84"/>
                    <a:pt x="75" y="66"/>
                    <a:pt x="59" y="62"/>
                  </a:cubicBezTo>
                  <a:cubicBezTo>
                    <a:pt x="47" y="59"/>
                    <a:pt x="15" y="63"/>
                    <a:pt x="0" y="47"/>
                  </a:cubicBezTo>
                  <a:cubicBezTo>
                    <a:pt x="9" y="38"/>
                    <a:pt x="43" y="3"/>
                    <a:pt x="59" y="0"/>
                  </a:cubicBezTo>
                  <a:lnTo>
                    <a:pt x="120" y="16"/>
                  </a:lnTo>
                  <a:close/>
                </a:path>
              </a:pathLst>
            </a:custGeom>
            <a:solidFill>
              <a:srgbClr val="3938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ï$ḷîde">
              <a:extLst>
                <a:ext uri="{FF2B5EF4-FFF2-40B4-BE49-F238E27FC236}">
                  <a16:creationId xmlns:a16="http://schemas.microsoft.com/office/drawing/2014/main" id="{F92DFFD7-9187-B7CB-6269-300A1053EFE9}"/>
                </a:ext>
              </a:extLst>
            </p:cNvPr>
            <p:cNvSpPr/>
            <p:nvPr/>
          </p:nvSpPr>
          <p:spPr bwMode="auto">
            <a:xfrm>
              <a:off x="6402388" y="3870325"/>
              <a:ext cx="241300" cy="290513"/>
            </a:xfrm>
            <a:prstGeom prst="rect">
              <a:avLst/>
            </a:prstGeom>
            <a:solidFill>
              <a:srgbClr val="1655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1" name="i$ļîḍè">
              <a:extLst>
                <a:ext uri="{FF2B5EF4-FFF2-40B4-BE49-F238E27FC236}">
                  <a16:creationId xmlns:a16="http://schemas.microsoft.com/office/drawing/2014/main" id="{8BCE9FFA-4D35-1B6D-962D-EE719D113265}"/>
                </a:ext>
              </a:extLst>
            </p:cNvPr>
            <p:cNvSpPr/>
            <p:nvPr/>
          </p:nvSpPr>
          <p:spPr bwMode="auto">
            <a:xfrm>
              <a:off x="6276975" y="3762375"/>
              <a:ext cx="366713" cy="214313"/>
            </a:xfrm>
            <a:prstGeom prst="ellipse">
              <a:avLst/>
            </a:pr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ṩ1iḓé">
              <a:extLst>
                <a:ext uri="{FF2B5EF4-FFF2-40B4-BE49-F238E27FC236}">
                  <a16:creationId xmlns:a16="http://schemas.microsoft.com/office/drawing/2014/main" id="{89395372-7768-CD87-30DF-B3CB077C8B32}"/>
                </a:ext>
              </a:extLst>
            </p:cNvPr>
            <p:cNvSpPr/>
            <p:nvPr/>
          </p:nvSpPr>
          <p:spPr bwMode="auto">
            <a:xfrm>
              <a:off x="5284788" y="3870325"/>
              <a:ext cx="239713" cy="290513"/>
            </a:xfrm>
            <a:prstGeom prst="rect">
              <a:avLst/>
            </a:prstGeom>
            <a:solidFill>
              <a:srgbClr val="3A71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3" name="îşļîḓe">
              <a:extLst>
                <a:ext uri="{FF2B5EF4-FFF2-40B4-BE49-F238E27FC236}">
                  <a16:creationId xmlns:a16="http://schemas.microsoft.com/office/drawing/2014/main" id="{451F6BE5-93D4-5827-72E5-CF3DD6E0172A}"/>
                </a:ext>
              </a:extLst>
            </p:cNvPr>
            <p:cNvSpPr/>
            <p:nvPr/>
          </p:nvSpPr>
          <p:spPr bwMode="auto">
            <a:xfrm>
              <a:off x="5095875" y="4191000"/>
              <a:ext cx="868363" cy="1216025"/>
            </a:xfrm>
            <a:custGeom>
              <a:avLst/>
              <a:gdLst>
                <a:gd name="T0" fmla="*/ 0 w 547"/>
                <a:gd name="T1" fmla="*/ 0 h 766"/>
                <a:gd name="T2" fmla="*/ 0 w 547"/>
                <a:gd name="T3" fmla="*/ 450 h 766"/>
                <a:gd name="T4" fmla="*/ 547 w 547"/>
                <a:gd name="T5" fmla="*/ 766 h 766"/>
                <a:gd name="T6" fmla="*/ 547 w 547"/>
                <a:gd name="T7" fmla="*/ 315 h 766"/>
                <a:gd name="T8" fmla="*/ 0 w 547"/>
                <a:gd name="T9" fmla="*/ 0 h 766"/>
              </a:gdLst>
              <a:ahLst/>
              <a:cxnLst>
                <a:cxn ang="0">
                  <a:pos x="T0" y="T1"/>
                </a:cxn>
                <a:cxn ang="0">
                  <a:pos x="T2" y="T3"/>
                </a:cxn>
                <a:cxn ang="0">
                  <a:pos x="T4" y="T5"/>
                </a:cxn>
                <a:cxn ang="0">
                  <a:pos x="T6" y="T7"/>
                </a:cxn>
                <a:cxn ang="0">
                  <a:pos x="T8" y="T9"/>
                </a:cxn>
              </a:cxnLst>
              <a:rect l="0" t="0" r="r" b="b"/>
              <a:pathLst>
                <a:path w="547" h="766">
                  <a:moveTo>
                    <a:pt x="0" y="0"/>
                  </a:moveTo>
                  <a:lnTo>
                    <a:pt x="0" y="450"/>
                  </a:lnTo>
                  <a:lnTo>
                    <a:pt x="547" y="766"/>
                  </a:lnTo>
                  <a:lnTo>
                    <a:pt x="547" y="315"/>
                  </a:lnTo>
                  <a:lnTo>
                    <a:pt x="0" y="0"/>
                  </a:lnTo>
                  <a:close/>
                </a:path>
              </a:pathLst>
            </a:custGeom>
            <a:solidFill>
              <a:srgbClr val="3A71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íṩḻïḑé">
              <a:extLst>
                <a:ext uri="{FF2B5EF4-FFF2-40B4-BE49-F238E27FC236}">
                  <a16:creationId xmlns:a16="http://schemas.microsoft.com/office/drawing/2014/main" id="{5515DB83-574A-B25A-31AB-74031D341EE2}"/>
                </a:ext>
              </a:extLst>
            </p:cNvPr>
            <p:cNvSpPr/>
            <p:nvPr/>
          </p:nvSpPr>
          <p:spPr bwMode="auto">
            <a:xfrm>
              <a:off x="5095875" y="3689350"/>
              <a:ext cx="1735138" cy="1001713"/>
            </a:xfrm>
            <a:custGeom>
              <a:avLst/>
              <a:gdLst>
                <a:gd name="T0" fmla="*/ 0 w 1093"/>
                <a:gd name="T1" fmla="*/ 316 h 631"/>
                <a:gd name="T2" fmla="*/ 547 w 1093"/>
                <a:gd name="T3" fmla="*/ 631 h 631"/>
                <a:gd name="T4" fmla="*/ 1093 w 1093"/>
                <a:gd name="T5" fmla="*/ 316 h 631"/>
                <a:gd name="T6" fmla="*/ 547 w 1093"/>
                <a:gd name="T7" fmla="*/ 0 h 631"/>
                <a:gd name="T8" fmla="*/ 0 w 1093"/>
                <a:gd name="T9" fmla="*/ 316 h 631"/>
              </a:gdLst>
              <a:ahLst/>
              <a:cxnLst>
                <a:cxn ang="0">
                  <a:pos x="T0" y="T1"/>
                </a:cxn>
                <a:cxn ang="0">
                  <a:pos x="T2" y="T3"/>
                </a:cxn>
                <a:cxn ang="0">
                  <a:pos x="T4" y="T5"/>
                </a:cxn>
                <a:cxn ang="0">
                  <a:pos x="T6" y="T7"/>
                </a:cxn>
                <a:cxn ang="0">
                  <a:pos x="T8" y="T9"/>
                </a:cxn>
              </a:cxnLst>
              <a:rect l="0" t="0" r="r" b="b"/>
              <a:pathLst>
                <a:path w="1093" h="631">
                  <a:moveTo>
                    <a:pt x="0" y="316"/>
                  </a:moveTo>
                  <a:lnTo>
                    <a:pt x="547" y="631"/>
                  </a:lnTo>
                  <a:lnTo>
                    <a:pt x="1093" y="316"/>
                  </a:lnTo>
                  <a:lnTo>
                    <a:pt x="547" y="0"/>
                  </a:lnTo>
                  <a:lnTo>
                    <a:pt x="0" y="316"/>
                  </a:lnTo>
                  <a:close/>
                </a:path>
              </a:pathLst>
            </a:cu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ṡļîḍê">
              <a:extLst>
                <a:ext uri="{FF2B5EF4-FFF2-40B4-BE49-F238E27FC236}">
                  <a16:creationId xmlns:a16="http://schemas.microsoft.com/office/drawing/2014/main" id="{6DD6DCED-0366-F290-6403-ACA422776108}"/>
                </a:ext>
              </a:extLst>
            </p:cNvPr>
            <p:cNvSpPr/>
            <p:nvPr/>
          </p:nvSpPr>
          <p:spPr bwMode="auto">
            <a:xfrm>
              <a:off x="5964238" y="4191000"/>
              <a:ext cx="866775" cy="1216025"/>
            </a:xfrm>
            <a:custGeom>
              <a:avLst/>
              <a:gdLst>
                <a:gd name="T0" fmla="*/ 0 w 546"/>
                <a:gd name="T1" fmla="*/ 766 h 766"/>
                <a:gd name="T2" fmla="*/ 546 w 546"/>
                <a:gd name="T3" fmla="*/ 452 h 766"/>
                <a:gd name="T4" fmla="*/ 546 w 546"/>
                <a:gd name="T5" fmla="*/ 0 h 766"/>
                <a:gd name="T6" fmla="*/ 0 w 546"/>
                <a:gd name="T7" fmla="*/ 315 h 766"/>
                <a:gd name="T8" fmla="*/ 0 w 546"/>
                <a:gd name="T9" fmla="*/ 766 h 766"/>
              </a:gdLst>
              <a:ahLst/>
              <a:cxnLst>
                <a:cxn ang="0">
                  <a:pos x="T0" y="T1"/>
                </a:cxn>
                <a:cxn ang="0">
                  <a:pos x="T2" y="T3"/>
                </a:cxn>
                <a:cxn ang="0">
                  <a:pos x="T4" y="T5"/>
                </a:cxn>
                <a:cxn ang="0">
                  <a:pos x="T6" y="T7"/>
                </a:cxn>
                <a:cxn ang="0">
                  <a:pos x="T8" y="T9"/>
                </a:cxn>
              </a:cxnLst>
              <a:rect l="0" t="0" r="r" b="b"/>
              <a:pathLst>
                <a:path w="546" h="766">
                  <a:moveTo>
                    <a:pt x="0" y="766"/>
                  </a:moveTo>
                  <a:lnTo>
                    <a:pt x="546" y="452"/>
                  </a:lnTo>
                  <a:lnTo>
                    <a:pt x="546" y="0"/>
                  </a:lnTo>
                  <a:lnTo>
                    <a:pt x="0" y="315"/>
                  </a:lnTo>
                  <a:lnTo>
                    <a:pt x="0" y="766"/>
                  </a:lnTo>
                  <a:close/>
                </a:path>
              </a:pathLst>
            </a:custGeom>
            <a:solidFill>
              <a:srgbClr val="1655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íṥlïḓe">
              <a:extLst>
                <a:ext uri="{FF2B5EF4-FFF2-40B4-BE49-F238E27FC236}">
                  <a16:creationId xmlns:a16="http://schemas.microsoft.com/office/drawing/2014/main" id="{42CF3C7F-2899-29D8-EB1E-59A6C6D3932A}"/>
                </a:ext>
              </a:extLst>
            </p:cNvPr>
            <p:cNvSpPr/>
            <p:nvPr/>
          </p:nvSpPr>
          <p:spPr bwMode="auto">
            <a:xfrm>
              <a:off x="5284788" y="3762375"/>
              <a:ext cx="369888" cy="214313"/>
            </a:xfrm>
            <a:prstGeom prst="ellipse">
              <a:avLst/>
            </a:prstGeom>
            <a:solidFill>
              <a:srgbClr val="7DBF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îŝľiḍê">
              <a:extLst>
                <a:ext uri="{FF2B5EF4-FFF2-40B4-BE49-F238E27FC236}">
                  <a16:creationId xmlns:a16="http://schemas.microsoft.com/office/drawing/2014/main" id="{C0F87D2A-91F1-426D-7806-980FF9B3DFD2}"/>
                </a:ext>
              </a:extLst>
            </p:cNvPr>
            <p:cNvSpPr/>
            <p:nvPr/>
          </p:nvSpPr>
          <p:spPr bwMode="auto">
            <a:xfrm>
              <a:off x="6356350" y="2139950"/>
              <a:ext cx="119063" cy="134938"/>
            </a:xfrm>
            <a:custGeom>
              <a:avLst/>
              <a:gdLst>
                <a:gd name="T0" fmla="*/ 33 w 36"/>
                <a:gd name="T1" fmla="*/ 31 h 41"/>
                <a:gd name="T2" fmla="*/ 17 w 36"/>
                <a:gd name="T3" fmla="*/ 35 h 41"/>
                <a:gd name="T4" fmla="*/ 9 w 36"/>
                <a:gd name="T5" fmla="*/ 18 h 41"/>
                <a:gd name="T6" fmla="*/ 2 w 36"/>
                <a:gd name="T7" fmla="*/ 18 h 41"/>
                <a:gd name="T8" fmla="*/ 7 w 36"/>
                <a:gd name="T9" fmla="*/ 8 h 41"/>
                <a:gd name="T10" fmla="*/ 28 w 36"/>
                <a:gd name="T11" fmla="*/ 9 h 41"/>
                <a:gd name="T12" fmla="*/ 33 w 36"/>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36" h="41">
                  <a:moveTo>
                    <a:pt x="33" y="31"/>
                  </a:moveTo>
                  <a:cubicBezTo>
                    <a:pt x="29" y="37"/>
                    <a:pt x="23" y="41"/>
                    <a:pt x="17" y="35"/>
                  </a:cubicBezTo>
                  <a:cubicBezTo>
                    <a:pt x="13" y="30"/>
                    <a:pt x="11" y="24"/>
                    <a:pt x="9" y="18"/>
                  </a:cubicBezTo>
                  <a:cubicBezTo>
                    <a:pt x="8" y="13"/>
                    <a:pt x="7" y="19"/>
                    <a:pt x="2" y="18"/>
                  </a:cubicBezTo>
                  <a:cubicBezTo>
                    <a:pt x="0" y="17"/>
                    <a:pt x="6" y="9"/>
                    <a:pt x="7" y="8"/>
                  </a:cubicBezTo>
                  <a:cubicBezTo>
                    <a:pt x="15" y="2"/>
                    <a:pt x="22" y="0"/>
                    <a:pt x="28" y="9"/>
                  </a:cubicBezTo>
                  <a:cubicBezTo>
                    <a:pt x="28" y="9"/>
                    <a:pt x="36" y="24"/>
                    <a:pt x="33" y="3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is1îḍé">
              <a:extLst>
                <a:ext uri="{FF2B5EF4-FFF2-40B4-BE49-F238E27FC236}">
                  <a16:creationId xmlns:a16="http://schemas.microsoft.com/office/drawing/2014/main" id="{53D58949-3F91-17C0-DE01-34BBC642EA39}"/>
                </a:ext>
              </a:extLst>
            </p:cNvPr>
            <p:cNvSpPr/>
            <p:nvPr/>
          </p:nvSpPr>
          <p:spPr bwMode="auto">
            <a:xfrm>
              <a:off x="6138863" y="2047875"/>
              <a:ext cx="119063" cy="104775"/>
            </a:xfrm>
            <a:custGeom>
              <a:avLst/>
              <a:gdLst>
                <a:gd name="T0" fmla="*/ 1 w 36"/>
                <a:gd name="T1" fmla="*/ 17 h 32"/>
                <a:gd name="T2" fmla="*/ 10 w 36"/>
                <a:gd name="T3" fmla="*/ 30 h 32"/>
                <a:gd name="T4" fmla="*/ 28 w 36"/>
                <a:gd name="T5" fmla="*/ 22 h 32"/>
                <a:gd name="T6" fmla="*/ 33 w 36"/>
                <a:gd name="T7" fmla="*/ 27 h 32"/>
                <a:gd name="T8" fmla="*/ 35 w 36"/>
                <a:gd name="T9" fmla="*/ 16 h 32"/>
                <a:gd name="T10" fmla="*/ 19 w 36"/>
                <a:gd name="T11" fmla="*/ 4 h 32"/>
                <a:gd name="T12" fmla="*/ 1 w 36"/>
                <a:gd name="T13" fmla="*/ 17 h 32"/>
              </a:gdLst>
              <a:ahLst/>
              <a:cxnLst>
                <a:cxn ang="0">
                  <a:pos x="T0" y="T1"/>
                </a:cxn>
                <a:cxn ang="0">
                  <a:pos x="T2" y="T3"/>
                </a:cxn>
                <a:cxn ang="0">
                  <a:pos x="T4" y="T5"/>
                </a:cxn>
                <a:cxn ang="0">
                  <a:pos x="T6" y="T7"/>
                </a:cxn>
                <a:cxn ang="0">
                  <a:pos x="T8" y="T9"/>
                </a:cxn>
                <a:cxn ang="0">
                  <a:pos x="T10" y="T11"/>
                </a:cxn>
                <a:cxn ang="0">
                  <a:pos x="T12" y="T13"/>
                </a:cxn>
              </a:cxnLst>
              <a:rect l="0" t="0" r="r" b="b"/>
              <a:pathLst>
                <a:path w="36" h="32">
                  <a:moveTo>
                    <a:pt x="1" y="17"/>
                  </a:moveTo>
                  <a:cubicBezTo>
                    <a:pt x="0" y="24"/>
                    <a:pt x="2" y="32"/>
                    <a:pt x="10" y="30"/>
                  </a:cubicBezTo>
                  <a:cubicBezTo>
                    <a:pt x="17" y="29"/>
                    <a:pt x="22" y="26"/>
                    <a:pt x="28" y="22"/>
                  </a:cubicBezTo>
                  <a:cubicBezTo>
                    <a:pt x="31" y="20"/>
                    <a:pt x="29" y="25"/>
                    <a:pt x="33" y="27"/>
                  </a:cubicBezTo>
                  <a:cubicBezTo>
                    <a:pt x="35" y="28"/>
                    <a:pt x="36" y="18"/>
                    <a:pt x="35" y="16"/>
                  </a:cubicBezTo>
                  <a:cubicBezTo>
                    <a:pt x="33" y="7"/>
                    <a:pt x="29" y="0"/>
                    <a:pt x="19" y="4"/>
                  </a:cubicBezTo>
                  <a:cubicBezTo>
                    <a:pt x="19" y="4"/>
                    <a:pt x="3" y="10"/>
                    <a:pt x="1" y="17"/>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ïṡľîḋé">
              <a:extLst>
                <a:ext uri="{FF2B5EF4-FFF2-40B4-BE49-F238E27FC236}">
                  <a16:creationId xmlns:a16="http://schemas.microsoft.com/office/drawing/2014/main" id="{1087EB4E-CA2C-7629-C27F-CAF7A62B942B}"/>
                </a:ext>
              </a:extLst>
            </p:cNvPr>
            <p:cNvSpPr/>
            <p:nvPr/>
          </p:nvSpPr>
          <p:spPr bwMode="auto">
            <a:xfrm>
              <a:off x="6356350" y="2139950"/>
              <a:ext cx="119063" cy="134938"/>
            </a:xfrm>
            <a:custGeom>
              <a:avLst/>
              <a:gdLst>
                <a:gd name="T0" fmla="*/ 33 w 36"/>
                <a:gd name="T1" fmla="*/ 31 h 41"/>
                <a:gd name="T2" fmla="*/ 17 w 36"/>
                <a:gd name="T3" fmla="*/ 35 h 41"/>
                <a:gd name="T4" fmla="*/ 9 w 36"/>
                <a:gd name="T5" fmla="*/ 18 h 41"/>
                <a:gd name="T6" fmla="*/ 2 w 36"/>
                <a:gd name="T7" fmla="*/ 18 h 41"/>
                <a:gd name="T8" fmla="*/ 7 w 36"/>
                <a:gd name="T9" fmla="*/ 8 h 41"/>
                <a:gd name="T10" fmla="*/ 28 w 36"/>
                <a:gd name="T11" fmla="*/ 9 h 41"/>
                <a:gd name="T12" fmla="*/ 33 w 36"/>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36" h="41">
                  <a:moveTo>
                    <a:pt x="33" y="31"/>
                  </a:moveTo>
                  <a:cubicBezTo>
                    <a:pt x="29" y="37"/>
                    <a:pt x="23" y="41"/>
                    <a:pt x="17" y="35"/>
                  </a:cubicBezTo>
                  <a:cubicBezTo>
                    <a:pt x="13" y="30"/>
                    <a:pt x="11" y="24"/>
                    <a:pt x="9" y="18"/>
                  </a:cubicBezTo>
                  <a:cubicBezTo>
                    <a:pt x="8" y="13"/>
                    <a:pt x="7" y="19"/>
                    <a:pt x="2" y="18"/>
                  </a:cubicBezTo>
                  <a:cubicBezTo>
                    <a:pt x="0" y="17"/>
                    <a:pt x="6" y="9"/>
                    <a:pt x="7" y="8"/>
                  </a:cubicBezTo>
                  <a:cubicBezTo>
                    <a:pt x="15" y="2"/>
                    <a:pt x="22" y="0"/>
                    <a:pt x="28" y="9"/>
                  </a:cubicBezTo>
                  <a:cubicBezTo>
                    <a:pt x="28" y="9"/>
                    <a:pt x="36" y="24"/>
                    <a:pt x="33" y="3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iṡḷiḍe">
              <a:extLst>
                <a:ext uri="{FF2B5EF4-FFF2-40B4-BE49-F238E27FC236}">
                  <a16:creationId xmlns:a16="http://schemas.microsoft.com/office/drawing/2014/main" id="{AEC359FD-59E8-99BA-3D2E-9912814D7929}"/>
                </a:ext>
              </a:extLst>
            </p:cNvPr>
            <p:cNvSpPr/>
            <p:nvPr/>
          </p:nvSpPr>
          <p:spPr bwMode="auto">
            <a:xfrm>
              <a:off x="5640388" y="2074863"/>
              <a:ext cx="119063" cy="104775"/>
            </a:xfrm>
            <a:custGeom>
              <a:avLst/>
              <a:gdLst>
                <a:gd name="T0" fmla="*/ 35 w 36"/>
                <a:gd name="T1" fmla="*/ 18 h 32"/>
                <a:gd name="T2" fmla="*/ 25 w 36"/>
                <a:gd name="T3" fmla="*/ 31 h 32"/>
                <a:gd name="T4" fmla="*/ 8 w 36"/>
                <a:gd name="T5" fmla="*/ 22 h 32"/>
                <a:gd name="T6" fmla="*/ 3 w 36"/>
                <a:gd name="T7" fmla="*/ 27 h 32"/>
                <a:gd name="T8" fmla="*/ 1 w 36"/>
                <a:gd name="T9" fmla="*/ 16 h 32"/>
                <a:gd name="T10" fmla="*/ 17 w 36"/>
                <a:gd name="T11" fmla="*/ 4 h 32"/>
                <a:gd name="T12" fmla="*/ 35 w 36"/>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36" h="32">
                  <a:moveTo>
                    <a:pt x="35" y="18"/>
                  </a:moveTo>
                  <a:cubicBezTo>
                    <a:pt x="36" y="25"/>
                    <a:pt x="34" y="32"/>
                    <a:pt x="25" y="31"/>
                  </a:cubicBezTo>
                  <a:cubicBezTo>
                    <a:pt x="19" y="30"/>
                    <a:pt x="13" y="26"/>
                    <a:pt x="8" y="22"/>
                  </a:cubicBezTo>
                  <a:cubicBezTo>
                    <a:pt x="4" y="20"/>
                    <a:pt x="7" y="25"/>
                    <a:pt x="3" y="27"/>
                  </a:cubicBezTo>
                  <a:cubicBezTo>
                    <a:pt x="1" y="27"/>
                    <a:pt x="0" y="18"/>
                    <a:pt x="1" y="16"/>
                  </a:cubicBezTo>
                  <a:cubicBezTo>
                    <a:pt x="3" y="7"/>
                    <a:pt x="7" y="0"/>
                    <a:pt x="17" y="4"/>
                  </a:cubicBezTo>
                  <a:cubicBezTo>
                    <a:pt x="17" y="4"/>
                    <a:pt x="33" y="11"/>
                    <a:pt x="35" y="18"/>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ï$ḻiďe">
              <a:extLst>
                <a:ext uri="{FF2B5EF4-FFF2-40B4-BE49-F238E27FC236}">
                  <a16:creationId xmlns:a16="http://schemas.microsoft.com/office/drawing/2014/main" id="{16A67743-0198-4183-E05F-C9E373462F05}"/>
                </a:ext>
              </a:extLst>
            </p:cNvPr>
            <p:cNvSpPr/>
            <p:nvPr/>
          </p:nvSpPr>
          <p:spPr bwMode="auto">
            <a:xfrm>
              <a:off x="5400675" y="2179638"/>
              <a:ext cx="117475" cy="138113"/>
            </a:xfrm>
            <a:custGeom>
              <a:avLst/>
              <a:gdLst>
                <a:gd name="T0" fmla="*/ 4 w 36"/>
                <a:gd name="T1" fmla="*/ 31 h 42"/>
                <a:gd name="T2" fmla="*/ 19 w 36"/>
                <a:gd name="T3" fmla="*/ 35 h 42"/>
                <a:gd name="T4" fmla="*/ 27 w 36"/>
                <a:gd name="T5" fmla="*/ 18 h 42"/>
                <a:gd name="T6" fmla="*/ 34 w 36"/>
                <a:gd name="T7" fmla="*/ 18 h 42"/>
                <a:gd name="T8" fmla="*/ 29 w 36"/>
                <a:gd name="T9" fmla="*/ 8 h 42"/>
                <a:gd name="T10" fmla="*/ 9 w 36"/>
                <a:gd name="T11" fmla="*/ 9 h 42"/>
                <a:gd name="T12" fmla="*/ 4 w 36"/>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6" h="42">
                  <a:moveTo>
                    <a:pt x="4" y="31"/>
                  </a:moveTo>
                  <a:cubicBezTo>
                    <a:pt x="7" y="37"/>
                    <a:pt x="13" y="42"/>
                    <a:pt x="19" y="35"/>
                  </a:cubicBezTo>
                  <a:cubicBezTo>
                    <a:pt x="24" y="30"/>
                    <a:pt x="26" y="24"/>
                    <a:pt x="27" y="18"/>
                  </a:cubicBezTo>
                  <a:cubicBezTo>
                    <a:pt x="28" y="14"/>
                    <a:pt x="30" y="20"/>
                    <a:pt x="34" y="18"/>
                  </a:cubicBezTo>
                  <a:cubicBezTo>
                    <a:pt x="36" y="17"/>
                    <a:pt x="31" y="10"/>
                    <a:pt x="29" y="8"/>
                  </a:cubicBezTo>
                  <a:cubicBezTo>
                    <a:pt x="21" y="3"/>
                    <a:pt x="14" y="0"/>
                    <a:pt x="9" y="9"/>
                  </a:cubicBezTo>
                  <a:cubicBezTo>
                    <a:pt x="9" y="9"/>
                    <a:pt x="0" y="25"/>
                    <a:pt x="4" y="31"/>
                  </a:cubicBezTo>
                  <a:close/>
                </a:path>
              </a:pathLst>
            </a:custGeom>
            <a:solidFill>
              <a:srgbClr val="FFE1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ŝ1íďe">
              <a:extLst>
                <a:ext uri="{FF2B5EF4-FFF2-40B4-BE49-F238E27FC236}">
                  <a16:creationId xmlns:a16="http://schemas.microsoft.com/office/drawing/2014/main" id="{F3230C27-168F-6916-7831-07AE6E66CB7A}"/>
                </a:ext>
              </a:extLst>
            </p:cNvPr>
            <p:cNvSpPr/>
            <p:nvPr/>
          </p:nvSpPr>
          <p:spPr bwMode="auto">
            <a:xfrm>
              <a:off x="6224588" y="1879600"/>
              <a:ext cx="204788" cy="223838"/>
            </a:xfrm>
            <a:custGeom>
              <a:avLst/>
              <a:gdLst>
                <a:gd name="T0" fmla="*/ 15 w 62"/>
                <a:gd name="T1" fmla="*/ 63 h 68"/>
                <a:gd name="T2" fmla="*/ 46 w 62"/>
                <a:gd name="T3" fmla="*/ 24 h 68"/>
                <a:gd name="T4" fmla="*/ 35 w 62"/>
                <a:gd name="T5" fmla="*/ 17 h 68"/>
                <a:gd name="T6" fmla="*/ 2 w 62"/>
                <a:gd name="T7" fmla="*/ 58 h 68"/>
                <a:gd name="T8" fmla="*/ 8 w 62"/>
                <a:gd name="T9" fmla="*/ 68 h 68"/>
                <a:gd name="T10" fmla="*/ 15 w 62"/>
                <a:gd name="T11" fmla="*/ 63 h 68"/>
              </a:gdLst>
              <a:ahLst/>
              <a:cxnLst>
                <a:cxn ang="0">
                  <a:pos x="T0" y="T1"/>
                </a:cxn>
                <a:cxn ang="0">
                  <a:pos x="T2" y="T3"/>
                </a:cxn>
                <a:cxn ang="0">
                  <a:pos x="T4" y="T5"/>
                </a:cxn>
                <a:cxn ang="0">
                  <a:pos x="T6" y="T7"/>
                </a:cxn>
                <a:cxn ang="0">
                  <a:pos x="T8" y="T9"/>
                </a:cxn>
                <a:cxn ang="0">
                  <a:pos x="T10" y="T11"/>
                </a:cxn>
              </a:cxnLst>
              <a:rect l="0" t="0" r="r" b="b"/>
              <a:pathLst>
                <a:path w="62" h="68">
                  <a:moveTo>
                    <a:pt x="15" y="63"/>
                  </a:moveTo>
                  <a:cubicBezTo>
                    <a:pt x="15" y="63"/>
                    <a:pt x="26" y="46"/>
                    <a:pt x="46" y="24"/>
                  </a:cubicBezTo>
                  <a:cubicBezTo>
                    <a:pt x="62" y="6"/>
                    <a:pt x="50" y="0"/>
                    <a:pt x="35" y="17"/>
                  </a:cubicBezTo>
                  <a:cubicBezTo>
                    <a:pt x="22" y="32"/>
                    <a:pt x="5" y="55"/>
                    <a:pt x="2" y="58"/>
                  </a:cubicBezTo>
                  <a:cubicBezTo>
                    <a:pt x="0" y="62"/>
                    <a:pt x="6" y="68"/>
                    <a:pt x="8" y="68"/>
                  </a:cubicBezTo>
                  <a:cubicBezTo>
                    <a:pt x="12" y="68"/>
                    <a:pt x="15" y="63"/>
                    <a:pt x="15" y="63"/>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s1ïḑè">
              <a:extLst>
                <a:ext uri="{FF2B5EF4-FFF2-40B4-BE49-F238E27FC236}">
                  <a16:creationId xmlns:a16="http://schemas.microsoft.com/office/drawing/2014/main" id="{ADC31D0C-7EA1-19FB-285B-E2402FF7000F}"/>
                </a:ext>
              </a:extLst>
            </p:cNvPr>
            <p:cNvSpPr/>
            <p:nvPr/>
          </p:nvSpPr>
          <p:spPr bwMode="auto">
            <a:xfrm>
              <a:off x="6405563" y="1720850"/>
              <a:ext cx="330200" cy="458788"/>
            </a:xfrm>
            <a:custGeom>
              <a:avLst/>
              <a:gdLst>
                <a:gd name="T0" fmla="*/ 11 w 100"/>
                <a:gd name="T1" fmla="*/ 135 h 139"/>
                <a:gd name="T2" fmla="*/ 83 w 100"/>
                <a:gd name="T3" fmla="*/ 33 h 139"/>
                <a:gd name="T4" fmla="*/ 57 w 100"/>
                <a:gd name="T5" fmla="*/ 25 h 139"/>
                <a:gd name="T6" fmla="*/ 29 w 100"/>
                <a:gd name="T7" fmla="*/ 82 h 139"/>
                <a:gd name="T8" fmla="*/ 1 w 100"/>
                <a:gd name="T9" fmla="*/ 131 h 139"/>
                <a:gd name="T10" fmla="*/ 6 w 100"/>
                <a:gd name="T11" fmla="*/ 138 h 139"/>
                <a:gd name="T12" fmla="*/ 11 w 100"/>
                <a:gd name="T13" fmla="*/ 135 h 139"/>
              </a:gdLst>
              <a:ahLst/>
              <a:cxnLst>
                <a:cxn ang="0">
                  <a:pos x="T0" y="T1"/>
                </a:cxn>
                <a:cxn ang="0">
                  <a:pos x="T2" y="T3"/>
                </a:cxn>
                <a:cxn ang="0">
                  <a:pos x="T4" y="T5"/>
                </a:cxn>
                <a:cxn ang="0">
                  <a:pos x="T6" y="T7"/>
                </a:cxn>
                <a:cxn ang="0">
                  <a:pos x="T8" y="T9"/>
                </a:cxn>
                <a:cxn ang="0">
                  <a:pos x="T10" y="T11"/>
                </a:cxn>
                <a:cxn ang="0">
                  <a:pos x="T12" y="T13"/>
                </a:cxn>
              </a:cxnLst>
              <a:rect l="0" t="0" r="r" b="b"/>
              <a:pathLst>
                <a:path w="100" h="139">
                  <a:moveTo>
                    <a:pt x="11" y="135"/>
                  </a:moveTo>
                  <a:cubicBezTo>
                    <a:pt x="29" y="108"/>
                    <a:pt x="63" y="69"/>
                    <a:pt x="83" y="33"/>
                  </a:cubicBezTo>
                  <a:cubicBezTo>
                    <a:pt x="100" y="3"/>
                    <a:pt x="71" y="0"/>
                    <a:pt x="57" y="25"/>
                  </a:cubicBezTo>
                  <a:cubicBezTo>
                    <a:pt x="47" y="44"/>
                    <a:pt x="40" y="63"/>
                    <a:pt x="29" y="82"/>
                  </a:cubicBezTo>
                  <a:cubicBezTo>
                    <a:pt x="19" y="99"/>
                    <a:pt x="3" y="126"/>
                    <a:pt x="1" y="131"/>
                  </a:cubicBezTo>
                  <a:cubicBezTo>
                    <a:pt x="0" y="135"/>
                    <a:pt x="0" y="139"/>
                    <a:pt x="6" y="138"/>
                  </a:cubicBezTo>
                  <a:cubicBezTo>
                    <a:pt x="10" y="138"/>
                    <a:pt x="11" y="135"/>
                    <a:pt x="11" y="13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íṣḻïďe">
              <a:extLst>
                <a:ext uri="{FF2B5EF4-FFF2-40B4-BE49-F238E27FC236}">
                  <a16:creationId xmlns:a16="http://schemas.microsoft.com/office/drawing/2014/main" id="{A7CE4FA7-3898-C525-FA54-2CE296C966A6}"/>
                </a:ext>
              </a:extLst>
            </p:cNvPr>
            <p:cNvSpPr/>
            <p:nvPr/>
          </p:nvSpPr>
          <p:spPr bwMode="auto">
            <a:xfrm>
              <a:off x="5465763" y="1906588"/>
              <a:ext cx="207963" cy="223838"/>
            </a:xfrm>
            <a:custGeom>
              <a:avLst/>
              <a:gdLst>
                <a:gd name="T0" fmla="*/ 48 w 63"/>
                <a:gd name="T1" fmla="*/ 63 h 68"/>
                <a:gd name="T2" fmla="*/ 16 w 63"/>
                <a:gd name="T3" fmla="*/ 24 h 68"/>
                <a:gd name="T4" fmla="*/ 28 w 63"/>
                <a:gd name="T5" fmla="*/ 17 h 68"/>
                <a:gd name="T6" fmla="*/ 60 w 63"/>
                <a:gd name="T7" fmla="*/ 58 h 68"/>
                <a:gd name="T8" fmla="*/ 55 w 63"/>
                <a:gd name="T9" fmla="*/ 68 h 68"/>
                <a:gd name="T10" fmla="*/ 48 w 63"/>
                <a:gd name="T11" fmla="*/ 63 h 68"/>
              </a:gdLst>
              <a:ahLst/>
              <a:cxnLst>
                <a:cxn ang="0">
                  <a:pos x="T0" y="T1"/>
                </a:cxn>
                <a:cxn ang="0">
                  <a:pos x="T2" y="T3"/>
                </a:cxn>
                <a:cxn ang="0">
                  <a:pos x="T4" y="T5"/>
                </a:cxn>
                <a:cxn ang="0">
                  <a:pos x="T6" y="T7"/>
                </a:cxn>
                <a:cxn ang="0">
                  <a:pos x="T8" y="T9"/>
                </a:cxn>
                <a:cxn ang="0">
                  <a:pos x="T10" y="T11"/>
                </a:cxn>
              </a:cxnLst>
              <a:rect l="0" t="0" r="r" b="b"/>
              <a:pathLst>
                <a:path w="63" h="68">
                  <a:moveTo>
                    <a:pt x="48" y="63"/>
                  </a:moveTo>
                  <a:cubicBezTo>
                    <a:pt x="48" y="63"/>
                    <a:pt x="37" y="46"/>
                    <a:pt x="16" y="24"/>
                  </a:cubicBezTo>
                  <a:cubicBezTo>
                    <a:pt x="0" y="6"/>
                    <a:pt x="13" y="0"/>
                    <a:pt x="28" y="17"/>
                  </a:cubicBezTo>
                  <a:cubicBezTo>
                    <a:pt x="41" y="32"/>
                    <a:pt x="58" y="55"/>
                    <a:pt x="60" y="58"/>
                  </a:cubicBezTo>
                  <a:cubicBezTo>
                    <a:pt x="63" y="63"/>
                    <a:pt x="57" y="68"/>
                    <a:pt x="55" y="68"/>
                  </a:cubicBezTo>
                  <a:cubicBezTo>
                    <a:pt x="50" y="68"/>
                    <a:pt x="48" y="63"/>
                    <a:pt x="48" y="63"/>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îṥľîḑè">
              <a:extLst>
                <a:ext uri="{FF2B5EF4-FFF2-40B4-BE49-F238E27FC236}">
                  <a16:creationId xmlns:a16="http://schemas.microsoft.com/office/drawing/2014/main" id="{848C1F3A-585B-D7B0-1905-C03688BE466A}"/>
                </a:ext>
              </a:extLst>
            </p:cNvPr>
            <p:cNvSpPr/>
            <p:nvPr/>
          </p:nvSpPr>
          <p:spPr bwMode="auto">
            <a:xfrm>
              <a:off x="5138738" y="1760538"/>
              <a:ext cx="330200" cy="458788"/>
            </a:xfrm>
            <a:custGeom>
              <a:avLst/>
              <a:gdLst>
                <a:gd name="T0" fmla="*/ 89 w 100"/>
                <a:gd name="T1" fmla="*/ 135 h 139"/>
                <a:gd name="T2" fmla="*/ 17 w 100"/>
                <a:gd name="T3" fmla="*/ 33 h 139"/>
                <a:gd name="T4" fmla="*/ 43 w 100"/>
                <a:gd name="T5" fmla="*/ 25 h 139"/>
                <a:gd name="T6" fmla="*/ 72 w 100"/>
                <a:gd name="T7" fmla="*/ 82 h 139"/>
                <a:gd name="T8" fmla="*/ 99 w 100"/>
                <a:gd name="T9" fmla="*/ 132 h 139"/>
                <a:gd name="T10" fmla="*/ 94 w 100"/>
                <a:gd name="T11" fmla="*/ 139 h 139"/>
                <a:gd name="T12" fmla="*/ 89 w 100"/>
                <a:gd name="T13" fmla="*/ 135 h 139"/>
              </a:gdLst>
              <a:ahLst/>
              <a:cxnLst>
                <a:cxn ang="0">
                  <a:pos x="T0" y="T1"/>
                </a:cxn>
                <a:cxn ang="0">
                  <a:pos x="T2" y="T3"/>
                </a:cxn>
                <a:cxn ang="0">
                  <a:pos x="T4" y="T5"/>
                </a:cxn>
                <a:cxn ang="0">
                  <a:pos x="T6" y="T7"/>
                </a:cxn>
                <a:cxn ang="0">
                  <a:pos x="T8" y="T9"/>
                </a:cxn>
                <a:cxn ang="0">
                  <a:pos x="T10" y="T11"/>
                </a:cxn>
                <a:cxn ang="0">
                  <a:pos x="T12" y="T13"/>
                </a:cxn>
              </a:cxnLst>
              <a:rect l="0" t="0" r="r" b="b"/>
              <a:pathLst>
                <a:path w="100" h="139">
                  <a:moveTo>
                    <a:pt x="89" y="135"/>
                  </a:moveTo>
                  <a:cubicBezTo>
                    <a:pt x="71" y="108"/>
                    <a:pt x="37" y="69"/>
                    <a:pt x="17" y="33"/>
                  </a:cubicBezTo>
                  <a:cubicBezTo>
                    <a:pt x="0" y="4"/>
                    <a:pt x="29" y="0"/>
                    <a:pt x="43" y="25"/>
                  </a:cubicBezTo>
                  <a:cubicBezTo>
                    <a:pt x="53" y="44"/>
                    <a:pt x="60" y="63"/>
                    <a:pt x="72" y="82"/>
                  </a:cubicBezTo>
                  <a:cubicBezTo>
                    <a:pt x="82" y="99"/>
                    <a:pt x="97" y="126"/>
                    <a:pt x="99" y="132"/>
                  </a:cubicBezTo>
                  <a:cubicBezTo>
                    <a:pt x="100" y="135"/>
                    <a:pt x="100" y="139"/>
                    <a:pt x="94" y="139"/>
                  </a:cubicBezTo>
                  <a:cubicBezTo>
                    <a:pt x="90" y="138"/>
                    <a:pt x="89" y="135"/>
                    <a:pt x="89" y="13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193891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F70F6-3E3A-EC8B-030D-A5AA3A403C12}"/>
              </a:ext>
            </a:extLst>
          </p:cNvPr>
          <p:cNvSpPr>
            <a:spLocks noGrp="1"/>
          </p:cNvSpPr>
          <p:nvPr>
            <p:ph type="title"/>
          </p:nvPr>
        </p:nvSpPr>
        <p:spPr/>
        <p:txBody>
          <a:bodyPr/>
          <a:lstStyle/>
          <a:p>
            <a:r>
              <a:rPr lang="zh-CN" altLang="en-US" dirty="0"/>
              <a:t>软件恢复相关研究举例</a:t>
            </a:r>
          </a:p>
        </p:txBody>
      </p:sp>
      <p:sp>
        <p:nvSpPr>
          <p:cNvPr id="3" name="灯片编号占位符 2">
            <a:extLst>
              <a:ext uri="{FF2B5EF4-FFF2-40B4-BE49-F238E27FC236}">
                <a16:creationId xmlns:a16="http://schemas.microsoft.com/office/drawing/2014/main" id="{BB92F8FA-6D9D-010B-519A-6A17B3B27576}"/>
              </a:ext>
            </a:extLst>
          </p:cNvPr>
          <p:cNvSpPr>
            <a:spLocks noGrp="1"/>
          </p:cNvSpPr>
          <p:nvPr>
            <p:ph type="sldNum" sz="quarter" idx="12"/>
          </p:nvPr>
        </p:nvSpPr>
        <p:spPr>
          <a:xfrm>
            <a:off x="8814989" y="6385322"/>
            <a:ext cx="2743200" cy="365125"/>
          </a:xfrm>
        </p:spPr>
        <p:txBody>
          <a:bodyPr/>
          <a:lstStyle/>
          <a:p>
            <a:r>
              <a:rPr lang="en-US" altLang="zh-CN" dirty="0"/>
              <a:t>14</a:t>
            </a:r>
            <a:endParaRPr lang="zh-CN" altLang="en-US" dirty="0"/>
          </a:p>
        </p:txBody>
      </p:sp>
      <p:sp>
        <p:nvSpPr>
          <p:cNvPr id="7" name="文本框 6">
            <a:extLst>
              <a:ext uri="{FF2B5EF4-FFF2-40B4-BE49-F238E27FC236}">
                <a16:creationId xmlns:a16="http://schemas.microsoft.com/office/drawing/2014/main" id="{8441ABB0-D747-EC7F-91D8-57F1A7DD6701}"/>
              </a:ext>
            </a:extLst>
          </p:cNvPr>
          <p:cNvSpPr txBox="1"/>
          <p:nvPr/>
        </p:nvSpPr>
        <p:spPr>
          <a:xfrm>
            <a:off x="503958" y="1283042"/>
            <a:ext cx="6149604" cy="4832092"/>
          </a:xfrm>
          <a:prstGeom prst="rect">
            <a:avLst/>
          </a:prstGeom>
          <a:noFill/>
        </p:spPr>
        <p:txBody>
          <a:bodyPr wrap="square">
            <a:spAutoFit/>
          </a:bodyPr>
          <a:lstStyle/>
          <a:p>
            <a:r>
              <a:rPr lang="zh-CN" altLang="en-US" sz="1400" dirty="0"/>
              <a:t>作者提出了一种基于粒子群优化（</a:t>
            </a:r>
            <a:r>
              <a:rPr lang="en-US" altLang="zh-CN" sz="1400" dirty="0"/>
              <a:t>Particle Swarm Optimization</a:t>
            </a:r>
            <a:r>
              <a:rPr lang="zh-CN" altLang="en-US" sz="1400" dirty="0"/>
              <a:t>，</a:t>
            </a:r>
            <a:r>
              <a:rPr lang="en-US" altLang="zh-CN" sz="1400" dirty="0"/>
              <a:t>PSO</a:t>
            </a:r>
            <a:r>
              <a:rPr lang="zh-CN" altLang="en-US" sz="1400" dirty="0"/>
              <a:t>）的优化方法，称为大规模多目标粒子群优化（</a:t>
            </a:r>
            <a:r>
              <a:rPr lang="en-US" altLang="zh-CN" sz="1400" dirty="0"/>
              <a:t>LSM-PSO</a:t>
            </a:r>
            <a:r>
              <a:rPr lang="zh-CN" altLang="en-US" sz="1400" dirty="0"/>
              <a:t>）。为了使</a:t>
            </a:r>
            <a:r>
              <a:rPr lang="en-US" altLang="zh-CN" sz="1400" dirty="0"/>
              <a:t>LSM-PSO</a:t>
            </a:r>
            <a:r>
              <a:rPr lang="zh-CN" altLang="en-US" sz="1400" dirty="0"/>
              <a:t>更加有效，作者结合了最适合不同组件（即速度和位置更新、个人和全局最佳选择以及外部存档管理）的</a:t>
            </a:r>
            <a:r>
              <a:rPr lang="en-US" altLang="zh-CN" sz="1400" dirty="0"/>
              <a:t>PSO</a:t>
            </a:r>
            <a:r>
              <a:rPr lang="zh-CN" altLang="en-US" sz="1400" dirty="0"/>
              <a:t>框架的策略，由于使用了合适的策略，因此该方法有助于生成多样化和收敛良好的帕累托前沿。对于个人最佳、全局最佳选择和外部存档管理，利用了例如平衡适应度评估（</a:t>
            </a:r>
            <a:r>
              <a:rPr lang="en-US" altLang="zh-CN" sz="1400" dirty="0"/>
              <a:t>BFE</a:t>
            </a:r>
            <a:r>
              <a:rPr lang="zh-CN" altLang="en-US" sz="1400" dirty="0"/>
              <a:t>）、基于质量指标（</a:t>
            </a:r>
            <a:r>
              <a:rPr lang="en-US" altLang="zh-CN" sz="1400" dirty="0"/>
              <a:t>QI</a:t>
            </a:r>
            <a:r>
              <a:rPr lang="zh-CN" altLang="en-US" sz="1400" dirty="0"/>
              <a:t>）的适应度评估和模糊帕累托支配（</a:t>
            </a:r>
            <a:r>
              <a:rPr lang="en-US" altLang="zh-CN" sz="1400" dirty="0"/>
              <a:t>FPD</a:t>
            </a:r>
            <a:r>
              <a:rPr lang="zh-CN" altLang="en-US" sz="1400" dirty="0"/>
              <a:t>）在内的多种策略从而保证了方法在应对复杂场景时仍然能够保证方法的有效性。此外，本文对于粒子的速度和位置更新，还根据</a:t>
            </a:r>
            <a:r>
              <a:rPr lang="en-US" altLang="zh-CN" sz="1400" dirty="0" err="1"/>
              <a:t>LSMaO</a:t>
            </a:r>
            <a:r>
              <a:rPr lang="en-US" altLang="zh-CN" sz="1400" dirty="0"/>
              <a:t>-SAR</a:t>
            </a:r>
            <a:r>
              <a:rPr lang="zh-CN" altLang="en-US" sz="1400" dirty="0"/>
              <a:t>问题的特性定制了运算符。</a:t>
            </a:r>
          </a:p>
          <a:p>
            <a:r>
              <a:rPr lang="en-US" altLang="zh-CN" sz="1400" dirty="0"/>
              <a:t>LSM-PSO </a:t>
            </a:r>
            <a:r>
              <a:rPr lang="zh-CN" altLang="en-US" sz="1400" dirty="0"/>
              <a:t>的基本框架如图所示。</a:t>
            </a:r>
            <a:r>
              <a:rPr lang="en-US" altLang="zh-CN" sz="1400" dirty="0"/>
              <a:t>LSM-PSO </a:t>
            </a:r>
            <a:r>
              <a:rPr lang="zh-CN" altLang="en-US" sz="1400" dirty="0"/>
              <a:t>框架的组成部分分为两个子部分：</a:t>
            </a:r>
            <a:r>
              <a:rPr lang="en-US" altLang="zh-CN" sz="1400" dirty="0"/>
              <a:t>1) </a:t>
            </a:r>
            <a:r>
              <a:rPr lang="zh-CN" altLang="en-US" sz="1400" dirty="0"/>
              <a:t>源代码底层信息提取和问题编码；</a:t>
            </a:r>
            <a:r>
              <a:rPr lang="en-US" altLang="zh-CN" sz="1400" dirty="0"/>
              <a:t>2) </a:t>
            </a:r>
            <a:r>
              <a:rPr lang="zh-CN" altLang="en-US" sz="1400" dirty="0"/>
              <a:t>生成 </a:t>
            </a:r>
            <a:r>
              <a:rPr lang="en-US" altLang="zh-CN" sz="1400" dirty="0"/>
              <a:t>SAR </a:t>
            </a:r>
            <a:r>
              <a:rPr lang="zh-CN" altLang="en-US" sz="1400" dirty="0"/>
              <a:t>近似集的优化活动。</a:t>
            </a:r>
          </a:p>
          <a:p>
            <a:r>
              <a:rPr lang="zh-CN" altLang="en-US" sz="1400" dirty="0"/>
              <a:t> </a:t>
            </a:r>
          </a:p>
          <a:p>
            <a:r>
              <a:rPr lang="zh-CN" altLang="en-US" sz="1400" dirty="0"/>
              <a:t>在执行优化程序前，首先进行预处理，将从软件项目中提取所需的底层源代码信息，并将其转换为合适的表示形式，以便应用所提出的 </a:t>
            </a:r>
            <a:r>
              <a:rPr lang="en-US" altLang="zh-CN" sz="1400" dirty="0"/>
              <a:t>LSM-PSO</a:t>
            </a:r>
            <a:r>
              <a:rPr lang="zh-CN" altLang="en-US" sz="1400" dirty="0"/>
              <a:t>。</a:t>
            </a:r>
          </a:p>
          <a:p>
            <a:r>
              <a:rPr lang="zh-CN" altLang="en-US" sz="1400" dirty="0"/>
              <a:t>随后执行</a:t>
            </a:r>
            <a:r>
              <a:rPr lang="en-US" altLang="zh-CN" sz="1400" dirty="0"/>
              <a:t>LSM-PSO</a:t>
            </a:r>
            <a:r>
              <a:rPr lang="zh-CN" altLang="en-US" sz="1400" dirty="0"/>
              <a:t>优化程序，其主要步骤如下：</a:t>
            </a:r>
            <a:r>
              <a:rPr lang="en-US" altLang="zh-CN" sz="1400" dirty="0"/>
              <a:t>1</a:t>
            </a:r>
            <a:r>
              <a:rPr lang="zh-CN" altLang="en-US" sz="1400" dirty="0"/>
              <a:t>）初始化粒子群的位置和速度；</a:t>
            </a:r>
            <a:r>
              <a:rPr lang="en-US" altLang="zh-CN" sz="1400" dirty="0"/>
              <a:t>2</a:t>
            </a:r>
            <a:r>
              <a:rPr lang="zh-CN" altLang="en-US" sz="1400" dirty="0"/>
              <a:t>）管理外部档案 </a:t>
            </a:r>
            <a:r>
              <a:rPr lang="en-US" altLang="zh-CN" sz="1400" dirty="0"/>
              <a:t>CA </a:t>
            </a:r>
            <a:r>
              <a:rPr lang="zh-CN" altLang="en-US" sz="1400" dirty="0"/>
              <a:t>和 </a:t>
            </a:r>
            <a:r>
              <a:rPr lang="en-US" altLang="zh-CN" sz="1400" dirty="0"/>
              <a:t>DA</a:t>
            </a:r>
            <a:r>
              <a:rPr lang="zh-CN" altLang="en-US" sz="1400" dirty="0"/>
              <a:t>；</a:t>
            </a:r>
            <a:r>
              <a:rPr lang="en-US" altLang="zh-CN" sz="1400" dirty="0"/>
              <a:t>3</a:t>
            </a:r>
            <a:r>
              <a:rPr lang="zh-CN" altLang="en-US" sz="1400" dirty="0"/>
              <a:t>）更新粒子群的个人和全局最佳位置；</a:t>
            </a:r>
            <a:r>
              <a:rPr lang="en-US" altLang="zh-CN" sz="1400" dirty="0"/>
              <a:t>4</a:t>
            </a:r>
            <a:r>
              <a:rPr lang="zh-CN" altLang="en-US" sz="1400" dirty="0"/>
              <a:t>）更新下一代粒子群的位置和速度。建议的方法首先初始化粒子群的位置和速度。然后，计算每个粒子的目标，并根据档案管理规则将非主导解移动到 </a:t>
            </a:r>
            <a:r>
              <a:rPr lang="en-US" altLang="zh-CN" sz="1400" dirty="0"/>
              <a:t>CA </a:t>
            </a:r>
            <a:r>
              <a:rPr lang="zh-CN" altLang="en-US" sz="1400" dirty="0"/>
              <a:t>和 </a:t>
            </a:r>
            <a:r>
              <a:rPr lang="en-US" altLang="zh-CN" sz="1400" dirty="0"/>
              <a:t>DA</a:t>
            </a:r>
            <a:r>
              <a:rPr lang="zh-CN" altLang="en-US" sz="1400" dirty="0"/>
              <a:t>。然后，确定粒子的个人和全局最佳位置。最后，根据粒子的个人最佳位置和全局最佳位置，更新每个粒子群的位置和速度，进化粒子群。这些步骤不断重复，直到满足停止条件为止，最终得到高质量的所恢复的软件架构。</a:t>
            </a:r>
          </a:p>
        </p:txBody>
      </p:sp>
      <p:pic>
        <p:nvPicPr>
          <p:cNvPr id="8" name="图片 7">
            <a:extLst>
              <a:ext uri="{FF2B5EF4-FFF2-40B4-BE49-F238E27FC236}">
                <a16:creationId xmlns:a16="http://schemas.microsoft.com/office/drawing/2014/main" id="{DA07BB9A-106B-DACB-95AC-38C57927E1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00464" y="1975709"/>
            <a:ext cx="4657725" cy="3218815"/>
          </a:xfrm>
          <a:prstGeom prst="rect">
            <a:avLst/>
          </a:prstGeom>
          <a:noFill/>
          <a:ln>
            <a:noFill/>
          </a:ln>
        </p:spPr>
      </p:pic>
    </p:spTree>
    <p:extLst>
      <p:ext uri="{BB962C8B-B14F-4D97-AF65-F5344CB8AC3E}">
        <p14:creationId xmlns:p14="http://schemas.microsoft.com/office/powerpoint/2010/main" val="1781863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cs typeface="+mn-ea"/>
                <a:sym typeface="+mn-lt"/>
              </a:rPr>
              <a:t>软件架构腐蚀评估</a:t>
            </a:r>
            <a:endParaRPr lang="zh-CN" altLang="en-US" b="1" dirty="0">
              <a:solidFill>
                <a:srgbClr val="18388A"/>
              </a:solidFill>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a:xfrm>
            <a:off x="8746825" y="6356349"/>
            <a:ext cx="2743200" cy="365125"/>
          </a:xfrm>
        </p:spPr>
        <p:txBody>
          <a:bodyPr/>
          <a:lstStyle/>
          <a:p>
            <a:r>
              <a:rPr lang="en-US" altLang="zh-CN" dirty="0">
                <a:cs typeface="+mn-ea"/>
                <a:sym typeface="+mn-lt"/>
              </a:rPr>
              <a:t>15</a:t>
            </a:r>
            <a:endParaRPr lang="zh-CN" altLang="en-US" dirty="0">
              <a:cs typeface="+mn-ea"/>
              <a:sym typeface="+mn-lt"/>
            </a:endParaRPr>
          </a:p>
        </p:txBody>
      </p:sp>
      <p:sp>
        <p:nvSpPr>
          <p:cNvPr id="8" name="矩形: 圆角 7">
            <a:extLst>
              <a:ext uri="{FF2B5EF4-FFF2-40B4-BE49-F238E27FC236}">
                <a16:creationId xmlns:a16="http://schemas.microsoft.com/office/drawing/2014/main" id="{57187775-7D7A-9D2B-4908-A2A27A1DC554}"/>
              </a:ext>
            </a:extLst>
          </p:cNvPr>
          <p:cNvSpPr/>
          <p:nvPr/>
        </p:nvSpPr>
        <p:spPr>
          <a:xfrm>
            <a:off x="1091255" y="1371600"/>
            <a:ext cx="5166274" cy="4679257"/>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矩形: 圆角 8">
            <a:extLst>
              <a:ext uri="{FF2B5EF4-FFF2-40B4-BE49-F238E27FC236}">
                <a16:creationId xmlns:a16="http://schemas.microsoft.com/office/drawing/2014/main" id="{807AE41C-AF5B-6ED5-1F2C-51AC075389B8}"/>
              </a:ext>
            </a:extLst>
          </p:cNvPr>
          <p:cNvSpPr/>
          <p:nvPr/>
        </p:nvSpPr>
        <p:spPr>
          <a:xfrm>
            <a:off x="1084405" y="1585620"/>
            <a:ext cx="5011595" cy="4679256"/>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4310D637-2870-346B-B8D2-A83B4038389F}"/>
              </a:ext>
            </a:extLst>
          </p:cNvPr>
          <p:cNvSpPr txBox="1"/>
          <p:nvPr/>
        </p:nvSpPr>
        <p:spPr>
          <a:xfrm>
            <a:off x="1091255" y="2024904"/>
            <a:ext cx="4945272" cy="3788153"/>
          </a:xfrm>
          <a:prstGeom prst="rect">
            <a:avLst/>
          </a:prstGeom>
          <a:noFill/>
        </p:spPr>
        <p:txBody>
          <a:bodyPr wrap="square">
            <a:spAutoFit/>
          </a:bodyPr>
          <a:lstStyle/>
          <a:p>
            <a:pPr indent="457200">
              <a:lnSpc>
                <a:spcPct val="150000"/>
              </a:lnSpc>
            </a:pPr>
            <a:r>
              <a:rPr lang="zh-CN" altLang="en-US" dirty="0"/>
              <a:t>软件架构腐蚀（</a:t>
            </a:r>
            <a:r>
              <a:rPr lang="en-US" altLang="zh-CN" dirty="0"/>
              <a:t>software architecture erosion</a:t>
            </a:r>
            <a:r>
              <a:rPr lang="zh-CN" altLang="en-US" dirty="0"/>
              <a:t>）是指预期软件架构或概念软件架构与实际软件架构之间的偏离。它意味着最终的实现并没有完全满足预定的计划或违背了系统的约束和规则。这种偏离更多的是源自日常的软件修改，而非人为的恶意，因为修改者的本质目的是为了不断演进软件架构以满足新的需求，只是所进行的变更从长远来看是不合理的，从而引起了架构侵蚀。</a:t>
            </a:r>
          </a:p>
        </p:txBody>
      </p:sp>
      <p:pic>
        <p:nvPicPr>
          <p:cNvPr id="4" name="图片 3">
            <a:extLst>
              <a:ext uri="{FF2B5EF4-FFF2-40B4-BE49-F238E27FC236}">
                <a16:creationId xmlns:a16="http://schemas.microsoft.com/office/drawing/2014/main" id="{AC9A5037-69C2-5A30-26F3-EF0FE058B3E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698275" y="1987960"/>
            <a:ext cx="4791750" cy="3862039"/>
          </a:xfrm>
          <a:prstGeom prst="rect">
            <a:avLst/>
          </a:prstGeom>
        </p:spPr>
      </p:pic>
    </p:spTree>
    <p:extLst>
      <p:ext uri="{BB962C8B-B14F-4D97-AF65-F5344CB8AC3E}">
        <p14:creationId xmlns:p14="http://schemas.microsoft.com/office/powerpoint/2010/main" val="276520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85D104B-EA07-43A9-AEFD-EEEFFF325767}"/>
              </a:ext>
            </a:extLst>
          </p:cNvPr>
          <p:cNvGrpSpPr/>
          <p:nvPr/>
        </p:nvGrpSpPr>
        <p:grpSpPr>
          <a:xfrm>
            <a:off x="3524302" y="1574040"/>
            <a:ext cx="7645726" cy="3709919"/>
            <a:chOff x="3425216" y="1095244"/>
            <a:chExt cx="7645726" cy="3056486"/>
          </a:xfrm>
        </p:grpSpPr>
        <p:sp>
          <p:nvSpPr>
            <p:cNvPr id="129" name="文本框 128">
              <a:extLst>
                <a:ext uri="{FF2B5EF4-FFF2-40B4-BE49-F238E27FC236}">
                  <a16:creationId xmlns:a16="http://schemas.microsoft.com/office/drawing/2014/main" id="{60527AF3-BA7F-490C-9804-7B47DE1C8CB9}"/>
                </a:ext>
              </a:extLst>
            </p:cNvPr>
            <p:cNvSpPr txBox="1"/>
            <p:nvPr/>
          </p:nvSpPr>
          <p:spPr>
            <a:xfrm>
              <a:off x="3426679" y="1095244"/>
              <a:ext cx="7644263" cy="523220"/>
            </a:xfrm>
            <a:prstGeom prst="rect">
              <a:avLst/>
            </a:prstGeom>
            <a:noFill/>
          </p:spPr>
          <p:txBody>
            <a:bodyPr wrap="square" tIns="0" bIns="0" rtlCol="0" anchor="ctr" anchorCtr="0">
              <a:normAutofit/>
            </a:bodyPr>
            <a:lstStyle/>
            <a:p>
              <a:pPr lvl="0">
                <a:defRPr/>
              </a:pPr>
              <a:r>
                <a:rPr lang="en-US" altLang="zh-CN" sz="3200" spc="400" dirty="0">
                  <a:solidFill>
                    <a:srgbClr val="18388A"/>
                  </a:solidFill>
                  <a:latin typeface="等线" panose="02010600030101010101" pitchFamily="2" charset="-122"/>
                  <a:ea typeface="等线" panose="02010600030101010101" pitchFamily="2" charset="-122"/>
                  <a:cs typeface="+mn-ea"/>
                  <a:sym typeface="+mn-lt"/>
                </a:rPr>
                <a:t>01 </a:t>
              </a:r>
              <a:r>
                <a:rPr lang="zh-CN" altLang="en-US" sz="3200" spc="400" dirty="0">
                  <a:solidFill>
                    <a:srgbClr val="18388A"/>
                  </a:solidFill>
                  <a:latin typeface="等线" panose="02010600030101010101" pitchFamily="2" charset="-122"/>
                  <a:ea typeface="等线" panose="02010600030101010101" pitchFamily="2" charset="-122"/>
                  <a:cs typeface="+mn-ea"/>
                  <a:sym typeface="+mn-lt"/>
                </a:rPr>
                <a:t>软件架构概述</a:t>
              </a:r>
              <a:endParaRPr kumimoji="0" lang="zh-CN" altLang="en-US" sz="3200" b="0" i="0" u="none" strike="noStrike" kern="1200" cap="none" spc="400" normalizeH="0" noProof="0" dirty="0">
                <a:ln>
                  <a:noFill/>
                </a:ln>
                <a:solidFill>
                  <a:srgbClr val="18388A"/>
                </a:solidFill>
                <a:effectLst/>
                <a:uLnTx/>
                <a:uFillTx/>
                <a:latin typeface="等线" panose="02010600030101010101" pitchFamily="2" charset="-122"/>
                <a:ea typeface="等线" panose="02010600030101010101" pitchFamily="2" charset="-122"/>
                <a:cs typeface="+mn-ea"/>
                <a:sym typeface="+mn-lt"/>
              </a:endParaRPr>
            </a:p>
          </p:txBody>
        </p:sp>
        <p:sp>
          <p:nvSpPr>
            <p:cNvPr id="134" name="文本框 133">
              <a:extLst>
                <a:ext uri="{FF2B5EF4-FFF2-40B4-BE49-F238E27FC236}">
                  <a16:creationId xmlns:a16="http://schemas.microsoft.com/office/drawing/2014/main" id="{6BCE892E-97E1-44B2-97F3-9C58A43D2367}"/>
                </a:ext>
              </a:extLst>
            </p:cNvPr>
            <p:cNvSpPr txBox="1"/>
            <p:nvPr/>
          </p:nvSpPr>
          <p:spPr>
            <a:xfrm>
              <a:off x="3426679" y="1939666"/>
              <a:ext cx="7644263" cy="523220"/>
            </a:xfrm>
            <a:prstGeom prst="rect">
              <a:avLst/>
            </a:prstGeom>
            <a:noFill/>
          </p:spPr>
          <p:txBody>
            <a:bodyPr wrap="square" rtlCol="0" anchor="ctr" anchorCtr="0">
              <a:normAutofit/>
            </a:bodyPr>
            <a:lstStyle/>
            <a:p>
              <a:pPr lvl="0">
                <a:defRPr/>
              </a:pPr>
              <a:r>
                <a:rPr lang="en-US" altLang="zh-CN" sz="3200" spc="400" dirty="0">
                  <a:solidFill>
                    <a:srgbClr val="18388A"/>
                  </a:solidFill>
                  <a:latin typeface="等线" panose="02010600030101010101" pitchFamily="2" charset="-122"/>
                  <a:ea typeface="等线" panose="02010600030101010101" pitchFamily="2" charset="-122"/>
                  <a:cs typeface="+mn-ea"/>
                  <a:sym typeface="+mn-lt"/>
                </a:rPr>
                <a:t>02</a:t>
              </a:r>
              <a:r>
                <a:rPr lang="zh-CN" altLang="en-US" sz="3200" spc="400" dirty="0">
                  <a:solidFill>
                    <a:srgbClr val="18388A"/>
                  </a:solidFill>
                  <a:latin typeface="等线" panose="02010600030101010101" pitchFamily="2" charset="-122"/>
                  <a:ea typeface="等线" panose="02010600030101010101" pitchFamily="2" charset="-122"/>
                  <a:cs typeface="+mn-ea"/>
                  <a:sym typeface="+mn-lt"/>
                </a:rPr>
                <a:t>软件架构的相关研究方向及进展</a:t>
              </a:r>
            </a:p>
          </p:txBody>
        </p:sp>
        <p:sp>
          <p:nvSpPr>
            <p:cNvPr id="139" name="文本框 138">
              <a:extLst>
                <a:ext uri="{FF2B5EF4-FFF2-40B4-BE49-F238E27FC236}">
                  <a16:creationId xmlns:a16="http://schemas.microsoft.com/office/drawing/2014/main" id="{CEB08782-CF07-4C47-B393-0A53B49A7F25}"/>
                </a:ext>
              </a:extLst>
            </p:cNvPr>
            <p:cNvSpPr txBox="1"/>
            <p:nvPr/>
          </p:nvSpPr>
          <p:spPr>
            <a:xfrm>
              <a:off x="3425216" y="2788399"/>
              <a:ext cx="7644263" cy="523220"/>
            </a:xfrm>
            <a:prstGeom prst="rect">
              <a:avLst/>
            </a:prstGeom>
            <a:noFill/>
          </p:spPr>
          <p:txBody>
            <a:bodyPr wrap="square" rtlCol="0" anchor="ctr" anchorCtr="0">
              <a:norm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3200" spc="400" dirty="0">
                  <a:solidFill>
                    <a:srgbClr val="18388A"/>
                  </a:solidFill>
                  <a:latin typeface="等线" panose="02010600030101010101" pitchFamily="2" charset="-122"/>
                  <a:ea typeface="等线" panose="02010600030101010101" pitchFamily="2" charset="-122"/>
                  <a:cs typeface="+mn-ea"/>
                  <a:sym typeface="+mn-lt"/>
                </a:rPr>
                <a:t>03</a:t>
              </a:r>
              <a:r>
                <a:rPr lang="zh-CN" altLang="en-US" sz="3200" spc="400" dirty="0">
                  <a:solidFill>
                    <a:srgbClr val="18388A"/>
                  </a:solidFill>
                  <a:latin typeface="等线" panose="02010600030101010101" pitchFamily="2" charset="-122"/>
                  <a:ea typeface="等线" panose="02010600030101010101" pitchFamily="2" charset="-122"/>
                  <a:cs typeface="+mn-ea"/>
                  <a:sym typeface="+mn-lt"/>
                </a:rPr>
                <a:t>软件架构发展趋势与展望</a:t>
              </a:r>
              <a:endParaRPr kumimoji="0" lang="zh-CN" altLang="en-US" sz="3200" b="0" i="0" u="none" strike="noStrike" kern="1200" cap="none" spc="400" normalizeH="0" noProof="0" dirty="0">
                <a:ln>
                  <a:noFill/>
                </a:ln>
                <a:solidFill>
                  <a:srgbClr val="18388A"/>
                </a:solidFill>
                <a:effectLst/>
                <a:uLnTx/>
                <a:uFillTx/>
                <a:latin typeface="等线" panose="02010600030101010101" pitchFamily="2" charset="-122"/>
                <a:ea typeface="等线" panose="02010600030101010101" pitchFamily="2" charset="-122"/>
                <a:cs typeface="+mn-ea"/>
                <a:sym typeface="+mn-lt"/>
              </a:endParaRPr>
            </a:p>
          </p:txBody>
        </p:sp>
        <p:sp>
          <p:nvSpPr>
            <p:cNvPr id="144" name="文本框 143">
              <a:extLst>
                <a:ext uri="{FF2B5EF4-FFF2-40B4-BE49-F238E27FC236}">
                  <a16:creationId xmlns:a16="http://schemas.microsoft.com/office/drawing/2014/main" id="{4DD5935B-AB80-4414-B730-1A7FED9B7ACA}"/>
                </a:ext>
              </a:extLst>
            </p:cNvPr>
            <p:cNvSpPr txBox="1"/>
            <p:nvPr/>
          </p:nvSpPr>
          <p:spPr>
            <a:xfrm>
              <a:off x="3426679" y="3628510"/>
              <a:ext cx="7642800" cy="523220"/>
            </a:xfrm>
            <a:prstGeom prst="rect">
              <a:avLst/>
            </a:prstGeom>
            <a:noFill/>
          </p:spPr>
          <p:txBody>
            <a:bodyPr wrap="square" rtlCol="0" anchor="ctr" anchorCtr="0">
              <a:normAutofit/>
            </a:bodyPr>
            <a:lstStyle/>
            <a:p>
              <a:pPr lvl="0">
                <a:defRPr/>
              </a:pPr>
              <a:r>
                <a:rPr lang="en-US" altLang="zh-CN" sz="3200" spc="400" dirty="0">
                  <a:solidFill>
                    <a:srgbClr val="18388A"/>
                  </a:solidFill>
                  <a:latin typeface="等线" panose="02010600030101010101" pitchFamily="2" charset="-122"/>
                  <a:ea typeface="等线" panose="02010600030101010101" pitchFamily="2" charset="-122"/>
                  <a:cs typeface="+mn-ea"/>
                  <a:sym typeface="+mn-lt"/>
                </a:rPr>
                <a:t>04</a:t>
              </a:r>
              <a:r>
                <a:rPr lang="zh-CN" altLang="en-US" sz="3200" spc="400" dirty="0">
                  <a:solidFill>
                    <a:srgbClr val="18388A"/>
                  </a:solidFill>
                  <a:latin typeface="等线" panose="02010600030101010101" pitchFamily="2" charset="-122"/>
                  <a:ea typeface="等线" panose="02010600030101010101" pitchFamily="2" charset="-122"/>
                  <a:cs typeface="+mn-ea"/>
                  <a:sym typeface="+mn-lt"/>
                </a:rPr>
                <a:t>总结</a:t>
              </a:r>
            </a:p>
          </p:txBody>
        </p:sp>
      </p:grpSp>
    </p:spTree>
    <p:extLst>
      <p:ext uri="{BB962C8B-B14F-4D97-AF65-F5344CB8AC3E}">
        <p14:creationId xmlns:p14="http://schemas.microsoft.com/office/powerpoint/2010/main" val="209755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E2B0B-D47D-D616-9023-0639A83FB7A6}"/>
              </a:ext>
            </a:extLst>
          </p:cNvPr>
          <p:cNvSpPr>
            <a:spLocks noGrp="1"/>
          </p:cNvSpPr>
          <p:nvPr>
            <p:ph type="title"/>
          </p:nvPr>
        </p:nvSpPr>
        <p:spPr/>
        <p:txBody>
          <a:bodyPr/>
          <a:lstStyle/>
          <a:p>
            <a:r>
              <a:rPr lang="zh-CN" altLang="en-US" dirty="0"/>
              <a:t>软件腐蚀相关研究举例</a:t>
            </a:r>
          </a:p>
        </p:txBody>
      </p:sp>
      <p:sp>
        <p:nvSpPr>
          <p:cNvPr id="3" name="灯片编号占位符 2">
            <a:extLst>
              <a:ext uri="{FF2B5EF4-FFF2-40B4-BE49-F238E27FC236}">
                <a16:creationId xmlns:a16="http://schemas.microsoft.com/office/drawing/2014/main" id="{200C9524-C4A4-FC46-4D95-213FF4FF327F}"/>
              </a:ext>
            </a:extLst>
          </p:cNvPr>
          <p:cNvSpPr>
            <a:spLocks noGrp="1"/>
          </p:cNvSpPr>
          <p:nvPr>
            <p:ph type="sldNum" sz="quarter" idx="12"/>
          </p:nvPr>
        </p:nvSpPr>
        <p:spPr>
          <a:xfrm>
            <a:off x="8862490" y="6492875"/>
            <a:ext cx="2743200" cy="365125"/>
          </a:xfrm>
        </p:spPr>
        <p:txBody>
          <a:bodyPr/>
          <a:lstStyle/>
          <a:p>
            <a:r>
              <a:rPr lang="en-US" altLang="zh-CN" dirty="0"/>
              <a:t>16</a:t>
            </a:r>
            <a:endParaRPr lang="zh-CN" altLang="en-US" dirty="0"/>
          </a:p>
        </p:txBody>
      </p:sp>
      <p:sp>
        <p:nvSpPr>
          <p:cNvPr id="5" name="文本框 4">
            <a:extLst>
              <a:ext uri="{FF2B5EF4-FFF2-40B4-BE49-F238E27FC236}">
                <a16:creationId xmlns:a16="http://schemas.microsoft.com/office/drawing/2014/main" id="{3277614E-39CC-6A55-4F0B-E2B6DC8BFED4}"/>
              </a:ext>
            </a:extLst>
          </p:cNvPr>
          <p:cNvSpPr txBox="1"/>
          <p:nvPr/>
        </p:nvSpPr>
        <p:spPr>
          <a:xfrm>
            <a:off x="780586" y="1801726"/>
            <a:ext cx="4051609" cy="3108543"/>
          </a:xfrm>
          <a:prstGeom prst="rect">
            <a:avLst/>
          </a:prstGeom>
          <a:noFill/>
        </p:spPr>
        <p:txBody>
          <a:bodyPr wrap="square">
            <a:spAutoFit/>
          </a:bodyPr>
          <a:lstStyle/>
          <a:p>
            <a:r>
              <a:rPr lang="zh-CN" altLang="zh-CN" sz="1400" dirty="0"/>
              <a:t>实际开发环境中可能没有足够的时间和成本来修复所有问题，因此需要设计一种方法来估算每个侵蚀问题的修复成本，随后首先选择需要较少成本修复的问题，从而在一定成本下修复更多的侵蚀问题</a:t>
            </a:r>
            <a:r>
              <a:rPr lang="zh-CN" altLang="en-US" sz="1400" dirty="0"/>
              <a:t>。</a:t>
            </a:r>
            <a:endParaRPr lang="en-US" altLang="zh-CN" sz="1400" dirty="0"/>
          </a:p>
          <a:p>
            <a:r>
              <a:rPr lang="zh-CN" altLang="en-US" sz="1400" dirty="0"/>
              <a:t>针对这样的想法，文章</a:t>
            </a:r>
            <a:r>
              <a:rPr lang="zh-CN" altLang="zh-CN" sz="1400" dirty="0"/>
              <a:t>提出了一种称为</a:t>
            </a:r>
            <a:r>
              <a:rPr lang="en-US" altLang="zh-CN" sz="1400" dirty="0"/>
              <a:t> </a:t>
            </a:r>
            <a:r>
              <a:rPr lang="en-US" altLang="zh-CN" sz="1400" dirty="0" err="1"/>
              <a:t>EsArCost</a:t>
            </a:r>
            <a:r>
              <a:rPr lang="en-US" altLang="zh-CN" sz="1400" dirty="0"/>
              <a:t> </a:t>
            </a:r>
            <a:r>
              <a:rPr lang="zh-CN" altLang="zh-CN" sz="1400" dirty="0"/>
              <a:t>的方法，该方法使用切片技术估算架构侵蚀的修复成本。在我们的方法中，我们首先构建</a:t>
            </a:r>
            <a:r>
              <a:rPr lang="en-US" altLang="zh-CN" sz="1400" dirty="0"/>
              <a:t> MAT</a:t>
            </a:r>
            <a:r>
              <a:rPr lang="zh-CN" altLang="zh-CN" sz="1400" dirty="0"/>
              <a:t>（多级架构树）来检测架构演化前后的变化，因为不合理的变更会导致架构侵蚀。随后，基于分析架构侵蚀的测量公式，定位代码级别的侵蚀点。最后，计算每个侵蚀点的切片，从而可以知道哪些代码影响或受到侵蚀点的影响，并基于切片估算修复成本。</a:t>
            </a:r>
            <a:endParaRPr lang="zh-CN" altLang="en-US" sz="1400" dirty="0"/>
          </a:p>
        </p:txBody>
      </p:sp>
      <p:pic>
        <p:nvPicPr>
          <p:cNvPr id="6" name="图片 5">
            <a:extLst>
              <a:ext uri="{FF2B5EF4-FFF2-40B4-BE49-F238E27FC236}">
                <a16:creationId xmlns:a16="http://schemas.microsoft.com/office/drawing/2014/main" id="{65ED6C3A-1A5A-7FA5-35B2-5DEC61BC5B6E}"/>
              </a:ext>
            </a:extLst>
          </p:cNvPr>
          <p:cNvPicPr>
            <a:picLocks noChangeAspect="1"/>
          </p:cNvPicPr>
          <p:nvPr/>
        </p:nvPicPr>
        <p:blipFill>
          <a:blip r:embed="rId2"/>
          <a:stretch>
            <a:fillRect/>
          </a:stretch>
        </p:blipFill>
        <p:spPr>
          <a:xfrm>
            <a:off x="5789913" y="1582102"/>
            <a:ext cx="5621501" cy="4488097"/>
          </a:xfrm>
          <a:prstGeom prst="rect">
            <a:avLst/>
          </a:prstGeom>
        </p:spPr>
      </p:pic>
    </p:spTree>
    <p:extLst>
      <p:ext uri="{BB962C8B-B14F-4D97-AF65-F5344CB8AC3E}">
        <p14:creationId xmlns:p14="http://schemas.microsoft.com/office/powerpoint/2010/main" val="293056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cs typeface="+mn-ea"/>
                <a:sym typeface="+mn-lt"/>
              </a:rPr>
              <a:t>软件架构重构</a:t>
            </a:r>
            <a:endParaRPr lang="zh-CN" altLang="en-US" b="1" dirty="0">
              <a:solidFill>
                <a:srgbClr val="18388A"/>
              </a:solidFill>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a:xfrm>
            <a:off x="8746825" y="6356349"/>
            <a:ext cx="2743200" cy="365125"/>
          </a:xfrm>
        </p:spPr>
        <p:txBody>
          <a:bodyPr/>
          <a:lstStyle/>
          <a:p>
            <a:r>
              <a:rPr lang="en-US" altLang="zh-CN" dirty="0">
                <a:cs typeface="+mn-ea"/>
                <a:sym typeface="+mn-lt"/>
              </a:rPr>
              <a:t>17</a:t>
            </a:r>
            <a:endParaRPr lang="zh-CN" altLang="en-US" dirty="0">
              <a:cs typeface="+mn-ea"/>
              <a:sym typeface="+mn-lt"/>
            </a:endParaRPr>
          </a:p>
        </p:txBody>
      </p:sp>
      <p:sp>
        <p:nvSpPr>
          <p:cNvPr id="8" name="矩形: 圆角 7">
            <a:extLst>
              <a:ext uri="{FF2B5EF4-FFF2-40B4-BE49-F238E27FC236}">
                <a16:creationId xmlns:a16="http://schemas.microsoft.com/office/drawing/2014/main" id="{57187775-7D7A-9D2B-4908-A2A27A1DC554}"/>
              </a:ext>
            </a:extLst>
          </p:cNvPr>
          <p:cNvSpPr/>
          <p:nvPr/>
        </p:nvSpPr>
        <p:spPr>
          <a:xfrm>
            <a:off x="1375079" y="1244886"/>
            <a:ext cx="5166274" cy="4679257"/>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矩形: 圆角 8">
            <a:extLst>
              <a:ext uri="{FF2B5EF4-FFF2-40B4-BE49-F238E27FC236}">
                <a16:creationId xmlns:a16="http://schemas.microsoft.com/office/drawing/2014/main" id="{807AE41C-AF5B-6ED5-1F2C-51AC075389B8}"/>
              </a:ext>
            </a:extLst>
          </p:cNvPr>
          <p:cNvSpPr/>
          <p:nvPr/>
        </p:nvSpPr>
        <p:spPr>
          <a:xfrm>
            <a:off x="1368229" y="1458906"/>
            <a:ext cx="5011595" cy="4679256"/>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4310D637-2870-346B-B8D2-A83B4038389F}"/>
              </a:ext>
            </a:extLst>
          </p:cNvPr>
          <p:cNvSpPr txBox="1"/>
          <p:nvPr/>
        </p:nvSpPr>
        <p:spPr>
          <a:xfrm>
            <a:off x="1375079" y="1898190"/>
            <a:ext cx="4945272" cy="3788153"/>
          </a:xfrm>
          <a:prstGeom prst="rect">
            <a:avLst/>
          </a:prstGeom>
          <a:noFill/>
        </p:spPr>
        <p:txBody>
          <a:bodyPr wrap="square">
            <a:spAutoFit/>
          </a:bodyPr>
          <a:lstStyle/>
          <a:p>
            <a:pPr indent="457200">
              <a:lnSpc>
                <a:spcPct val="150000"/>
              </a:lnSpc>
            </a:pPr>
            <a:r>
              <a:rPr lang="zh-CN" altLang="en-US" dirty="0"/>
              <a:t>软件架构腐蚀（</a:t>
            </a:r>
            <a:r>
              <a:rPr lang="en-US" altLang="zh-CN" dirty="0"/>
              <a:t>software architecture erosion</a:t>
            </a:r>
            <a:r>
              <a:rPr lang="zh-CN" altLang="en-US" dirty="0"/>
              <a:t>）是指预期软件架构或概念软件架构与实际软件架构之间的偏离。它意味着最终的实现并没有完全满足预定的计划或违背了系统的约束和规则。这种偏离更多的是源自日常的软件修改，而非人为的恶意，因为修改者的本质目的是为了不断演进软件架构以满足新的需求，只是所进行的变更从长远来看是不合理的，从而引起了架构侵蚀。</a:t>
            </a:r>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E041DAE-85A1-073F-4A1B-F25AE9C69CE6}"/>
              </a:ext>
            </a:extLst>
          </p:cNvPr>
          <p:cNvGrpSpPr>
            <a:grpSpLocks noChangeAspect="1"/>
          </p:cNvGrpSpPr>
          <p:nvPr/>
        </p:nvGrpSpPr>
        <p:grpSpPr>
          <a:xfrm>
            <a:off x="7773389" y="2968088"/>
            <a:ext cx="3144828" cy="3208492"/>
            <a:chOff x="3821113" y="1103313"/>
            <a:chExt cx="4548188" cy="4640262"/>
          </a:xfrm>
        </p:grpSpPr>
        <p:sp>
          <p:nvSpPr>
            <p:cNvPr id="7" name="íṧḷiḓé">
              <a:extLst>
                <a:ext uri="{FF2B5EF4-FFF2-40B4-BE49-F238E27FC236}">
                  <a16:creationId xmlns:a16="http://schemas.microsoft.com/office/drawing/2014/main" id="{18C74451-AE2F-193E-2891-01974158838B}"/>
                </a:ext>
              </a:extLst>
            </p:cNvPr>
            <p:cNvSpPr/>
            <p:nvPr/>
          </p:nvSpPr>
          <p:spPr bwMode="auto">
            <a:xfrm>
              <a:off x="5915026" y="4189413"/>
              <a:ext cx="2454275" cy="1406525"/>
            </a:xfrm>
            <a:custGeom>
              <a:avLst/>
              <a:gdLst>
                <a:gd name="T0" fmla="*/ 448 w 448"/>
                <a:gd name="T1" fmla="*/ 47 h 257"/>
                <a:gd name="T2" fmla="*/ 448 w 448"/>
                <a:gd name="T3" fmla="*/ 234 h 257"/>
                <a:gd name="T4" fmla="*/ 424 w 448"/>
                <a:gd name="T5" fmla="*/ 257 h 257"/>
                <a:gd name="T6" fmla="*/ 0 w 448"/>
                <a:gd name="T7" fmla="*/ 257 h 257"/>
                <a:gd name="T8" fmla="*/ 14 w 448"/>
                <a:gd name="T9" fmla="*/ 235 h 257"/>
                <a:gd name="T10" fmla="*/ 14 w 448"/>
                <a:gd name="T11" fmla="*/ 204 h 257"/>
                <a:gd name="T12" fmla="*/ 38 w 448"/>
                <a:gd name="T13" fmla="*/ 181 h 257"/>
                <a:gd name="T14" fmla="*/ 53 w 448"/>
                <a:gd name="T15" fmla="*/ 181 h 257"/>
                <a:gd name="T16" fmla="*/ 44 w 448"/>
                <a:gd name="T17" fmla="*/ 198 h 257"/>
                <a:gd name="T18" fmla="*/ 36 w 448"/>
                <a:gd name="T19" fmla="*/ 217 h 257"/>
                <a:gd name="T20" fmla="*/ 63 w 448"/>
                <a:gd name="T21" fmla="*/ 244 h 257"/>
                <a:gd name="T22" fmla="*/ 90 w 448"/>
                <a:gd name="T23" fmla="*/ 217 h 257"/>
                <a:gd name="T24" fmla="*/ 82 w 448"/>
                <a:gd name="T25" fmla="*/ 198 h 257"/>
                <a:gd name="T26" fmla="*/ 82 w 448"/>
                <a:gd name="T27" fmla="*/ 198 h 257"/>
                <a:gd name="T28" fmla="*/ 82 w 448"/>
                <a:gd name="T29" fmla="*/ 198 h 257"/>
                <a:gd name="T30" fmla="*/ 81 w 448"/>
                <a:gd name="T31" fmla="*/ 197 h 257"/>
                <a:gd name="T32" fmla="*/ 73 w 448"/>
                <a:gd name="T33" fmla="*/ 181 h 257"/>
                <a:gd name="T34" fmla="*/ 151 w 448"/>
                <a:gd name="T35" fmla="*/ 181 h 257"/>
                <a:gd name="T36" fmla="*/ 138 w 448"/>
                <a:gd name="T37" fmla="*/ 156 h 257"/>
                <a:gd name="T38" fmla="*/ 138 w 448"/>
                <a:gd name="T39" fmla="*/ 155 h 257"/>
                <a:gd name="T40" fmla="*/ 137 w 448"/>
                <a:gd name="T41" fmla="*/ 154 h 257"/>
                <a:gd name="T42" fmla="*/ 137 w 448"/>
                <a:gd name="T43" fmla="*/ 154 h 257"/>
                <a:gd name="T44" fmla="*/ 127 w 448"/>
                <a:gd name="T45" fmla="*/ 128 h 257"/>
                <a:gd name="T46" fmla="*/ 165 w 448"/>
                <a:gd name="T47" fmla="*/ 91 h 257"/>
                <a:gd name="T48" fmla="*/ 202 w 448"/>
                <a:gd name="T49" fmla="*/ 128 h 257"/>
                <a:gd name="T50" fmla="*/ 191 w 448"/>
                <a:gd name="T51" fmla="*/ 155 h 257"/>
                <a:gd name="T52" fmla="*/ 179 w 448"/>
                <a:gd name="T53" fmla="*/ 181 h 257"/>
                <a:gd name="T54" fmla="*/ 213 w 448"/>
                <a:gd name="T55" fmla="*/ 181 h 257"/>
                <a:gd name="T56" fmla="*/ 236 w 448"/>
                <a:gd name="T57" fmla="*/ 157 h 257"/>
                <a:gd name="T58" fmla="*/ 236 w 448"/>
                <a:gd name="T59" fmla="*/ 93 h 257"/>
                <a:gd name="T60" fmla="*/ 260 w 448"/>
                <a:gd name="T61" fmla="*/ 70 h 257"/>
                <a:gd name="T62" fmla="*/ 294 w 448"/>
                <a:gd name="T63" fmla="*/ 70 h 257"/>
                <a:gd name="T64" fmla="*/ 284 w 448"/>
                <a:gd name="T65" fmla="*/ 50 h 257"/>
                <a:gd name="T66" fmla="*/ 284 w 448"/>
                <a:gd name="T67" fmla="*/ 50 h 257"/>
                <a:gd name="T68" fmla="*/ 283 w 448"/>
                <a:gd name="T69" fmla="*/ 49 h 257"/>
                <a:gd name="T70" fmla="*/ 283 w 448"/>
                <a:gd name="T71" fmla="*/ 49 h 257"/>
                <a:gd name="T72" fmla="*/ 275 w 448"/>
                <a:gd name="T73" fmla="*/ 29 h 257"/>
                <a:gd name="T74" fmla="*/ 305 w 448"/>
                <a:gd name="T75" fmla="*/ 0 h 257"/>
                <a:gd name="T76" fmla="*/ 334 w 448"/>
                <a:gd name="T77" fmla="*/ 29 h 257"/>
                <a:gd name="T78" fmla="*/ 326 w 448"/>
                <a:gd name="T79" fmla="*/ 50 h 257"/>
                <a:gd name="T80" fmla="*/ 316 w 448"/>
                <a:gd name="T81" fmla="*/ 70 h 257"/>
                <a:gd name="T82" fmla="*/ 424 w 448"/>
                <a:gd name="T83" fmla="*/ 70 h 257"/>
                <a:gd name="T84" fmla="*/ 448 w 448"/>
                <a:gd name="T85" fmla="*/ 4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8" h="257">
                  <a:moveTo>
                    <a:pt x="448" y="47"/>
                  </a:moveTo>
                  <a:cubicBezTo>
                    <a:pt x="448" y="234"/>
                    <a:pt x="448" y="234"/>
                    <a:pt x="448" y="234"/>
                  </a:cubicBezTo>
                  <a:cubicBezTo>
                    <a:pt x="448" y="246"/>
                    <a:pt x="437" y="257"/>
                    <a:pt x="424" y="257"/>
                  </a:cubicBezTo>
                  <a:cubicBezTo>
                    <a:pt x="0" y="257"/>
                    <a:pt x="0" y="257"/>
                    <a:pt x="0" y="257"/>
                  </a:cubicBezTo>
                  <a:cubicBezTo>
                    <a:pt x="8" y="253"/>
                    <a:pt x="14" y="245"/>
                    <a:pt x="14" y="235"/>
                  </a:cubicBezTo>
                  <a:cubicBezTo>
                    <a:pt x="14" y="204"/>
                    <a:pt x="14" y="204"/>
                    <a:pt x="14" y="204"/>
                  </a:cubicBezTo>
                  <a:cubicBezTo>
                    <a:pt x="14" y="191"/>
                    <a:pt x="25" y="181"/>
                    <a:pt x="38" y="181"/>
                  </a:cubicBezTo>
                  <a:cubicBezTo>
                    <a:pt x="53" y="181"/>
                    <a:pt x="53" y="181"/>
                    <a:pt x="53" y="181"/>
                  </a:cubicBezTo>
                  <a:cubicBezTo>
                    <a:pt x="51" y="189"/>
                    <a:pt x="46" y="196"/>
                    <a:pt x="44" y="198"/>
                  </a:cubicBezTo>
                  <a:cubicBezTo>
                    <a:pt x="39" y="203"/>
                    <a:pt x="36" y="209"/>
                    <a:pt x="36" y="217"/>
                  </a:cubicBezTo>
                  <a:cubicBezTo>
                    <a:pt x="36" y="232"/>
                    <a:pt x="48" y="244"/>
                    <a:pt x="63" y="244"/>
                  </a:cubicBezTo>
                  <a:cubicBezTo>
                    <a:pt x="78" y="244"/>
                    <a:pt x="90" y="232"/>
                    <a:pt x="90" y="217"/>
                  </a:cubicBezTo>
                  <a:cubicBezTo>
                    <a:pt x="90" y="210"/>
                    <a:pt x="87" y="203"/>
                    <a:pt x="82" y="198"/>
                  </a:cubicBezTo>
                  <a:cubicBezTo>
                    <a:pt x="82" y="198"/>
                    <a:pt x="82" y="198"/>
                    <a:pt x="82" y="198"/>
                  </a:cubicBezTo>
                  <a:cubicBezTo>
                    <a:pt x="82" y="198"/>
                    <a:pt x="82" y="198"/>
                    <a:pt x="82" y="198"/>
                  </a:cubicBezTo>
                  <a:cubicBezTo>
                    <a:pt x="82" y="198"/>
                    <a:pt x="82" y="198"/>
                    <a:pt x="81" y="197"/>
                  </a:cubicBezTo>
                  <a:cubicBezTo>
                    <a:pt x="79" y="195"/>
                    <a:pt x="74" y="189"/>
                    <a:pt x="73" y="181"/>
                  </a:cubicBezTo>
                  <a:cubicBezTo>
                    <a:pt x="151" y="181"/>
                    <a:pt x="151" y="181"/>
                    <a:pt x="151" y="181"/>
                  </a:cubicBezTo>
                  <a:cubicBezTo>
                    <a:pt x="149" y="169"/>
                    <a:pt x="142" y="159"/>
                    <a:pt x="138" y="156"/>
                  </a:cubicBezTo>
                  <a:cubicBezTo>
                    <a:pt x="138" y="155"/>
                    <a:pt x="138" y="155"/>
                    <a:pt x="138" y="155"/>
                  </a:cubicBezTo>
                  <a:cubicBezTo>
                    <a:pt x="137" y="155"/>
                    <a:pt x="137" y="154"/>
                    <a:pt x="137" y="154"/>
                  </a:cubicBezTo>
                  <a:cubicBezTo>
                    <a:pt x="137" y="154"/>
                    <a:pt x="137" y="154"/>
                    <a:pt x="137" y="154"/>
                  </a:cubicBezTo>
                  <a:cubicBezTo>
                    <a:pt x="131" y="147"/>
                    <a:pt x="127" y="138"/>
                    <a:pt x="127" y="128"/>
                  </a:cubicBezTo>
                  <a:cubicBezTo>
                    <a:pt x="127" y="108"/>
                    <a:pt x="144" y="91"/>
                    <a:pt x="165" y="91"/>
                  </a:cubicBezTo>
                  <a:cubicBezTo>
                    <a:pt x="185" y="91"/>
                    <a:pt x="202" y="108"/>
                    <a:pt x="202" y="128"/>
                  </a:cubicBezTo>
                  <a:cubicBezTo>
                    <a:pt x="202" y="139"/>
                    <a:pt x="198" y="148"/>
                    <a:pt x="191" y="155"/>
                  </a:cubicBezTo>
                  <a:cubicBezTo>
                    <a:pt x="188" y="158"/>
                    <a:pt x="180" y="168"/>
                    <a:pt x="179" y="181"/>
                  </a:cubicBezTo>
                  <a:cubicBezTo>
                    <a:pt x="213" y="181"/>
                    <a:pt x="213" y="181"/>
                    <a:pt x="213" y="181"/>
                  </a:cubicBezTo>
                  <a:cubicBezTo>
                    <a:pt x="226" y="181"/>
                    <a:pt x="236" y="170"/>
                    <a:pt x="236" y="157"/>
                  </a:cubicBezTo>
                  <a:cubicBezTo>
                    <a:pt x="236" y="93"/>
                    <a:pt x="236" y="93"/>
                    <a:pt x="236" y="93"/>
                  </a:cubicBezTo>
                  <a:cubicBezTo>
                    <a:pt x="236" y="80"/>
                    <a:pt x="247" y="70"/>
                    <a:pt x="260" y="70"/>
                  </a:cubicBezTo>
                  <a:cubicBezTo>
                    <a:pt x="294" y="70"/>
                    <a:pt x="294" y="70"/>
                    <a:pt x="294" y="70"/>
                  </a:cubicBezTo>
                  <a:cubicBezTo>
                    <a:pt x="293" y="61"/>
                    <a:pt x="287" y="53"/>
                    <a:pt x="284" y="50"/>
                  </a:cubicBezTo>
                  <a:cubicBezTo>
                    <a:pt x="284" y="50"/>
                    <a:pt x="284" y="50"/>
                    <a:pt x="284" y="50"/>
                  </a:cubicBezTo>
                  <a:cubicBezTo>
                    <a:pt x="284" y="50"/>
                    <a:pt x="284" y="50"/>
                    <a:pt x="283" y="49"/>
                  </a:cubicBezTo>
                  <a:cubicBezTo>
                    <a:pt x="283" y="49"/>
                    <a:pt x="283" y="49"/>
                    <a:pt x="283" y="49"/>
                  </a:cubicBezTo>
                  <a:cubicBezTo>
                    <a:pt x="279" y="44"/>
                    <a:pt x="275" y="37"/>
                    <a:pt x="275" y="29"/>
                  </a:cubicBezTo>
                  <a:cubicBezTo>
                    <a:pt x="275" y="13"/>
                    <a:pt x="289" y="0"/>
                    <a:pt x="305" y="0"/>
                  </a:cubicBezTo>
                  <a:cubicBezTo>
                    <a:pt x="321" y="0"/>
                    <a:pt x="334" y="13"/>
                    <a:pt x="334" y="29"/>
                  </a:cubicBezTo>
                  <a:cubicBezTo>
                    <a:pt x="334" y="37"/>
                    <a:pt x="331" y="45"/>
                    <a:pt x="326" y="50"/>
                  </a:cubicBezTo>
                  <a:cubicBezTo>
                    <a:pt x="323" y="52"/>
                    <a:pt x="317" y="60"/>
                    <a:pt x="316" y="70"/>
                  </a:cubicBezTo>
                  <a:cubicBezTo>
                    <a:pt x="424" y="70"/>
                    <a:pt x="424" y="70"/>
                    <a:pt x="424" y="70"/>
                  </a:cubicBezTo>
                  <a:cubicBezTo>
                    <a:pt x="437" y="70"/>
                    <a:pt x="448" y="59"/>
                    <a:pt x="448" y="47"/>
                  </a:cubicBezTo>
                  <a:close/>
                </a:path>
              </a:pathLst>
            </a:custGeom>
            <a:solidFill>
              <a:srgbClr val="0FB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ļiḍé">
              <a:extLst>
                <a:ext uri="{FF2B5EF4-FFF2-40B4-BE49-F238E27FC236}">
                  <a16:creationId xmlns:a16="http://schemas.microsoft.com/office/drawing/2014/main" id="{221972A9-A927-4143-144B-FD7472B6B111}"/>
                </a:ext>
              </a:extLst>
            </p:cNvPr>
            <p:cNvSpPr/>
            <p:nvPr/>
          </p:nvSpPr>
          <p:spPr bwMode="auto">
            <a:xfrm>
              <a:off x="6276976" y="2176463"/>
              <a:ext cx="2087563" cy="1433513"/>
            </a:xfrm>
            <a:custGeom>
              <a:avLst/>
              <a:gdLst>
                <a:gd name="T0" fmla="*/ 381 w 381"/>
                <a:gd name="T1" fmla="*/ 23 h 262"/>
                <a:gd name="T2" fmla="*/ 381 w 381"/>
                <a:gd name="T3" fmla="*/ 262 h 262"/>
                <a:gd name="T4" fmla="*/ 358 w 381"/>
                <a:gd name="T5" fmla="*/ 239 h 262"/>
                <a:gd name="T6" fmla="*/ 0 w 381"/>
                <a:gd name="T7" fmla="*/ 239 h 262"/>
                <a:gd name="T8" fmla="*/ 8 w 381"/>
                <a:gd name="T9" fmla="*/ 237 h 262"/>
                <a:gd name="T10" fmla="*/ 134 w 381"/>
                <a:gd name="T11" fmla="*/ 237 h 262"/>
                <a:gd name="T12" fmla="*/ 121 w 381"/>
                <a:gd name="T13" fmla="*/ 208 h 262"/>
                <a:gd name="T14" fmla="*/ 120 w 381"/>
                <a:gd name="T15" fmla="*/ 207 h 262"/>
                <a:gd name="T16" fmla="*/ 119 w 381"/>
                <a:gd name="T17" fmla="*/ 207 h 262"/>
                <a:gd name="T18" fmla="*/ 119 w 381"/>
                <a:gd name="T19" fmla="*/ 207 h 262"/>
                <a:gd name="T20" fmla="*/ 108 w 381"/>
                <a:gd name="T21" fmla="*/ 179 h 262"/>
                <a:gd name="T22" fmla="*/ 149 w 381"/>
                <a:gd name="T23" fmla="*/ 138 h 262"/>
                <a:gd name="T24" fmla="*/ 189 w 381"/>
                <a:gd name="T25" fmla="*/ 179 h 262"/>
                <a:gd name="T26" fmla="*/ 178 w 381"/>
                <a:gd name="T27" fmla="*/ 208 h 262"/>
                <a:gd name="T28" fmla="*/ 164 w 381"/>
                <a:gd name="T29" fmla="*/ 237 h 262"/>
                <a:gd name="T30" fmla="*/ 184 w 381"/>
                <a:gd name="T31" fmla="*/ 237 h 262"/>
                <a:gd name="T32" fmla="*/ 208 w 381"/>
                <a:gd name="T33" fmla="*/ 214 h 262"/>
                <a:gd name="T34" fmla="*/ 208 w 381"/>
                <a:gd name="T35" fmla="*/ 97 h 262"/>
                <a:gd name="T36" fmla="*/ 227 w 381"/>
                <a:gd name="T37" fmla="*/ 107 h 262"/>
                <a:gd name="T38" fmla="*/ 248 w 381"/>
                <a:gd name="T39" fmla="*/ 115 h 262"/>
                <a:gd name="T40" fmla="*/ 277 w 381"/>
                <a:gd name="T41" fmla="*/ 86 h 262"/>
                <a:gd name="T42" fmla="*/ 248 w 381"/>
                <a:gd name="T43" fmla="*/ 57 h 262"/>
                <a:gd name="T44" fmla="*/ 228 w 381"/>
                <a:gd name="T45" fmla="*/ 65 h 262"/>
                <a:gd name="T46" fmla="*/ 228 w 381"/>
                <a:gd name="T47" fmla="*/ 65 h 262"/>
                <a:gd name="T48" fmla="*/ 227 w 381"/>
                <a:gd name="T49" fmla="*/ 65 h 262"/>
                <a:gd name="T50" fmla="*/ 227 w 381"/>
                <a:gd name="T51" fmla="*/ 66 h 262"/>
                <a:gd name="T52" fmla="*/ 208 w 381"/>
                <a:gd name="T53" fmla="*/ 75 h 262"/>
                <a:gd name="T54" fmla="*/ 208 w 381"/>
                <a:gd name="T55" fmla="*/ 23 h 262"/>
                <a:gd name="T56" fmla="*/ 231 w 381"/>
                <a:gd name="T57" fmla="*/ 0 h 262"/>
                <a:gd name="T58" fmla="*/ 358 w 381"/>
                <a:gd name="T59" fmla="*/ 0 h 262"/>
                <a:gd name="T60" fmla="*/ 381 w 381"/>
                <a:gd name="T61" fmla="*/ 23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1" h="262">
                  <a:moveTo>
                    <a:pt x="381" y="23"/>
                  </a:moveTo>
                  <a:cubicBezTo>
                    <a:pt x="381" y="262"/>
                    <a:pt x="381" y="262"/>
                    <a:pt x="381" y="262"/>
                  </a:cubicBezTo>
                  <a:cubicBezTo>
                    <a:pt x="381" y="249"/>
                    <a:pt x="371" y="239"/>
                    <a:pt x="358" y="239"/>
                  </a:cubicBezTo>
                  <a:cubicBezTo>
                    <a:pt x="0" y="239"/>
                    <a:pt x="0" y="239"/>
                    <a:pt x="0" y="239"/>
                  </a:cubicBezTo>
                  <a:cubicBezTo>
                    <a:pt x="2" y="238"/>
                    <a:pt x="5" y="237"/>
                    <a:pt x="8" y="237"/>
                  </a:cubicBezTo>
                  <a:cubicBezTo>
                    <a:pt x="134" y="237"/>
                    <a:pt x="134" y="237"/>
                    <a:pt x="134" y="237"/>
                  </a:cubicBezTo>
                  <a:cubicBezTo>
                    <a:pt x="133" y="223"/>
                    <a:pt x="124" y="212"/>
                    <a:pt x="121" y="208"/>
                  </a:cubicBezTo>
                  <a:cubicBezTo>
                    <a:pt x="120" y="208"/>
                    <a:pt x="120" y="208"/>
                    <a:pt x="120" y="207"/>
                  </a:cubicBezTo>
                  <a:cubicBezTo>
                    <a:pt x="120" y="207"/>
                    <a:pt x="119" y="207"/>
                    <a:pt x="119" y="207"/>
                  </a:cubicBezTo>
                  <a:cubicBezTo>
                    <a:pt x="119" y="207"/>
                    <a:pt x="119" y="207"/>
                    <a:pt x="119" y="207"/>
                  </a:cubicBezTo>
                  <a:cubicBezTo>
                    <a:pt x="112" y="199"/>
                    <a:pt x="108" y="190"/>
                    <a:pt x="108" y="179"/>
                  </a:cubicBezTo>
                  <a:cubicBezTo>
                    <a:pt x="108" y="156"/>
                    <a:pt x="126" y="138"/>
                    <a:pt x="149" y="138"/>
                  </a:cubicBezTo>
                  <a:cubicBezTo>
                    <a:pt x="171" y="138"/>
                    <a:pt x="189" y="156"/>
                    <a:pt x="189" y="179"/>
                  </a:cubicBezTo>
                  <a:cubicBezTo>
                    <a:pt x="189" y="190"/>
                    <a:pt x="185" y="200"/>
                    <a:pt x="178" y="208"/>
                  </a:cubicBezTo>
                  <a:cubicBezTo>
                    <a:pt x="175" y="211"/>
                    <a:pt x="165" y="223"/>
                    <a:pt x="164" y="237"/>
                  </a:cubicBezTo>
                  <a:cubicBezTo>
                    <a:pt x="184" y="237"/>
                    <a:pt x="184" y="237"/>
                    <a:pt x="184" y="237"/>
                  </a:cubicBezTo>
                  <a:cubicBezTo>
                    <a:pt x="197" y="237"/>
                    <a:pt x="208" y="227"/>
                    <a:pt x="208" y="214"/>
                  </a:cubicBezTo>
                  <a:cubicBezTo>
                    <a:pt x="208" y="97"/>
                    <a:pt x="208" y="97"/>
                    <a:pt x="208" y="97"/>
                  </a:cubicBezTo>
                  <a:cubicBezTo>
                    <a:pt x="217" y="98"/>
                    <a:pt x="225" y="105"/>
                    <a:pt x="227" y="107"/>
                  </a:cubicBezTo>
                  <a:cubicBezTo>
                    <a:pt x="233" y="112"/>
                    <a:pt x="240" y="115"/>
                    <a:pt x="248" y="115"/>
                  </a:cubicBezTo>
                  <a:cubicBezTo>
                    <a:pt x="264" y="115"/>
                    <a:pt x="277" y="102"/>
                    <a:pt x="277" y="86"/>
                  </a:cubicBezTo>
                  <a:cubicBezTo>
                    <a:pt x="277" y="70"/>
                    <a:pt x="264" y="57"/>
                    <a:pt x="248" y="57"/>
                  </a:cubicBezTo>
                  <a:cubicBezTo>
                    <a:pt x="240" y="57"/>
                    <a:pt x="233" y="60"/>
                    <a:pt x="228" y="65"/>
                  </a:cubicBezTo>
                  <a:cubicBezTo>
                    <a:pt x="228" y="65"/>
                    <a:pt x="228" y="65"/>
                    <a:pt x="228" y="65"/>
                  </a:cubicBezTo>
                  <a:cubicBezTo>
                    <a:pt x="228" y="65"/>
                    <a:pt x="228" y="65"/>
                    <a:pt x="227" y="65"/>
                  </a:cubicBezTo>
                  <a:cubicBezTo>
                    <a:pt x="227" y="65"/>
                    <a:pt x="227" y="65"/>
                    <a:pt x="227" y="66"/>
                  </a:cubicBezTo>
                  <a:cubicBezTo>
                    <a:pt x="224" y="68"/>
                    <a:pt x="217" y="74"/>
                    <a:pt x="208" y="75"/>
                  </a:cubicBezTo>
                  <a:cubicBezTo>
                    <a:pt x="208" y="23"/>
                    <a:pt x="208" y="23"/>
                    <a:pt x="208" y="23"/>
                  </a:cubicBezTo>
                  <a:cubicBezTo>
                    <a:pt x="208" y="10"/>
                    <a:pt x="218" y="0"/>
                    <a:pt x="231" y="0"/>
                  </a:cubicBezTo>
                  <a:cubicBezTo>
                    <a:pt x="358" y="0"/>
                    <a:pt x="358" y="0"/>
                    <a:pt x="358" y="0"/>
                  </a:cubicBezTo>
                  <a:cubicBezTo>
                    <a:pt x="371" y="0"/>
                    <a:pt x="381" y="10"/>
                    <a:pt x="381" y="23"/>
                  </a:cubicBezTo>
                  <a:close/>
                </a:path>
              </a:pathLst>
            </a:custGeom>
            <a:solidFill>
              <a:srgbClr val="0FB7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ṡliḍé">
              <a:extLst>
                <a:ext uri="{FF2B5EF4-FFF2-40B4-BE49-F238E27FC236}">
                  <a16:creationId xmlns:a16="http://schemas.microsoft.com/office/drawing/2014/main" id="{6E1CD4E8-9681-CC44-DECB-FDB9DDF31F5E}"/>
                </a:ext>
              </a:extLst>
            </p:cNvPr>
            <p:cNvSpPr/>
            <p:nvPr/>
          </p:nvSpPr>
          <p:spPr bwMode="auto">
            <a:xfrm>
              <a:off x="3821113" y="3471863"/>
              <a:ext cx="4548188" cy="2124075"/>
            </a:xfrm>
            <a:custGeom>
              <a:avLst/>
              <a:gdLst>
                <a:gd name="T0" fmla="*/ 830 w 830"/>
                <a:gd name="T1" fmla="*/ 178 h 388"/>
                <a:gd name="T2" fmla="*/ 698 w 830"/>
                <a:gd name="T3" fmla="*/ 201 h 388"/>
                <a:gd name="T4" fmla="*/ 716 w 830"/>
                <a:gd name="T5" fmla="*/ 160 h 388"/>
                <a:gd name="T6" fmla="*/ 657 w 830"/>
                <a:gd name="T7" fmla="*/ 160 h 388"/>
                <a:gd name="T8" fmla="*/ 665 w 830"/>
                <a:gd name="T9" fmla="*/ 180 h 388"/>
                <a:gd name="T10" fmla="*/ 666 w 830"/>
                <a:gd name="T11" fmla="*/ 181 h 388"/>
                <a:gd name="T12" fmla="*/ 642 w 830"/>
                <a:gd name="T13" fmla="*/ 201 h 388"/>
                <a:gd name="T14" fmla="*/ 618 w 830"/>
                <a:gd name="T15" fmla="*/ 288 h 388"/>
                <a:gd name="T16" fmla="*/ 561 w 830"/>
                <a:gd name="T17" fmla="*/ 312 h 388"/>
                <a:gd name="T18" fmla="*/ 584 w 830"/>
                <a:gd name="T19" fmla="*/ 259 h 388"/>
                <a:gd name="T20" fmla="*/ 509 w 830"/>
                <a:gd name="T21" fmla="*/ 259 h 388"/>
                <a:gd name="T22" fmla="*/ 519 w 830"/>
                <a:gd name="T23" fmla="*/ 285 h 388"/>
                <a:gd name="T24" fmla="*/ 520 w 830"/>
                <a:gd name="T25" fmla="*/ 287 h 388"/>
                <a:gd name="T26" fmla="*/ 455 w 830"/>
                <a:gd name="T27" fmla="*/ 312 h 388"/>
                <a:gd name="T28" fmla="*/ 464 w 830"/>
                <a:gd name="T29" fmla="*/ 329 h 388"/>
                <a:gd name="T30" fmla="*/ 464 w 830"/>
                <a:gd name="T31" fmla="*/ 329 h 388"/>
                <a:gd name="T32" fmla="*/ 445 w 830"/>
                <a:gd name="T33" fmla="*/ 375 h 388"/>
                <a:gd name="T34" fmla="*/ 426 w 830"/>
                <a:gd name="T35" fmla="*/ 329 h 388"/>
                <a:gd name="T36" fmla="*/ 420 w 830"/>
                <a:gd name="T37" fmla="*/ 312 h 388"/>
                <a:gd name="T38" fmla="*/ 396 w 830"/>
                <a:gd name="T39" fmla="*/ 366 h 388"/>
                <a:gd name="T40" fmla="*/ 24 w 830"/>
                <a:gd name="T41" fmla="*/ 388 h 388"/>
                <a:gd name="T42" fmla="*/ 0 w 830"/>
                <a:gd name="T43" fmla="*/ 210 h 388"/>
                <a:gd name="T44" fmla="*/ 132 w 830"/>
                <a:gd name="T45" fmla="*/ 187 h 388"/>
                <a:gd name="T46" fmla="*/ 114 w 830"/>
                <a:gd name="T47" fmla="*/ 228 h 388"/>
                <a:gd name="T48" fmla="*/ 173 w 830"/>
                <a:gd name="T49" fmla="*/ 228 h 388"/>
                <a:gd name="T50" fmla="*/ 165 w 830"/>
                <a:gd name="T51" fmla="*/ 207 h 388"/>
                <a:gd name="T52" fmla="*/ 164 w 830"/>
                <a:gd name="T53" fmla="*/ 206 h 388"/>
                <a:gd name="T54" fmla="*/ 188 w 830"/>
                <a:gd name="T55" fmla="*/ 187 h 388"/>
                <a:gd name="T56" fmla="*/ 212 w 830"/>
                <a:gd name="T57" fmla="*/ 100 h 388"/>
                <a:gd name="T58" fmla="*/ 269 w 830"/>
                <a:gd name="T59" fmla="*/ 76 h 388"/>
                <a:gd name="T60" fmla="*/ 246 w 830"/>
                <a:gd name="T61" fmla="*/ 129 h 388"/>
                <a:gd name="T62" fmla="*/ 321 w 830"/>
                <a:gd name="T63" fmla="*/ 129 h 388"/>
                <a:gd name="T64" fmla="*/ 311 w 830"/>
                <a:gd name="T65" fmla="*/ 103 h 388"/>
                <a:gd name="T66" fmla="*/ 310 w 830"/>
                <a:gd name="T67" fmla="*/ 101 h 388"/>
                <a:gd name="T68" fmla="*/ 375 w 830"/>
                <a:gd name="T69" fmla="*/ 76 h 388"/>
                <a:gd name="T70" fmla="*/ 366 w 830"/>
                <a:gd name="T71" fmla="*/ 59 h 388"/>
                <a:gd name="T72" fmla="*/ 366 w 830"/>
                <a:gd name="T73" fmla="*/ 59 h 388"/>
                <a:gd name="T74" fmla="*/ 385 w 830"/>
                <a:gd name="T75" fmla="*/ 13 h 388"/>
                <a:gd name="T76" fmla="*/ 404 w 830"/>
                <a:gd name="T77" fmla="*/ 59 h 388"/>
                <a:gd name="T78" fmla="*/ 410 w 830"/>
                <a:gd name="T79" fmla="*/ 76 h 388"/>
                <a:gd name="T80" fmla="*/ 434 w 830"/>
                <a:gd name="T81" fmla="*/ 22 h 388"/>
                <a:gd name="T82" fmla="*/ 806 w 830"/>
                <a:gd name="T83"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0" h="388">
                  <a:moveTo>
                    <a:pt x="830" y="23"/>
                  </a:moveTo>
                  <a:cubicBezTo>
                    <a:pt x="830" y="178"/>
                    <a:pt x="830" y="178"/>
                    <a:pt x="830" y="178"/>
                  </a:cubicBezTo>
                  <a:cubicBezTo>
                    <a:pt x="830" y="190"/>
                    <a:pt x="819" y="201"/>
                    <a:pt x="806" y="201"/>
                  </a:cubicBezTo>
                  <a:cubicBezTo>
                    <a:pt x="698" y="201"/>
                    <a:pt x="698" y="201"/>
                    <a:pt x="698" y="201"/>
                  </a:cubicBezTo>
                  <a:cubicBezTo>
                    <a:pt x="699" y="191"/>
                    <a:pt x="705" y="183"/>
                    <a:pt x="708" y="181"/>
                  </a:cubicBezTo>
                  <a:cubicBezTo>
                    <a:pt x="713" y="176"/>
                    <a:pt x="716" y="168"/>
                    <a:pt x="716" y="160"/>
                  </a:cubicBezTo>
                  <a:cubicBezTo>
                    <a:pt x="716" y="144"/>
                    <a:pt x="703" y="131"/>
                    <a:pt x="687" y="131"/>
                  </a:cubicBezTo>
                  <a:cubicBezTo>
                    <a:pt x="671" y="131"/>
                    <a:pt x="657" y="144"/>
                    <a:pt x="657" y="160"/>
                  </a:cubicBezTo>
                  <a:cubicBezTo>
                    <a:pt x="657" y="168"/>
                    <a:pt x="661" y="175"/>
                    <a:pt x="665" y="180"/>
                  </a:cubicBezTo>
                  <a:cubicBezTo>
                    <a:pt x="665" y="180"/>
                    <a:pt x="665" y="180"/>
                    <a:pt x="665" y="180"/>
                  </a:cubicBezTo>
                  <a:cubicBezTo>
                    <a:pt x="666" y="181"/>
                    <a:pt x="666" y="181"/>
                    <a:pt x="666" y="181"/>
                  </a:cubicBezTo>
                  <a:cubicBezTo>
                    <a:pt x="666" y="181"/>
                    <a:pt x="666" y="181"/>
                    <a:pt x="666" y="181"/>
                  </a:cubicBezTo>
                  <a:cubicBezTo>
                    <a:pt x="669" y="184"/>
                    <a:pt x="675" y="192"/>
                    <a:pt x="676" y="201"/>
                  </a:cubicBezTo>
                  <a:cubicBezTo>
                    <a:pt x="642" y="201"/>
                    <a:pt x="642" y="201"/>
                    <a:pt x="642" y="201"/>
                  </a:cubicBezTo>
                  <a:cubicBezTo>
                    <a:pt x="629" y="201"/>
                    <a:pt x="618" y="211"/>
                    <a:pt x="618" y="224"/>
                  </a:cubicBezTo>
                  <a:cubicBezTo>
                    <a:pt x="618" y="288"/>
                    <a:pt x="618" y="288"/>
                    <a:pt x="618" y="288"/>
                  </a:cubicBezTo>
                  <a:cubicBezTo>
                    <a:pt x="618" y="301"/>
                    <a:pt x="608" y="312"/>
                    <a:pt x="595" y="312"/>
                  </a:cubicBezTo>
                  <a:cubicBezTo>
                    <a:pt x="561" y="312"/>
                    <a:pt x="561" y="312"/>
                    <a:pt x="561" y="312"/>
                  </a:cubicBezTo>
                  <a:cubicBezTo>
                    <a:pt x="562" y="299"/>
                    <a:pt x="570" y="289"/>
                    <a:pt x="573" y="286"/>
                  </a:cubicBezTo>
                  <a:cubicBezTo>
                    <a:pt x="580" y="279"/>
                    <a:pt x="584" y="270"/>
                    <a:pt x="584" y="259"/>
                  </a:cubicBezTo>
                  <a:cubicBezTo>
                    <a:pt x="584" y="239"/>
                    <a:pt x="567" y="222"/>
                    <a:pt x="547" y="222"/>
                  </a:cubicBezTo>
                  <a:cubicBezTo>
                    <a:pt x="526" y="222"/>
                    <a:pt x="509" y="239"/>
                    <a:pt x="509" y="259"/>
                  </a:cubicBezTo>
                  <a:cubicBezTo>
                    <a:pt x="509" y="269"/>
                    <a:pt x="513" y="278"/>
                    <a:pt x="519" y="285"/>
                  </a:cubicBezTo>
                  <a:cubicBezTo>
                    <a:pt x="519" y="285"/>
                    <a:pt x="519" y="285"/>
                    <a:pt x="519" y="285"/>
                  </a:cubicBezTo>
                  <a:cubicBezTo>
                    <a:pt x="519" y="285"/>
                    <a:pt x="519" y="286"/>
                    <a:pt x="520" y="286"/>
                  </a:cubicBezTo>
                  <a:cubicBezTo>
                    <a:pt x="520" y="286"/>
                    <a:pt x="520" y="286"/>
                    <a:pt x="520" y="287"/>
                  </a:cubicBezTo>
                  <a:cubicBezTo>
                    <a:pt x="524" y="290"/>
                    <a:pt x="531" y="300"/>
                    <a:pt x="533" y="312"/>
                  </a:cubicBezTo>
                  <a:cubicBezTo>
                    <a:pt x="455" y="312"/>
                    <a:pt x="455" y="312"/>
                    <a:pt x="455" y="312"/>
                  </a:cubicBezTo>
                  <a:cubicBezTo>
                    <a:pt x="456" y="320"/>
                    <a:pt x="461" y="326"/>
                    <a:pt x="463" y="328"/>
                  </a:cubicBezTo>
                  <a:cubicBezTo>
                    <a:pt x="464" y="329"/>
                    <a:pt x="464" y="329"/>
                    <a:pt x="464" y="329"/>
                  </a:cubicBezTo>
                  <a:cubicBezTo>
                    <a:pt x="464" y="329"/>
                    <a:pt x="464" y="329"/>
                    <a:pt x="464" y="329"/>
                  </a:cubicBezTo>
                  <a:cubicBezTo>
                    <a:pt x="464" y="329"/>
                    <a:pt x="464" y="329"/>
                    <a:pt x="464" y="329"/>
                  </a:cubicBezTo>
                  <a:cubicBezTo>
                    <a:pt x="469" y="334"/>
                    <a:pt x="472" y="341"/>
                    <a:pt x="472" y="348"/>
                  </a:cubicBezTo>
                  <a:cubicBezTo>
                    <a:pt x="472" y="363"/>
                    <a:pt x="460" y="375"/>
                    <a:pt x="445" y="375"/>
                  </a:cubicBezTo>
                  <a:cubicBezTo>
                    <a:pt x="430" y="375"/>
                    <a:pt x="418" y="363"/>
                    <a:pt x="418" y="348"/>
                  </a:cubicBezTo>
                  <a:cubicBezTo>
                    <a:pt x="418" y="340"/>
                    <a:pt x="421" y="334"/>
                    <a:pt x="426" y="329"/>
                  </a:cubicBezTo>
                  <a:cubicBezTo>
                    <a:pt x="428" y="327"/>
                    <a:pt x="433" y="320"/>
                    <a:pt x="435" y="312"/>
                  </a:cubicBezTo>
                  <a:cubicBezTo>
                    <a:pt x="420" y="312"/>
                    <a:pt x="420" y="312"/>
                    <a:pt x="420" y="312"/>
                  </a:cubicBezTo>
                  <a:cubicBezTo>
                    <a:pt x="407" y="312"/>
                    <a:pt x="396" y="322"/>
                    <a:pt x="396" y="335"/>
                  </a:cubicBezTo>
                  <a:cubicBezTo>
                    <a:pt x="396" y="366"/>
                    <a:pt x="396" y="366"/>
                    <a:pt x="396" y="366"/>
                  </a:cubicBezTo>
                  <a:cubicBezTo>
                    <a:pt x="396" y="376"/>
                    <a:pt x="390" y="384"/>
                    <a:pt x="382" y="388"/>
                  </a:cubicBezTo>
                  <a:cubicBezTo>
                    <a:pt x="24" y="388"/>
                    <a:pt x="24" y="388"/>
                    <a:pt x="24" y="388"/>
                  </a:cubicBezTo>
                  <a:cubicBezTo>
                    <a:pt x="11" y="388"/>
                    <a:pt x="0" y="377"/>
                    <a:pt x="0" y="365"/>
                  </a:cubicBezTo>
                  <a:cubicBezTo>
                    <a:pt x="0" y="210"/>
                    <a:pt x="0" y="210"/>
                    <a:pt x="0" y="210"/>
                  </a:cubicBezTo>
                  <a:cubicBezTo>
                    <a:pt x="0" y="197"/>
                    <a:pt x="11" y="187"/>
                    <a:pt x="24" y="187"/>
                  </a:cubicBezTo>
                  <a:cubicBezTo>
                    <a:pt x="132" y="187"/>
                    <a:pt x="132" y="187"/>
                    <a:pt x="132" y="187"/>
                  </a:cubicBezTo>
                  <a:cubicBezTo>
                    <a:pt x="131" y="197"/>
                    <a:pt x="125" y="205"/>
                    <a:pt x="122" y="207"/>
                  </a:cubicBezTo>
                  <a:cubicBezTo>
                    <a:pt x="117" y="212"/>
                    <a:pt x="114" y="220"/>
                    <a:pt x="114" y="228"/>
                  </a:cubicBezTo>
                  <a:cubicBezTo>
                    <a:pt x="114" y="244"/>
                    <a:pt x="127" y="257"/>
                    <a:pt x="143" y="257"/>
                  </a:cubicBezTo>
                  <a:cubicBezTo>
                    <a:pt x="159" y="257"/>
                    <a:pt x="173" y="244"/>
                    <a:pt x="173" y="228"/>
                  </a:cubicBezTo>
                  <a:cubicBezTo>
                    <a:pt x="173" y="220"/>
                    <a:pt x="169" y="213"/>
                    <a:pt x="165" y="207"/>
                  </a:cubicBezTo>
                  <a:cubicBezTo>
                    <a:pt x="165" y="207"/>
                    <a:pt x="165" y="207"/>
                    <a:pt x="165" y="207"/>
                  </a:cubicBezTo>
                  <a:cubicBezTo>
                    <a:pt x="164" y="207"/>
                    <a:pt x="164" y="207"/>
                    <a:pt x="164" y="207"/>
                  </a:cubicBezTo>
                  <a:cubicBezTo>
                    <a:pt x="164" y="207"/>
                    <a:pt x="164" y="207"/>
                    <a:pt x="164" y="206"/>
                  </a:cubicBezTo>
                  <a:cubicBezTo>
                    <a:pt x="161" y="204"/>
                    <a:pt x="155" y="196"/>
                    <a:pt x="154" y="187"/>
                  </a:cubicBezTo>
                  <a:cubicBezTo>
                    <a:pt x="188" y="187"/>
                    <a:pt x="188" y="187"/>
                    <a:pt x="188" y="187"/>
                  </a:cubicBezTo>
                  <a:cubicBezTo>
                    <a:pt x="201" y="187"/>
                    <a:pt x="212" y="177"/>
                    <a:pt x="212" y="164"/>
                  </a:cubicBezTo>
                  <a:cubicBezTo>
                    <a:pt x="212" y="100"/>
                    <a:pt x="212" y="100"/>
                    <a:pt x="212" y="100"/>
                  </a:cubicBezTo>
                  <a:cubicBezTo>
                    <a:pt x="212" y="87"/>
                    <a:pt x="222" y="76"/>
                    <a:pt x="235" y="76"/>
                  </a:cubicBezTo>
                  <a:cubicBezTo>
                    <a:pt x="269" y="76"/>
                    <a:pt x="269" y="76"/>
                    <a:pt x="269" y="76"/>
                  </a:cubicBezTo>
                  <a:cubicBezTo>
                    <a:pt x="268" y="89"/>
                    <a:pt x="260" y="99"/>
                    <a:pt x="257" y="102"/>
                  </a:cubicBezTo>
                  <a:cubicBezTo>
                    <a:pt x="250" y="109"/>
                    <a:pt x="246" y="118"/>
                    <a:pt x="246" y="129"/>
                  </a:cubicBezTo>
                  <a:cubicBezTo>
                    <a:pt x="246" y="149"/>
                    <a:pt x="263" y="166"/>
                    <a:pt x="283" y="166"/>
                  </a:cubicBezTo>
                  <a:cubicBezTo>
                    <a:pt x="304" y="166"/>
                    <a:pt x="321" y="149"/>
                    <a:pt x="321" y="129"/>
                  </a:cubicBezTo>
                  <a:cubicBezTo>
                    <a:pt x="321" y="119"/>
                    <a:pt x="317" y="109"/>
                    <a:pt x="311" y="103"/>
                  </a:cubicBezTo>
                  <a:cubicBezTo>
                    <a:pt x="311" y="103"/>
                    <a:pt x="311" y="103"/>
                    <a:pt x="311" y="103"/>
                  </a:cubicBezTo>
                  <a:cubicBezTo>
                    <a:pt x="311" y="102"/>
                    <a:pt x="311" y="102"/>
                    <a:pt x="310" y="102"/>
                  </a:cubicBezTo>
                  <a:cubicBezTo>
                    <a:pt x="310" y="102"/>
                    <a:pt x="310" y="102"/>
                    <a:pt x="310" y="101"/>
                  </a:cubicBezTo>
                  <a:cubicBezTo>
                    <a:pt x="306" y="98"/>
                    <a:pt x="299" y="88"/>
                    <a:pt x="297" y="76"/>
                  </a:cubicBezTo>
                  <a:cubicBezTo>
                    <a:pt x="375" y="76"/>
                    <a:pt x="375" y="76"/>
                    <a:pt x="375" y="76"/>
                  </a:cubicBezTo>
                  <a:cubicBezTo>
                    <a:pt x="374" y="68"/>
                    <a:pt x="369" y="62"/>
                    <a:pt x="367" y="60"/>
                  </a:cubicBezTo>
                  <a:cubicBezTo>
                    <a:pt x="366" y="59"/>
                    <a:pt x="366" y="59"/>
                    <a:pt x="366" y="59"/>
                  </a:cubicBezTo>
                  <a:cubicBezTo>
                    <a:pt x="366" y="59"/>
                    <a:pt x="366" y="59"/>
                    <a:pt x="366" y="59"/>
                  </a:cubicBezTo>
                  <a:cubicBezTo>
                    <a:pt x="366" y="59"/>
                    <a:pt x="366" y="59"/>
                    <a:pt x="366" y="59"/>
                  </a:cubicBezTo>
                  <a:cubicBezTo>
                    <a:pt x="361" y="54"/>
                    <a:pt x="358" y="47"/>
                    <a:pt x="358" y="40"/>
                  </a:cubicBezTo>
                  <a:cubicBezTo>
                    <a:pt x="358" y="25"/>
                    <a:pt x="370" y="13"/>
                    <a:pt x="385" y="13"/>
                  </a:cubicBezTo>
                  <a:cubicBezTo>
                    <a:pt x="400" y="13"/>
                    <a:pt x="412" y="25"/>
                    <a:pt x="412" y="40"/>
                  </a:cubicBezTo>
                  <a:cubicBezTo>
                    <a:pt x="412" y="47"/>
                    <a:pt x="409" y="54"/>
                    <a:pt x="404" y="59"/>
                  </a:cubicBezTo>
                  <a:cubicBezTo>
                    <a:pt x="402" y="61"/>
                    <a:pt x="397" y="68"/>
                    <a:pt x="395" y="76"/>
                  </a:cubicBezTo>
                  <a:cubicBezTo>
                    <a:pt x="410" y="76"/>
                    <a:pt x="410" y="76"/>
                    <a:pt x="410" y="76"/>
                  </a:cubicBezTo>
                  <a:cubicBezTo>
                    <a:pt x="423" y="76"/>
                    <a:pt x="434" y="66"/>
                    <a:pt x="434" y="53"/>
                  </a:cubicBezTo>
                  <a:cubicBezTo>
                    <a:pt x="434" y="22"/>
                    <a:pt x="434" y="22"/>
                    <a:pt x="434" y="22"/>
                  </a:cubicBezTo>
                  <a:cubicBezTo>
                    <a:pt x="434" y="12"/>
                    <a:pt x="440" y="3"/>
                    <a:pt x="448" y="0"/>
                  </a:cubicBezTo>
                  <a:cubicBezTo>
                    <a:pt x="806" y="0"/>
                    <a:pt x="806" y="0"/>
                    <a:pt x="806" y="0"/>
                  </a:cubicBezTo>
                  <a:cubicBezTo>
                    <a:pt x="819" y="0"/>
                    <a:pt x="830" y="10"/>
                    <a:pt x="830" y="23"/>
                  </a:cubicBezTo>
                  <a:close/>
                </a:path>
              </a:pathLst>
            </a:custGeom>
            <a:solidFill>
              <a:srgbClr val="18D1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ïṥ1iḋe">
              <a:extLst>
                <a:ext uri="{FF2B5EF4-FFF2-40B4-BE49-F238E27FC236}">
                  <a16:creationId xmlns:a16="http://schemas.microsoft.com/office/drawing/2014/main" id="{20C03C06-E018-1BF1-A9F1-64CED8A8D9E7}"/>
                </a:ext>
              </a:extLst>
            </p:cNvPr>
            <p:cNvSpPr/>
            <p:nvPr/>
          </p:nvSpPr>
          <p:spPr bwMode="auto">
            <a:xfrm>
              <a:off x="3821113" y="3471863"/>
              <a:ext cx="2455863" cy="1406525"/>
            </a:xfrm>
            <a:custGeom>
              <a:avLst/>
              <a:gdLst>
                <a:gd name="T0" fmla="*/ 448 w 448"/>
                <a:gd name="T1" fmla="*/ 0 h 257"/>
                <a:gd name="T2" fmla="*/ 434 w 448"/>
                <a:gd name="T3" fmla="*/ 22 h 257"/>
                <a:gd name="T4" fmla="*/ 434 w 448"/>
                <a:gd name="T5" fmla="*/ 53 h 257"/>
                <a:gd name="T6" fmla="*/ 410 w 448"/>
                <a:gd name="T7" fmla="*/ 76 h 257"/>
                <a:gd name="T8" fmla="*/ 395 w 448"/>
                <a:gd name="T9" fmla="*/ 76 h 257"/>
                <a:gd name="T10" fmla="*/ 404 w 448"/>
                <a:gd name="T11" fmla="*/ 59 h 257"/>
                <a:gd name="T12" fmla="*/ 412 w 448"/>
                <a:gd name="T13" fmla="*/ 40 h 257"/>
                <a:gd name="T14" fmla="*/ 385 w 448"/>
                <a:gd name="T15" fmla="*/ 13 h 257"/>
                <a:gd name="T16" fmla="*/ 358 w 448"/>
                <a:gd name="T17" fmla="*/ 40 h 257"/>
                <a:gd name="T18" fmla="*/ 366 w 448"/>
                <a:gd name="T19" fmla="*/ 59 h 257"/>
                <a:gd name="T20" fmla="*/ 366 w 448"/>
                <a:gd name="T21" fmla="*/ 59 h 257"/>
                <a:gd name="T22" fmla="*/ 366 w 448"/>
                <a:gd name="T23" fmla="*/ 59 h 257"/>
                <a:gd name="T24" fmla="*/ 367 w 448"/>
                <a:gd name="T25" fmla="*/ 60 h 257"/>
                <a:gd name="T26" fmla="*/ 375 w 448"/>
                <a:gd name="T27" fmla="*/ 76 h 257"/>
                <a:gd name="T28" fmla="*/ 297 w 448"/>
                <a:gd name="T29" fmla="*/ 76 h 257"/>
                <a:gd name="T30" fmla="*/ 310 w 448"/>
                <a:gd name="T31" fmla="*/ 101 h 257"/>
                <a:gd name="T32" fmla="*/ 310 w 448"/>
                <a:gd name="T33" fmla="*/ 102 h 257"/>
                <a:gd name="T34" fmla="*/ 311 w 448"/>
                <a:gd name="T35" fmla="*/ 103 h 257"/>
                <a:gd name="T36" fmla="*/ 311 w 448"/>
                <a:gd name="T37" fmla="*/ 103 h 257"/>
                <a:gd name="T38" fmla="*/ 321 w 448"/>
                <a:gd name="T39" fmla="*/ 129 h 257"/>
                <a:gd name="T40" fmla="*/ 283 w 448"/>
                <a:gd name="T41" fmla="*/ 166 h 257"/>
                <a:gd name="T42" fmla="*/ 246 w 448"/>
                <a:gd name="T43" fmla="*/ 129 h 257"/>
                <a:gd name="T44" fmla="*/ 257 w 448"/>
                <a:gd name="T45" fmla="*/ 102 h 257"/>
                <a:gd name="T46" fmla="*/ 269 w 448"/>
                <a:gd name="T47" fmla="*/ 76 h 257"/>
                <a:gd name="T48" fmla="*/ 235 w 448"/>
                <a:gd name="T49" fmla="*/ 76 h 257"/>
                <a:gd name="T50" fmla="*/ 212 w 448"/>
                <a:gd name="T51" fmla="*/ 100 h 257"/>
                <a:gd name="T52" fmla="*/ 212 w 448"/>
                <a:gd name="T53" fmla="*/ 164 h 257"/>
                <a:gd name="T54" fmla="*/ 188 w 448"/>
                <a:gd name="T55" fmla="*/ 187 h 257"/>
                <a:gd name="T56" fmla="*/ 154 w 448"/>
                <a:gd name="T57" fmla="*/ 187 h 257"/>
                <a:gd name="T58" fmla="*/ 164 w 448"/>
                <a:gd name="T59" fmla="*/ 206 h 257"/>
                <a:gd name="T60" fmla="*/ 164 w 448"/>
                <a:gd name="T61" fmla="*/ 207 h 257"/>
                <a:gd name="T62" fmla="*/ 165 w 448"/>
                <a:gd name="T63" fmla="*/ 207 h 257"/>
                <a:gd name="T64" fmla="*/ 165 w 448"/>
                <a:gd name="T65" fmla="*/ 207 h 257"/>
                <a:gd name="T66" fmla="*/ 173 w 448"/>
                <a:gd name="T67" fmla="*/ 228 h 257"/>
                <a:gd name="T68" fmla="*/ 143 w 448"/>
                <a:gd name="T69" fmla="*/ 257 h 257"/>
                <a:gd name="T70" fmla="*/ 114 w 448"/>
                <a:gd name="T71" fmla="*/ 228 h 257"/>
                <a:gd name="T72" fmla="*/ 122 w 448"/>
                <a:gd name="T73" fmla="*/ 207 h 257"/>
                <a:gd name="T74" fmla="*/ 132 w 448"/>
                <a:gd name="T75" fmla="*/ 187 h 257"/>
                <a:gd name="T76" fmla="*/ 24 w 448"/>
                <a:gd name="T77" fmla="*/ 187 h 257"/>
                <a:gd name="T78" fmla="*/ 0 w 448"/>
                <a:gd name="T79" fmla="*/ 210 h 257"/>
                <a:gd name="T80" fmla="*/ 0 w 448"/>
                <a:gd name="T81" fmla="*/ 23 h 257"/>
                <a:gd name="T82" fmla="*/ 24 w 448"/>
                <a:gd name="T83" fmla="*/ 0 h 257"/>
                <a:gd name="T84" fmla="*/ 448 w 448"/>
                <a:gd name="T8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8" h="257">
                  <a:moveTo>
                    <a:pt x="448" y="0"/>
                  </a:moveTo>
                  <a:cubicBezTo>
                    <a:pt x="440" y="3"/>
                    <a:pt x="434" y="12"/>
                    <a:pt x="434" y="22"/>
                  </a:cubicBezTo>
                  <a:cubicBezTo>
                    <a:pt x="434" y="53"/>
                    <a:pt x="434" y="53"/>
                    <a:pt x="434" y="53"/>
                  </a:cubicBezTo>
                  <a:cubicBezTo>
                    <a:pt x="434" y="66"/>
                    <a:pt x="423" y="76"/>
                    <a:pt x="410" y="76"/>
                  </a:cubicBezTo>
                  <a:cubicBezTo>
                    <a:pt x="395" y="76"/>
                    <a:pt x="395" y="76"/>
                    <a:pt x="395" y="76"/>
                  </a:cubicBezTo>
                  <a:cubicBezTo>
                    <a:pt x="397" y="68"/>
                    <a:pt x="402" y="61"/>
                    <a:pt x="404" y="59"/>
                  </a:cubicBezTo>
                  <a:cubicBezTo>
                    <a:pt x="409" y="54"/>
                    <a:pt x="412" y="47"/>
                    <a:pt x="412" y="40"/>
                  </a:cubicBezTo>
                  <a:cubicBezTo>
                    <a:pt x="412" y="25"/>
                    <a:pt x="400" y="13"/>
                    <a:pt x="385" y="13"/>
                  </a:cubicBezTo>
                  <a:cubicBezTo>
                    <a:pt x="370" y="13"/>
                    <a:pt x="358" y="25"/>
                    <a:pt x="358" y="40"/>
                  </a:cubicBezTo>
                  <a:cubicBezTo>
                    <a:pt x="358" y="47"/>
                    <a:pt x="361" y="54"/>
                    <a:pt x="366" y="59"/>
                  </a:cubicBezTo>
                  <a:cubicBezTo>
                    <a:pt x="366" y="59"/>
                    <a:pt x="366" y="59"/>
                    <a:pt x="366" y="59"/>
                  </a:cubicBezTo>
                  <a:cubicBezTo>
                    <a:pt x="366" y="59"/>
                    <a:pt x="366" y="59"/>
                    <a:pt x="366" y="59"/>
                  </a:cubicBezTo>
                  <a:cubicBezTo>
                    <a:pt x="366" y="59"/>
                    <a:pt x="366" y="59"/>
                    <a:pt x="367" y="60"/>
                  </a:cubicBezTo>
                  <a:cubicBezTo>
                    <a:pt x="369" y="62"/>
                    <a:pt x="374" y="68"/>
                    <a:pt x="375" y="76"/>
                  </a:cubicBezTo>
                  <a:cubicBezTo>
                    <a:pt x="297" y="76"/>
                    <a:pt x="297" y="76"/>
                    <a:pt x="297" y="76"/>
                  </a:cubicBezTo>
                  <a:cubicBezTo>
                    <a:pt x="299" y="88"/>
                    <a:pt x="306" y="98"/>
                    <a:pt x="310" y="101"/>
                  </a:cubicBezTo>
                  <a:cubicBezTo>
                    <a:pt x="310" y="102"/>
                    <a:pt x="310" y="102"/>
                    <a:pt x="310" y="102"/>
                  </a:cubicBezTo>
                  <a:cubicBezTo>
                    <a:pt x="311" y="102"/>
                    <a:pt x="311" y="102"/>
                    <a:pt x="311" y="103"/>
                  </a:cubicBezTo>
                  <a:cubicBezTo>
                    <a:pt x="311" y="103"/>
                    <a:pt x="311" y="103"/>
                    <a:pt x="311" y="103"/>
                  </a:cubicBezTo>
                  <a:cubicBezTo>
                    <a:pt x="317" y="109"/>
                    <a:pt x="321" y="119"/>
                    <a:pt x="321" y="129"/>
                  </a:cubicBezTo>
                  <a:cubicBezTo>
                    <a:pt x="321" y="149"/>
                    <a:pt x="304" y="166"/>
                    <a:pt x="283" y="166"/>
                  </a:cubicBezTo>
                  <a:cubicBezTo>
                    <a:pt x="263" y="166"/>
                    <a:pt x="246" y="149"/>
                    <a:pt x="246" y="129"/>
                  </a:cubicBezTo>
                  <a:cubicBezTo>
                    <a:pt x="246" y="118"/>
                    <a:pt x="250" y="109"/>
                    <a:pt x="257" y="102"/>
                  </a:cubicBezTo>
                  <a:cubicBezTo>
                    <a:pt x="260" y="99"/>
                    <a:pt x="268" y="89"/>
                    <a:pt x="269" y="76"/>
                  </a:cubicBezTo>
                  <a:cubicBezTo>
                    <a:pt x="235" y="76"/>
                    <a:pt x="235" y="76"/>
                    <a:pt x="235" y="76"/>
                  </a:cubicBezTo>
                  <a:cubicBezTo>
                    <a:pt x="222" y="76"/>
                    <a:pt x="212" y="87"/>
                    <a:pt x="212" y="100"/>
                  </a:cubicBezTo>
                  <a:cubicBezTo>
                    <a:pt x="212" y="164"/>
                    <a:pt x="212" y="164"/>
                    <a:pt x="212" y="164"/>
                  </a:cubicBezTo>
                  <a:cubicBezTo>
                    <a:pt x="212" y="177"/>
                    <a:pt x="201" y="187"/>
                    <a:pt x="188" y="187"/>
                  </a:cubicBezTo>
                  <a:cubicBezTo>
                    <a:pt x="154" y="187"/>
                    <a:pt x="154" y="187"/>
                    <a:pt x="154" y="187"/>
                  </a:cubicBezTo>
                  <a:cubicBezTo>
                    <a:pt x="155" y="196"/>
                    <a:pt x="161" y="204"/>
                    <a:pt x="164" y="206"/>
                  </a:cubicBezTo>
                  <a:cubicBezTo>
                    <a:pt x="164" y="207"/>
                    <a:pt x="164" y="207"/>
                    <a:pt x="164" y="207"/>
                  </a:cubicBezTo>
                  <a:cubicBezTo>
                    <a:pt x="164" y="207"/>
                    <a:pt x="164" y="207"/>
                    <a:pt x="165" y="207"/>
                  </a:cubicBezTo>
                  <a:cubicBezTo>
                    <a:pt x="165" y="207"/>
                    <a:pt x="165" y="207"/>
                    <a:pt x="165" y="207"/>
                  </a:cubicBezTo>
                  <a:cubicBezTo>
                    <a:pt x="169" y="213"/>
                    <a:pt x="173" y="220"/>
                    <a:pt x="173" y="228"/>
                  </a:cubicBezTo>
                  <a:cubicBezTo>
                    <a:pt x="173" y="244"/>
                    <a:pt x="159" y="257"/>
                    <a:pt x="143" y="257"/>
                  </a:cubicBezTo>
                  <a:cubicBezTo>
                    <a:pt x="127" y="257"/>
                    <a:pt x="114" y="244"/>
                    <a:pt x="114" y="228"/>
                  </a:cubicBezTo>
                  <a:cubicBezTo>
                    <a:pt x="114" y="220"/>
                    <a:pt x="117" y="212"/>
                    <a:pt x="122" y="207"/>
                  </a:cubicBezTo>
                  <a:cubicBezTo>
                    <a:pt x="125" y="205"/>
                    <a:pt x="131" y="197"/>
                    <a:pt x="132" y="187"/>
                  </a:cubicBezTo>
                  <a:cubicBezTo>
                    <a:pt x="24" y="187"/>
                    <a:pt x="24" y="187"/>
                    <a:pt x="24" y="187"/>
                  </a:cubicBezTo>
                  <a:cubicBezTo>
                    <a:pt x="11" y="187"/>
                    <a:pt x="0" y="197"/>
                    <a:pt x="0" y="210"/>
                  </a:cubicBezTo>
                  <a:cubicBezTo>
                    <a:pt x="0" y="23"/>
                    <a:pt x="0" y="23"/>
                    <a:pt x="0" y="23"/>
                  </a:cubicBezTo>
                  <a:cubicBezTo>
                    <a:pt x="0" y="10"/>
                    <a:pt x="11" y="0"/>
                    <a:pt x="24" y="0"/>
                  </a:cubicBezTo>
                  <a:lnTo>
                    <a:pt x="448" y="0"/>
                  </a:lnTo>
                  <a:close/>
                </a:path>
              </a:pathLst>
            </a:custGeom>
            <a:solidFill>
              <a:srgbClr val="0AA5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işḻîḑé">
              <a:extLst>
                <a:ext uri="{FF2B5EF4-FFF2-40B4-BE49-F238E27FC236}">
                  <a16:creationId xmlns:a16="http://schemas.microsoft.com/office/drawing/2014/main" id="{EA78141C-68F6-D260-6B3D-0C66921C9CF9}"/>
                </a:ext>
              </a:extLst>
            </p:cNvPr>
            <p:cNvSpPr/>
            <p:nvPr/>
          </p:nvSpPr>
          <p:spPr bwMode="auto">
            <a:xfrm>
              <a:off x="7915276" y="1771650"/>
              <a:ext cx="273050" cy="404813"/>
            </a:xfrm>
            <a:custGeom>
              <a:avLst/>
              <a:gdLst>
                <a:gd name="T0" fmla="*/ 43 w 50"/>
                <a:gd name="T1" fmla="*/ 49 h 74"/>
                <a:gd name="T2" fmla="*/ 50 w 50"/>
                <a:gd name="T3" fmla="*/ 72 h 74"/>
                <a:gd name="T4" fmla="*/ 50 w 50"/>
                <a:gd name="T5" fmla="*/ 74 h 74"/>
                <a:gd name="T6" fmla="*/ 0 w 50"/>
                <a:gd name="T7" fmla="*/ 74 h 74"/>
                <a:gd name="T8" fmla="*/ 0 w 50"/>
                <a:gd name="T9" fmla="*/ 73 h 74"/>
                <a:gd name="T10" fmla="*/ 2 w 50"/>
                <a:gd name="T11" fmla="*/ 71 h 74"/>
                <a:gd name="T12" fmla="*/ 6 w 50"/>
                <a:gd name="T13" fmla="*/ 66 h 74"/>
                <a:gd name="T14" fmla="*/ 26 w 50"/>
                <a:gd name="T15" fmla="*/ 0 h 74"/>
                <a:gd name="T16" fmla="*/ 43 w 50"/>
                <a:gd name="T17"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4">
                  <a:moveTo>
                    <a:pt x="43" y="49"/>
                  </a:moveTo>
                  <a:cubicBezTo>
                    <a:pt x="45" y="57"/>
                    <a:pt x="48" y="64"/>
                    <a:pt x="50" y="72"/>
                  </a:cubicBezTo>
                  <a:cubicBezTo>
                    <a:pt x="50" y="74"/>
                    <a:pt x="50" y="74"/>
                    <a:pt x="50" y="74"/>
                  </a:cubicBezTo>
                  <a:cubicBezTo>
                    <a:pt x="0" y="74"/>
                    <a:pt x="0" y="74"/>
                    <a:pt x="0" y="74"/>
                  </a:cubicBezTo>
                  <a:cubicBezTo>
                    <a:pt x="0" y="73"/>
                    <a:pt x="0" y="73"/>
                    <a:pt x="0" y="73"/>
                  </a:cubicBezTo>
                  <a:cubicBezTo>
                    <a:pt x="1" y="73"/>
                    <a:pt x="1" y="72"/>
                    <a:pt x="2" y="71"/>
                  </a:cubicBezTo>
                  <a:cubicBezTo>
                    <a:pt x="3" y="70"/>
                    <a:pt x="5" y="68"/>
                    <a:pt x="6" y="66"/>
                  </a:cubicBezTo>
                  <a:cubicBezTo>
                    <a:pt x="18" y="46"/>
                    <a:pt x="25" y="23"/>
                    <a:pt x="26" y="0"/>
                  </a:cubicBezTo>
                  <a:cubicBezTo>
                    <a:pt x="33" y="16"/>
                    <a:pt x="38" y="33"/>
                    <a:pt x="43" y="49"/>
                  </a:cubicBezTo>
                  <a:close/>
                </a:path>
              </a:pathLst>
            </a:custGeom>
            <a:solidFill>
              <a:srgbClr val="1D61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Sḻîḓè">
              <a:extLst>
                <a:ext uri="{FF2B5EF4-FFF2-40B4-BE49-F238E27FC236}">
                  <a16:creationId xmlns:a16="http://schemas.microsoft.com/office/drawing/2014/main" id="{97C84619-F5AE-E0B7-CBA2-AB5E94EFDD61}"/>
                </a:ext>
              </a:extLst>
            </p:cNvPr>
            <p:cNvSpPr/>
            <p:nvPr/>
          </p:nvSpPr>
          <p:spPr bwMode="auto">
            <a:xfrm>
              <a:off x="7651751" y="1470025"/>
              <a:ext cx="290513" cy="552450"/>
            </a:xfrm>
            <a:custGeom>
              <a:avLst/>
              <a:gdLst>
                <a:gd name="T0" fmla="*/ 53 w 53"/>
                <a:gd name="T1" fmla="*/ 8 h 101"/>
                <a:gd name="T2" fmla="*/ 49 w 53"/>
                <a:gd name="T3" fmla="*/ 8 h 101"/>
                <a:gd name="T4" fmla="*/ 37 w 53"/>
                <a:gd name="T5" fmla="*/ 18 h 101"/>
                <a:gd name="T6" fmla="*/ 31 w 53"/>
                <a:gd name="T7" fmla="*/ 32 h 101"/>
                <a:gd name="T8" fmla="*/ 24 w 53"/>
                <a:gd name="T9" fmla="*/ 83 h 101"/>
                <a:gd name="T10" fmla="*/ 19 w 53"/>
                <a:gd name="T11" fmla="*/ 96 h 101"/>
                <a:gd name="T12" fmla="*/ 11 w 53"/>
                <a:gd name="T13" fmla="*/ 101 h 101"/>
                <a:gd name="T14" fmla="*/ 11 w 53"/>
                <a:gd name="T15" fmla="*/ 98 h 101"/>
                <a:gd name="T16" fmla="*/ 16 w 53"/>
                <a:gd name="T17" fmla="*/ 86 h 101"/>
                <a:gd name="T18" fmla="*/ 10 w 53"/>
                <a:gd name="T19" fmla="*/ 60 h 101"/>
                <a:gd name="T20" fmla="*/ 15 w 53"/>
                <a:gd name="T21" fmla="*/ 47 h 101"/>
                <a:gd name="T22" fmla="*/ 16 w 53"/>
                <a:gd name="T23" fmla="*/ 36 h 101"/>
                <a:gd name="T24" fmla="*/ 1 w 53"/>
                <a:gd name="T25" fmla="*/ 6 h 101"/>
                <a:gd name="T26" fmla="*/ 2 w 53"/>
                <a:gd name="T27" fmla="*/ 5 h 101"/>
                <a:gd name="T28" fmla="*/ 0 w 53"/>
                <a:gd name="T29" fmla="*/ 5 h 101"/>
                <a:gd name="T30" fmla="*/ 1 w 53"/>
                <a:gd name="T31" fmla="*/ 2 h 101"/>
                <a:gd name="T32" fmla="*/ 2 w 53"/>
                <a:gd name="T33" fmla="*/ 2 h 101"/>
                <a:gd name="T34" fmla="*/ 51 w 53"/>
                <a:gd name="T35" fmla="*/ 7 h 101"/>
                <a:gd name="T36" fmla="*/ 53 w 53"/>
                <a:gd name="T37"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101">
                  <a:moveTo>
                    <a:pt x="53" y="8"/>
                  </a:moveTo>
                  <a:cubicBezTo>
                    <a:pt x="51" y="8"/>
                    <a:pt x="50" y="8"/>
                    <a:pt x="49" y="8"/>
                  </a:cubicBezTo>
                  <a:cubicBezTo>
                    <a:pt x="44" y="10"/>
                    <a:pt x="40" y="13"/>
                    <a:pt x="37" y="18"/>
                  </a:cubicBezTo>
                  <a:cubicBezTo>
                    <a:pt x="34" y="22"/>
                    <a:pt x="32" y="27"/>
                    <a:pt x="31" y="32"/>
                  </a:cubicBezTo>
                  <a:cubicBezTo>
                    <a:pt x="27" y="49"/>
                    <a:pt x="26" y="66"/>
                    <a:pt x="24" y="83"/>
                  </a:cubicBezTo>
                  <a:cubicBezTo>
                    <a:pt x="23" y="87"/>
                    <a:pt x="22" y="92"/>
                    <a:pt x="19" y="96"/>
                  </a:cubicBezTo>
                  <a:cubicBezTo>
                    <a:pt x="17" y="98"/>
                    <a:pt x="14" y="99"/>
                    <a:pt x="11" y="101"/>
                  </a:cubicBezTo>
                  <a:cubicBezTo>
                    <a:pt x="11" y="98"/>
                    <a:pt x="11" y="98"/>
                    <a:pt x="11" y="98"/>
                  </a:cubicBezTo>
                  <a:cubicBezTo>
                    <a:pt x="13" y="94"/>
                    <a:pt x="15" y="90"/>
                    <a:pt x="16" y="86"/>
                  </a:cubicBezTo>
                  <a:cubicBezTo>
                    <a:pt x="16" y="77"/>
                    <a:pt x="8" y="69"/>
                    <a:pt x="10" y="60"/>
                  </a:cubicBezTo>
                  <a:cubicBezTo>
                    <a:pt x="10" y="55"/>
                    <a:pt x="14" y="51"/>
                    <a:pt x="15" y="47"/>
                  </a:cubicBezTo>
                  <a:cubicBezTo>
                    <a:pt x="17" y="43"/>
                    <a:pt x="16" y="40"/>
                    <a:pt x="16" y="36"/>
                  </a:cubicBezTo>
                  <a:cubicBezTo>
                    <a:pt x="14" y="25"/>
                    <a:pt x="8" y="15"/>
                    <a:pt x="1" y="6"/>
                  </a:cubicBezTo>
                  <a:cubicBezTo>
                    <a:pt x="1" y="5"/>
                    <a:pt x="2" y="5"/>
                    <a:pt x="2" y="5"/>
                  </a:cubicBezTo>
                  <a:cubicBezTo>
                    <a:pt x="0" y="5"/>
                    <a:pt x="0" y="5"/>
                    <a:pt x="0" y="5"/>
                  </a:cubicBezTo>
                  <a:cubicBezTo>
                    <a:pt x="1" y="4"/>
                    <a:pt x="1" y="3"/>
                    <a:pt x="1" y="2"/>
                  </a:cubicBezTo>
                  <a:cubicBezTo>
                    <a:pt x="2" y="2"/>
                    <a:pt x="2" y="2"/>
                    <a:pt x="2" y="2"/>
                  </a:cubicBezTo>
                  <a:cubicBezTo>
                    <a:pt x="18" y="0"/>
                    <a:pt x="35" y="2"/>
                    <a:pt x="51" y="7"/>
                  </a:cubicBezTo>
                  <a:cubicBezTo>
                    <a:pt x="52" y="7"/>
                    <a:pt x="52" y="7"/>
                    <a:pt x="53" y="8"/>
                  </a:cubicBezTo>
                  <a:close/>
                </a:path>
              </a:pathLst>
            </a:custGeom>
            <a:solidFill>
              <a:srgbClr val="1D61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ṥlîďê">
              <a:extLst>
                <a:ext uri="{FF2B5EF4-FFF2-40B4-BE49-F238E27FC236}">
                  <a16:creationId xmlns:a16="http://schemas.microsoft.com/office/drawing/2014/main" id="{239FEDCE-5D18-6492-C439-6CA3905FB9B4}"/>
                </a:ext>
              </a:extLst>
            </p:cNvPr>
            <p:cNvSpPr/>
            <p:nvPr/>
          </p:nvSpPr>
          <p:spPr bwMode="auto">
            <a:xfrm>
              <a:off x="7624763" y="1503363"/>
              <a:ext cx="120650" cy="530225"/>
            </a:xfrm>
            <a:custGeom>
              <a:avLst/>
              <a:gdLst>
                <a:gd name="T0" fmla="*/ 21 w 22"/>
                <a:gd name="T1" fmla="*/ 30 h 97"/>
                <a:gd name="T2" fmla="*/ 20 w 22"/>
                <a:gd name="T3" fmla="*/ 41 h 97"/>
                <a:gd name="T4" fmla="*/ 15 w 22"/>
                <a:gd name="T5" fmla="*/ 54 h 97"/>
                <a:gd name="T6" fmla="*/ 21 w 22"/>
                <a:gd name="T7" fmla="*/ 80 h 97"/>
                <a:gd name="T8" fmla="*/ 16 w 22"/>
                <a:gd name="T9" fmla="*/ 92 h 97"/>
                <a:gd name="T10" fmla="*/ 16 w 22"/>
                <a:gd name="T11" fmla="*/ 95 h 97"/>
                <a:gd name="T12" fmla="*/ 13 w 22"/>
                <a:gd name="T13" fmla="*/ 96 h 97"/>
                <a:gd name="T14" fmla="*/ 10 w 22"/>
                <a:gd name="T15" fmla="*/ 97 h 97"/>
                <a:gd name="T16" fmla="*/ 10 w 22"/>
                <a:gd name="T17" fmla="*/ 96 h 97"/>
                <a:gd name="T18" fmla="*/ 0 w 22"/>
                <a:gd name="T19" fmla="*/ 42 h 97"/>
                <a:gd name="T20" fmla="*/ 1 w 22"/>
                <a:gd name="T21" fmla="*/ 41 h 97"/>
                <a:gd name="T22" fmla="*/ 1 w 22"/>
                <a:gd name="T23" fmla="*/ 41 h 97"/>
                <a:gd name="T24" fmla="*/ 3 w 22"/>
                <a:gd name="T25" fmla="*/ 40 h 97"/>
                <a:gd name="T26" fmla="*/ 5 w 22"/>
                <a:gd name="T27" fmla="*/ 32 h 97"/>
                <a:gd name="T28" fmla="*/ 6 w 22"/>
                <a:gd name="T29" fmla="*/ 0 h 97"/>
                <a:gd name="T30" fmla="*/ 21 w 22"/>
                <a:gd name="T31" fmla="*/ 3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97">
                  <a:moveTo>
                    <a:pt x="21" y="30"/>
                  </a:moveTo>
                  <a:cubicBezTo>
                    <a:pt x="21" y="34"/>
                    <a:pt x="22" y="37"/>
                    <a:pt x="20" y="41"/>
                  </a:cubicBezTo>
                  <a:cubicBezTo>
                    <a:pt x="19" y="45"/>
                    <a:pt x="15" y="49"/>
                    <a:pt x="15" y="54"/>
                  </a:cubicBezTo>
                  <a:cubicBezTo>
                    <a:pt x="13" y="63"/>
                    <a:pt x="21" y="71"/>
                    <a:pt x="21" y="80"/>
                  </a:cubicBezTo>
                  <a:cubicBezTo>
                    <a:pt x="20" y="84"/>
                    <a:pt x="18" y="88"/>
                    <a:pt x="16" y="92"/>
                  </a:cubicBezTo>
                  <a:cubicBezTo>
                    <a:pt x="16" y="95"/>
                    <a:pt x="16" y="95"/>
                    <a:pt x="16" y="95"/>
                  </a:cubicBezTo>
                  <a:cubicBezTo>
                    <a:pt x="15" y="95"/>
                    <a:pt x="14" y="95"/>
                    <a:pt x="13" y="96"/>
                  </a:cubicBezTo>
                  <a:cubicBezTo>
                    <a:pt x="12" y="96"/>
                    <a:pt x="11" y="96"/>
                    <a:pt x="10" y="97"/>
                  </a:cubicBezTo>
                  <a:cubicBezTo>
                    <a:pt x="10" y="96"/>
                    <a:pt x="10" y="96"/>
                    <a:pt x="10" y="96"/>
                  </a:cubicBezTo>
                  <a:cubicBezTo>
                    <a:pt x="7" y="78"/>
                    <a:pt x="4" y="60"/>
                    <a:pt x="0" y="42"/>
                  </a:cubicBezTo>
                  <a:cubicBezTo>
                    <a:pt x="1" y="41"/>
                    <a:pt x="1" y="41"/>
                    <a:pt x="1" y="41"/>
                  </a:cubicBezTo>
                  <a:cubicBezTo>
                    <a:pt x="1" y="41"/>
                    <a:pt x="1" y="41"/>
                    <a:pt x="1" y="41"/>
                  </a:cubicBezTo>
                  <a:cubicBezTo>
                    <a:pt x="2" y="41"/>
                    <a:pt x="3" y="41"/>
                    <a:pt x="3" y="40"/>
                  </a:cubicBezTo>
                  <a:cubicBezTo>
                    <a:pt x="5" y="38"/>
                    <a:pt x="5" y="35"/>
                    <a:pt x="5" y="32"/>
                  </a:cubicBezTo>
                  <a:cubicBezTo>
                    <a:pt x="5" y="21"/>
                    <a:pt x="6" y="11"/>
                    <a:pt x="6" y="0"/>
                  </a:cubicBezTo>
                  <a:cubicBezTo>
                    <a:pt x="13" y="9"/>
                    <a:pt x="19" y="19"/>
                    <a:pt x="21" y="30"/>
                  </a:cubicBezTo>
                  <a:close/>
                </a:path>
              </a:pathLst>
            </a:custGeom>
            <a:solidFill>
              <a:srgbClr val="1D61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ḻïḋe">
              <a:extLst>
                <a:ext uri="{FF2B5EF4-FFF2-40B4-BE49-F238E27FC236}">
                  <a16:creationId xmlns:a16="http://schemas.microsoft.com/office/drawing/2014/main" id="{858AC7A8-DA37-CBA3-AE42-BB1EF27D548D}"/>
                </a:ext>
              </a:extLst>
            </p:cNvPr>
            <p:cNvSpPr/>
            <p:nvPr/>
          </p:nvSpPr>
          <p:spPr bwMode="auto">
            <a:xfrm>
              <a:off x="7519988" y="1673225"/>
              <a:ext cx="158750" cy="371475"/>
            </a:xfrm>
            <a:custGeom>
              <a:avLst/>
              <a:gdLst>
                <a:gd name="T0" fmla="*/ 29 w 29"/>
                <a:gd name="T1" fmla="*/ 65 h 68"/>
                <a:gd name="T2" fmla="*/ 29 w 29"/>
                <a:gd name="T3" fmla="*/ 66 h 68"/>
                <a:gd name="T4" fmla="*/ 22 w 29"/>
                <a:gd name="T5" fmla="*/ 68 h 68"/>
                <a:gd name="T6" fmla="*/ 21 w 29"/>
                <a:gd name="T7" fmla="*/ 66 h 68"/>
                <a:gd name="T8" fmla="*/ 0 w 29"/>
                <a:gd name="T9" fmla="*/ 10 h 68"/>
                <a:gd name="T10" fmla="*/ 1 w 29"/>
                <a:gd name="T11" fmla="*/ 9 h 68"/>
                <a:gd name="T12" fmla="*/ 7 w 29"/>
                <a:gd name="T13" fmla="*/ 0 h 68"/>
                <a:gd name="T14" fmla="*/ 8 w 29"/>
                <a:gd name="T15" fmla="*/ 0 h 68"/>
                <a:gd name="T16" fmla="*/ 8 w 29"/>
                <a:gd name="T17" fmla="*/ 0 h 68"/>
                <a:gd name="T18" fmla="*/ 19 w 29"/>
                <a:gd name="T19" fmla="*/ 10 h 68"/>
                <a:gd name="T20" fmla="*/ 20 w 29"/>
                <a:gd name="T21" fmla="*/ 10 h 68"/>
                <a:gd name="T22" fmla="*/ 19 w 29"/>
                <a:gd name="T23" fmla="*/ 11 h 68"/>
                <a:gd name="T24" fmla="*/ 29 w 29"/>
                <a:gd name="T25"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68">
                  <a:moveTo>
                    <a:pt x="29" y="65"/>
                  </a:moveTo>
                  <a:cubicBezTo>
                    <a:pt x="29" y="66"/>
                    <a:pt x="29" y="66"/>
                    <a:pt x="29" y="66"/>
                  </a:cubicBezTo>
                  <a:cubicBezTo>
                    <a:pt x="27" y="66"/>
                    <a:pt x="24" y="67"/>
                    <a:pt x="22" y="68"/>
                  </a:cubicBezTo>
                  <a:cubicBezTo>
                    <a:pt x="21" y="66"/>
                    <a:pt x="21" y="66"/>
                    <a:pt x="21" y="66"/>
                  </a:cubicBezTo>
                  <a:cubicBezTo>
                    <a:pt x="13" y="48"/>
                    <a:pt x="6" y="29"/>
                    <a:pt x="0" y="10"/>
                  </a:cubicBezTo>
                  <a:cubicBezTo>
                    <a:pt x="1" y="10"/>
                    <a:pt x="1" y="10"/>
                    <a:pt x="1" y="9"/>
                  </a:cubicBezTo>
                  <a:cubicBezTo>
                    <a:pt x="3" y="6"/>
                    <a:pt x="5" y="3"/>
                    <a:pt x="7" y="0"/>
                  </a:cubicBezTo>
                  <a:cubicBezTo>
                    <a:pt x="7" y="0"/>
                    <a:pt x="7" y="0"/>
                    <a:pt x="8" y="0"/>
                  </a:cubicBezTo>
                  <a:cubicBezTo>
                    <a:pt x="8" y="0"/>
                    <a:pt x="8" y="0"/>
                    <a:pt x="8" y="0"/>
                  </a:cubicBezTo>
                  <a:cubicBezTo>
                    <a:pt x="12" y="3"/>
                    <a:pt x="15" y="6"/>
                    <a:pt x="19" y="10"/>
                  </a:cubicBezTo>
                  <a:cubicBezTo>
                    <a:pt x="19" y="10"/>
                    <a:pt x="19" y="10"/>
                    <a:pt x="20" y="10"/>
                  </a:cubicBezTo>
                  <a:cubicBezTo>
                    <a:pt x="19" y="11"/>
                    <a:pt x="19" y="11"/>
                    <a:pt x="19" y="11"/>
                  </a:cubicBezTo>
                  <a:cubicBezTo>
                    <a:pt x="23" y="29"/>
                    <a:pt x="26" y="47"/>
                    <a:pt x="29"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slíḓé">
              <a:extLst>
                <a:ext uri="{FF2B5EF4-FFF2-40B4-BE49-F238E27FC236}">
                  <a16:creationId xmlns:a16="http://schemas.microsoft.com/office/drawing/2014/main" id="{F4010682-2E48-302E-BA93-8407E8779CDE}"/>
                </a:ext>
              </a:extLst>
            </p:cNvPr>
            <p:cNvSpPr/>
            <p:nvPr/>
          </p:nvSpPr>
          <p:spPr bwMode="auto">
            <a:xfrm>
              <a:off x="7224713" y="1103313"/>
              <a:ext cx="449263" cy="404813"/>
            </a:xfrm>
            <a:custGeom>
              <a:avLst/>
              <a:gdLst>
                <a:gd name="T0" fmla="*/ 77 w 82"/>
                <a:gd name="T1" fmla="*/ 73 h 74"/>
                <a:gd name="T2" fmla="*/ 71 w 82"/>
                <a:gd name="T3" fmla="*/ 73 h 74"/>
                <a:gd name="T4" fmla="*/ 67 w 82"/>
                <a:gd name="T5" fmla="*/ 66 h 74"/>
                <a:gd name="T6" fmla="*/ 71 w 82"/>
                <a:gd name="T7" fmla="*/ 52 h 74"/>
                <a:gd name="T8" fmla="*/ 69 w 82"/>
                <a:gd name="T9" fmla="*/ 46 h 74"/>
                <a:gd name="T10" fmla="*/ 65 w 82"/>
                <a:gd name="T11" fmla="*/ 47 h 74"/>
                <a:gd name="T12" fmla="*/ 63 w 82"/>
                <a:gd name="T13" fmla="*/ 51 h 74"/>
                <a:gd name="T14" fmla="*/ 63 w 82"/>
                <a:gd name="T15" fmla="*/ 58 h 74"/>
                <a:gd name="T16" fmla="*/ 63 w 82"/>
                <a:gd name="T17" fmla="*/ 62 h 74"/>
                <a:gd name="T18" fmla="*/ 60 w 82"/>
                <a:gd name="T19" fmla="*/ 64 h 74"/>
                <a:gd name="T20" fmla="*/ 57 w 82"/>
                <a:gd name="T21" fmla="*/ 62 h 74"/>
                <a:gd name="T22" fmla="*/ 57 w 82"/>
                <a:gd name="T23" fmla="*/ 57 h 74"/>
                <a:gd name="T24" fmla="*/ 57 w 82"/>
                <a:gd name="T25" fmla="*/ 48 h 74"/>
                <a:gd name="T26" fmla="*/ 55 w 82"/>
                <a:gd name="T27" fmla="*/ 43 h 74"/>
                <a:gd name="T28" fmla="*/ 52 w 82"/>
                <a:gd name="T29" fmla="*/ 43 h 74"/>
                <a:gd name="T30" fmla="*/ 35 w 82"/>
                <a:gd name="T31" fmla="*/ 48 h 74"/>
                <a:gd name="T32" fmla="*/ 19 w 82"/>
                <a:gd name="T33" fmla="*/ 45 h 74"/>
                <a:gd name="T34" fmla="*/ 14 w 82"/>
                <a:gd name="T35" fmla="*/ 38 h 74"/>
                <a:gd name="T36" fmla="*/ 9 w 82"/>
                <a:gd name="T37" fmla="*/ 36 h 74"/>
                <a:gd name="T38" fmla="*/ 6 w 82"/>
                <a:gd name="T39" fmla="*/ 35 h 74"/>
                <a:gd name="T40" fmla="*/ 0 w 82"/>
                <a:gd name="T41" fmla="*/ 27 h 74"/>
                <a:gd name="T42" fmla="*/ 4 w 82"/>
                <a:gd name="T43" fmla="*/ 17 h 74"/>
                <a:gd name="T44" fmla="*/ 15 w 82"/>
                <a:gd name="T45" fmla="*/ 15 h 74"/>
                <a:gd name="T46" fmla="*/ 27 w 82"/>
                <a:gd name="T47" fmla="*/ 14 h 74"/>
                <a:gd name="T48" fmla="*/ 43 w 82"/>
                <a:gd name="T49" fmla="*/ 4 h 74"/>
                <a:gd name="T50" fmla="*/ 60 w 82"/>
                <a:gd name="T51" fmla="*/ 4 h 74"/>
                <a:gd name="T52" fmla="*/ 67 w 82"/>
                <a:gd name="T53" fmla="*/ 10 h 74"/>
                <a:gd name="T54" fmla="*/ 80 w 82"/>
                <a:gd name="T55" fmla="*/ 18 h 74"/>
                <a:gd name="T56" fmla="*/ 81 w 82"/>
                <a:gd name="T57" fmla="*/ 29 h 74"/>
                <a:gd name="T58" fmla="*/ 77 w 82"/>
                <a:gd name="T59" fmla="*/ 53 h 74"/>
                <a:gd name="T60" fmla="*/ 76 w 82"/>
                <a:gd name="T61" fmla="*/ 65 h 74"/>
                <a:gd name="T62" fmla="*/ 79 w 82"/>
                <a:gd name="T63" fmla="*/ 69 h 74"/>
                <a:gd name="T64" fmla="*/ 78 w 82"/>
                <a:gd name="T65" fmla="*/ 72 h 74"/>
                <a:gd name="T66" fmla="*/ 77 w 82"/>
                <a:gd name="T67" fmla="*/ 7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74">
                  <a:moveTo>
                    <a:pt x="77" y="73"/>
                  </a:moveTo>
                  <a:cubicBezTo>
                    <a:pt x="75" y="74"/>
                    <a:pt x="73" y="74"/>
                    <a:pt x="71" y="73"/>
                  </a:cubicBezTo>
                  <a:cubicBezTo>
                    <a:pt x="68" y="72"/>
                    <a:pt x="67" y="69"/>
                    <a:pt x="67" y="66"/>
                  </a:cubicBezTo>
                  <a:cubicBezTo>
                    <a:pt x="69" y="62"/>
                    <a:pt x="71" y="57"/>
                    <a:pt x="71" y="52"/>
                  </a:cubicBezTo>
                  <a:cubicBezTo>
                    <a:pt x="71" y="49"/>
                    <a:pt x="71" y="47"/>
                    <a:pt x="69" y="46"/>
                  </a:cubicBezTo>
                  <a:cubicBezTo>
                    <a:pt x="68" y="45"/>
                    <a:pt x="66" y="46"/>
                    <a:pt x="65" y="47"/>
                  </a:cubicBezTo>
                  <a:cubicBezTo>
                    <a:pt x="64" y="48"/>
                    <a:pt x="64" y="50"/>
                    <a:pt x="63" y="51"/>
                  </a:cubicBezTo>
                  <a:cubicBezTo>
                    <a:pt x="63" y="54"/>
                    <a:pt x="63" y="56"/>
                    <a:pt x="63" y="58"/>
                  </a:cubicBezTo>
                  <a:cubicBezTo>
                    <a:pt x="63" y="59"/>
                    <a:pt x="63" y="61"/>
                    <a:pt x="63" y="62"/>
                  </a:cubicBezTo>
                  <a:cubicBezTo>
                    <a:pt x="62" y="63"/>
                    <a:pt x="61" y="64"/>
                    <a:pt x="60" y="64"/>
                  </a:cubicBezTo>
                  <a:cubicBezTo>
                    <a:pt x="59" y="65"/>
                    <a:pt x="57" y="63"/>
                    <a:pt x="57" y="62"/>
                  </a:cubicBezTo>
                  <a:cubicBezTo>
                    <a:pt x="56" y="60"/>
                    <a:pt x="56" y="58"/>
                    <a:pt x="57" y="57"/>
                  </a:cubicBezTo>
                  <a:cubicBezTo>
                    <a:pt x="57" y="54"/>
                    <a:pt x="57" y="51"/>
                    <a:pt x="57" y="48"/>
                  </a:cubicBezTo>
                  <a:cubicBezTo>
                    <a:pt x="57" y="46"/>
                    <a:pt x="57" y="44"/>
                    <a:pt x="55" y="43"/>
                  </a:cubicBezTo>
                  <a:cubicBezTo>
                    <a:pt x="54" y="43"/>
                    <a:pt x="53" y="43"/>
                    <a:pt x="52" y="43"/>
                  </a:cubicBezTo>
                  <a:cubicBezTo>
                    <a:pt x="46" y="43"/>
                    <a:pt x="41" y="47"/>
                    <a:pt x="35" y="48"/>
                  </a:cubicBezTo>
                  <a:cubicBezTo>
                    <a:pt x="30" y="50"/>
                    <a:pt x="23" y="50"/>
                    <a:pt x="19" y="45"/>
                  </a:cubicBezTo>
                  <a:cubicBezTo>
                    <a:pt x="17" y="43"/>
                    <a:pt x="16" y="40"/>
                    <a:pt x="14" y="38"/>
                  </a:cubicBezTo>
                  <a:cubicBezTo>
                    <a:pt x="12" y="37"/>
                    <a:pt x="11" y="36"/>
                    <a:pt x="9" y="36"/>
                  </a:cubicBezTo>
                  <a:cubicBezTo>
                    <a:pt x="8" y="35"/>
                    <a:pt x="7" y="35"/>
                    <a:pt x="6" y="35"/>
                  </a:cubicBezTo>
                  <a:cubicBezTo>
                    <a:pt x="3" y="33"/>
                    <a:pt x="1" y="30"/>
                    <a:pt x="0" y="27"/>
                  </a:cubicBezTo>
                  <a:cubicBezTo>
                    <a:pt x="0" y="23"/>
                    <a:pt x="1" y="19"/>
                    <a:pt x="4" y="17"/>
                  </a:cubicBezTo>
                  <a:cubicBezTo>
                    <a:pt x="7" y="15"/>
                    <a:pt x="12" y="15"/>
                    <a:pt x="15" y="15"/>
                  </a:cubicBezTo>
                  <a:cubicBezTo>
                    <a:pt x="19" y="15"/>
                    <a:pt x="24" y="15"/>
                    <a:pt x="27" y="14"/>
                  </a:cubicBezTo>
                  <a:cubicBezTo>
                    <a:pt x="33" y="11"/>
                    <a:pt x="38" y="7"/>
                    <a:pt x="43" y="4"/>
                  </a:cubicBezTo>
                  <a:cubicBezTo>
                    <a:pt x="48" y="2"/>
                    <a:pt x="55" y="0"/>
                    <a:pt x="60" y="4"/>
                  </a:cubicBezTo>
                  <a:cubicBezTo>
                    <a:pt x="62" y="5"/>
                    <a:pt x="64" y="8"/>
                    <a:pt x="67" y="10"/>
                  </a:cubicBezTo>
                  <a:cubicBezTo>
                    <a:pt x="71" y="13"/>
                    <a:pt x="78" y="14"/>
                    <a:pt x="80" y="18"/>
                  </a:cubicBezTo>
                  <a:cubicBezTo>
                    <a:pt x="82" y="21"/>
                    <a:pt x="82" y="25"/>
                    <a:pt x="81" y="29"/>
                  </a:cubicBezTo>
                  <a:cubicBezTo>
                    <a:pt x="80" y="37"/>
                    <a:pt x="78" y="45"/>
                    <a:pt x="77" y="53"/>
                  </a:cubicBezTo>
                  <a:cubicBezTo>
                    <a:pt x="76" y="57"/>
                    <a:pt x="75" y="61"/>
                    <a:pt x="76" y="65"/>
                  </a:cubicBezTo>
                  <a:cubicBezTo>
                    <a:pt x="78" y="66"/>
                    <a:pt x="79" y="67"/>
                    <a:pt x="79" y="69"/>
                  </a:cubicBezTo>
                  <a:cubicBezTo>
                    <a:pt x="79" y="70"/>
                    <a:pt x="79" y="71"/>
                    <a:pt x="78" y="72"/>
                  </a:cubicBezTo>
                  <a:cubicBezTo>
                    <a:pt x="78" y="72"/>
                    <a:pt x="77" y="73"/>
                    <a:pt x="77" y="73"/>
                  </a:cubicBezTo>
                  <a:close/>
                </a:path>
              </a:pathLst>
            </a:custGeom>
            <a:solidFill>
              <a:srgbClr val="FFC5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ļîdê">
              <a:extLst>
                <a:ext uri="{FF2B5EF4-FFF2-40B4-BE49-F238E27FC236}">
                  <a16:creationId xmlns:a16="http://schemas.microsoft.com/office/drawing/2014/main" id="{34F951CA-0B83-B100-BE96-975B5651EEE0}"/>
                </a:ext>
              </a:extLst>
            </p:cNvPr>
            <p:cNvSpPr/>
            <p:nvPr/>
          </p:nvSpPr>
          <p:spPr bwMode="auto">
            <a:xfrm>
              <a:off x="7564438" y="1497013"/>
              <a:ext cx="98425" cy="230188"/>
            </a:xfrm>
            <a:custGeom>
              <a:avLst/>
              <a:gdLst>
                <a:gd name="T0" fmla="*/ 17 w 18"/>
                <a:gd name="T1" fmla="*/ 1 h 42"/>
                <a:gd name="T2" fmla="*/ 16 w 18"/>
                <a:gd name="T3" fmla="*/ 33 h 42"/>
                <a:gd name="T4" fmla="*/ 14 w 18"/>
                <a:gd name="T5" fmla="*/ 41 h 42"/>
                <a:gd name="T6" fmla="*/ 12 w 18"/>
                <a:gd name="T7" fmla="*/ 42 h 42"/>
                <a:gd name="T8" fmla="*/ 12 w 18"/>
                <a:gd name="T9" fmla="*/ 42 h 42"/>
                <a:gd name="T10" fmla="*/ 11 w 18"/>
                <a:gd name="T11" fmla="*/ 42 h 42"/>
                <a:gd name="T12" fmla="*/ 0 w 18"/>
                <a:gd name="T13" fmla="*/ 32 h 42"/>
                <a:gd name="T14" fmla="*/ 1 w 18"/>
                <a:gd name="T15" fmla="*/ 31 h 42"/>
                <a:gd name="T16" fmla="*/ 15 w 18"/>
                <a:gd name="T17" fmla="*/ 1 h 42"/>
                <a:gd name="T18" fmla="*/ 16 w 18"/>
                <a:gd name="T19" fmla="*/ 0 h 42"/>
                <a:gd name="T20" fmla="*/ 18 w 18"/>
                <a:gd name="T21" fmla="*/ 0 h 42"/>
                <a:gd name="T22" fmla="*/ 17 w 18"/>
                <a:gd name="T23"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2">
                  <a:moveTo>
                    <a:pt x="17" y="1"/>
                  </a:moveTo>
                  <a:cubicBezTo>
                    <a:pt x="17" y="12"/>
                    <a:pt x="16" y="22"/>
                    <a:pt x="16" y="33"/>
                  </a:cubicBezTo>
                  <a:cubicBezTo>
                    <a:pt x="16" y="36"/>
                    <a:pt x="16" y="39"/>
                    <a:pt x="14" y="41"/>
                  </a:cubicBezTo>
                  <a:cubicBezTo>
                    <a:pt x="14" y="42"/>
                    <a:pt x="13" y="42"/>
                    <a:pt x="12" y="42"/>
                  </a:cubicBezTo>
                  <a:cubicBezTo>
                    <a:pt x="12" y="42"/>
                    <a:pt x="12" y="42"/>
                    <a:pt x="12" y="42"/>
                  </a:cubicBezTo>
                  <a:cubicBezTo>
                    <a:pt x="11" y="42"/>
                    <a:pt x="11" y="42"/>
                    <a:pt x="11" y="42"/>
                  </a:cubicBezTo>
                  <a:cubicBezTo>
                    <a:pt x="7" y="38"/>
                    <a:pt x="4" y="35"/>
                    <a:pt x="0" y="32"/>
                  </a:cubicBezTo>
                  <a:cubicBezTo>
                    <a:pt x="1" y="32"/>
                    <a:pt x="1" y="31"/>
                    <a:pt x="1" y="31"/>
                  </a:cubicBezTo>
                  <a:cubicBezTo>
                    <a:pt x="6" y="21"/>
                    <a:pt x="11" y="11"/>
                    <a:pt x="15" y="1"/>
                  </a:cubicBezTo>
                  <a:cubicBezTo>
                    <a:pt x="15" y="1"/>
                    <a:pt x="16" y="0"/>
                    <a:pt x="16" y="0"/>
                  </a:cubicBezTo>
                  <a:cubicBezTo>
                    <a:pt x="18" y="0"/>
                    <a:pt x="18" y="0"/>
                    <a:pt x="18" y="0"/>
                  </a:cubicBezTo>
                  <a:cubicBezTo>
                    <a:pt x="18" y="0"/>
                    <a:pt x="17" y="0"/>
                    <a:pt x="17"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ṩļïďè">
              <a:extLst>
                <a:ext uri="{FF2B5EF4-FFF2-40B4-BE49-F238E27FC236}">
                  <a16:creationId xmlns:a16="http://schemas.microsoft.com/office/drawing/2014/main" id="{6D666657-C82C-A0DE-3C40-78F94597BE05}"/>
                </a:ext>
              </a:extLst>
            </p:cNvPr>
            <p:cNvSpPr/>
            <p:nvPr/>
          </p:nvSpPr>
          <p:spPr bwMode="auto">
            <a:xfrm>
              <a:off x="7432676" y="1617663"/>
              <a:ext cx="207963" cy="431800"/>
            </a:xfrm>
            <a:custGeom>
              <a:avLst/>
              <a:gdLst>
                <a:gd name="T0" fmla="*/ 37 w 38"/>
                <a:gd name="T1" fmla="*/ 76 h 79"/>
                <a:gd name="T2" fmla="*/ 38 w 38"/>
                <a:gd name="T3" fmla="*/ 78 h 79"/>
                <a:gd name="T4" fmla="*/ 30 w 38"/>
                <a:gd name="T5" fmla="*/ 79 h 79"/>
                <a:gd name="T6" fmla="*/ 30 w 38"/>
                <a:gd name="T7" fmla="*/ 78 h 79"/>
                <a:gd name="T8" fmla="*/ 15 w 38"/>
                <a:gd name="T9" fmla="*/ 58 h 79"/>
                <a:gd name="T10" fmla="*/ 13 w 38"/>
                <a:gd name="T11" fmla="*/ 47 h 79"/>
                <a:gd name="T12" fmla="*/ 8 w 38"/>
                <a:gd name="T13" fmla="*/ 34 h 79"/>
                <a:gd name="T14" fmla="*/ 3 w 38"/>
                <a:gd name="T15" fmla="*/ 26 h 79"/>
                <a:gd name="T16" fmla="*/ 5 w 38"/>
                <a:gd name="T17" fmla="*/ 5 h 79"/>
                <a:gd name="T18" fmla="*/ 8 w 38"/>
                <a:gd name="T19" fmla="*/ 1 h 79"/>
                <a:gd name="T20" fmla="*/ 9 w 38"/>
                <a:gd name="T21" fmla="*/ 0 h 79"/>
                <a:gd name="T22" fmla="*/ 15 w 38"/>
                <a:gd name="T23" fmla="*/ 19 h 79"/>
                <a:gd name="T24" fmla="*/ 15 w 38"/>
                <a:gd name="T25" fmla="*/ 20 h 79"/>
                <a:gd name="T26" fmla="*/ 16 w 38"/>
                <a:gd name="T27" fmla="*/ 20 h 79"/>
                <a:gd name="T28" fmla="*/ 37 w 38"/>
                <a:gd name="T29" fmla="*/ 7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79">
                  <a:moveTo>
                    <a:pt x="37" y="76"/>
                  </a:moveTo>
                  <a:cubicBezTo>
                    <a:pt x="38" y="78"/>
                    <a:pt x="38" y="78"/>
                    <a:pt x="38" y="78"/>
                  </a:cubicBezTo>
                  <a:cubicBezTo>
                    <a:pt x="35" y="78"/>
                    <a:pt x="32" y="79"/>
                    <a:pt x="30" y="79"/>
                  </a:cubicBezTo>
                  <a:cubicBezTo>
                    <a:pt x="30" y="78"/>
                    <a:pt x="30" y="78"/>
                    <a:pt x="30" y="78"/>
                  </a:cubicBezTo>
                  <a:cubicBezTo>
                    <a:pt x="23" y="72"/>
                    <a:pt x="17" y="66"/>
                    <a:pt x="15" y="58"/>
                  </a:cubicBezTo>
                  <a:cubicBezTo>
                    <a:pt x="14" y="54"/>
                    <a:pt x="14" y="51"/>
                    <a:pt x="13" y="47"/>
                  </a:cubicBezTo>
                  <a:cubicBezTo>
                    <a:pt x="12" y="43"/>
                    <a:pt x="10" y="38"/>
                    <a:pt x="8" y="34"/>
                  </a:cubicBezTo>
                  <a:cubicBezTo>
                    <a:pt x="6" y="32"/>
                    <a:pt x="4" y="29"/>
                    <a:pt x="3" y="26"/>
                  </a:cubicBezTo>
                  <a:cubicBezTo>
                    <a:pt x="0" y="20"/>
                    <a:pt x="3" y="12"/>
                    <a:pt x="5" y="5"/>
                  </a:cubicBezTo>
                  <a:cubicBezTo>
                    <a:pt x="6" y="3"/>
                    <a:pt x="6" y="1"/>
                    <a:pt x="8" y="1"/>
                  </a:cubicBezTo>
                  <a:cubicBezTo>
                    <a:pt x="9" y="0"/>
                    <a:pt x="9" y="0"/>
                    <a:pt x="9" y="0"/>
                  </a:cubicBezTo>
                  <a:cubicBezTo>
                    <a:pt x="10" y="7"/>
                    <a:pt x="12" y="13"/>
                    <a:pt x="15" y="19"/>
                  </a:cubicBezTo>
                  <a:cubicBezTo>
                    <a:pt x="15" y="20"/>
                    <a:pt x="15" y="20"/>
                    <a:pt x="15" y="20"/>
                  </a:cubicBezTo>
                  <a:cubicBezTo>
                    <a:pt x="15" y="20"/>
                    <a:pt x="16" y="20"/>
                    <a:pt x="16" y="20"/>
                  </a:cubicBezTo>
                  <a:cubicBezTo>
                    <a:pt x="22" y="39"/>
                    <a:pt x="29" y="58"/>
                    <a:pt x="37" y="76"/>
                  </a:cubicBezTo>
                  <a:close/>
                </a:path>
              </a:pathLst>
            </a:custGeom>
            <a:solidFill>
              <a:srgbClr val="1D61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ïşļïḓê">
              <a:extLst>
                <a:ext uri="{FF2B5EF4-FFF2-40B4-BE49-F238E27FC236}">
                  <a16:creationId xmlns:a16="http://schemas.microsoft.com/office/drawing/2014/main" id="{8B0DCBF8-5AF4-CEE3-6169-916AB676B1B0}"/>
                </a:ext>
              </a:extLst>
            </p:cNvPr>
            <p:cNvSpPr/>
            <p:nvPr/>
          </p:nvSpPr>
          <p:spPr bwMode="auto">
            <a:xfrm>
              <a:off x="7262813" y="1300163"/>
              <a:ext cx="384175" cy="373063"/>
            </a:xfrm>
            <a:custGeom>
              <a:avLst/>
              <a:gdLst>
                <a:gd name="T0" fmla="*/ 55 w 70"/>
                <a:gd name="T1" fmla="*/ 68 h 68"/>
                <a:gd name="T2" fmla="*/ 55 w 70"/>
                <a:gd name="T3" fmla="*/ 68 h 68"/>
                <a:gd name="T4" fmla="*/ 54 w 70"/>
                <a:gd name="T5" fmla="*/ 68 h 68"/>
                <a:gd name="T6" fmla="*/ 53 w 70"/>
                <a:gd name="T7" fmla="*/ 67 h 68"/>
                <a:gd name="T8" fmla="*/ 43 w 70"/>
                <a:gd name="T9" fmla="*/ 54 h 68"/>
                <a:gd name="T10" fmla="*/ 40 w 70"/>
                <a:gd name="T11" fmla="*/ 56 h 68"/>
                <a:gd name="T12" fmla="*/ 40 w 70"/>
                <a:gd name="T13" fmla="*/ 56 h 68"/>
                <a:gd name="T14" fmla="*/ 34 w 70"/>
                <a:gd name="T15" fmla="*/ 60 h 68"/>
                <a:gd name="T16" fmla="*/ 24 w 70"/>
                <a:gd name="T17" fmla="*/ 63 h 68"/>
                <a:gd name="T18" fmla="*/ 16 w 70"/>
                <a:gd name="T19" fmla="*/ 61 h 68"/>
                <a:gd name="T20" fmla="*/ 14 w 70"/>
                <a:gd name="T21" fmla="*/ 58 h 68"/>
                <a:gd name="T22" fmla="*/ 12 w 70"/>
                <a:gd name="T23" fmla="*/ 48 h 68"/>
                <a:gd name="T24" fmla="*/ 4 w 70"/>
                <a:gd name="T25" fmla="*/ 41 h 68"/>
                <a:gd name="T26" fmla="*/ 1 w 70"/>
                <a:gd name="T27" fmla="*/ 39 h 68"/>
                <a:gd name="T28" fmla="*/ 2 w 70"/>
                <a:gd name="T29" fmla="*/ 34 h 68"/>
                <a:gd name="T30" fmla="*/ 6 w 70"/>
                <a:gd name="T31" fmla="*/ 30 h 68"/>
                <a:gd name="T32" fmla="*/ 2 w 70"/>
                <a:gd name="T33" fmla="*/ 16 h 68"/>
                <a:gd name="T34" fmla="*/ 2 w 70"/>
                <a:gd name="T35" fmla="*/ 0 h 68"/>
                <a:gd name="T36" fmla="*/ 7 w 70"/>
                <a:gd name="T37" fmla="*/ 2 h 68"/>
                <a:gd name="T38" fmla="*/ 12 w 70"/>
                <a:gd name="T39" fmla="*/ 9 h 68"/>
                <a:gd name="T40" fmla="*/ 28 w 70"/>
                <a:gd name="T41" fmla="*/ 12 h 68"/>
                <a:gd name="T42" fmla="*/ 45 w 70"/>
                <a:gd name="T43" fmla="*/ 7 h 68"/>
                <a:gd name="T44" fmla="*/ 48 w 70"/>
                <a:gd name="T45" fmla="*/ 7 h 68"/>
                <a:gd name="T46" fmla="*/ 50 w 70"/>
                <a:gd name="T47" fmla="*/ 12 h 68"/>
                <a:gd name="T48" fmla="*/ 50 w 70"/>
                <a:gd name="T49" fmla="*/ 21 h 68"/>
                <a:gd name="T50" fmla="*/ 50 w 70"/>
                <a:gd name="T51" fmla="*/ 26 h 68"/>
                <a:gd name="T52" fmla="*/ 53 w 70"/>
                <a:gd name="T53" fmla="*/ 28 h 68"/>
                <a:gd name="T54" fmla="*/ 56 w 70"/>
                <a:gd name="T55" fmla="*/ 26 h 68"/>
                <a:gd name="T56" fmla="*/ 56 w 70"/>
                <a:gd name="T57" fmla="*/ 22 h 68"/>
                <a:gd name="T58" fmla="*/ 56 w 70"/>
                <a:gd name="T59" fmla="*/ 15 h 68"/>
                <a:gd name="T60" fmla="*/ 58 w 70"/>
                <a:gd name="T61" fmla="*/ 11 h 68"/>
                <a:gd name="T62" fmla="*/ 62 w 70"/>
                <a:gd name="T63" fmla="*/ 10 h 68"/>
                <a:gd name="T64" fmla="*/ 64 w 70"/>
                <a:gd name="T65" fmla="*/ 16 h 68"/>
                <a:gd name="T66" fmla="*/ 60 w 70"/>
                <a:gd name="T67" fmla="*/ 30 h 68"/>
                <a:gd name="T68" fmla="*/ 64 w 70"/>
                <a:gd name="T69" fmla="*/ 37 h 68"/>
                <a:gd name="T70" fmla="*/ 70 w 70"/>
                <a:gd name="T71" fmla="*/ 37 h 68"/>
                <a:gd name="T72" fmla="*/ 56 w 70"/>
                <a:gd name="T73" fmla="*/ 67 h 68"/>
                <a:gd name="T74" fmla="*/ 55 w 70"/>
                <a:gd name="T7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68">
                  <a:moveTo>
                    <a:pt x="55" y="68"/>
                  </a:moveTo>
                  <a:cubicBezTo>
                    <a:pt x="55" y="68"/>
                    <a:pt x="55" y="68"/>
                    <a:pt x="55" y="68"/>
                  </a:cubicBezTo>
                  <a:cubicBezTo>
                    <a:pt x="54" y="68"/>
                    <a:pt x="54" y="68"/>
                    <a:pt x="54" y="68"/>
                  </a:cubicBezTo>
                  <a:cubicBezTo>
                    <a:pt x="54" y="68"/>
                    <a:pt x="53" y="68"/>
                    <a:pt x="53" y="67"/>
                  </a:cubicBezTo>
                  <a:cubicBezTo>
                    <a:pt x="49" y="63"/>
                    <a:pt x="46" y="59"/>
                    <a:pt x="43" y="54"/>
                  </a:cubicBezTo>
                  <a:cubicBezTo>
                    <a:pt x="42" y="54"/>
                    <a:pt x="41" y="55"/>
                    <a:pt x="40" y="56"/>
                  </a:cubicBezTo>
                  <a:cubicBezTo>
                    <a:pt x="40" y="56"/>
                    <a:pt x="40" y="56"/>
                    <a:pt x="40" y="56"/>
                  </a:cubicBezTo>
                  <a:cubicBezTo>
                    <a:pt x="38" y="57"/>
                    <a:pt x="36" y="58"/>
                    <a:pt x="34" y="60"/>
                  </a:cubicBezTo>
                  <a:cubicBezTo>
                    <a:pt x="31" y="61"/>
                    <a:pt x="27" y="63"/>
                    <a:pt x="24" y="63"/>
                  </a:cubicBezTo>
                  <a:cubicBezTo>
                    <a:pt x="21" y="63"/>
                    <a:pt x="18" y="62"/>
                    <a:pt x="16" y="61"/>
                  </a:cubicBezTo>
                  <a:cubicBezTo>
                    <a:pt x="15" y="60"/>
                    <a:pt x="15" y="59"/>
                    <a:pt x="14" y="58"/>
                  </a:cubicBezTo>
                  <a:cubicBezTo>
                    <a:pt x="13" y="55"/>
                    <a:pt x="13" y="52"/>
                    <a:pt x="12" y="48"/>
                  </a:cubicBezTo>
                  <a:cubicBezTo>
                    <a:pt x="11" y="45"/>
                    <a:pt x="7" y="42"/>
                    <a:pt x="4" y="41"/>
                  </a:cubicBezTo>
                  <a:cubicBezTo>
                    <a:pt x="3" y="40"/>
                    <a:pt x="2" y="40"/>
                    <a:pt x="1" y="39"/>
                  </a:cubicBezTo>
                  <a:cubicBezTo>
                    <a:pt x="0" y="38"/>
                    <a:pt x="1" y="35"/>
                    <a:pt x="2" y="34"/>
                  </a:cubicBezTo>
                  <a:cubicBezTo>
                    <a:pt x="3" y="32"/>
                    <a:pt x="5" y="31"/>
                    <a:pt x="6" y="30"/>
                  </a:cubicBezTo>
                  <a:cubicBezTo>
                    <a:pt x="8" y="25"/>
                    <a:pt x="4" y="21"/>
                    <a:pt x="2" y="16"/>
                  </a:cubicBezTo>
                  <a:cubicBezTo>
                    <a:pt x="0" y="11"/>
                    <a:pt x="0" y="5"/>
                    <a:pt x="2" y="0"/>
                  </a:cubicBezTo>
                  <a:cubicBezTo>
                    <a:pt x="4" y="0"/>
                    <a:pt x="5" y="1"/>
                    <a:pt x="7" y="2"/>
                  </a:cubicBezTo>
                  <a:cubicBezTo>
                    <a:pt x="9" y="4"/>
                    <a:pt x="10" y="7"/>
                    <a:pt x="12" y="9"/>
                  </a:cubicBezTo>
                  <a:cubicBezTo>
                    <a:pt x="16" y="14"/>
                    <a:pt x="23" y="14"/>
                    <a:pt x="28" y="12"/>
                  </a:cubicBezTo>
                  <a:cubicBezTo>
                    <a:pt x="34" y="11"/>
                    <a:pt x="39" y="7"/>
                    <a:pt x="45" y="7"/>
                  </a:cubicBezTo>
                  <a:cubicBezTo>
                    <a:pt x="46" y="7"/>
                    <a:pt x="47" y="7"/>
                    <a:pt x="48" y="7"/>
                  </a:cubicBezTo>
                  <a:cubicBezTo>
                    <a:pt x="50" y="8"/>
                    <a:pt x="50" y="10"/>
                    <a:pt x="50" y="12"/>
                  </a:cubicBezTo>
                  <a:cubicBezTo>
                    <a:pt x="50" y="15"/>
                    <a:pt x="50" y="18"/>
                    <a:pt x="50" y="21"/>
                  </a:cubicBezTo>
                  <a:cubicBezTo>
                    <a:pt x="49" y="22"/>
                    <a:pt x="49" y="24"/>
                    <a:pt x="50" y="26"/>
                  </a:cubicBezTo>
                  <a:cubicBezTo>
                    <a:pt x="50" y="27"/>
                    <a:pt x="52" y="29"/>
                    <a:pt x="53" y="28"/>
                  </a:cubicBezTo>
                  <a:cubicBezTo>
                    <a:pt x="54" y="28"/>
                    <a:pt x="55" y="27"/>
                    <a:pt x="56" y="26"/>
                  </a:cubicBezTo>
                  <a:cubicBezTo>
                    <a:pt x="56" y="25"/>
                    <a:pt x="56" y="23"/>
                    <a:pt x="56" y="22"/>
                  </a:cubicBezTo>
                  <a:cubicBezTo>
                    <a:pt x="56" y="20"/>
                    <a:pt x="56" y="18"/>
                    <a:pt x="56" y="15"/>
                  </a:cubicBezTo>
                  <a:cubicBezTo>
                    <a:pt x="57" y="14"/>
                    <a:pt x="57" y="12"/>
                    <a:pt x="58" y="11"/>
                  </a:cubicBezTo>
                  <a:cubicBezTo>
                    <a:pt x="59" y="10"/>
                    <a:pt x="61" y="9"/>
                    <a:pt x="62" y="10"/>
                  </a:cubicBezTo>
                  <a:cubicBezTo>
                    <a:pt x="64" y="11"/>
                    <a:pt x="64" y="13"/>
                    <a:pt x="64" y="16"/>
                  </a:cubicBezTo>
                  <a:cubicBezTo>
                    <a:pt x="64" y="21"/>
                    <a:pt x="62" y="26"/>
                    <a:pt x="60" y="30"/>
                  </a:cubicBezTo>
                  <a:cubicBezTo>
                    <a:pt x="60" y="33"/>
                    <a:pt x="61" y="36"/>
                    <a:pt x="64" y="37"/>
                  </a:cubicBezTo>
                  <a:cubicBezTo>
                    <a:pt x="66" y="38"/>
                    <a:pt x="68" y="38"/>
                    <a:pt x="70" y="37"/>
                  </a:cubicBezTo>
                  <a:cubicBezTo>
                    <a:pt x="66" y="47"/>
                    <a:pt x="61" y="57"/>
                    <a:pt x="56" y="67"/>
                  </a:cubicBezTo>
                  <a:cubicBezTo>
                    <a:pt x="56" y="67"/>
                    <a:pt x="56" y="68"/>
                    <a:pt x="55" y="68"/>
                  </a:cubicBezTo>
                  <a:close/>
                </a:path>
              </a:pathLst>
            </a:custGeom>
            <a:solidFill>
              <a:srgbClr val="FFD0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śļíḍe">
              <a:extLst>
                <a:ext uri="{FF2B5EF4-FFF2-40B4-BE49-F238E27FC236}">
                  <a16:creationId xmlns:a16="http://schemas.microsoft.com/office/drawing/2014/main" id="{64762505-F29E-651B-0A2D-8A83F5D03623}"/>
                </a:ext>
              </a:extLst>
            </p:cNvPr>
            <p:cNvSpPr/>
            <p:nvPr/>
          </p:nvSpPr>
          <p:spPr bwMode="auto">
            <a:xfrm>
              <a:off x="7334251" y="1606550"/>
              <a:ext cx="263525" cy="454025"/>
            </a:xfrm>
            <a:custGeom>
              <a:avLst/>
              <a:gdLst>
                <a:gd name="T0" fmla="*/ 48 w 48"/>
                <a:gd name="T1" fmla="*/ 80 h 83"/>
                <a:gd name="T2" fmla="*/ 48 w 48"/>
                <a:gd name="T3" fmla="*/ 81 h 83"/>
                <a:gd name="T4" fmla="*/ 26 w 48"/>
                <a:gd name="T5" fmla="*/ 83 h 83"/>
                <a:gd name="T6" fmla="*/ 17 w 48"/>
                <a:gd name="T7" fmla="*/ 69 h 83"/>
                <a:gd name="T8" fmla="*/ 12 w 48"/>
                <a:gd name="T9" fmla="*/ 52 h 83"/>
                <a:gd name="T10" fmla="*/ 4 w 48"/>
                <a:gd name="T11" fmla="*/ 7 h 83"/>
                <a:gd name="T12" fmla="*/ 0 w 48"/>
                <a:gd name="T13" fmla="*/ 7 h 83"/>
                <a:gd name="T14" fmla="*/ 3 w 48"/>
                <a:gd name="T15" fmla="*/ 5 h 83"/>
                <a:gd name="T16" fmla="*/ 11 w 48"/>
                <a:gd name="T17" fmla="*/ 7 h 83"/>
                <a:gd name="T18" fmla="*/ 21 w 48"/>
                <a:gd name="T19" fmla="*/ 4 h 83"/>
                <a:gd name="T20" fmla="*/ 27 w 48"/>
                <a:gd name="T21" fmla="*/ 0 h 83"/>
                <a:gd name="T22" fmla="*/ 27 w 48"/>
                <a:gd name="T23" fmla="*/ 2 h 83"/>
                <a:gd name="T24" fmla="*/ 26 w 48"/>
                <a:gd name="T25" fmla="*/ 3 h 83"/>
                <a:gd name="T26" fmla="*/ 23 w 48"/>
                <a:gd name="T27" fmla="*/ 7 h 83"/>
                <a:gd name="T28" fmla="*/ 21 w 48"/>
                <a:gd name="T29" fmla="*/ 28 h 83"/>
                <a:gd name="T30" fmla="*/ 26 w 48"/>
                <a:gd name="T31" fmla="*/ 36 h 83"/>
                <a:gd name="T32" fmla="*/ 31 w 48"/>
                <a:gd name="T33" fmla="*/ 49 h 83"/>
                <a:gd name="T34" fmla="*/ 33 w 48"/>
                <a:gd name="T35" fmla="*/ 60 h 83"/>
                <a:gd name="T36" fmla="*/ 48 w 48"/>
                <a:gd name="T37" fmla="*/ 8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83">
                  <a:moveTo>
                    <a:pt x="48" y="80"/>
                  </a:moveTo>
                  <a:cubicBezTo>
                    <a:pt x="48" y="81"/>
                    <a:pt x="48" y="81"/>
                    <a:pt x="48" y="81"/>
                  </a:cubicBezTo>
                  <a:cubicBezTo>
                    <a:pt x="40" y="83"/>
                    <a:pt x="33" y="83"/>
                    <a:pt x="26" y="83"/>
                  </a:cubicBezTo>
                  <a:cubicBezTo>
                    <a:pt x="22" y="79"/>
                    <a:pt x="19" y="74"/>
                    <a:pt x="17" y="69"/>
                  </a:cubicBezTo>
                  <a:cubicBezTo>
                    <a:pt x="15" y="63"/>
                    <a:pt x="13" y="58"/>
                    <a:pt x="12" y="52"/>
                  </a:cubicBezTo>
                  <a:cubicBezTo>
                    <a:pt x="7" y="37"/>
                    <a:pt x="5" y="22"/>
                    <a:pt x="4" y="7"/>
                  </a:cubicBezTo>
                  <a:cubicBezTo>
                    <a:pt x="0" y="7"/>
                    <a:pt x="0" y="7"/>
                    <a:pt x="0" y="7"/>
                  </a:cubicBezTo>
                  <a:cubicBezTo>
                    <a:pt x="1" y="6"/>
                    <a:pt x="2" y="5"/>
                    <a:pt x="3" y="5"/>
                  </a:cubicBezTo>
                  <a:cubicBezTo>
                    <a:pt x="5" y="6"/>
                    <a:pt x="8" y="7"/>
                    <a:pt x="11" y="7"/>
                  </a:cubicBezTo>
                  <a:cubicBezTo>
                    <a:pt x="14" y="7"/>
                    <a:pt x="18" y="5"/>
                    <a:pt x="21" y="4"/>
                  </a:cubicBezTo>
                  <a:cubicBezTo>
                    <a:pt x="23" y="2"/>
                    <a:pt x="25" y="1"/>
                    <a:pt x="27" y="0"/>
                  </a:cubicBezTo>
                  <a:cubicBezTo>
                    <a:pt x="27" y="1"/>
                    <a:pt x="27" y="1"/>
                    <a:pt x="27" y="2"/>
                  </a:cubicBezTo>
                  <a:cubicBezTo>
                    <a:pt x="26" y="3"/>
                    <a:pt x="26" y="3"/>
                    <a:pt x="26" y="3"/>
                  </a:cubicBezTo>
                  <a:cubicBezTo>
                    <a:pt x="24" y="3"/>
                    <a:pt x="24" y="5"/>
                    <a:pt x="23" y="7"/>
                  </a:cubicBezTo>
                  <a:cubicBezTo>
                    <a:pt x="21" y="14"/>
                    <a:pt x="18" y="22"/>
                    <a:pt x="21" y="28"/>
                  </a:cubicBezTo>
                  <a:cubicBezTo>
                    <a:pt x="22" y="31"/>
                    <a:pt x="24" y="34"/>
                    <a:pt x="26" y="36"/>
                  </a:cubicBezTo>
                  <a:cubicBezTo>
                    <a:pt x="28" y="40"/>
                    <a:pt x="30" y="45"/>
                    <a:pt x="31" y="49"/>
                  </a:cubicBezTo>
                  <a:cubicBezTo>
                    <a:pt x="32" y="53"/>
                    <a:pt x="32" y="56"/>
                    <a:pt x="33" y="60"/>
                  </a:cubicBezTo>
                  <a:cubicBezTo>
                    <a:pt x="35" y="68"/>
                    <a:pt x="41" y="74"/>
                    <a:pt x="48" y="80"/>
                  </a:cubicBezTo>
                  <a:close/>
                </a:path>
              </a:pathLst>
            </a:custGeom>
            <a:solidFill>
              <a:srgbClr val="1D61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śḷïdè">
              <a:extLst>
                <a:ext uri="{FF2B5EF4-FFF2-40B4-BE49-F238E27FC236}">
                  <a16:creationId xmlns:a16="http://schemas.microsoft.com/office/drawing/2014/main" id="{76BC023C-1AE9-6C0B-B2D2-1F98F75D7BCA}"/>
                </a:ext>
              </a:extLst>
            </p:cNvPr>
            <p:cNvSpPr/>
            <p:nvPr/>
          </p:nvSpPr>
          <p:spPr bwMode="auto">
            <a:xfrm>
              <a:off x="7481888" y="1595438"/>
              <a:ext cx="77788" cy="131763"/>
            </a:xfrm>
            <a:custGeom>
              <a:avLst/>
              <a:gdLst>
                <a:gd name="T0" fmla="*/ 7 w 14"/>
                <a:gd name="T1" fmla="*/ 24 h 24"/>
                <a:gd name="T2" fmla="*/ 6 w 14"/>
                <a:gd name="T3" fmla="*/ 24 h 24"/>
                <a:gd name="T4" fmla="*/ 6 w 14"/>
                <a:gd name="T5" fmla="*/ 23 h 24"/>
                <a:gd name="T6" fmla="*/ 0 w 14"/>
                <a:gd name="T7" fmla="*/ 4 h 24"/>
                <a:gd name="T8" fmla="*/ 0 w 14"/>
                <a:gd name="T9" fmla="*/ 2 h 24"/>
                <a:gd name="T10" fmla="*/ 0 w 14"/>
                <a:gd name="T11" fmla="*/ 2 h 24"/>
                <a:gd name="T12" fmla="*/ 3 w 14"/>
                <a:gd name="T13" fmla="*/ 0 h 24"/>
                <a:gd name="T14" fmla="*/ 13 w 14"/>
                <a:gd name="T15" fmla="*/ 13 h 24"/>
                <a:gd name="T16" fmla="*/ 14 w 14"/>
                <a:gd name="T17" fmla="*/ 14 h 24"/>
                <a:gd name="T18" fmla="*/ 8 w 14"/>
                <a:gd name="T19" fmla="*/ 23 h 24"/>
                <a:gd name="T20" fmla="*/ 7 w 14"/>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4">
                  <a:moveTo>
                    <a:pt x="7" y="24"/>
                  </a:moveTo>
                  <a:cubicBezTo>
                    <a:pt x="7" y="24"/>
                    <a:pt x="6" y="24"/>
                    <a:pt x="6" y="24"/>
                  </a:cubicBezTo>
                  <a:cubicBezTo>
                    <a:pt x="6" y="24"/>
                    <a:pt x="6" y="24"/>
                    <a:pt x="6" y="23"/>
                  </a:cubicBezTo>
                  <a:cubicBezTo>
                    <a:pt x="3" y="17"/>
                    <a:pt x="1" y="11"/>
                    <a:pt x="0" y="4"/>
                  </a:cubicBezTo>
                  <a:cubicBezTo>
                    <a:pt x="0" y="3"/>
                    <a:pt x="0" y="3"/>
                    <a:pt x="0" y="2"/>
                  </a:cubicBezTo>
                  <a:cubicBezTo>
                    <a:pt x="0" y="2"/>
                    <a:pt x="0" y="2"/>
                    <a:pt x="0" y="2"/>
                  </a:cubicBezTo>
                  <a:cubicBezTo>
                    <a:pt x="1" y="1"/>
                    <a:pt x="2" y="0"/>
                    <a:pt x="3" y="0"/>
                  </a:cubicBezTo>
                  <a:cubicBezTo>
                    <a:pt x="6" y="5"/>
                    <a:pt x="9" y="9"/>
                    <a:pt x="13" y="13"/>
                  </a:cubicBezTo>
                  <a:cubicBezTo>
                    <a:pt x="13" y="14"/>
                    <a:pt x="14" y="14"/>
                    <a:pt x="14" y="14"/>
                  </a:cubicBezTo>
                  <a:cubicBezTo>
                    <a:pt x="12" y="17"/>
                    <a:pt x="10" y="20"/>
                    <a:pt x="8" y="23"/>
                  </a:cubicBezTo>
                  <a:cubicBezTo>
                    <a:pt x="8" y="24"/>
                    <a:pt x="8" y="24"/>
                    <a:pt x="7"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şľíḋé">
              <a:extLst>
                <a:ext uri="{FF2B5EF4-FFF2-40B4-BE49-F238E27FC236}">
                  <a16:creationId xmlns:a16="http://schemas.microsoft.com/office/drawing/2014/main" id="{9999AF94-D728-75BB-9516-C8E3B51153EA}"/>
                </a:ext>
              </a:extLst>
            </p:cNvPr>
            <p:cNvSpPr/>
            <p:nvPr/>
          </p:nvSpPr>
          <p:spPr bwMode="auto">
            <a:xfrm>
              <a:off x="6851651" y="1644650"/>
              <a:ext cx="547688" cy="427038"/>
            </a:xfrm>
            <a:custGeom>
              <a:avLst/>
              <a:gdLst>
                <a:gd name="T0" fmla="*/ 100 w 100"/>
                <a:gd name="T1" fmla="*/ 45 h 78"/>
                <a:gd name="T2" fmla="*/ 99 w 100"/>
                <a:gd name="T3" fmla="*/ 45 h 78"/>
                <a:gd name="T4" fmla="*/ 91 w 100"/>
                <a:gd name="T5" fmla="*/ 50 h 78"/>
                <a:gd name="T6" fmla="*/ 56 w 100"/>
                <a:gd name="T7" fmla="*/ 64 h 78"/>
                <a:gd name="T8" fmla="*/ 46 w 100"/>
                <a:gd name="T9" fmla="*/ 67 h 78"/>
                <a:gd name="T10" fmla="*/ 0 w 100"/>
                <a:gd name="T11" fmla="*/ 57 h 78"/>
                <a:gd name="T12" fmla="*/ 33 w 100"/>
                <a:gd name="T13" fmla="*/ 45 h 78"/>
                <a:gd name="T14" fmla="*/ 71 w 100"/>
                <a:gd name="T15" fmla="*/ 20 h 78"/>
                <a:gd name="T16" fmla="*/ 88 w 100"/>
                <a:gd name="T17" fmla="*/ 0 h 78"/>
                <a:gd name="T18" fmla="*/ 92 w 100"/>
                <a:gd name="T19" fmla="*/ 0 h 78"/>
                <a:gd name="T20" fmla="*/ 100 w 100"/>
                <a:gd name="T21" fmla="*/ 4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78">
                  <a:moveTo>
                    <a:pt x="100" y="45"/>
                  </a:moveTo>
                  <a:cubicBezTo>
                    <a:pt x="99" y="45"/>
                    <a:pt x="99" y="45"/>
                    <a:pt x="99" y="45"/>
                  </a:cubicBezTo>
                  <a:cubicBezTo>
                    <a:pt x="97" y="48"/>
                    <a:pt x="94" y="49"/>
                    <a:pt x="91" y="50"/>
                  </a:cubicBezTo>
                  <a:cubicBezTo>
                    <a:pt x="80" y="56"/>
                    <a:pt x="67" y="59"/>
                    <a:pt x="56" y="64"/>
                  </a:cubicBezTo>
                  <a:cubicBezTo>
                    <a:pt x="52" y="65"/>
                    <a:pt x="49" y="66"/>
                    <a:pt x="46" y="67"/>
                  </a:cubicBezTo>
                  <a:cubicBezTo>
                    <a:pt x="11" y="78"/>
                    <a:pt x="0" y="57"/>
                    <a:pt x="0" y="57"/>
                  </a:cubicBezTo>
                  <a:cubicBezTo>
                    <a:pt x="11" y="54"/>
                    <a:pt x="23" y="50"/>
                    <a:pt x="33" y="45"/>
                  </a:cubicBezTo>
                  <a:cubicBezTo>
                    <a:pt x="47" y="38"/>
                    <a:pt x="60" y="31"/>
                    <a:pt x="71" y="20"/>
                  </a:cubicBezTo>
                  <a:cubicBezTo>
                    <a:pt x="77" y="13"/>
                    <a:pt x="82" y="6"/>
                    <a:pt x="88" y="0"/>
                  </a:cubicBezTo>
                  <a:cubicBezTo>
                    <a:pt x="92" y="0"/>
                    <a:pt x="92" y="0"/>
                    <a:pt x="92" y="0"/>
                  </a:cubicBezTo>
                  <a:cubicBezTo>
                    <a:pt x="93" y="15"/>
                    <a:pt x="95" y="30"/>
                    <a:pt x="100" y="45"/>
                  </a:cubicBezTo>
                  <a:close/>
                </a:path>
              </a:pathLst>
            </a:custGeom>
            <a:solidFill>
              <a:srgbClr val="1D61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ṧľídé">
              <a:extLst>
                <a:ext uri="{FF2B5EF4-FFF2-40B4-BE49-F238E27FC236}">
                  <a16:creationId xmlns:a16="http://schemas.microsoft.com/office/drawing/2014/main" id="{61B2AE6E-CC35-004F-D99E-DE2CFCD031B8}"/>
                </a:ext>
              </a:extLst>
            </p:cNvPr>
            <p:cNvSpPr/>
            <p:nvPr/>
          </p:nvSpPr>
          <p:spPr bwMode="auto">
            <a:xfrm>
              <a:off x="7662863" y="1497013"/>
              <a:ext cx="98425" cy="536575"/>
            </a:xfrm>
            <a:custGeom>
              <a:avLst/>
              <a:gdLst>
                <a:gd name="T0" fmla="*/ 7 w 18"/>
                <a:gd name="T1" fmla="*/ 47 h 98"/>
                <a:gd name="T2" fmla="*/ 13 w 18"/>
                <a:gd name="T3" fmla="*/ 37 h 98"/>
                <a:gd name="T4" fmla="*/ 14 w 18"/>
                <a:gd name="T5" fmla="*/ 28 h 98"/>
                <a:gd name="T6" fmla="*/ 9 w 18"/>
                <a:gd name="T7" fmla="*/ 16 h 98"/>
                <a:gd name="T8" fmla="*/ 2 w 18"/>
                <a:gd name="T9" fmla="*/ 1 h 98"/>
                <a:gd name="T10" fmla="*/ 0 w 18"/>
                <a:gd name="T11" fmla="*/ 2 h 98"/>
                <a:gd name="T12" fmla="*/ 12 w 18"/>
                <a:gd name="T13" fmla="*/ 28 h 98"/>
                <a:gd name="T14" fmla="*/ 7 w 18"/>
                <a:gd name="T15" fmla="*/ 43 h 98"/>
                <a:gd name="T16" fmla="*/ 3 w 18"/>
                <a:gd name="T17" fmla="*/ 49 h 98"/>
                <a:gd name="T18" fmla="*/ 6 w 18"/>
                <a:gd name="T19" fmla="*/ 55 h 98"/>
                <a:gd name="T20" fmla="*/ 15 w 18"/>
                <a:gd name="T21" fmla="*/ 70 h 98"/>
                <a:gd name="T22" fmla="*/ 10 w 18"/>
                <a:gd name="T23" fmla="*/ 82 h 98"/>
                <a:gd name="T24" fmla="*/ 5 w 18"/>
                <a:gd name="T25" fmla="*/ 96 h 98"/>
                <a:gd name="T26" fmla="*/ 7 w 18"/>
                <a:gd name="T27" fmla="*/ 96 h 98"/>
                <a:gd name="T28" fmla="*/ 12 w 18"/>
                <a:gd name="T29" fmla="*/ 82 h 98"/>
                <a:gd name="T30" fmla="*/ 17 w 18"/>
                <a:gd name="T31" fmla="*/ 70 h 98"/>
                <a:gd name="T32" fmla="*/ 7 w 18"/>
                <a:gd name="T33" fmla="*/ 4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98">
                  <a:moveTo>
                    <a:pt x="7" y="47"/>
                  </a:moveTo>
                  <a:cubicBezTo>
                    <a:pt x="9" y="43"/>
                    <a:pt x="12" y="41"/>
                    <a:pt x="13" y="37"/>
                  </a:cubicBezTo>
                  <a:cubicBezTo>
                    <a:pt x="15" y="34"/>
                    <a:pt x="15" y="31"/>
                    <a:pt x="14" y="28"/>
                  </a:cubicBezTo>
                  <a:cubicBezTo>
                    <a:pt x="13" y="24"/>
                    <a:pt x="11" y="20"/>
                    <a:pt x="9" y="16"/>
                  </a:cubicBezTo>
                  <a:cubicBezTo>
                    <a:pt x="7" y="11"/>
                    <a:pt x="4" y="6"/>
                    <a:pt x="2" y="1"/>
                  </a:cubicBezTo>
                  <a:cubicBezTo>
                    <a:pt x="1" y="0"/>
                    <a:pt x="0" y="1"/>
                    <a:pt x="0" y="2"/>
                  </a:cubicBezTo>
                  <a:cubicBezTo>
                    <a:pt x="4" y="10"/>
                    <a:pt x="10" y="19"/>
                    <a:pt x="12" y="28"/>
                  </a:cubicBezTo>
                  <a:cubicBezTo>
                    <a:pt x="14" y="34"/>
                    <a:pt x="11" y="38"/>
                    <a:pt x="7" y="43"/>
                  </a:cubicBezTo>
                  <a:cubicBezTo>
                    <a:pt x="6" y="45"/>
                    <a:pt x="4" y="47"/>
                    <a:pt x="3" y="49"/>
                  </a:cubicBezTo>
                  <a:cubicBezTo>
                    <a:pt x="3" y="52"/>
                    <a:pt x="5" y="53"/>
                    <a:pt x="6" y="55"/>
                  </a:cubicBezTo>
                  <a:cubicBezTo>
                    <a:pt x="9" y="59"/>
                    <a:pt x="15" y="64"/>
                    <a:pt x="15" y="70"/>
                  </a:cubicBezTo>
                  <a:cubicBezTo>
                    <a:pt x="14" y="74"/>
                    <a:pt x="11" y="78"/>
                    <a:pt x="10" y="82"/>
                  </a:cubicBezTo>
                  <a:cubicBezTo>
                    <a:pt x="8" y="87"/>
                    <a:pt x="7" y="91"/>
                    <a:pt x="5" y="96"/>
                  </a:cubicBezTo>
                  <a:cubicBezTo>
                    <a:pt x="5" y="97"/>
                    <a:pt x="7" y="98"/>
                    <a:pt x="7" y="96"/>
                  </a:cubicBezTo>
                  <a:cubicBezTo>
                    <a:pt x="8" y="91"/>
                    <a:pt x="10" y="87"/>
                    <a:pt x="12" y="82"/>
                  </a:cubicBezTo>
                  <a:cubicBezTo>
                    <a:pt x="13" y="78"/>
                    <a:pt x="16" y="74"/>
                    <a:pt x="17" y="70"/>
                  </a:cubicBezTo>
                  <a:cubicBezTo>
                    <a:pt x="18" y="61"/>
                    <a:pt x="2" y="55"/>
                    <a:pt x="7" y="47"/>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ṧlíďe">
              <a:extLst>
                <a:ext uri="{FF2B5EF4-FFF2-40B4-BE49-F238E27FC236}">
                  <a16:creationId xmlns:a16="http://schemas.microsoft.com/office/drawing/2014/main" id="{C782E1A7-568B-052B-59C5-34E082774646}"/>
                </a:ext>
              </a:extLst>
            </p:cNvPr>
            <p:cNvSpPr/>
            <p:nvPr/>
          </p:nvSpPr>
          <p:spPr bwMode="auto">
            <a:xfrm>
              <a:off x="7405688" y="1628775"/>
              <a:ext cx="219075" cy="438150"/>
            </a:xfrm>
            <a:custGeom>
              <a:avLst/>
              <a:gdLst>
                <a:gd name="T0" fmla="*/ 39 w 40"/>
                <a:gd name="T1" fmla="*/ 78 h 80"/>
                <a:gd name="T2" fmla="*/ 27 w 40"/>
                <a:gd name="T3" fmla="*/ 63 h 80"/>
                <a:gd name="T4" fmla="*/ 19 w 40"/>
                <a:gd name="T5" fmla="*/ 55 h 80"/>
                <a:gd name="T6" fmla="*/ 18 w 40"/>
                <a:gd name="T7" fmla="*/ 39 h 80"/>
                <a:gd name="T8" fmla="*/ 18 w 40"/>
                <a:gd name="T9" fmla="*/ 38 h 80"/>
                <a:gd name="T10" fmla="*/ 5 w 40"/>
                <a:gd name="T11" fmla="*/ 29 h 80"/>
                <a:gd name="T12" fmla="*/ 5 w 40"/>
                <a:gd name="T13" fmla="*/ 13 h 80"/>
                <a:gd name="T14" fmla="*/ 8 w 40"/>
                <a:gd name="T15" fmla="*/ 2 h 80"/>
                <a:gd name="T16" fmla="*/ 6 w 40"/>
                <a:gd name="T17" fmla="*/ 2 h 80"/>
                <a:gd name="T18" fmla="*/ 3 w 40"/>
                <a:gd name="T19" fmla="*/ 16 h 80"/>
                <a:gd name="T20" fmla="*/ 2 w 40"/>
                <a:gd name="T21" fmla="*/ 27 h 80"/>
                <a:gd name="T22" fmla="*/ 7 w 40"/>
                <a:gd name="T23" fmla="*/ 33 h 80"/>
                <a:gd name="T24" fmla="*/ 12 w 40"/>
                <a:gd name="T25" fmla="*/ 35 h 80"/>
                <a:gd name="T26" fmla="*/ 14 w 40"/>
                <a:gd name="T27" fmla="*/ 37 h 80"/>
                <a:gd name="T28" fmla="*/ 15 w 40"/>
                <a:gd name="T29" fmla="*/ 41 h 80"/>
                <a:gd name="T30" fmla="*/ 13 w 40"/>
                <a:gd name="T31" fmla="*/ 50 h 80"/>
                <a:gd name="T32" fmla="*/ 19 w 40"/>
                <a:gd name="T33" fmla="*/ 58 h 80"/>
                <a:gd name="T34" fmla="*/ 38 w 40"/>
                <a:gd name="T35" fmla="*/ 79 h 80"/>
                <a:gd name="T36" fmla="*/ 39 w 40"/>
                <a:gd name="T3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80">
                  <a:moveTo>
                    <a:pt x="39" y="78"/>
                  </a:moveTo>
                  <a:cubicBezTo>
                    <a:pt x="36" y="72"/>
                    <a:pt x="32" y="67"/>
                    <a:pt x="27" y="63"/>
                  </a:cubicBezTo>
                  <a:cubicBezTo>
                    <a:pt x="24" y="60"/>
                    <a:pt x="21" y="58"/>
                    <a:pt x="19" y="55"/>
                  </a:cubicBezTo>
                  <a:cubicBezTo>
                    <a:pt x="14" y="50"/>
                    <a:pt x="15" y="45"/>
                    <a:pt x="18" y="39"/>
                  </a:cubicBezTo>
                  <a:cubicBezTo>
                    <a:pt x="19" y="39"/>
                    <a:pt x="19" y="39"/>
                    <a:pt x="18" y="38"/>
                  </a:cubicBezTo>
                  <a:cubicBezTo>
                    <a:pt x="15" y="33"/>
                    <a:pt x="8" y="33"/>
                    <a:pt x="5" y="29"/>
                  </a:cubicBezTo>
                  <a:cubicBezTo>
                    <a:pt x="2" y="25"/>
                    <a:pt x="5" y="18"/>
                    <a:pt x="5" y="13"/>
                  </a:cubicBezTo>
                  <a:cubicBezTo>
                    <a:pt x="6" y="9"/>
                    <a:pt x="7" y="6"/>
                    <a:pt x="8" y="2"/>
                  </a:cubicBezTo>
                  <a:cubicBezTo>
                    <a:pt x="8" y="1"/>
                    <a:pt x="6" y="0"/>
                    <a:pt x="6" y="2"/>
                  </a:cubicBezTo>
                  <a:cubicBezTo>
                    <a:pt x="5" y="7"/>
                    <a:pt x="4" y="10"/>
                    <a:pt x="3" y="16"/>
                  </a:cubicBezTo>
                  <a:cubicBezTo>
                    <a:pt x="2" y="19"/>
                    <a:pt x="0" y="24"/>
                    <a:pt x="2" y="27"/>
                  </a:cubicBezTo>
                  <a:cubicBezTo>
                    <a:pt x="3" y="30"/>
                    <a:pt x="5" y="32"/>
                    <a:pt x="7" y="33"/>
                  </a:cubicBezTo>
                  <a:cubicBezTo>
                    <a:pt x="9" y="34"/>
                    <a:pt x="10" y="34"/>
                    <a:pt x="12" y="35"/>
                  </a:cubicBezTo>
                  <a:cubicBezTo>
                    <a:pt x="13" y="36"/>
                    <a:pt x="14" y="36"/>
                    <a:pt x="14" y="37"/>
                  </a:cubicBezTo>
                  <a:cubicBezTo>
                    <a:pt x="16" y="39"/>
                    <a:pt x="16" y="39"/>
                    <a:pt x="15" y="41"/>
                  </a:cubicBezTo>
                  <a:cubicBezTo>
                    <a:pt x="14" y="44"/>
                    <a:pt x="13" y="47"/>
                    <a:pt x="13" y="50"/>
                  </a:cubicBezTo>
                  <a:cubicBezTo>
                    <a:pt x="14" y="54"/>
                    <a:pt x="16" y="56"/>
                    <a:pt x="19" y="58"/>
                  </a:cubicBezTo>
                  <a:cubicBezTo>
                    <a:pt x="26" y="65"/>
                    <a:pt x="33" y="70"/>
                    <a:pt x="38" y="79"/>
                  </a:cubicBezTo>
                  <a:cubicBezTo>
                    <a:pt x="38" y="80"/>
                    <a:pt x="40" y="79"/>
                    <a:pt x="39" y="78"/>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ṧľíďè">
              <a:extLst>
                <a:ext uri="{FF2B5EF4-FFF2-40B4-BE49-F238E27FC236}">
                  <a16:creationId xmlns:a16="http://schemas.microsoft.com/office/drawing/2014/main" id="{12E916A1-B840-A1E9-B434-4FA573C60656}"/>
                </a:ext>
              </a:extLst>
            </p:cNvPr>
            <p:cNvSpPr/>
            <p:nvPr/>
          </p:nvSpPr>
          <p:spPr bwMode="auto">
            <a:xfrm>
              <a:off x="7312026" y="1651000"/>
              <a:ext cx="93663" cy="246063"/>
            </a:xfrm>
            <a:custGeom>
              <a:avLst/>
              <a:gdLst>
                <a:gd name="T0" fmla="*/ 16 w 17"/>
                <a:gd name="T1" fmla="*/ 43 h 45"/>
                <a:gd name="T2" fmla="*/ 16 w 17"/>
                <a:gd name="T3" fmla="*/ 43 h 45"/>
                <a:gd name="T4" fmla="*/ 14 w 17"/>
                <a:gd name="T5" fmla="*/ 2 h 45"/>
                <a:gd name="T6" fmla="*/ 12 w 17"/>
                <a:gd name="T7" fmla="*/ 1 h 45"/>
                <a:gd name="T8" fmla="*/ 14 w 17"/>
                <a:gd name="T9" fmla="*/ 40 h 45"/>
                <a:gd name="T10" fmla="*/ 3 w 17"/>
                <a:gd name="T11" fmla="*/ 23 h 45"/>
                <a:gd name="T12" fmla="*/ 1 w 17"/>
                <a:gd name="T13" fmla="*/ 24 h 45"/>
                <a:gd name="T14" fmla="*/ 12 w 17"/>
                <a:gd name="T15" fmla="*/ 42 h 45"/>
                <a:gd name="T16" fmla="*/ 3 w 17"/>
                <a:gd name="T17" fmla="*/ 37 h 45"/>
                <a:gd name="T18" fmla="*/ 2 w 17"/>
                <a:gd name="T19" fmla="*/ 39 h 45"/>
                <a:gd name="T20" fmla="*/ 15 w 17"/>
                <a:gd name="T21" fmla="*/ 44 h 45"/>
                <a:gd name="T22" fmla="*/ 16 w 17"/>
                <a:gd name="T23"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45">
                  <a:moveTo>
                    <a:pt x="16" y="43"/>
                  </a:moveTo>
                  <a:cubicBezTo>
                    <a:pt x="16" y="43"/>
                    <a:pt x="16" y="43"/>
                    <a:pt x="16" y="43"/>
                  </a:cubicBezTo>
                  <a:cubicBezTo>
                    <a:pt x="13" y="29"/>
                    <a:pt x="12" y="16"/>
                    <a:pt x="14" y="2"/>
                  </a:cubicBezTo>
                  <a:cubicBezTo>
                    <a:pt x="14" y="1"/>
                    <a:pt x="12" y="0"/>
                    <a:pt x="12" y="1"/>
                  </a:cubicBezTo>
                  <a:cubicBezTo>
                    <a:pt x="10" y="14"/>
                    <a:pt x="11" y="27"/>
                    <a:pt x="14" y="40"/>
                  </a:cubicBezTo>
                  <a:cubicBezTo>
                    <a:pt x="9" y="35"/>
                    <a:pt x="7" y="28"/>
                    <a:pt x="3" y="23"/>
                  </a:cubicBezTo>
                  <a:cubicBezTo>
                    <a:pt x="2" y="22"/>
                    <a:pt x="0" y="23"/>
                    <a:pt x="1" y="24"/>
                  </a:cubicBezTo>
                  <a:cubicBezTo>
                    <a:pt x="5" y="29"/>
                    <a:pt x="7" y="36"/>
                    <a:pt x="12" y="42"/>
                  </a:cubicBezTo>
                  <a:cubicBezTo>
                    <a:pt x="9" y="41"/>
                    <a:pt x="6" y="39"/>
                    <a:pt x="3" y="37"/>
                  </a:cubicBezTo>
                  <a:cubicBezTo>
                    <a:pt x="2" y="37"/>
                    <a:pt x="1" y="38"/>
                    <a:pt x="2" y="39"/>
                  </a:cubicBezTo>
                  <a:cubicBezTo>
                    <a:pt x="6" y="42"/>
                    <a:pt x="10" y="43"/>
                    <a:pt x="15" y="44"/>
                  </a:cubicBezTo>
                  <a:cubicBezTo>
                    <a:pt x="16" y="45"/>
                    <a:pt x="17" y="44"/>
                    <a:pt x="16" y="43"/>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sḻíḋê">
              <a:extLst>
                <a:ext uri="{FF2B5EF4-FFF2-40B4-BE49-F238E27FC236}">
                  <a16:creationId xmlns:a16="http://schemas.microsoft.com/office/drawing/2014/main" id="{17A1B889-6D8F-728C-4BD4-C83DAA00BA1C}"/>
                </a:ext>
              </a:extLst>
            </p:cNvPr>
            <p:cNvSpPr/>
            <p:nvPr/>
          </p:nvSpPr>
          <p:spPr bwMode="auto">
            <a:xfrm>
              <a:off x="7493001" y="1497013"/>
              <a:ext cx="82550" cy="98425"/>
            </a:xfrm>
            <a:custGeom>
              <a:avLst/>
              <a:gdLst>
                <a:gd name="T0" fmla="*/ 13 w 15"/>
                <a:gd name="T1" fmla="*/ 1 h 18"/>
                <a:gd name="T2" fmla="*/ 1 w 15"/>
                <a:gd name="T3" fmla="*/ 16 h 18"/>
                <a:gd name="T4" fmla="*/ 2 w 15"/>
                <a:gd name="T5" fmla="*/ 17 h 18"/>
                <a:gd name="T6" fmla="*/ 15 w 15"/>
                <a:gd name="T7" fmla="*/ 2 h 18"/>
                <a:gd name="T8" fmla="*/ 13 w 15"/>
                <a:gd name="T9" fmla="*/ 1 h 18"/>
              </a:gdLst>
              <a:ahLst/>
              <a:cxnLst>
                <a:cxn ang="0">
                  <a:pos x="T0" y="T1"/>
                </a:cxn>
                <a:cxn ang="0">
                  <a:pos x="T2" y="T3"/>
                </a:cxn>
                <a:cxn ang="0">
                  <a:pos x="T4" y="T5"/>
                </a:cxn>
                <a:cxn ang="0">
                  <a:pos x="T6" y="T7"/>
                </a:cxn>
                <a:cxn ang="0">
                  <a:pos x="T8" y="T9"/>
                </a:cxn>
              </a:cxnLst>
              <a:rect l="0" t="0" r="r" b="b"/>
              <a:pathLst>
                <a:path w="15" h="18">
                  <a:moveTo>
                    <a:pt x="13" y="1"/>
                  </a:moveTo>
                  <a:cubicBezTo>
                    <a:pt x="10" y="7"/>
                    <a:pt x="6" y="12"/>
                    <a:pt x="1" y="16"/>
                  </a:cubicBezTo>
                  <a:cubicBezTo>
                    <a:pt x="0" y="16"/>
                    <a:pt x="1" y="18"/>
                    <a:pt x="2" y="17"/>
                  </a:cubicBezTo>
                  <a:cubicBezTo>
                    <a:pt x="7" y="13"/>
                    <a:pt x="12" y="8"/>
                    <a:pt x="15" y="2"/>
                  </a:cubicBezTo>
                  <a:cubicBezTo>
                    <a:pt x="15" y="1"/>
                    <a:pt x="14" y="0"/>
                    <a:pt x="13" y="1"/>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ŝliḑê">
              <a:extLst>
                <a:ext uri="{FF2B5EF4-FFF2-40B4-BE49-F238E27FC236}">
                  <a16:creationId xmlns:a16="http://schemas.microsoft.com/office/drawing/2014/main" id="{BDBC7B5C-F79E-5B92-24B2-4C13352D0A2C}"/>
                </a:ext>
              </a:extLst>
            </p:cNvPr>
            <p:cNvSpPr/>
            <p:nvPr/>
          </p:nvSpPr>
          <p:spPr bwMode="auto">
            <a:xfrm>
              <a:off x="7235826" y="1235075"/>
              <a:ext cx="427038" cy="141288"/>
            </a:xfrm>
            <a:custGeom>
              <a:avLst/>
              <a:gdLst>
                <a:gd name="T0" fmla="*/ 69 w 78"/>
                <a:gd name="T1" fmla="*/ 2 h 26"/>
                <a:gd name="T2" fmla="*/ 59 w 78"/>
                <a:gd name="T3" fmla="*/ 4 h 26"/>
                <a:gd name="T4" fmla="*/ 50 w 78"/>
                <a:gd name="T5" fmla="*/ 3 h 26"/>
                <a:gd name="T6" fmla="*/ 45 w 78"/>
                <a:gd name="T7" fmla="*/ 1 h 26"/>
                <a:gd name="T8" fmla="*/ 36 w 78"/>
                <a:gd name="T9" fmla="*/ 2 h 26"/>
                <a:gd name="T10" fmla="*/ 32 w 78"/>
                <a:gd name="T11" fmla="*/ 6 h 26"/>
                <a:gd name="T12" fmla="*/ 31 w 78"/>
                <a:gd name="T13" fmla="*/ 10 h 26"/>
                <a:gd name="T14" fmla="*/ 22 w 78"/>
                <a:gd name="T15" fmla="*/ 10 h 26"/>
                <a:gd name="T16" fmla="*/ 9 w 78"/>
                <a:gd name="T17" fmla="*/ 4 h 26"/>
                <a:gd name="T18" fmla="*/ 0 w 78"/>
                <a:gd name="T19" fmla="*/ 7 h 26"/>
                <a:gd name="T20" fmla="*/ 2 w 78"/>
                <a:gd name="T21" fmla="*/ 8 h 26"/>
                <a:gd name="T22" fmla="*/ 18 w 78"/>
                <a:gd name="T23" fmla="*/ 10 h 26"/>
                <a:gd name="T24" fmla="*/ 27 w 78"/>
                <a:gd name="T25" fmla="*/ 14 h 26"/>
                <a:gd name="T26" fmla="*/ 43 w 78"/>
                <a:gd name="T27" fmla="*/ 2 h 26"/>
                <a:gd name="T28" fmla="*/ 58 w 78"/>
                <a:gd name="T29" fmla="*/ 7 h 26"/>
                <a:gd name="T30" fmla="*/ 72 w 78"/>
                <a:gd name="T31" fmla="*/ 7 h 26"/>
                <a:gd name="T32" fmla="*/ 74 w 78"/>
                <a:gd name="T33" fmla="*/ 24 h 26"/>
                <a:gd name="T34" fmla="*/ 76 w 78"/>
                <a:gd name="T35" fmla="*/ 24 h 26"/>
                <a:gd name="T36" fmla="*/ 69 w 78"/>
                <a:gd name="T3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26">
                  <a:moveTo>
                    <a:pt x="69" y="2"/>
                  </a:moveTo>
                  <a:cubicBezTo>
                    <a:pt x="65" y="1"/>
                    <a:pt x="62" y="3"/>
                    <a:pt x="59" y="4"/>
                  </a:cubicBezTo>
                  <a:cubicBezTo>
                    <a:pt x="56" y="6"/>
                    <a:pt x="53" y="6"/>
                    <a:pt x="50" y="3"/>
                  </a:cubicBezTo>
                  <a:cubicBezTo>
                    <a:pt x="48" y="2"/>
                    <a:pt x="47" y="1"/>
                    <a:pt x="45" y="1"/>
                  </a:cubicBezTo>
                  <a:cubicBezTo>
                    <a:pt x="42" y="0"/>
                    <a:pt x="38" y="0"/>
                    <a:pt x="36" y="2"/>
                  </a:cubicBezTo>
                  <a:cubicBezTo>
                    <a:pt x="34" y="3"/>
                    <a:pt x="33" y="5"/>
                    <a:pt x="32" y="6"/>
                  </a:cubicBezTo>
                  <a:cubicBezTo>
                    <a:pt x="32" y="7"/>
                    <a:pt x="32" y="9"/>
                    <a:pt x="31" y="10"/>
                  </a:cubicBezTo>
                  <a:cubicBezTo>
                    <a:pt x="28" y="13"/>
                    <a:pt x="25" y="12"/>
                    <a:pt x="22" y="10"/>
                  </a:cubicBezTo>
                  <a:cubicBezTo>
                    <a:pt x="17" y="8"/>
                    <a:pt x="14" y="4"/>
                    <a:pt x="9" y="4"/>
                  </a:cubicBezTo>
                  <a:cubicBezTo>
                    <a:pt x="5" y="3"/>
                    <a:pt x="2" y="4"/>
                    <a:pt x="0" y="7"/>
                  </a:cubicBezTo>
                  <a:cubicBezTo>
                    <a:pt x="0" y="8"/>
                    <a:pt x="1" y="9"/>
                    <a:pt x="2" y="8"/>
                  </a:cubicBezTo>
                  <a:cubicBezTo>
                    <a:pt x="6" y="2"/>
                    <a:pt x="15" y="7"/>
                    <a:pt x="18" y="10"/>
                  </a:cubicBezTo>
                  <a:cubicBezTo>
                    <a:pt x="21" y="12"/>
                    <a:pt x="23" y="14"/>
                    <a:pt x="27" y="14"/>
                  </a:cubicBezTo>
                  <a:cubicBezTo>
                    <a:pt x="36" y="14"/>
                    <a:pt x="33" y="1"/>
                    <a:pt x="43" y="2"/>
                  </a:cubicBezTo>
                  <a:cubicBezTo>
                    <a:pt x="49" y="3"/>
                    <a:pt x="51" y="10"/>
                    <a:pt x="58" y="7"/>
                  </a:cubicBezTo>
                  <a:cubicBezTo>
                    <a:pt x="63" y="5"/>
                    <a:pt x="67" y="1"/>
                    <a:pt x="72" y="7"/>
                  </a:cubicBezTo>
                  <a:cubicBezTo>
                    <a:pt x="75" y="11"/>
                    <a:pt x="76" y="18"/>
                    <a:pt x="74" y="24"/>
                  </a:cubicBezTo>
                  <a:cubicBezTo>
                    <a:pt x="74" y="25"/>
                    <a:pt x="76" y="26"/>
                    <a:pt x="76" y="24"/>
                  </a:cubicBezTo>
                  <a:cubicBezTo>
                    <a:pt x="78" y="17"/>
                    <a:pt x="77" y="5"/>
                    <a:pt x="69" y="2"/>
                  </a:cubicBezTo>
                  <a:close/>
                </a:path>
              </a:pathLst>
            </a:custGeom>
            <a:solidFill>
              <a:srgbClr val="FFA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ṥļiďê">
              <a:extLst>
                <a:ext uri="{FF2B5EF4-FFF2-40B4-BE49-F238E27FC236}">
                  <a16:creationId xmlns:a16="http://schemas.microsoft.com/office/drawing/2014/main" id="{90EFFB7F-D514-285F-3B3D-FCA6BADCB038}"/>
                </a:ext>
              </a:extLst>
            </p:cNvPr>
            <p:cNvSpPr/>
            <p:nvPr/>
          </p:nvSpPr>
          <p:spPr bwMode="auto">
            <a:xfrm>
              <a:off x="7258051" y="1147763"/>
              <a:ext cx="415925" cy="114300"/>
            </a:xfrm>
            <a:custGeom>
              <a:avLst/>
              <a:gdLst>
                <a:gd name="T0" fmla="*/ 76 w 76"/>
                <a:gd name="T1" fmla="*/ 20 h 21"/>
                <a:gd name="T2" fmla="*/ 64 w 76"/>
                <a:gd name="T3" fmla="*/ 6 h 21"/>
                <a:gd name="T4" fmla="*/ 54 w 76"/>
                <a:gd name="T5" fmla="*/ 6 h 21"/>
                <a:gd name="T6" fmla="*/ 46 w 76"/>
                <a:gd name="T7" fmla="*/ 6 h 21"/>
                <a:gd name="T8" fmla="*/ 41 w 76"/>
                <a:gd name="T9" fmla="*/ 3 h 21"/>
                <a:gd name="T10" fmla="*/ 25 w 76"/>
                <a:gd name="T11" fmla="*/ 8 h 21"/>
                <a:gd name="T12" fmla="*/ 19 w 76"/>
                <a:gd name="T13" fmla="*/ 14 h 21"/>
                <a:gd name="T14" fmla="*/ 11 w 76"/>
                <a:gd name="T15" fmla="*/ 11 h 21"/>
                <a:gd name="T16" fmla="*/ 1 w 76"/>
                <a:gd name="T17" fmla="*/ 8 h 21"/>
                <a:gd name="T18" fmla="*/ 1 w 76"/>
                <a:gd name="T19" fmla="*/ 10 h 21"/>
                <a:gd name="T20" fmla="*/ 9 w 76"/>
                <a:gd name="T21" fmla="*/ 12 h 21"/>
                <a:gd name="T22" fmla="*/ 12 w 76"/>
                <a:gd name="T23" fmla="*/ 15 h 21"/>
                <a:gd name="T24" fmla="*/ 19 w 76"/>
                <a:gd name="T25" fmla="*/ 15 h 21"/>
                <a:gd name="T26" fmla="*/ 37 w 76"/>
                <a:gd name="T27" fmla="*/ 4 h 21"/>
                <a:gd name="T28" fmla="*/ 52 w 76"/>
                <a:gd name="T29" fmla="*/ 9 h 21"/>
                <a:gd name="T30" fmla="*/ 66 w 76"/>
                <a:gd name="T31" fmla="*/ 9 h 21"/>
                <a:gd name="T32" fmla="*/ 74 w 76"/>
                <a:gd name="T33" fmla="*/ 20 h 21"/>
                <a:gd name="T34" fmla="*/ 76 w 76"/>
                <a:gd name="T35"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1">
                  <a:moveTo>
                    <a:pt x="76" y="20"/>
                  </a:moveTo>
                  <a:cubicBezTo>
                    <a:pt x="73" y="14"/>
                    <a:pt x="70" y="8"/>
                    <a:pt x="64" y="6"/>
                  </a:cubicBezTo>
                  <a:cubicBezTo>
                    <a:pt x="60" y="5"/>
                    <a:pt x="58" y="5"/>
                    <a:pt x="54" y="6"/>
                  </a:cubicBezTo>
                  <a:cubicBezTo>
                    <a:pt x="52" y="7"/>
                    <a:pt x="49" y="8"/>
                    <a:pt x="46" y="6"/>
                  </a:cubicBezTo>
                  <a:cubicBezTo>
                    <a:pt x="44" y="5"/>
                    <a:pt x="43" y="4"/>
                    <a:pt x="41" y="3"/>
                  </a:cubicBezTo>
                  <a:cubicBezTo>
                    <a:pt x="35" y="0"/>
                    <a:pt x="29" y="4"/>
                    <a:pt x="25" y="8"/>
                  </a:cubicBezTo>
                  <a:cubicBezTo>
                    <a:pt x="23" y="10"/>
                    <a:pt x="21" y="13"/>
                    <a:pt x="19" y="14"/>
                  </a:cubicBezTo>
                  <a:cubicBezTo>
                    <a:pt x="15" y="15"/>
                    <a:pt x="13" y="13"/>
                    <a:pt x="11" y="11"/>
                  </a:cubicBezTo>
                  <a:cubicBezTo>
                    <a:pt x="8" y="9"/>
                    <a:pt x="4" y="8"/>
                    <a:pt x="1" y="8"/>
                  </a:cubicBezTo>
                  <a:cubicBezTo>
                    <a:pt x="0" y="8"/>
                    <a:pt x="0" y="10"/>
                    <a:pt x="1" y="10"/>
                  </a:cubicBezTo>
                  <a:cubicBezTo>
                    <a:pt x="4" y="10"/>
                    <a:pt x="7" y="11"/>
                    <a:pt x="9" y="12"/>
                  </a:cubicBezTo>
                  <a:cubicBezTo>
                    <a:pt x="10" y="13"/>
                    <a:pt x="11" y="14"/>
                    <a:pt x="12" y="15"/>
                  </a:cubicBezTo>
                  <a:cubicBezTo>
                    <a:pt x="15" y="17"/>
                    <a:pt x="17" y="16"/>
                    <a:pt x="19" y="15"/>
                  </a:cubicBezTo>
                  <a:cubicBezTo>
                    <a:pt x="26" y="13"/>
                    <a:pt x="29" y="4"/>
                    <a:pt x="37" y="4"/>
                  </a:cubicBezTo>
                  <a:cubicBezTo>
                    <a:pt x="43" y="4"/>
                    <a:pt x="46" y="11"/>
                    <a:pt x="52" y="9"/>
                  </a:cubicBezTo>
                  <a:cubicBezTo>
                    <a:pt x="57" y="8"/>
                    <a:pt x="60" y="6"/>
                    <a:pt x="66" y="9"/>
                  </a:cubicBezTo>
                  <a:cubicBezTo>
                    <a:pt x="70" y="11"/>
                    <a:pt x="72" y="16"/>
                    <a:pt x="74" y="20"/>
                  </a:cubicBezTo>
                  <a:cubicBezTo>
                    <a:pt x="74" y="21"/>
                    <a:pt x="76" y="21"/>
                    <a:pt x="76" y="20"/>
                  </a:cubicBezTo>
                  <a:close/>
                </a:path>
              </a:pathLst>
            </a:custGeom>
            <a:solidFill>
              <a:srgbClr val="FFA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slidé">
              <a:extLst>
                <a:ext uri="{FF2B5EF4-FFF2-40B4-BE49-F238E27FC236}">
                  <a16:creationId xmlns:a16="http://schemas.microsoft.com/office/drawing/2014/main" id="{A7AC04DE-78AC-656A-10C8-45EBDE78ED05}"/>
                </a:ext>
              </a:extLst>
            </p:cNvPr>
            <p:cNvSpPr/>
            <p:nvPr/>
          </p:nvSpPr>
          <p:spPr bwMode="auto">
            <a:xfrm>
              <a:off x="7515226" y="1666875"/>
              <a:ext cx="120650" cy="65088"/>
            </a:xfrm>
            <a:custGeom>
              <a:avLst/>
              <a:gdLst>
                <a:gd name="T0" fmla="*/ 21 w 22"/>
                <a:gd name="T1" fmla="*/ 10 h 12"/>
                <a:gd name="T2" fmla="*/ 15 w 22"/>
                <a:gd name="T3" fmla="*/ 5 h 12"/>
                <a:gd name="T4" fmla="*/ 10 w 22"/>
                <a:gd name="T5" fmla="*/ 0 h 12"/>
                <a:gd name="T6" fmla="*/ 9 w 22"/>
                <a:gd name="T7" fmla="*/ 0 h 12"/>
                <a:gd name="T8" fmla="*/ 8 w 22"/>
                <a:gd name="T9" fmla="*/ 0 h 12"/>
                <a:gd name="T10" fmla="*/ 1 w 22"/>
                <a:gd name="T11" fmla="*/ 10 h 12"/>
                <a:gd name="T12" fmla="*/ 2 w 22"/>
                <a:gd name="T13" fmla="*/ 11 h 12"/>
                <a:gd name="T14" fmla="*/ 9 w 22"/>
                <a:gd name="T15" fmla="*/ 2 h 12"/>
                <a:gd name="T16" fmla="*/ 15 w 22"/>
                <a:gd name="T17" fmla="*/ 8 h 12"/>
                <a:gd name="T18" fmla="*/ 20 w 22"/>
                <a:gd name="T19" fmla="*/ 12 h 12"/>
                <a:gd name="T20" fmla="*/ 21 w 22"/>
                <a:gd name="T21"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2">
                  <a:moveTo>
                    <a:pt x="21" y="10"/>
                  </a:moveTo>
                  <a:cubicBezTo>
                    <a:pt x="19" y="9"/>
                    <a:pt x="17" y="7"/>
                    <a:pt x="15" y="5"/>
                  </a:cubicBezTo>
                  <a:cubicBezTo>
                    <a:pt x="13" y="4"/>
                    <a:pt x="11" y="2"/>
                    <a:pt x="10" y="0"/>
                  </a:cubicBezTo>
                  <a:cubicBezTo>
                    <a:pt x="9" y="0"/>
                    <a:pt x="9" y="0"/>
                    <a:pt x="9" y="0"/>
                  </a:cubicBezTo>
                  <a:cubicBezTo>
                    <a:pt x="9" y="0"/>
                    <a:pt x="8" y="0"/>
                    <a:pt x="8" y="0"/>
                  </a:cubicBezTo>
                  <a:cubicBezTo>
                    <a:pt x="6" y="4"/>
                    <a:pt x="4" y="7"/>
                    <a:pt x="1" y="10"/>
                  </a:cubicBezTo>
                  <a:cubicBezTo>
                    <a:pt x="0" y="10"/>
                    <a:pt x="1" y="12"/>
                    <a:pt x="2" y="11"/>
                  </a:cubicBezTo>
                  <a:cubicBezTo>
                    <a:pt x="5" y="9"/>
                    <a:pt x="7" y="6"/>
                    <a:pt x="9" y="2"/>
                  </a:cubicBezTo>
                  <a:cubicBezTo>
                    <a:pt x="11" y="4"/>
                    <a:pt x="13" y="6"/>
                    <a:pt x="15" y="8"/>
                  </a:cubicBezTo>
                  <a:cubicBezTo>
                    <a:pt x="17" y="9"/>
                    <a:pt x="18" y="11"/>
                    <a:pt x="20" y="12"/>
                  </a:cubicBezTo>
                  <a:cubicBezTo>
                    <a:pt x="22" y="12"/>
                    <a:pt x="22" y="10"/>
                    <a:pt x="21" y="10"/>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šlîḍè">
              <a:extLst>
                <a:ext uri="{FF2B5EF4-FFF2-40B4-BE49-F238E27FC236}">
                  <a16:creationId xmlns:a16="http://schemas.microsoft.com/office/drawing/2014/main" id="{BADA55DB-8FA5-33D1-2A48-E9098514C77B}"/>
                </a:ext>
              </a:extLst>
            </p:cNvPr>
            <p:cNvSpPr/>
            <p:nvPr/>
          </p:nvSpPr>
          <p:spPr bwMode="auto">
            <a:xfrm>
              <a:off x="5942013" y="1700213"/>
              <a:ext cx="1682750" cy="852488"/>
            </a:xfrm>
            <a:custGeom>
              <a:avLst/>
              <a:gdLst>
                <a:gd name="T0" fmla="*/ 307 w 307"/>
                <a:gd name="T1" fmla="*/ 71 h 156"/>
                <a:gd name="T2" fmla="*/ 276 w 307"/>
                <a:gd name="T3" fmla="*/ 102 h 156"/>
                <a:gd name="T4" fmla="*/ 253 w 307"/>
                <a:gd name="T5" fmla="*/ 93 h 156"/>
                <a:gd name="T6" fmla="*/ 230 w 307"/>
                <a:gd name="T7" fmla="*/ 82 h 156"/>
                <a:gd name="T8" fmla="*/ 230 w 307"/>
                <a:gd name="T9" fmla="*/ 151 h 156"/>
                <a:gd name="T10" fmla="*/ 225 w 307"/>
                <a:gd name="T11" fmla="*/ 156 h 156"/>
                <a:gd name="T12" fmla="*/ 163 w 307"/>
                <a:gd name="T13" fmla="*/ 156 h 156"/>
                <a:gd name="T14" fmla="*/ 174 w 307"/>
                <a:gd name="T15" fmla="*/ 131 h 156"/>
                <a:gd name="T16" fmla="*/ 183 w 307"/>
                <a:gd name="T17" fmla="*/ 109 h 156"/>
                <a:gd name="T18" fmla="*/ 151 w 307"/>
                <a:gd name="T19" fmla="*/ 78 h 156"/>
                <a:gd name="T20" fmla="*/ 120 w 307"/>
                <a:gd name="T21" fmla="*/ 109 h 156"/>
                <a:gd name="T22" fmla="*/ 129 w 307"/>
                <a:gd name="T23" fmla="*/ 131 h 156"/>
                <a:gd name="T24" fmla="*/ 129 w 307"/>
                <a:gd name="T25" fmla="*/ 131 h 156"/>
                <a:gd name="T26" fmla="*/ 129 w 307"/>
                <a:gd name="T27" fmla="*/ 131 h 156"/>
                <a:gd name="T28" fmla="*/ 130 w 307"/>
                <a:gd name="T29" fmla="*/ 132 h 156"/>
                <a:gd name="T30" fmla="*/ 140 w 307"/>
                <a:gd name="T31" fmla="*/ 156 h 156"/>
                <a:gd name="T32" fmla="*/ 80 w 307"/>
                <a:gd name="T33" fmla="*/ 156 h 156"/>
                <a:gd name="T34" fmla="*/ 74 w 307"/>
                <a:gd name="T35" fmla="*/ 151 h 156"/>
                <a:gd name="T36" fmla="*/ 74 w 307"/>
                <a:gd name="T37" fmla="*/ 107 h 156"/>
                <a:gd name="T38" fmla="*/ 54 w 307"/>
                <a:gd name="T39" fmla="*/ 117 h 156"/>
                <a:gd name="T40" fmla="*/ 54 w 307"/>
                <a:gd name="T41" fmla="*/ 118 h 156"/>
                <a:gd name="T42" fmla="*/ 53 w 307"/>
                <a:gd name="T43" fmla="*/ 118 h 156"/>
                <a:gd name="T44" fmla="*/ 53 w 307"/>
                <a:gd name="T45" fmla="*/ 118 h 156"/>
                <a:gd name="T46" fmla="*/ 32 w 307"/>
                <a:gd name="T47" fmla="*/ 127 h 156"/>
                <a:gd name="T48" fmla="*/ 0 w 307"/>
                <a:gd name="T49" fmla="*/ 96 h 156"/>
                <a:gd name="T50" fmla="*/ 32 w 307"/>
                <a:gd name="T51" fmla="*/ 64 h 156"/>
                <a:gd name="T52" fmla="*/ 54 w 307"/>
                <a:gd name="T53" fmla="*/ 73 h 156"/>
                <a:gd name="T54" fmla="*/ 74 w 307"/>
                <a:gd name="T55" fmla="*/ 84 h 156"/>
                <a:gd name="T56" fmla="*/ 74 w 307"/>
                <a:gd name="T57" fmla="*/ 5 h 156"/>
                <a:gd name="T58" fmla="*/ 80 w 307"/>
                <a:gd name="T59" fmla="*/ 0 h 156"/>
                <a:gd name="T60" fmla="*/ 225 w 307"/>
                <a:gd name="T61" fmla="*/ 0 h 156"/>
                <a:gd name="T62" fmla="*/ 230 w 307"/>
                <a:gd name="T63" fmla="*/ 5 h 156"/>
                <a:gd name="T64" fmla="*/ 230 w 307"/>
                <a:gd name="T65" fmla="*/ 60 h 156"/>
                <a:gd name="T66" fmla="*/ 253 w 307"/>
                <a:gd name="T67" fmla="*/ 49 h 156"/>
                <a:gd name="T68" fmla="*/ 254 w 307"/>
                <a:gd name="T69" fmla="*/ 48 h 156"/>
                <a:gd name="T70" fmla="*/ 254 w 307"/>
                <a:gd name="T71" fmla="*/ 48 h 156"/>
                <a:gd name="T72" fmla="*/ 254 w 307"/>
                <a:gd name="T73" fmla="*/ 48 h 156"/>
                <a:gd name="T74" fmla="*/ 276 w 307"/>
                <a:gd name="T75" fmla="*/ 39 h 156"/>
                <a:gd name="T76" fmla="*/ 307 w 307"/>
                <a:gd name="T77" fmla="*/ 7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7" h="156">
                  <a:moveTo>
                    <a:pt x="307" y="71"/>
                  </a:moveTo>
                  <a:cubicBezTo>
                    <a:pt x="307" y="88"/>
                    <a:pt x="293" y="102"/>
                    <a:pt x="276" y="102"/>
                  </a:cubicBezTo>
                  <a:cubicBezTo>
                    <a:pt x="267" y="102"/>
                    <a:pt x="259" y="99"/>
                    <a:pt x="253" y="93"/>
                  </a:cubicBezTo>
                  <a:cubicBezTo>
                    <a:pt x="251" y="91"/>
                    <a:pt x="242" y="83"/>
                    <a:pt x="230" y="82"/>
                  </a:cubicBezTo>
                  <a:cubicBezTo>
                    <a:pt x="230" y="151"/>
                    <a:pt x="230" y="151"/>
                    <a:pt x="230" y="151"/>
                  </a:cubicBezTo>
                  <a:cubicBezTo>
                    <a:pt x="230" y="154"/>
                    <a:pt x="228" y="156"/>
                    <a:pt x="225" y="156"/>
                  </a:cubicBezTo>
                  <a:cubicBezTo>
                    <a:pt x="163" y="156"/>
                    <a:pt x="163" y="156"/>
                    <a:pt x="163" y="156"/>
                  </a:cubicBezTo>
                  <a:cubicBezTo>
                    <a:pt x="163" y="144"/>
                    <a:pt x="171" y="134"/>
                    <a:pt x="174" y="131"/>
                  </a:cubicBezTo>
                  <a:cubicBezTo>
                    <a:pt x="179" y="126"/>
                    <a:pt x="183" y="118"/>
                    <a:pt x="183" y="109"/>
                  </a:cubicBezTo>
                  <a:cubicBezTo>
                    <a:pt x="183" y="92"/>
                    <a:pt x="169" y="78"/>
                    <a:pt x="151" y="78"/>
                  </a:cubicBezTo>
                  <a:cubicBezTo>
                    <a:pt x="134" y="78"/>
                    <a:pt x="120" y="92"/>
                    <a:pt x="120" y="109"/>
                  </a:cubicBezTo>
                  <a:cubicBezTo>
                    <a:pt x="120" y="118"/>
                    <a:pt x="123" y="125"/>
                    <a:pt x="129" y="131"/>
                  </a:cubicBezTo>
                  <a:cubicBezTo>
                    <a:pt x="129" y="131"/>
                    <a:pt x="129" y="131"/>
                    <a:pt x="129" y="131"/>
                  </a:cubicBezTo>
                  <a:cubicBezTo>
                    <a:pt x="129" y="131"/>
                    <a:pt x="129" y="131"/>
                    <a:pt x="129" y="131"/>
                  </a:cubicBezTo>
                  <a:cubicBezTo>
                    <a:pt x="129" y="131"/>
                    <a:pt x="129" y="132"/>
                    <a:pt x="130" y="132"/>
                  </a:cubicBezTo>
                  <a:cubicBezTo>
                    <a:pt x="133" y="135"/>
                    <a:pt x="140" y="145"/>
                    <a:pt x="140" y="156"/>
                  </a:cubicBezTo>
                  <a:cubicBezTo>
                    <a:pt x="80" y="156"/>
                    <a:pt x="80" y="156"/>
                    <a:pt x="80" y="156"/>
                  </a:cubicBezTo>
                  <a:cubicBezTo>
                    <a:pt x="77" y="156"/>
                    <a:pt x="74" y="154"/>
                    <a:pt x="74" y="151"/>
                  </a:cubicBezTo>
                  <a:cubicBezTo>
                    <a:pt x="74" y="107"/>
                    <a:pt x="74" y="107"/>
                    <a:pt x="74" y="107"/>
                  </a:cubicBezTo>
                  <a:cubicBezTo>
                    <a:pt x="65" y="109"/>
                    <a:pt x="57" y="115"/>
                    <a:pt x="54" y="117"/>
                  </a:cubicBezTo>
                  <a:cubicBezTo>
                    <a:pt x="54" y="117"/>
                    <a:pt x="54" y="118"/>
                    <a:pt x="54" y="118"/>
                  </a:cubicBezTo>
                  <a:cubicBezTo>
                    <a:pt x="54" y="118"/>
                    <a:pt x="54" y="118"/>
                    <a:pt x="53" y="118"/>
                  </a:cubicBezTo>
                  <a:cubicBezTo>
                    <a:pt x="53" y="118"/>
                    <a:pt x="53" y="118"/>
                    <a:pt x="53" y="118"/>
                  </a:cubicBezTo>
                  <a:cubicBezTo>
                    <a:pt x="48" y="124"/>
                    <a:pt x="40" y="127"/>
                    <a:pt x="32" y="127"/>
                  </a:cubicBezTo>
                  <a:cubicBezTo>
                    <a:pt x="14" y="127"/>
                    <a:pt x="0" y="113"/>
                    <a:pt x="0" y="96"/>
                  </a:cubicBezTo>
                  <a:cubicBezTo>
                    <a:pt x="0" y="78"/>
                    <a:pt x="14" y="64"/>
                    <a:pt x="32" y="64"/>
                  </a:cubicBezTo>
                  <a:cubicBezTo>
                    <a:pt x="40" y="64"/>
                    <a:pt x="48" y="68"/>
                    <a:pt x="54" y="73"/>
                  </a:cubicBezTo>
                  <a:cubicBezTo>
                    <a:pt x="56" y="75"/>
                    <a:pt x="64" y="82"/>
                    <a:pt x="74" y="84"/>
                  </a:cubicBezTo>
                  <a:cubicBezTo>
                    <a:pt x="74" y="5"/>
                    <a:pt x="74" y="5"/>
                    <a:pt x="74" y="5"/>
                  </a:cubicBezTo>
                  <a:cubicBezTo>
                    <a:pt x="74" y="2"/>
                    <a:pt x="77" y="0"/>
                    <a:pt x="80" y="0"/>
                  </a:cubicBezTo>
                  <a:cubicBezTo>
                    <a:pt x="225" y="0"/>
                    <a:pt x="225" y="0"/>
                    <a:pt x="225" y="0"/>
                  </a:cubicBezTo>
                  <a:cubicBezTo>
                    <a:pt x="228" y="0"/>
                    <a:pt x="230" y="2"/>
                    <a:pt x="230" y="5"/>
                  </a:cubicBezTo>
                  <a:cubicBezTo>
                    <a:pt x="230" y="60"/>
                    <a:pt x="230" y="60"/>
                    <a:pt x="230" y="60"/>
                  </a:cubicBezTo>
                  <a:cubicBezTo>
                    <a:pt x="241" y="59"/>
                    <a:pt x="250" y="52"/>
                    <a:pt x="253" y="49"/>
                  </a:cubicBezTo>
                  <a:cubicBezTo>
                    <a:pt x="253" y="49"/>
                    <a:pt x="254" y="49"/>
                    <a:pt x="254" y="48"/>
                  </a:cubicBezTo>
                  <a:cubicBezTo>
                    <a:pt x="254" y="48"/>
                    <a:pt x="254" y="48"/>
                    <a:pt x="254" y="48"/>
                  </a:cubicBezTo>
                  <a:cubicBezTo>
                    <a:pt x="254" y="48"/>
                    <a:pt x="254" y="48"/>
                    <a:pt x="254" y="48"/>
                  </a:cubicBezTo>
                  <a:cubicBezTo>
                    <a:pt x="260" y="43"/>
                    <a:pt x="268" y="39"/>
                    <a:pt x="276" y="39"/>
                  </a:cubicBezTo>
                  <a:cubicBezTo>
                    <a:pt x="293" y="39"/>
                    <a:pt x="307" y="53"/>
                    <a:pt x="307" y="71"/>
                  </a:cubicBezTo>
                  <a:close/>
                </a:path>
              </a:pathLst>
            </a:custGeom>
            <a:solidFill>
              <a:srgbClr val="FF37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S1iḋe">
              <a:extLst>
                <a:ext uri="{FF2B5EF4-FFF2-40B4-BE49-F238E27FC236}">
                  <a16:creationId xmlns:a16="http://schemas.microsoft.com/office/drawing/2014/main" id="{71A3D0F6-D8E4-AFC5-941D-51A4653DEFBE}"/>
                </a:ext>
              </a:extLst>
            </p:cNvPr>
            <p:cNvSpPr/>
            <p:nvPr/>
          </p:nvSpPr>
          <p:spPr bwMode="auto">
            <a:xfrm>
              <a:off x="7399338" y="1514475"/>
              <a:ext cx="663575" cy="704850"/>
            </a:xfrm>
            <a:custGeom>
              <a:avLst/>
              <a:gdLst>
                <a:gd name="T0" fmla="*/ 68 w 121"/>
                <a:gd name="T1" fmla="*/ 128 h 129"/>
                <a:gd name="T2" fmla="*/ 55 w 121"/>
                <a:gd name="T3" fmla="*/ 128 h 129"/>
                <a:gd name="T4" fmla="*/ 5 w 121"/>
                <a:gd name="T5" fmla="*/ 128 h 129"/>
                <a:gd name="T6" fmla="*/ 2 w 121"/>
                <a:gd name="T7" fmla="*/ 127 h 129"/>
                <a:gd name="T8" fmla="*/ 1 w 121"/>
                <a:gd name="T9" fmla="*/ 124 h 129"/>
                <a:gd name="T10" fmla="*/ 1 w 121"/>
                <a:gd name="T11" fmla="*/ 124 h 129"/>
                <a:gd name="T12" fmla="*/ 1 w 121"/>
                <a:gd name="T13" fmla="*/ 100 h 129"/>
                <a:gd name="T14" fmla="*/ 1 w 121"/>
                <a:gd name="T15" fmla="*/ 99 h 129"/>
                <a:gd name="T16" fmla="*/ 14 w 121"/>
                <a:gd name="T17" fmla="*/ 100 h 129"/>
                <a:gd name="T18" fmla="*/ 36 w 121"/>
                <a:gd name="T19" fmla="*/ 98 h 129"/>
                <a:gd name="T20" fmla="*/ 44 w 121"/>
                <a:gd name="T21" fmla="*/ 97 h 129"/>
                <a:gd name="T22" fmla="*/ 51 w 121"/>
                <a:gd name="T23" fmla="*/ 95 h 129"/>
                <a:gd name="T24" fmla="*/ 54 w 121"/>
                <a:gd name="T25" fmla="*/ 94 h 129"/>
                <a:gd name="T26" fmla="*/ 57 w 121"/>
                <a:gd name="T27" fmla="*/ 93 h 129"/>
                <a:gd name="T28" fmla="*/ 65 w 121"/>
                <a:gd name="T29" fmla="*/ 88 h 129"/>
                <a:gd name="T30" fmla="*/ 70 w 121"/>
                <a:gd name="T31" fmla="*/ 75 h 129"/>
                <a:gd name="T32" fmla="*/ 77 w 121"/>
                <a:gd name="T33" fmla="*/ 24 h 129"/>
                <a:gd name="T34" fmla="*/ 83 w 121"/>
                <a:gd name="T35" fmla="*/ 10 h 129"/>
                <a:gd name="T36" fmla="*/ 95 w 121"/>
                <a:gd name="T37" fmla="*/ 0 h 129"/>
                <a:gd name="T38" fmla="*/ 99 w 121"/>
                <a:gd name="T39" fmla="*/ 0 h 129"/>
                <a:gd name="T40" fmla="*/ 117 w 121"/>
                <a:gd name="T41" fmla="*/ 13 h 129"/>
                <a:gd name="T42" fmla="*/ 120 w 121"/>
                <a:gd name="T43" fmla="*/ 29 h 129"/>
                <a:gd name="T44" fmla="*/ 120 w 121"/>
                <a:gd name="T45" fmla="*/ 47 h 129"/>
                <a:gd name="T46" fmla="*/ 100 w 121"/>
                <a:gd name="T47" fmla="*/ 113 h 129"/>
                <a:gd name="T48" fmla="*/ 96 w 121"/>
                <a:gd name="T49" fmla="*/ 118 h 129"/>
                <a:gd name="T50" fmla="*/ 94 w 121"/>
                <a:gd name="T51" fmla="*/ 120 h 129"/>
                <a:gd name="T52" fmla="*/ 80 w 121"/>
                <a:gd name="T53" fmla="*/ 126 h 129"/>
                <a:gd name="T54" fmla="*/ 68 w 121"/>
                <a:gd name="T5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129">
                  <a:moveTo>
                    <a:pt x="68" y="128"/>
                  </a:moveTo>
                  <a:cubicBezTo>
                    <a:pt x="64" y="128"/>
                    <a:pt x="59" y="128"/>
                    <a:pt x="55" y="128"/>
                  </a:cubicBezTo>
                  <a:cubicBezTo>
                    <a:pt x="38" y="129"/>
                    <a:pt x="21" y="129"/>
                    <a:pt x="5" y="128"/>
                  </a:cubicBezTo>
                  <a:cubicBezTo>
                    <a:pt x="4" y="127"/>
                    <a:pt x="3" y="127"/>
                    <a:pt x="2" y="127"/>
                  </a:cubicBezTo>
                  <a:cubicBezTo>
                    <a:pt x="2" y="126"/>
                    <a:pt x="1" y="125"/>
                    <a:pt x="1" y="124"/>
                  </a:cubicBezTo>
                  <a:cubicBezTo>
                    <a:pt x="1" y="124"/>
                    <a:pt x="1" y="124"/>
                    <a:pt x="1" y="124"/>
                  </a:cubicBezTo>
                  <a:cubicBezTo>
                    <a:pt x="0" y="116"/>
                    <a:pt x="0" y="108"/>
                    <a:pt x="1" y="100"/>
                  </a:cubicBezTo>
                  <a:cubicBezTo>
                    <a:pt x="1" y="100"/>
                    <a:pt x="1" y="99"/>
                    <a:pt x="1" y="99"/>
                  </a:cubicBezTo>
                  <a:cubicBezTo>
                    <a:pt x="5" y="100"/>
                    <a:pt x="9" y="100"/>
                    <a:pt x="14" y="100"/>
                  </a:cubicBezTo>
                  <a:cubicBezTo>
                    <a:pt x="21" y="100"/>
                    <a:pt x="28" y="100"/>
                    <a:pt x="36" y="98"/>
                  </a:cubicBezTo>
                  <a:cubicBezTo>
                    <a:pt x="38" y="98"/>
                    <a:pt x="41" y="97"/>
                    <a:pt x="44" y="97"/>
                  </a:cubicBezTo>
                  <a:cubicBezTo>
                    <a:pt x="46" y="96"/>
                    <a:pt x="49" y="95"/>
                    <a:pt x="51" y="95"/>
                  </a:cubicBezTo>
                  <a:cubicBezTo>
                    <a:pt x="52" y="94"/>
                    <a:pt x="53" y="94"/>
                    <a:pt x="54" y="94"/>
                  </a:cubicBezTo>
                  <a:cubicBezTo>
                    <a:pt x="55" y="93"/>
                    <a:pt x="56" y="93"/>
                    <a:pt x="57" y="93"/>
                  </a:cubicBezTo>
                  <a:cubicBezTo>
                    <a:pt x="60" y="91"/>
                    <a:pt x="63" y="90"/>
                    <a:pt x="65" y="88"/>
                  </a:cubicBezTo>
                  <a:cubicBezTo>
                    <a:pt x="68" y="84"/>
                    <a:pt x="69" y="79"/>
                    <a:pt x="70" y="75"/>
                  </a:cubicBezTo>
                  <a:cubicBezTo>
                    <a:pt x="72" y="58"/>
                    <a:pt x="73" y="41"/>
                    <a:pt x="77" y="24"/>
                  </a:cubicBezTo>
                  <a:cubicBezTo>
                    <a:pt x="78" y="19"/>
                    <a:pt x="80" y="14"/>
                    <a:pt x="83" y="10"/>
                  </a:cubicBezTo>
                  <a:cubicBezTo>
                    <a:pt x="86" y="5"/>
                    <a:pt x="90" y="2"/>
                    <a:pt x="95" y="0"/>
                  </a:cubicBezTo>
                  <a:cubicBezTo>
                    <a:pt x="96" y="0"/>
                    <a:pt x="97" y="0"/>
                    <a:pt x="99" y="0"/>
                  </a:cubicBezTo>
                  <a:cubicBezTo>
                    <a:pt x="106" y="0"/>
                    <a:pt x="114" y="6"/>
                    <a:pt x="117" y="13"/>
                  </a:cubicBezTo>
                  <a:cubicBezTo>
                    <a:pt x="119" y="18"/>
                    <a:pt x="120" y="24"/>
                    <a:pt x="120" y="29"/>
                  </a:cubicBezTo>
                  <a:cubicBezTo>
                    <a:pt x="121" y="35"/>
                    <a:pt x="121" y="41"/>
                    <a:pt x="120" y="47"/>
                  </a:cubicBezTo>
                  <a:cubicBezTo>
                    <a:pt x="119" y="70"/>
                    <a:pt x="112" y="93"/>
                    <a:pt x="100" y="113"/>
                  </a:cubicBezTo>
                  <a:cubicBezTo>
                    <a:pt x="99" y="115"/>
                    <a:pt x="97" y="117"/>
                    <a:pt x="96" y="118"/>
                  </a:cubicBezTo>
                  <a:cubicBezTo>
                    <a:pt x="95" y="119"/>
                    <a:pt x="95" y="120"/>
                    <a:pt x="94" y="120"/>
                  </a:cubicBezTo>
                  <a:cubicBezTo>
                    <a:pt x="90" y="123"/>
                    <a:pt x="85" y="125"/>
                    <a:pt x="80" y="126"/>
                  </a:cubicBezTo>
                  <a:cubicBezTo>
                    <a:pt x="76" y="127"/>
                    <a:pt x="72" y="127"/>
                    <a:pt x="68" y="128"/>
                  </a:cubicBezTo>
                  <a:close/>
                </a:path>
              </a:pathLst>
            </a:custGeom>
            <a:solidFill>
              <a:srgbClr val="1D61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ṥľîdè">
              <a:extLst>
                <a:ext uri="{FF2B5EF4-FFF2-40B4-BE49-F238E27FC236}">
                  <a16:creationId xmlns:a16="http://schemas.microsoft.com/office/drawing/2014/main" id="{A29AF4E3-36FF-3088-90D4-BFB22EECE1AE}"/>
                </a:ext>
              </a:extLst>
            </p:cNvPr>
            <p:cNvSpPr/>
            <p:nvPr/>
          </p:nvSpPr>
          <p:spPr bwMode="auto">
            <a:xfrm>
              <a:off x="7356476" y="2060575"/>
              <a:ext cx="49213" cy="131763"/>
            </a:xfrm>
            <a:custGeom>
              <a:avLst/>
              <a:gdLst>
                <a:gd name="T0" fmla="*/ 0 w 9"/>
                <a:gd name="T1" fmla="*/ 17 h 24"/>
                <a:gd name="T2" fmla="*/ 0 w 9"/>
                <a:gd name="T3" fmla="*/ 2 h 24"/>
                <a:gd name="T4" fmla="*/ 0 w 9"/>
                <a:gd name="T5" fmla="*/ 1 h 24"/>
                <a:gd name="T6" fmla="*/ 1 w 9"/>
                <a:gd name="T7" fmla="*/ 0 h 24"/>
                <a:gd name="T8" fmla="*/ 2 w 9"/>
                <a:gd name="T9" fmla="*/ 0 h 24"/>
                <a:gd name="T10" fmla="*/ 9 w 9"/>
                <a:gd name="T11" fmla="*/ 0 h 24"/>
                <a:gd name="T12" fmla="*/ 9 w 9"/>
                <a:gd name="T13" fmla="*/ 24 h 24"/>
                <a:gd name="T14" fmla="*/ 6 w 9"/>
                <a:gd name="T15" fmla="*/ 24 h 24"/>
                <a:gd name="T16" fmla="*/ 1 w 9"/>
                <a:gd name="T17" fmla="*/ 22 h 24"/>
                <a:gd name="T18" fmla="*/ 0 w 9"/>
                <a:gd name="T19" fmla="*/ 19 h 24"/>
                <a:gd name="T20" fmla="*/ 0 w 9"/>
                <a:gd name="T21"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24">
                  <a:moveTo>
                    <a:pt x="0" y="17"/>
                  </a:moveTo>
                  <a:cubicBezTo>
                    <a:pt x="0" y="12"/>
                    <a:pt x="0" y="7"/>
                    <a:pt x="0" y="2"/>
                  </a:cubicBezTo>
                  <a:cubicBezTo>
                    <a:pt x="0" y="1"/>
                    <a:pt x="0" y="1"/>
                    <a:pt x="0" y="1"/>
                  </a:cubicBezTo>
                  <a:cubicBezTo>
                    <a:pt x="0" y="1"/>
                    <a:pt x="0" y="0"/>
                    <a:pt x="1" y="0"/>
                  </a:cubicBezTo>
                  <a:cubicBezTo>
                    <a:pt x="1" y="0"/>
                    <a:pt x="1" y="0"/>
                    <a:pt x="2" y="0"/>
                  </a:cubicBezTo>
                  <a:cubicBezTo>
                    <a:pt x="3" y="0"/>
                    <a:pt x="6" y="0"/>
                    <a:pt x="9" y="0"/>
                  </a:cubicBezTo>
                  <a:cubicBezTo>
                    <a:pt x="8" y="8"/>
                    <a:pt x="8" y="16"/>
                    <a:pt x="9" y="24"/>
                  </a:cubicBezTo>
                  <a:cubicBezTo>
                    <a:pt x="8" y="24"/>
                    <a:pt x="7" y="24"/>
                    <a:pt x="6" y="24"/>
                  </a:cubicBezTo>
                  <a:cubicBezTo>
                    <a:pt x="4" y="24"/>
                    <a:pt x="2" y="23"/>
                    <a:pt x="1" y="22"/>
                  </a:cubicBezTo>
                  <a:cubicBezTo>
                    <a:pt x="0" y="21"/>
                    <a:pt x="0" y="20"/>
                    <a:pt x="0" y="19"/>
                  </a:cubicBezTo>
                  <a:cubicBezTo>
                    <a:pt x="0" y="18"/>
                    <a:pt x="0" y="17"/>
                    <a:pt x="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iSlíḍè">
              <a:extLst>
                <a:ext uri="{FF2B5EF4-FFF2-40B4-BE49-F238E27FC236}">
                  <a16:creationId xmlns:a16="http://schemas.microsoft.com/office/drawing/2014/main" id="{C15F305F-E39A-158E-C5D3-A4E4E0CD3C08}"/>
                </a:ext>
              </a:extLst>
            </p:cNvPr>
            <p:cNvSpPr/>
            <p:nvPr/>
          </p:nvSpPr>
          <p:spPr bwMode="auto">
            <a:xfrm>
              <a:off x="7088188" y="2022475"/>
              <a:ext cx="268288" cy="165100"/>
            </a:xfrm>
            <a:custGeom>
              <a:avLst/>
              <a:gdLst>
                <a:gd name="T0" fmla="*/ 49 w 49"/>
                <a:gd name="T1" fmla="*/ 8 h 30"/>
                <a:gd name="T2" fmla="*/ 49 w 49"/>
                <a:gd name="T3" fmla="*/ 9 h 30"/>
                <a:gd name="T4" fmla="*/ 49 w 49"/>
                <a:gd name="T5" fmla="*/ 24 h 30"/>
                <a:gd name="T6" fmla="*/ 9 w 49"/>
                <a:gd name="T7" fmla="*/ 29 h 30"/>
                <a:gd name="T8" fmla="*/ 6 w 49"/>
                <a:gd name="T9" fmla="*/ 28 h 30"/>
                <a:gd name="T10" fmla="*/ 4 w 49"/>
                <a:gd name="T11" fmla="*/ 26 h 30"/>
                <a:gd name="T12" fmla="*/ 0 w 49"/>
                <a:gd name="T13" fmla="*/ 6 h 30"/>
                <a:gd name="T14" fmla="*/ 2 w 49"/>
                <a:gd name="T15" fmla="*/ 2 h 30"/>
                <a:gd name="T16" fmla="*/ 4 w 49"/>
                <a:gd name="T17" fmla="*/ 2 h 30"/>
                <a:gd name="T18" fmla="*/ 5 w 49"/>
                <a:gd name="T19" fmla="*/ 1 h 30"/>
                <a:gd name="T20" fmla="*/ 49 w 49"/>
                <a:gd name="T21"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0">
                  <a:moveTo>
                    <a:pt x="49" y="8"/>
                  </a:moveTo>
                  <a:cubicBezTo>
                    <a:pt x="49" y="9"/>
                    <a:pt x="49" y="9"/>
                    <a:pt x="49" y="9"/>
                  </a:cubicBezTo>
                  <a:cubicBezTo>
                    <a:pt x="49" y="14"/>
                    <a:pt x="49" y="19"/>
                    <a:pt x="49" y="24"/>
                  </a:cubicBezTo>
                  <a:cubicBezTo>
                    <a:pt x="36" y="28"/>
                    <a:pt x="23" y="30"/>
                    <a:pt x="9" y="29"/>
                  </a:cubicBezTo>
                  <a:cubicBezTo>
                    <a:pt x="8" y="29"/>
                    <a:pt x="7" y="29"/>
                    <a:pt x="6" y="28"/>
                  </a:cubicBezTo>
                  <a:cubicBezTo>
                    <a:pt x="5" y="28"/>
                    <a:pt x="5" y="27"/>
                    <a:pt x="4" y="26"/>
                  </a:cubicBezTo>
                  <a:cubicBezTo>
                    <a:pt x="1" y="20"/>
                    <a:pt x="0" y="13"/>
                    <a:pt x="0" y="6"/>
                  </a:cubicBezTo>
                  <a:cubicBezTo>
                    <a:pt x="0" y="5"/>
                    <a:pt x="1" y="3"/>
                    <a:pt x="2" y="2"/>
                  </a:cubicBezTo>
                  <a:cubicBezTo>
                    <a:pt x="2" y="2"/>
                    <a:pt x="3" y="2"/>
                    <a:pt x="4" y="2"/>
                  </a:cubicBezTo>
                  <a:cubicBezTo>
                    <a:pt x="4" y="1"/>
                    <a:pt x="4" y="1"/>
                    <a:pt x="5" y="1"/>
                  </a:cubicBezTo>
                  <a:cubicBezTo>
                    <a:pt x="19" y="0"/>
                    <a:pt x="34" y="9"/>
                    <a:pt x="49" y="8"/>
                  </a:cubicBezTo>
                  <a:close/>
                </a:path>
              </a:pathLst>
            </a:custGeom>
            <a:solidFill>
              <a:srgbClr val="FFD0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ṩḻídê">
              <a:extLst>
                <a:ext uri="{FF2B5EF4-FFF2-40B4-BE49-F238E27FC236}">
                  <a16:creationId xmlns:a16="http://schemas.microsoft.com/office/drawing/2014/main" id="{919AEEC6-036A-11DB-C236-B00A8ADCA5D1}"/>
                </a:ext>
              </a:extLst>
            </p:cNvPr>
            <p:cNvSpPr/>
            <p:nvPr/>
          </p:nvSpPr>
          <p:spPr bwMode="auto">
            <a:xfrm>
              <a:off x="7761288" y="1519238"/>
              <a:ext cx="176213" cy="503238"/>
            </a:xfrm>
            <a:custGeom>
              <a:avLst/>
              <a:gdLst>
                <a:gd name="T0" fmla="*/ 30 w 32"/>
                <a:gd name="T1" fmla="*/ 0 h 92"/>
                <a:gd name="T2" fmla="*/ 10 w 32"/>
                <a:gd name="T3" fmla="*/ 38 h 92"/>
                <a:gd name="T4" fmla="*/ 0 w 32"/>
                <a:gd name="T5" fmla="*/ 90 h 92"/>
                <a:gd name="T6" fmla="*/ 2 w 32"/>
                <a:gd name="T7" fmla="*/ 90 h 92"/>
                <a:gd name="T8" fmla="*/ 11 w 32"/>
                <a:gd name="T9" fmla="*/ 43 h 92"/>
                <a:gd name="T10" fmla="*/ 31 w 32"/>
                <a:gd name="T11" fmla="*/ 2 h 92"/>
                <a:gd name="T12" fmla="*/ 30 w 3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32" h="92">
                  <a:moveTo>
                    <a:pt x="30" y="0"/>
                  </a:moveTo>
                  <a:cubicBezTo>
                    <a:pt x="15" y="7"/>
                    <a:pt x="13" y="23"/>
                    <a:pt x="10" y="38"/>
                  </a:cubicBezTo>
                  <a:cubicBezTo>
                    <a:pt x="7" y="55"/>
                    <a:pt x="3" y="73"/>
                    <a:pt x="0" y="90"/>
                  </a:cubicBezTo>
                  <a:cubicBezTo>
                    <a:pt x="0" y="91"/>
                    <a:pt x="1" y="92"/>
                    <a:pt x="2" y="90"/>
                  </a:cubicBezTo>
                  <a:cubicBezTo>
                    <a:pt x="5" y="75"/>
                    <a:pt x="8" y="59"/>
                    <a:pt x="11" y="43"/>
                  </a:cubicBezTo>
                  <a:cubicBezTo>
                    <a:pt x="14" y="28"/>
                    <a:pt x="15" y="9"/>
                    <a:pt x="31" y="2"/>
                  </a:cubicBezTo>
                  <a:cubicBezTo>
                    <a:pt x="32" y="1"/>
                    <a:pt x="31" y="0"/>
                    <a:pt x="30" y="0"/>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iş1íḍè">
              <a:extLst>
                <a:ext uri="{FF2B5EF4-FFF2-40B4-BE49-F238E27FC236}">
                  <a16:creationId xmlns:a16="http://schemas.microsoft.com/office/drawing/2014/main" id="{BFECDF23-4E9E-80E3-F7DF-7D9E9CEB1347}"/>
                </a:ext>
              </a:extLst>
            </p:cNvPr>
            <p:cNvSpPr/>
            <p:nvPr/>
          </p:nvSpPr>
          <p:spPr bwMode="auto">
            <a:xfrm>
              <a:off x="7399338" y="1984375"/>
              <a:ext cx="471488" cy="93663"/>
            </a:xfrm>
            <a:custGeom>
              <a:avLst/>
              <a:gdLst>
                <a:gd name="T0" fmla="*/ 85 w 86"/>
                <a:gd name="T1" fmla="*/ 0 h 17"/>
                <a:gd name="T2" fmla="*/ 66 w 86"/>
                <a:gd name="T3" fmla="*/ 5 h 17"/>
                <a:gd name="T4" fmla="*/ 67 w 86"/>
                <a:gd name="T5" fmla="*/ 6 h 17"/>
                <a:gd name="T6" fmla="*/ 44 w 86"/>
                <a:gd name="T7" fmla="*/ 12 h 17"/>
                <a:gd name="T8" fmla="*/ 1 w 86"/>
                <a:gd name="T9" fmla="*/ 13 h 17"/>
                <a:gd name="T10" fmla="*/ 1 w 86"/>
                <a:gd name="T11" fmla="*/ 15 h 17"/>
                <a:gd name="T12" fmla="*/ 40 w 86"/>
                <a:gd name="T13" fmla="*/ 15 h 17"/>
                <a:gd name="T14" fmla="*/ 80 w 86"/>
                <a:gd name="T15" fmla="*/ 10 h 17"/>
                <a:gd name="T16" fmla="*/ 81 w 86"/>
                <a:gd name="T17" fmla="*/ 8 h 17"/>
                <a:gd name="T18" fmla="*/ 68 w 86"/>
                <a:gd name="T19" fmla="*/ 6 h 17"/>
                <a:gd name="T20" fmla="*/ 85 w 86"/>
                <a:gd name="T21" fmla="*/ 2 h 17"/>
                <a:gd name="T22" fmla="*/ 85 w 86"/>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7">
                  <a:moveTo>
                    <a:pt x="85" y="0"/>
                  </a:moveTo>
                  <a:cubicBezTo>
                    <a:pt x="78" y="0"/>
                    <a:pt x="72" y="2"/>
                    <a:pt x="66" y="5"/>
                  </a:cubicBezTo>
                  <a:cubicBezTo>
                    <a:pt x="66" y="5"/>
                    <a:pt x="66" y="6"/>
                    <a:pt x="67" y="6"/>
                  </a:cubicBezTo>
                  <a:cubicBezTo>
                    <a:pt x="59" y="7"/>
                    <a:pt x="52" y="10"/>
                    <a:pt x="44" y="12"/>
                  </a:cubicBezTo>
                  <a:cubicBezTo>
                    <a:pt x="31" y="15"/>
                    <a:pt x="15" y="15"/>
                    <a:pt x="1" y="13"/>
                  </a:cubicBezTo>
                  <a:cubicBezTo>
                    <a:pt x="0" y="13"/>
                    <a:pt x="0" y="15"/>
                    <a:pt x="1" y="15"/>
                  </a:cubicBezTo>
                  <a:cubicBezTo>
                    <a:pt x="14" y="16"/>
                    <a:pt x="27" y="17"/>
                    <a:pt x="40" y="15"/>
                  </a:cubicBezTo>
                  <a:cubicBezTo>
                    <a:pt x="53" y="12"/>
                    <a:pt x="67" y="5"/>
                    <a:pt x="80" y="10"/>
                  </a:cubicBezTo>
                  <a:cubicBezTo>
                    <a:pt x="82" y="10"/>
                    <a:pt x="82" y="8"/>
                    <a:pt x="81" y="8"/>
                  </a:cubicBezTo>
                  <a:cubicBezTo>
                    <a:pt x="76" y="6"/>
                    <a:pt x="72" y="6"/>
                    <a:pt x="68" y="6"/>
                  </a:cubicBezTo>
                  <a:cubicBezTo>
                    <a:pt x="73" y="3"/>
                    <a:pt x="79" y="2"/>
                    <a:pt x="85" y="2"/>
                  </a:cubicBezTo>
                  <a:cubicBezTo>
                    <a:pt x="86" y="2"/>
                    <a:pt x="86" y="0"/>
                    <a:pt x="85" y="0"/>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ṣľïdé">
              <a:extLst>
                <a:ext uri="{FF2B5EF4-FFF2-40B4-BE49-F238E27FC236}">
                  <a16:creationId xmlns:a16="http://schemas.microsoft.com/office/drawing/2014/main" id="{6D7A7381-BD9F-F674-9DF6-12E8727B40C8}"/>
                </a:ext>
              </a:extLst>
            </p:cNvPr>
            <p:cNvSpPr/>
            <p:nvPr/>
          </p:nvSpPr>
          <p:spPr bwMode="auto">
            <a:xfrm>
              <a:off x="7904163" y="1776413"/>
              <a:ext cx="158750" cy="404813"/>
            </a:xfrm>
            <a:custGeom>
              <a:avLst/>
              <a:gdLst>
                <a:gd name="T0" fmla="*/ 26 w 29"/>
                <a:gd name="T1" fmla="*/ 2 h 74"/>
                <a:gd name="T2" fmla="*/ 15 w 29"/>
                <a:gd name="T3" fmla="*/ 37 h 74"/>
                <a:gd name="T4" fmla="*/ 9 w 29"/>
                <a:gd name="T5" fmla="*/ 53 h 74"/>
                <a:gd name="T6" fmla="*/ 1 w 29"/>
                <a:gd name="T7" fmla="*/ 72 h 74"/>
                <a:gd name="T8" fmla="*/ 2 w 29"/>
                <a:gd name="T9" fmla="*/ 73 h 74"/>
                <a:gd name="T10" fmla="*/ 16 w 29"/>
                <a:gd name="T11" fmla="*/ 39 h 74"/>
                <a:gd name="T12" fmla="*/ 28 w 29"/>
                <a:gd name="T13" fmla="*/ 2 h 74"/>
                <a:gd name="T14" fmla="*/ 26 w 29"/>
                <a:gd name="T15" fmla="*/ 2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26" y="2"/>
                  </a:moveTo>
                  <a:cubicBezTo>
                    <a:pt x="23" y="13"/>
                    <a:pt x="19" y="25"/>
                    <a:pt x="15" y="37"/>
                  </a:cubicBezTo>
                  <a:cubicBezTo>
                    <a:pt x="13" y="42"/>
                    <a:pt x="11" y="48"/>
                    <a:pt x="9" y="53"/>
                  </a:cubicBezTo>
                  <a:cubicBezTo>
                    <a:pt x="7" y="60"/>
                    <a:pt x="4" y="66"/>
                    <a:pt x="1" y="72"/>
                  </a:cubicBezTo>
                  <a:cubicBezTo>
                    <a:pt x="0" y="73"/>
                    <a:pt x="2" y="74"/>
                    <a:pt x="2" y="73"/>
                  </a:cubicBezTo>
                  <a:cubicBezTo>
                    <a:pt x="9" y="63"/>
                    <a:pt x="12" y="50"/>
                    <a:pt x="16" y="39"/>
                  </a:cubicBezTo>
                  <a:cubicBezTo>
                    <a:pt x="21" y="27"/>
                    <a:pt x="25" y="15"/>
                    <a:pt x="28" y="2"/>
                  </a:cubicBezTo>
                  <a:cubicBezTo>
                    <a:pt x="29" y="1"/>
                    <a:pt x="27" y="0"/>
                    <a:pt x="26" y="2"/>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Slíḍè">
              <a:extLst>
                <a:ext uri="{FF2B5EF4-FFF2-40B4-BE49-F238E27FC236}">
                  <a16:creationId xmlns:a16="http://schemas.microsoft.com/office/drawing/2014/main" id="{E5B49BBE-EE1E-8AEF-07DA-9D1D1BC81863}"/>
                </a:ext>
              </a:extLst>
            </p:cNvPr>
            <p:cNvSpPr/>
            <p:nvPr/>
          </p:nvSpPr>
          <p:spPr bwMode="auto">
            <a:xfrm>
              <a:off x="6221413" y="3286125"/>
              <a:ext cx="258763" cy="442913"/>
            </a:xfrm>
            <a:custGeom>
              <a:avLst/>
              <a:gdLst>
                <a:gd name="T0" fmla="*/ 46 w 47"/>
                <a:gd name="T1" fmla="*/ 33 h 81"/>
                <a:gd name="T2" fmla="*/ 46 w 47"/>
                <a:gd name="T3" fmla="*/ 51 h 81"/>
                <a:gd name="T4" fmla="*/ 38 w 47"/>
                <a:gd name="T5" fmla="*/ 70 h 81"/>
                <a:gd name="T6" fmla="*/ 33 w 47"/>
                <a:gd name="T7" fmla="*/ 80 h 81"/>
                <a:gd name="T8" fmla="*/ 33 w 47"/>
                <a:gd name="T9" fmla="*/ 80 h 81"/>
                <a:gd name="T10" fmla="*/ 17 w 47"/>
                <a:gd name="T11" fmla="*/ 65 h 81"/>
                <a:gd name="T12" fmla="*/ 17 w 47"/>
                <a:gd name="T13" fmla="*/ 50 h 81"/>
                <a:gd name="T14" fmla="*/ 8 w 47"/>
                <a:gd name="T15" fmla="*/ 39 h 81"/>
                <a:gd name="T16" fmla="*/ 1 w 47"/>
                <a:gd name="T17" fmla="*/ 27 h 81"/>
                <a:gd name="T18" fmla="*/ 8 w 47"/>
                <a:gd name="T19" fmla="*/ 14 h 81"/>
                <a:gd name="T20" fmla="*/ 19 w 47"/>
                <a:gd name="T21" fmla="*/ 5 h 81"/>
                <a:gd name="T22" fmla="*/ 24 w 47"/>
                <a:gd name="T23" fmla="*/ 0 h 81"/>
                <a:gd name="T24" fmla="*/ 46 w 47"/>
                <a:gd name="T2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1">
                  <a:moveTo>
                    <a:pt x="46" y="33"/>
                  </a:moveTo>
                  <a:cubicBezTo>
                    <a:pt x="47" y="39"/>
                    <a:pt x="47" y="45"/>
                    <a:pt x="46" y="51"/>
                  </a:cubicBezTo>
                  <a:cubicBezTo>
                    <a:pt x="44" y="58"/>
                    <a:pt x="41" y="64"/>
                    <a:pt x="38" y="70"/>
                  </a:cubicBezTo>
                  <a:cubicBezTo>
                    <a:pt x="36" y="74"/>
                    <a:pt x="35" y="77"/>
                    <a:pt x="33" y="80"/>
                  </a:cubicBezTo>
                  <a:cubicBezTo>
                    <a:pt x="33" y="80"/>
                    <a:pt x="33" y="80"/>
                    <a:pt x="33" y="80"/>
                  </a:cubicBezTo>
                  <a:cubicBezTo>
                    <a:pt x="23" y="81"/>
                    <a:pt x="18" y="74"/>
                    <a:pt x="17" y="65"/>
                  </a:cubicBezTo>
                  <a:cubicBezTo>
                    <a:pt x="17" y="60"/>
                    <a:pt x="18" y="55"/>
                    <a:pt x="17" y="50"/>
                  </a:cubicBezTo>
                  <a:cubicBezTo>
                    <a:pt x="16" y="46"/>
                    <a:pt x="11" y="42"/>
                    <a:pt x="8" y="39"/>
                  </a:cubicBezTo>
                  <a:cubicBezTo>
                    <a:pt x="4" y="36"/>
                    <a:pt x="0" y="33"/>
                    <a:pt x="1" y="27"/>
                  </a:cubicBezTo>
                  <a:cubicBezTo>
                    <a:pt x="2" y="22"/>
                    <a:pt x="5" y="17"/>
                    <a:pt x="8" y="14"/>
                  </a:cubicBezTo>
                  <a:cubicBezTo>
                    <a:pt x="12" y="10"/>
                    <a:pt x="16" y="8"/>
                    <a:pt x="19" y="5"/>
                  </a:cubicBezTo>
                  <a:cubicBezTo>
                    <a:pt x="21" y="3"/>
                    <a:pt x="23" y="1"/>
                    <a:pt x="24" y="0"/>
                  </a:cubicBezTo>
                  <a:cubicBezTo>
                    <a:pt x="36" y="8"/>
                    <a:pt x="46" y="18"/>
                    <a:pt x="46" y="33"/>
                  </a:cubicBezTo>
                  <a:close/>
                </a:path>
              </a:pathLst>
            </a:custGeom>
            <a:solidFill>
              <a:srgbClr val="FF37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ṣḻiḓê">
              <a:extLst>
                <a:ext uri="{FF2B5EF4-FFF2-40B4-BE49-F238E27FC236}">
                  <a16:creationId xmlns:a16="http://schemas.microsoft.com/office/drawing/2014/main" id="{7C84127D-1812-B2C7-5070-8FA8942C7912}"/>
                </a:ext>
              </a:extLst>
            </p:cNvPr>
            <p:cNvSpPr/>
            <p:nvPr/>
          </p:nvSpPr>
          <p:spPr bwMode="auto">
            <a:xfrm>
              <a:off x="7032626" y="5508625"/>
              <a:ext cx="176213" cy="152400"/>
            </a:xfrm>
            <a:custGeom>
              <a:avLst/>
              <a:gdLst>
                <a:gd name="T0" fmla="*/ 24 w 32"/>
                <a:gd name="T1" fmla="*/ 2 h 28"/>
                <a:gd name="T2" fmla="*/ 25 w 32"/>
                <a:gd name="T3" fmla="*/ 4 h 28"/>
                <a:gd name="T4" fmla="*/ 31 w 32"/>
                <a:gd name="T5" fmla="*/ 21 h 28"/>
                <a:gd name="T6" fmla="*/ 31 w 32"/>
                <a:gd name="T7" fmla="*/ 26 h 28"/>
                <a:gd name="T8" fmla="*/ 27 w 32"/>
                <a:gd name="T9" fmla="*/ 27 h 28"/>
                <a:gd name="T10" fmla="*/ 2 w 32"/>
                <a:gd name="T11" fmla="*/ 26 h 28"/>
                <a:gd name="T12" fmla="*/ 1 w 32"/>
                <a:gd name="T13" fmla="*/ 25 h 28"/>
                <a:gd name="T14" fmla="*/ 0 w 32"/>
                <a:gd name="T15" fmla="*/ 24 h 28"/>
                <a:gd name="T16" fmla="*/ 3 w 32"/>
                <a:gd name="T17" fmla="*/ 11 h 28"/>
                <a:gd name="T18" fmla="*/ 5 w 32"/>
                <a:gd name="T19" fmla="*/ 0 h 28"/>
                <a:gd name="T20" fmla="*/ 24 w 32"/>
                <a:gd name="T21" fmla="*/ 2 h 28"/>
                <a:gd name="T22" fmla="*/ 24 w 32"/>
                <a:gd name="T23"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8">
                  <a:moveTo>
                    <a:pt x="24" y="2"/>
                  </a:moveTo>
                  <a:cubicBezTo>
                    <a:pt x="24" y="3"/>
                    <a:pt x="25" y="3"/>
                    <a:pt x="25" y="4"/>
                  </a:cubicBezTo>
                  <a:cubicBezTo>
                    <a:pt x="28" y="9"/>
                    <a:pt x="30" y="15"/>
                    <a:pt x="31" y="21"/>
                  </a:cubicBezTo>
                  <a:cubicBezTo>
                    <a:pt x="32" y="23"/>
                    <a:pt x="32" y="25"/>
                    <a:pt x="31" y="26"/>
                  </a:cubicBezTo>
                  <a:cubicBezTo>
                    <a:pt x="30" y="27"/>
                    <a:pt x="28" y="27"/>
                    <a:pt x="27" y="27"/>
                  </a:cubicBezTo>
                  <a:cubicBezTo>
                    <a:pt x="19" y="28"/>
                    <a:pt x="10" y="28"/>
                    <a:pt x="2" y="26"/>
                  </a:cubicBezTo>
                  <a:cubicBezTo>
                    <a:pt x="1" y="26"/>
                    <a:pt x="1" y="26"/>
                    <a:pt x="1" y="25"/>
                  </a:cubicBezTo>
                  <a:cubicBezTo>
                    <a:pt x="0" y="25"/>
                    <a:pt x="0" y="24"/>
                    <a:pt x="0" y="24"/>
                  </a:cubicBezTo>
                  <a:cubicBezTo>
                    <a:pt x="0" y="19"/>
                    <a:pt x="1" y="15"/>
                    <a:pt x="3" y="11"/>
                  </a:cubicBezTo>
                  <a:cubicBezTo>
                    <a:pt x="4" y="8"/>
                    <a:pt x="5" y="4"/>
                    <a:pt x="5" y="0"/>
                  </a:cubicBezTo>
                  <a:cubicBezTo>
                    <a:pt x="11" y="2"/>
                    <a:pt x="18" y="2"/>
                    <a:pt x="24" y="2"/>
                  </a:cubicBezTo>
                  <a:cubicBezTo>
                    <a:pt x="24" y="2"/>
                    <a:pt x="24" y="2"/>
                    <a:pt x="24" y="2"/>
                  </a:cubicBezTo>
                  <a:close/>
                </a:path>
              </a:pathLst>
            </a:custGeom>
            <a:solidFill>
              <a:srgbClr val="FFD0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ṣļïďê">
              <a:extLst>
                <a:ext uri="{FF2B5EF4-FFF2-40B4-BE49-F238E27FC236}">
                  <a16:creationId xmlns:a16="http://schemas.microsoft.com/office/drawing/2014/main" id="{854D1C17-339E-1ADF-E915-6DEC6C66BC1A}"/>
                </a:ext>
              </a:extLst>
            </p:cNvPr>
            <p:cNvSpPr/>
            <p:nvPr/>
          </p:nvSpPr>
          <p:spPr bwMode="auto">
            <a:xfrm>
              <a:off x="6353176" y="5524500"/>
              <a:ext cx="158750" cy="142875"/>
            </a:xfrm>
            <a:custGeom>
              <a:avLst/>
              <a:gdLst>
                <a:gd name="T0" fmla="*/ 9 w 29"/>
                <a:gd name="T1" fmla="*/ 1 h 26"/>
                <a:gd name="T2" fmla="*/ 23 w 29"/>
                <a:gd name="T3" fmla="*/ 4 h 26"/>
                <a:gd name="T4" fmla="*/ 28 w 29"/>
                <a:gd name="T5" fmla="*/ 20 h 26"/>
                <a:gd name="T6" fmla="*/ 29 w 29"/>
                <a:gd name="T7" fmla="*/ 23 h 26"/>
                <a:gd name="T8" fmla="*/ 28 w 29"/>
                <a:gd name="T9" fmla="*/ 24 h 26"/>
                <a:gd name="T10" fmla="*/ 27 w 29"/>
                <a:gd name="T11" fmla="*/ 25 h 26"/>
                <a:gd name="T12" fmla="*/ 2 w 29"/>
                <a:gd name="T13" fmla="*/ 25 h 26"/>
                <a:gd name="T14" fmla="*/ 0 w 29"/>
                <a:gd name="T15" fmla="*/ 24 h 26"/>
                <a:gd name="T16" fmla="*/ 0 w 29"/>
                <a:gd name="T17" fmla="*/ 23 h 26"/>
                <a:gd name="T18" fmla="*/ 1 w 29"/>
                <a:gd name="T19" fmla="*/ 18 h 26"/>
                <a:gd name="T20" fmla="*/ 3 w 29"/>
                <a:gd name="T21" fmla="*/ 13 h 26"/>
                <a:gd name="T22" fmla="*/ 8 w 29"/>
                <a:gd name="T23" fmla="*/ 0 h 26"/>
                <a:gd name="T24" fmla="*/ 9 w 29"/>
                <a:gd name="T2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6">
                  <a:moveTo>
                    <a:pt x="9" y="1"/>
                  </a:moveTo>
                  <a:cubicBezTo>
                    <a:pt x="13" y="3"/>
                    <a:pt x="18" y="4"/>
                    <a:pt x="23" y="4"/>
                  </a:cubicBezTo>
                  <a:cubicBezTo>
                    <a:pt x="25" y="9"/>
                    <a:pt x="26" y="15"/>
                    <a:pt x="28" y="20"/>
                  </a:cubicBezTo>
                  <a:cubicBezTo>
                    <a:pt x="28" y="21"/>
                    <a:pt x="28" y="22"/>
                    <a:pt x="29" y="23"/>
                  </a:cubicBezTo>
                  <a:cubicBezTo>
                    <a:pt x="29" y="23"/>
                    <a:pt x="29" y="24"/>
                    <a:pt x="28" y="24"/>
                  </a:cubicBezTo>
                  <a:cubicBezTo>
                    <a:pt x="28" y="25"/>
                    <a:pt x="28" y="25"/>
                    <a:pt x="27" y="25"/>
                  </a:cubicBezTo>
                  <a:cubicBezTo>
                    <a:pt x="19" y="26"/>
                    <a:pt x="10" y="26"/>
                    <a:pt x="2" y="25"/>
                  </a:cubicBezTo>
                  <a:cubicBezTo>
                    <a:pt x="1" y="25"/>
                    <a:pt x="0" y="25"/>
                    <a:pt x="0" y="24"/>
                  </a:cubicBezTo>
                  <a:cubicBezTo>
                    <a:pt x="0" y="24"/>
                    <a:pt x="0" y="23"/>
                    <a:pt x="0" y="23"/>
                  </a:cubicBezTo>
                  <a:cubicBezTo>
                    <a:pt x="0" y="21"/>
                    <a:pt x="0" y="19"/>
                    <a:pt x="1" y="18"/>
                  </a:cubicBezTo>
                  <a:cubicBezTo>
                    <a:pt x="1" y="16"/>
                    <a:pt x="2" y="14"/>
                    <a:pt x="3" y="13"/>
                  </a:cubicBezTo>
                  <a:cubicBezTo>
                    <a:pt x="4" y="9"/>
                    <a:pt x="7" y="5"/>
                    <a:pt x="8" y="0"/>
                  </a:cubicBezTo>
                  <a:cubicBezTo>
                    <a:pt x="8" y="1"/>
                    <a:pt x="8" y="1"/>
                    <a:pt x="9" y="1"/>
                  </a:cubicBezTo>
                  <a:close/>
                </a:path>
              </a:pathLst>
            </a:custGeom>
            <a:solidFill>
              <a:srgbClr val="FFD0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ṥ1iďè">
              <a:extLst>
                <a:ext uri="{FF2B5EF4-FFF2-40B4-BE49-F238E27FC236}">
                  <a16:creationId xmlns:a16="http://schemas.microsoft.com/office/drawing/2014/main" id="{4C4910BB-11E7-0FDB-E92E-2F9EBDF65D7F}"/>
                </a:ext>
              </a:extLst>
            </p:cNvPr>
            <p:cNvSpPr/>
            <p:nvPr/>
          </p:nvSpPr>
          <p:spPr bwMode="auto">
            <a:xfrm>
              <a:off x="6999288" y="5568950"/>
              <a:ext cx="225425" cy="174625"/>
            </a:xfrm>
            <a:custGeom>
              <a:avLst/>
              <a:gdLst>
                <a:gd name="T0" fmla="*/ 40 w 41"/>
                <a:gd name="T1" fmla="*/ 23 h 32"/>
                <a:gd name="T2" fmla="*/ 39 w 41"/>
                <a:gd name="T3" fmla="*/ 29 h 32"/>
                <a:gd name="T4" fmla="*/ 36 w 41"/>
                <a:gd name="T5" fmla="*/ 30 h 32"/>
                <a:gd name="T6" fmla="*/ 7 w 41"/>
                <a:gd name="T7" fmla="*/ 31 h 32"/>
                <a:gd name="T8" fmla="*/ 1 w 41"/>
                <a:gd name="T9" fmla="*/ 29 h 32"/>
                <a:gd name="T10" fmla="*/ 1 w 41"/>
                <a:gd name="T11" fmla="*/ 21 h 32"/>
                <a:gd name="T12" fmla="*/ 8 w 41"/>
                <a:gd name="T13" fmla="*/ 0 h 32"/>
                <a:gd name="T14" fmla="*/ 9 w 41"/>
                <a:gd name="T15" fmla="*/ 0 h 32"/>
                <a:gd name="T16" fmla="*/ 6 w 41"/>
                <a:gd name="T17" fmla="*/ 13 h 32"/>
                <a:gd name="T18" fmla="*/ 7 w 41"/>
                <a:gd name="T19" fmla="*/ 14 h 32"/>
                <a:gd name="T20" fmla="*/ 8 w 41"/>
                <a:gd name="T21" fmla="*/ 15 h 32"/>
                <a:gd name="T22" fmla="*/ 33 w 41"/>
                <a:gd name="T23" fmla="*/ 16 h 32"/>
                <a:gd name="T24" fmla="*/ 37 w 41"/>
                <a:gd name="T25" fmla="*/ 15 h 32"/>
                <a:gd name="T26" fmla="*/ 37 w 41"/>
                <a:gd name="T27" fmla="*/ 10 h 32"/>
                <a:gd name="T28" fmla="*/ 37 w 41"/>
                <a:gd name="T29" fmla="*/ 10 h 32"/>
                <a:gd name="T30" fmla="*/ 40 w 41"/>
                <a:gd name="T31"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32">
                  <a:moveTo>
                    <a:pt x="40" y="23"/>
                  </a:moveTo>
                  <a:cubicBezTo>
                    <a:pt x="41" y="25"/>
                    <a:pt x="41" y="27"/>
                    <a:pt x="39" y="29"/>
                  </a:cubicBezTo>
                  <a:cubicBezTo>
                    <a:pt x="38" y="29"/>
                    <a:pt x="37" y="30"/>
                    <a:pt x="36" y="30"/>
                  </a:cubicBezTo>
                  <a:cubicBezTo>
                    <a:pt x="26" y="32"/>
                    <a:pt x="17" y="32"/>
                    <a:pt x="7" y="31"/>
                  </a:cubicBezTo>
                  <a:cubicBezTo>
                    <a:pt x="5" y="31"/>
                    <a:pt x="3" y="30"/>
                    <a:pt x="1" y="29"/>
                  </a:cubicBezTo>
                  <a:cubicBezTo>
                    <a:pt x="0" y="27"/>
                    <a:pt x="0" y="24"/>
                    <a:pt x="1" y="21"/>
                  </a:cubicBezTo>
                  <a:cubicBezTo>
                    <a:pt x="3" y="14"/>
                    <a:pt x="5" y="7"/>
                    <a:pt x="8" y="0"/>
                  </a:cubicBezTo>
                  <a:cubicBezTo>
                    <a:pt x="9" y="0"/>
                    <a:pt x="9" y="0"/>
                    <a:pt x="9" y="0"/>
                  </a:cubicBezTo>
                  <a:cubicBezTo>
                    <a:pt x="7" y="4"/>
                    <a:pt x="6" y="8"/>
                    <a:pt x="6" y="13"/>
                  </a:cubicBezTo>
                  <a:cubicBezTo>
                    <a:pt x="6" y="13"/>
                    <a:pt x="6" y="14"/>
                    <a:pt x="7" y="14"/>
                  </a:cubicBezTo>
                  <a:cubicBezTo>
                    <a:pt x="7" y="15"/>
                    <a:pt x="7" y="15"/>
                    <a:pt x="8" y="15"/>
                  </a:cubicBezTo>
                  <a:cubicBezTo>
                    <a:pt x="16" y="17"/>
                    <a:pt x="25" y="17"/>
                    <a:pt x="33" y="16"/>
                  </a:cubicBezTo>
                  <a:cubicBezTo>
                    <a:pt x="34" y="16"/>
                    <a:pt x="36" y="16"/>
                    <a:pt x="37" y="15"/>
                  </a:cubicBezTo>
                  <a:cubicBezTo>
                    <a:pt x="38" y="14"/>
                    <a:pt x="38" y="12"/>
                    <a:pt x="37" y="10"/>
                  </a:cubicBezTo>
                  <a:cubicBezTo>
                    <a:pt x="37" y="10"/>
                    <a:pt x="37" y="10"/>
                    <a:pt x="37" y="10"/>
                  </a:cubicBezTo>
                  <a:cubicBezTo>
                    <a:pt x="39" y="14"/>
                    <a:pt x="39" y="19"/>
                    <a:pt x="40" y="23"/>
                  </a:cubicBezTo>
                  <a:close/>
                </a:path>
              </a:pathLst>
            </a:custGeom>
            <a:solidFill>
              <a:srgbClr val="18D1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ṡ1idé">
              <a:extLst>
                <a:ext uri="{FF2B5EF4-FFF2-40B4-BE49-F238E27FC236}">
                  <a16:creationId xmlns:a16="http://schemas.microsoft.com/office/drawing/2014/main" id="{D9554D29-3C96-B3AD-3D53-B9D3BE35F916}"/>
                </a:ext>
              </a:extLst>
            </p:cNvPr>
            <p:cNvSpPr/>
            <p:nvPr/>
          </p:nvSpPr>
          <p:spPr bwMode="auto">
            <a:xfrm>
              <a:off x="6319838" y="5618163"/>
              <a:ext cx="214313" cy="119063"/>
            </a:xfrm>
            <a:custGeom>
              <a:avLst/>
              <a:gdLst>
                <a:gd name="T0" fmla="*/ 39 w 39"/>
                <a:gd name="T1" fmla="*/ 14 h 22"/>
                <a:gd name="T2" fmla="*/ 39 w 39"/>
                <a:gd name="T3" fmla="*/ 19 h 22"/>
                <a:gd name="T4" fmla="*/ 32 w 39"/>
                <a:gd name="T5" fmla="*/ 22 h 22"/>
                <a:gd name="T6" fmla="*/ 9 w 39"/>
                <a:gd name="T7" fmla="*/ 22 h 22"/>
                <a:gd name="T8" fmla="*/ 2 w 39"/>
                <a:gd name="T9" fmla="*/ 20 h 22"/>
                <a:gd name="T10" fmla="*/ 3 w 39"/>
                <a:gd name="T11" fmla="*/ 10 h 22"/>
                <a:gd name="T12" fmla="*/ 6 w 39"/>
                <a:gd name="T13" fmla="*/ 0 h 22"/>
                <a:gd name="T14" fmla="*/ 7 w 39"/>
                <a:gd name="T15" fmla="*/ 1 h 22"/>
                <a:gd name="T16" fmla="*/ 6 w 39"/>
                <a:gd name="T17" fmla="*/ 6 h 22"/>
                <a:gd name="T18" fmla="*/ 6 w 39"/>
                <a:gd name="T19" fmla="*/ 7 h 22"/>
                <a:gd name="T20" fmla="*/ 8 w 39"/>
                <a:gd name="T21" fmla="*/ 8 h 22"/>
                <a:gd name="T22" fmla="*/ 33 w 39"/>
                <a:gd name="T23" fmla="*/ 8 h 22"/>
                <a:gd name="T24" fmla="*/ 34 w 39"/>
                <a:gd name="T25" fmla="*/ 7 h 22"/>
                <a:gd name="T26" fmla="*/ 35 w 39"/>
                <a:gd name="T27" fmla="*/ 6 h 22"/>
                <a:gd name="T28" fmla="*/ 34 w 39"/>
                <a:gd name="T29" fmla="*/ 3 h 22"/>
                <a:gd name="T30" fmla="*/ 35 w 39"/>
                <a:gd name="T31" fmla="*/ 3 h 22"/>
                <a:gd name="T32" fmla="*/ 39 w 39"/>
                <a:gd name="T3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22">
                  <a:moveTo>
                    <a:pt x="39" y="14"/>
                  </a:moveTo>
                  <a:cubicBezTo>
                    <a:pt x="39" y="16"/>
                    <a:pt x="39" y="17"/>
                    <a:pt x="39" y="19"/>
                  </a:cubicBezTo>
                  <a:cubicBezTo>
                    <a:pt x="38" y="21"/>
                    <a:pt x="35" y="21"/>
                    <a:pt x="32" y="22"/>
                  </a:cubicBezTo>
                  <a:cubicBezTo>
                    <a:pt x="25" y="22"/>
                    <a:pt x="17" y="22"/>
                    <a:pt x="9" y="22"/>
                  </a:cubicBezTo>
                  <a:cubicBezTo>
                    <a:pt x="6" y="22"/>
                    <a:pt x="4" y="22"/>
                    <a:pt x="2" y="20"/>
                  </a:cubicBezTo>
                  <a:cubicBezTo>
                    <a:pt x="0" y="17"/>
                    <a:pt x="1" y="13"/>
                    <a:pt x="3" y="10"/>
                  </a:cubicBezTo>
                  <a:cubicBezTo>
                    <a:pt x="4" y="7"/>
                    <a:pt x="5" y="4"/>
                    <a:pt x="6" y="0"/>
                  </a:cubicBezTo>
                  <a:cubicBezTo>
                    <a:pt x="7" y="1"/>
                    <a:pt x="7" y="1"/>
                    <a:pt x="7" y="1"/>
                  </a:cubicBezTo>
                  <a:cubicBezTo>
                    <a:pt x="6" y="2"/>
                    <a:pt x="6" y="4"/>
                    <a:pt x="6" y="6"/>
                  </a:cubicBezTo>
                  <a:cubicBezTo>
                    <a:pt x="6" y="6"/>
                    <a:pt x="6" y="7"/>
                    <a:pt x="6" y="7"/>
                  </a:cubicBezTo>
                  <a:cubicBezTo>
                    <a:pt x="6" y="8"/>
                    <a:pt x="7" y="8"/>
                    <a:pt x="8" y="8"/>
                  </a:cubicBezTo>
                  <a:cubicBezTo>
                    <a:pt x="16" y="9"/>
                    <a:pt x="25" y="9"/>
                    <a:pt x="33" y="8"/>
                  </a:cubicBezTo>
                  <a:cubicBezTo>
                    <a:pt x="34" y="8"/>
                    <a:pt x="34" y="8"/>
                    <a:pt x="34" y="7"/>
                  </a:cubicBezTo>
                  <a:cubicBezTo>
                    <a:pt x="35" y="7"/>
                    <a:pt x="35" y="6"/>
                    <a:pt x="35" y="6"/>
                  </a:cubicBezTo>
                  <a:cubicBezTo>
                    <a:pt x="34" y="5"/>
                    <a:pt x="34" y="4"/>
                    <a:pt x="34" y="3"/>
                  </a:cubicBezTo>
                  <a:cubicBezTo>
                    <a:pt x="35" y="3"/>
                    <a:pt x="35" y="3"/>
                    <a:pt x="35" y="3"/>
                  </a:cubicBezTo>
                  <a:cubicBezTo>
                    <a:pt x="37" y="6"/>
                    <a:pt x="38" y="10"/>
                    <a:pt x="39" y="14"/>
                  </a:cubicBezTo>
                  <a:close/>
                </a:path>
              </a:pathLst>
            </a:custGeom>
            <a:solidFill>
              <a:srgbClr val="18D1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ḻîḍè">
              <a:extLst>
                <a:ext uri="{FF2B5EF4-FFF2-40B4-BE49-F238E27FC236}">
                  <a16:creationId xmlns:a16="http://schemas.microsoft.com/office/drawing/2014/main" id="{4F002075-685B-3783-51E6-101A183C06D1}"/>
                </a:ext>
              </a:extLst>
            </p:cNvPr>
            <p:cNvSpPr/>
            <p:nvPr/>
          </p:nvSpPr>
          <p:spPr bwMode="auto">
            <a:xfrm>
              <a:off x="6375401" y="3849688"/>
              <a:ext cx="871538" cy="1697038"/>
            </a:xfrm>
            <a:custGeom>
              <a:avLst/>
              <a:gdLst>
                <a:gd name="T0" fmla="*/ 25 w 159"/>
                <a:gd name="T1" fmla="*/ 13 h 310"/>
                <a:gd name="T2" fmla="*/ 28 w 159"/>
                <a:gd name="T3" fmla="*/ 6 h 310"/>
                <a:gd name="T4" fmla="*/ 31 w 159"/>
                <a:gd name="T5" fmla="*/ 0 h 310"/>
                <a:gd name="T6" fmla="*/ 47 w 159"/>
                <a:gd name="T7" fmla="*/ 9 h 310"/>
                <a:gd name="T8" fmla="*/ 78 w 159"/>
                <a:gd name="T9" fmla="*/ 16 h 310"/>
                <a:gd name="T10" fmla="*/ 109 w 159"/>
                <a:gd name="T11" fmla="*/ 11 h 310"/>
                <a:gd name="T12" fmla="*/ 122 w 159"/>
                <a:gd name="T13" fmla="*/ 5 h 310"/>
                <a:gd name="T14" fmla="*/ 131 w 159"/>
                <a:gd name="T15" fmla="*/ 33 h 310"/>
                <a:gd name="T16" fmla="*/ 146 w 159"/>
                <a:gd name="T17" fmla="*/ 92 h 310"/>
                <a:gd name="T18" fmla="*/ 150 w 159"/>
                <a:gd name="T19" fmla="*/ 119 h 310"/>
                <a:gd name="T20" fmla="*/ 148 w 159"/>
                <a:gd name="T21" fmla="*/ 176 h 310"/>
                <a:gd name="T22" fmla="*/ 152 w 159"/>
                <a:gd name="T23" fmla="*/ 199 h 310"/>
                <a:gd name="T24" fmla="*/ 144 w 159"/>
                <a:gd name="T25" fmla="*/ 305 h 310"/>
                <a:gd name="T26" fmla="*/ 144 w 159"/>
                <a:gd name="T27" fmla="*/ 305 h 310"/>
                <a:gd name="T28" fmla="*/ 125 w 159"/>
                <a:gd name="T29" fmla="*/ 303 h 310"/>
                <a:gd name="T30" fmla="*/ 125 w 159"/>
                <a:gd name="T31" fmla="*/ 302 h 310"/>
                <a:gd name="T32" fmla="*/ 125 w 159"/>
                <a:gd name="T33" fmla="*/ 301 h 310"/>
                <a:gd name="T34" fmla="*/ 120 w 159"/>
                <a:gd name="T35" fmla="*/ 184 h 310"/>
                <a:gd name="T36" fmla="*/ 107 w 159"/>
                <a:gd name="T37" fmla="*/ 152 h 310"/>
                <a:gd name="T38" fmla="*/ 86 w 159"/>
                <a:gd name="T39" fmla="*/ 68 h 310"/>
                <a:gd name="T40" fmla="*/ 86 w 159"/>
                <a:gd name="T41" fmla="*/ 67 h 310"/>
                <a:gd name="T42" fmla="*/ 70 w 159"/>
                <a:gd name="T43" fmla="*/ 68 h 310"/>
                <a:gd name="T44" fmla="*/ 70 w 159"/>
                <a:gd name="T45" fmla="*/ 69 h 310"/>
                <a:gd name="T46" fmla="*/ 53 w 159"/>
                <a:gd name="T47" fmla="*/ 151 h 310"/>
                <a:gd name="T48" fmla="*/ 35 w 159"/>
                <a:gd name="T49" fmla="*/ 199 h 310"/>
                <a:gd name="T50" fmla="*/ 34 w 159"/>
                <a:gd name="T51" fmla="*/ 239 h 310"/>
                <a:gd name="T52" fmla="*/ 29 w 159"/>
                <a:gd name="T53" fmla="*/ 267 h 310"/>
                <a:gd name="T54" fmla="*/ 20 w 159"/>
                <a:gd name="T55" fmla="*/ 310 h 310"/>
                <a:gd name="T56" fmla="*/ 19 w 159"/>
                <a:gd name="T57" fmla="*/ 310 h 310"/>
                <a:gd name="T58" fmla="*/ 5 w 159"/>
                <a:gd name="T59" fmla="*/ 307 h 310"/>
                <a:gd name="T60" fmla="*/ 4 w 159"/>
                <a:gd name="T61" fmla="*/ 209 h 310"/>
                <a:gd name="T62" fmla="*/ 11 w 159"/>
                <a:gd name="T63" fmla="*/ 178 h 310"/>
                <a:gd name="T64" fmla="*/ 11 w 159"/>
                <a:gd name="T65" fmla="*/ 94 h 310"/>
                <a:gd name="T66" fmla="*/ 25 w 159"/>
                <a:gd name="T67" fmla="*/ 13 h 310"/>
                <a:gd name="T68" fmla="*/ 25 w 159"/>
                <a:gd name="T69" fmla="*/ 1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310">
                  <a:moveTo>
                    <a:pt x="25" y="13"/>
                  </a:moveTo>
                  <a:cubicBezTo>
                    <a:pt x="26" y="11"/>
                    <a:pt x="27" y="8"/>
                    <a:pt x="28" y="6"/>
                  </a:cubicBezTo>
                  <a:cubicBezTo>
                    <a:pt x="29" y="4"/>
                    <a:pt x="30" y="2"/>
                    <a:pt x="31" y="0"/>
                  </a:cubicBezTo>
                  <a:cubicBezTo>
                    <a:pt x="34" y="5"/>
                    <a:pt x="42" y="7"/>
                    <a:pt x="47" y="9"/>
                  </a:cubicBezTo>
                  <a:cubicBezTo>
                    <a:pt x="56" y="13"/>
                    <a:pt x="67" y="16"/>
                    <a:pt x="78" y="16"/>
                  </a:cubicBezTo>
                  <a:cubicBezTo>
                    <a:pt x="88" y="17"/>
                    <a:pt x="99" y="15"/>
                    <a:pt x="109" y="11"/>
                  </a:cubicBezTo>
                  <a:cubicBezTo>
                    <a:pt x="113" y="10"/>
                    <a:pt x="117" y="7"/>
                    <a:pt x="122" y="5"/>
                  </a:cubicBezTo>
                  <a:cubicBezTo>
                    <a:pt x="125" y="14"/>
                    <a:pt x="128" y="23"/>
                    <a:pt x="131" y="33"/>
                  </a:cubicBezTo>
                  <a:cubicBezTo>
                    <a:pt x="137" y="52"/>
                    <a:pt x="142" y="72"/>
                    <a:pt x="146" y="92"/>
                  </a:cubicBezTo>
                  <a:cubicBezTo>
                    <a:pt x="148" y="101"/>
                    <a:pt x="150" y="110"/>
                    <a:pt x="150" y="119"/>
                  </a:cubicBezTo>
                  <a:cubicBezTo>
                    <a:pt x="151" y="138"/>
                    <a:pt x="145" y="157"/>
                    <a:pt x="148" y="176"/>
                  </a:cubicBezTo>
                  <a:cubicBezTo>
                    <a:pt x="149" y="184"/>
                    <a:pt x="151" y="191"/>
                    <a:pt x="152" y="199"/>
                  </a:cubicBezTo>
                  <a:cubicBezTo>
                    <a:pt x="159" y="234"/>
                    <a:pt x="148" y="270"/>
                    <a:pt x="144" y="305"/>
                  </a:cubicBezTo>
                  <a:cubicBezTo>
                    <a:pt x="144" y="305"/>
                    <a:pt x="144" y="305"/>
                    <a:pt x="144" y="305"/>
                  </a:cubicBezTo>
                  <a:cubicBezTo>
                    <a:pt x="138" y="305"/>
                    <a:pt x="131" y="305"/>
                    <a:pt x="125" y="303"/>
                  </a:cubicBezTo>
                  <a:cubicBezTo>
                    <a:pt x="125" y="303"/>
                    <a:pt x="125" y="302"/>
                    <a:pt x="125" y="302"/>
                  </a:cubicBezTo>
                  <a:cubicBezTo>
                    <a:pt x="125" y="301"/>
                    <a:pt x="125" y="301"/>
                    <a:pt x="125" y="301"/>
                  </a:cubicBezTo>
                  <a:cubicBezTo>
                    <a:pt x="129" y="262"/>
                    <a:pt x="132" y="222"/>
                    <a:pt x="120" y="184"/>
                  </a:cubicBezTo>
                  <a:cubicBezTo>
                    <a:pt x="116" y="173"/>
                    <a:pt x="111" y="163"/>
                    <a:pt x="107" y="152"/>
                  </a:cubicBezTo>
                  <a:cubicBezTo>
                    <a:pt x="96" y="125"/>
                    <a:pt x="91" y="96"/>
                    <a:pt x="86" y="68"/>
                  </a:cubicBezTo>
                  <a:cubicBezTo>
                    <a:pt x="86" y="67"/>
                    <a:pt x="86" y="67"/>
                    <a:pt x="86" y="67"/>
                  </a:cubicBezTo>
                  <a:cubicBezTo>
                    <a:pt x="81" y="69"/>
                    <a:pt x="76" y="69"/>
                    <a:pt x="70" y="68"/>
                  </a:cubicBezTo>
                  <a:cubicBezTo>
                    <a:pt x="70" y="69"/>
                    <a:pt x="70" y="69"/>
                    <a:pt x="70" y="69"/>
                  </a:cubicBezTo>
                  <a:cubicBezTo>
                    <a:pt x="69" y="97"/>
                    <a:pt x="64" y="125"/>
                    <a:pt x="53" y="151"/>
                  </a:cubicBezTo>
                  <a:cubicBezTo>
                    <a:pt x="46" y="167"/>
                    <a:pt x="38" y="182"/>
                    <a:pt x="35" y="199"/>
                  </a:cubicBezTo>
                  <a:cubicBezTo>
                    <a:pt x="33" y="212"/>
                    <a:pt x="35" y="225"/>
                    <a:pt x="34" y="239"/>
                  </a:cubicBezTo>
                  <a:cubicBezTo>
                    <a:pt x="33" y="248"/>
                    <a:pt x="31" y="258"/>
                    <a:pt x="29" y="267"/>
                  </a:cubicBezTo>
                  <a:cubicBezTo>
                    <a:pt x="26" y="281"/>
                    <a:pt x="23" y="295"/>
                    <a:pt x="20" y="310"/>
                  </a:cubicBezTo>
                  <a:cubicBezTo>
                    <a:pt x="20" y="310"/>
                    <a:pt x="19" y="310"/>
                    <a:pt x="19" y="310"/>
                  </a:cubicBezTo>
                  <a:cubicBezTo>
                    <a:pt x="14" y="310"/>
                    <a:pt x="9" y="309"/>
                    <a:pt x="5" y="307"/>
                  </a:cubicBezTo>
                  <a:cubicBezTo>
                    <a:pt x="10" y="275"/>
                    <a:pt x="0" y="242"/>
                    <a:pt x="4" y="209"/>
                  </a:cubicBezTo>
                  <a:cubicBezTo>
                    <a:pt x="6" y="199"/>
                    <a:pt x="9" y="189"/>
                    <a:pt x="11" y="178"/>
                  </a:cubicBezTo>
                  <a:cubicBezTo>
                    <a:pt x="16" y="150"/>
                    <a:pt x="12" y="122"/>
                    <a:pt x="11" y="94"/>
                  </a:cubicBezTo>
                  <a:cubicBezTo>
                    <a:pt x="10" y="66"/>
                    <a:pt x="11" y="37"/>
                    <a:pt x="25" y="13"/>
                  </a:cubicBezTo>
                  <a:cubicBezTo>
                    <a:pt x="25" y="13"/>
                    <a:pt x="25" y="13"/>
                    <a:pt x="25" y="13"/>
                  </a:cubicBezTo>
                  <a:close/>
                </a:path>
              </a:pathLst>
            </a:custGeom>
            <a:solidFill>
              <a:srgbClr val="1D61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s1íďè">
              <a:extLst>
                <a:ext uri="{FF2B5EF4-FFF2-40B4-BE49-F238E27FC236}">
                  <a16:creationId xmlns:a16="http://schemas.microsoft.com/office/drawing/2014/main" id="{CE1BE808-2366-81BA-CF5B-AD884FA01763}"/>
                </a:ext>
              </a:extLst>
            </p:cNvPr>
            <p:cNvSpPr/>
            <p:nvPr/>
          </p:nvSpPr>
          <p:spPr bwMode="auto">
            <a:xfrm>
              <a:off x="6896101" y="3165475"/>
              <a:ext cx="136525" cy="525463"/>
            </a:xfrm>
            <a:custGeom>
              <a:avLst/>
              <a:gdLst>
                <a:gd name="T0" fmla="*/ 19 w 25"/>
                <a:gd name="T1" fmla="*/ 9 h 96"/>
                <a:gd name="T2" fmla="*/ 24 w 25"/>
                <a:gd name="T3" fmla="*/ 31 h 96"/>
                <a:gd name="T4" fmla="*/ 21 w 25"/>
                <a:gd name="T5" fmla="*/ 58 h 96"/>
                <a:gd name="T6" fmla="*/ 24 w 25"/>
                <a:gd name="T7" fmla="*/ 79 h 96"/>
                <a:gd name="T8" fmla="*/ 21 w 25"/>
                <a:gd name="T9" fmla="*/ 96 h 96"/>
                <a:gd name="T10" fmla="*/ 21 w 25"/>
                <a:gd name="T11" fmla="*/ 96 h 96"/>
                <a:gd name="T12" fmla="*/ 15 w 25"/>
                <a:gd name="T13" fmla="*/ 76 h 96"/>
                <a:gd name="T14" fmla="*/ 8 w 25"/>
                <a:gd name="T15" fmla="*/ 25 h 96"/>
                <a:gd name="T16" fmla="*/ 3 w 25"/>
                <a:gd name="T17" fmla="*/ 7 h 96"/>
                <a:gd name="T18" fmla="*/ 1 w 25"/>
                <a:gd name="T19" fmla="*/ 1 h 96"/>
                <a:gd name="T20" fmla="*/ 0 w 25"/>
                <a:gd name="T21" fmla="*/ 0 h 96"/>
                <a:gd name="T22" fmla="*/ 4 w 25"/>
                <a:gd name="T23" fmla="*/ 0 h 96"/>
                <a:gd name="T24" fmla="*/ 19 w 25"/>
                <a:gd name="T25"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6">
                  <a:moveTo>
                    <a:pt x="19" y="9"/>
                  </a:moveTo>
                  <a:cubicBezTo>
                    <a:pt x="25" y="15"/>
                    <a:pt x="25" y="23"/>
                    <a:pt x="24" y="31"/>
                  </a:cubicBezTo>
                  <a:cubicBezTo>
                    <a:pt x="24" y="40"/>
                    <a:pt x="21" y="49"/>
                    <a:pt x="21" y="58"/>
                  </a:cubicBezTo>
                  <a:cubicBezTo>
                    <a:pt x="21" y="65"/>
                    <a:pt x="24" y="72"/>
                    <a:pt x="24" y="79"/>
                  </a:cubicBezTo>
                  <a:cubicBezTo>
                    <a:pt x="25" y="85"/>
                    <a:pt x="23" y="91"/>
                    <a:pt x="21" y="96"/>
                  </a:cubicBezTo>
                  <a:cubicBezTo>
                    <a:pt x="21" y="96"/>
                    <a:pt x="21" y="96"/>
                    <a:pt x="21" y="96"/>
                  </a:cubicBezTo>
                  <a:cubicBezTo>
                    <a:pt x="18" y="89"/>
                    <a:pt x="16" y="83"/>
                    <a:pt x="15" y="76"/>
                  </a:cubicBezTo>
                  <a:cubicBezTo>
                    <a:pt x="13" y="59"/>
                    <a:pt x="12" y="42"/>
                    <a:pt x="8" y="25"/>
                  </a:cubicBezTo>
                  <a:cubicBezTo>
                    <a:pt x="7" y="19"/>
                    <a:pt x="5" y="13"/>
                    <a:pt x="3" y="7"/>
                  </a:cubicBezTo>
                  <a:cubicBezTo>
                    <a:pt x="2" y="5"/>
                    <a:pt x="2" y="3"/>
                    <a:pt x="1" y="1"/>
                  </a:cubicBezTo>
                  <a:cubicBezTo>
                    <a:pt x="1" y="1"/>
                    <a:pt x="0" y="0"/>
                    <a:pt x="0" y="0"/>
                  </a:cubicBezTo>
                  <a:cubicBezTo>
                    <a:pt x="1" y="0"/>
                    <a:pt x="2" y="0"/>
                    <a:pt x="4" y="0"/>
                  </a:cubicBezTo>
                  <a:cubicBezTo>
                    <a:pt x="9" y="3"/>
                    <a:pt x="14" y="5"/>
                    <a:pt x="19" y="9"/>
                  </a:cubicBezTo>
                  <a:close/>
                </a:path>
              </a:pathLst>
            </a:custGeom>
            <a:solidFill>
              <a:srgbClr val="FFC5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şlidê">
              <a:extLst>
                <a:ext uri="{FF2B5EF4-FFF2-40B4-BE49-F238E27FC236}">
                  <a16:creationId xmlns:a16="http://schemas.microsoft.com/office/drawing/2014/main" id="{ADE63B52-186A-7EAA-BB9A-D4A029A9E37A}"/>
                </a:ext>
              </a:extLst>
            </p:cNvPr>
            <p:cNvSpPr/>
            <p:nvPr/>
          </p:nvSpPr>
          <p:spPr bwMode="auto">
            <a:xfrm>
              <a:off x="6500813" y="3165475"/>
              <a:ext cx="176213" cy="542925"/>
            </a:xfrm>
            <a:custGeom>
              <a:avLst/>
              <a:gdLst>
                <a:gd name="T0" fmla="*/ 27 w 32"/>
                <a:gd name="T1" fmla="*/ 3 h 99"/>
                <a:gd name="T2" fmla="*/ 29 w 32"/>
                <a:gd name="T3" fmla="*/ 23 h 99"/>
                <a:gd name="T4" fmla="*/ 21 w 32"/>
                <a:gd name="T5" fmla="*/ 32 h 99"/>
                <a:gd name="T6" fmla="*/ 14 w 32"/>
                <a:gd name="T7" fmla="*/ 43 h 99"/>
                <a:gd name="T8" fmla="*/ 13 w 32"/>
                <a:gd name="T9" fmla="*/ 74 h 99"/>
                <a:gd name="T10" fmla="*/ 13 w 32"/>
                <a:gd name="T11" fmla="*/ 99 h 99"/>
                <a:gd name="T12" fmla="*/ 10 w 32"/>
                <a:gd name="T13" fmla="*/ 82 h 99"/>
                <a:gd name="T14" fmla="*/ 3 w 32"/>
                <a:gd name="T15" fmla="*/ 62 h 99"/>
                <a:gd name="T16" fmla="*/ 2 w 32"/>
                <a:gd name="T17" fmla="*/ 55 h 99"/>
                <a:gd name="T18" fmla="*/ 1 w 32"/>
                <a:gd name="T19" fmla="*/ 33 h 99"/>
                <a:gd name="T20" fmla="*/ 3 w 32"/>
                <a:gd name="T21" fmla="*/ 20 h 99"/>
                <a:gd name="T22" fmla="*/ 12 w 32"/>
                <a:gd name="T23" fmla="*/ 12 h 99"/>
                <a:gd name="T24" fmla="*/ 23 w 32"/>
                <a:gd name="T25" fmla="*/ 0 h 99"/>
                <a:gd name="T26" fmla="*/ 31 w 32"/>
                <a:gd name="T27" fmla="*/ 1 h 99"/>
                <a:gd name="T28" fmla="*/ 32 w 32"/>
                <a:gd name="T29" fmla="*/ 3 h 99"/>
                <a:gd name="T30" fmla="*/ 29 w 32"/>
                <a:gd name="T31" fmla="*/ 4 h 99"/>
                <a:gd name="T32" fmla="*/ 27 w 32"/>
                <a:gd name="T33" fmla="*/ 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99">
                  <a:moveTo>
                    <a:pt x="27" y="3"/>
                  </a:moveTo>
                  <a:cubicBezTo>
                    <a:pt x="27" y="7"/>
                    <a:pt x="31" y="19"/>
                    <a:pt x="29" y="23"/>
                  </a:cubicBezTo>
                  <a:cubicBezTo>
                    <a:pt x="28" y="27"/>
                    <a:pt x="24" y="29"/>
                    <a:pt x="21" y="32"/>
                  </a:cubicBezTo>
                  <a:cubicBezTo>
                    <a:pt x="18" y="35"/>
                    <a:pt x="15" y="39"/>
                    <a:pt x="14" y="43"/>
                  </a:cubicBezTo>
                  <a:cubicBezTo>
                    <a:pt x="10" y="53"/>
                    <a:pt x="12" y="63"/>
                    <a:pt x="13" y="74"/>
                  </a:cubicBezTo>
                  <a:cubicBezTo>
                    <a:pt x="14" y="82"/>
                    <a:pt x="13" y="90"/>
                    <a:pt x="13" y="99"/>
                  </a:cubicBezTo>
                  <a:cubicBezTo>
                    <a:pt x="11" y="94"/>
                    <a:pt x="11" y="87"/>
                    <a:pt x="10" y="82"/>
                  </a:cubicBezTo>
                  <a:cubicBezTo>
                    <a:pt x="8" y="75"/>
                    <a:pt x="4" y="70"/>
                    <a:pt x="3" y="62"/>
                  </a:cubicBezTo>
                  <a:cubicBezTo>
                    <a:pt x="3" y="60"/>
                    <a:pt x="2" y="58"/>
                    <a:pt x="2" y="55"/>
                  </a:cubicBezTo>
                  <a:cubicBezTo>
                    <a:pt x="2" y="48"/>
                    <a:pt x="2" y="41"/>
                    <a:pt x="1" y="33"/>
                  </a:cubicBezTo>
                  <a:cubicBezTo>
                    <a:pt x="0" y="29"/>
                    <a:pt x="0" y="24"/>
                    <a:pt x="3" y="20"/>
                  </a:cubicBezTo>
                  <a:cubicBezTo>
                    <a:pt x="5" y="17"/>
                    <a:pt x="9" y="15"/>
                    <a:pt x="12" y="12"/>
                  </a:cubicBezTo>
                  <a:cubicBezTo>
                    <a:pt x="15" y="8"/>
                    <a:pt x="19" y="3"/>
                    <a:pt x="23" y="0"/>
                  </a:cubicBezTo>
                  <a:cubicBezTo>
                    <a:pt x="26" y="1"/>
                    <a:pt x="29" y="1"/>
                    <a:pt x="31" y="1"/>
                  </a:cubicBezTo>
                  <a:cubicBezTo>
                    <a:pt x="32" y="3"/>
                    <a:pt x="32" y="3"/>
                    <a:pt x="32" y="3"/>
                  </a:cubicBezTo>
                  <a:cubicBezTo>
                    <a:pt x="31" y="3"/>
                    <a:pt x="30" y="4"/>
                    <a:pt x="29" y="4"/>
                  </a:cubicBezTo>
                  <a:cubicBezTo>
                    <a:pt x="29" y="4"/>
                    <a:pt x="28" y="4"/>
                    <a:pt x="27" y="3"/>
                  </a:cubicBezTo>
                  <a:close/>
                </a:path>
              </a:pathLst>
            </a:custGeom>
            <a:solidFill>
              <a:srgbClr val="FFC5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ŝḷîḍé">
              <a:extLst>
                <a:ext uri="{FF2B5EF4-FFF2-40B4-BE49-F238E27FC236}">
                  <a16:creationId xmlns:a16="http://schemas.microsoft.com/office/drawing/2014/main" id="{DE94FA6B-3154-D502-0A48-E654F9674ACA}"/>
                </a:ext>
              </a:extLst>
            </p:cNvPr>
            <p:cNvSpPr/>
            <p:nvPr/>
          </p:nvSpPr>
          <p:spPr bwMode="auto">
            <a:xfrm>
              <a:off x="6330951" y="3467100"/>
              <a:ext cx="241300" cy="454025"/>
            </a:xfrm>
            <a:custGeom>
              <a:avLst/>
              <a:gdLst>
                <a:gd name="T0" fmla="*/ 39 w 44"/>
                <a:gd name="T1" fmla="*/ 70 h 83"/>
                <a:gd name="T2" fmla="*/ 36 w 44"/>
                <a:gd name="T3" fmla="*/ 76 h 83"/>
                <a:gd name="T4" fmla="*/ 33 w 44"/>
                <a:gd name="T5" fmla="*/ 83 h 83"/>
                <a:gd name="T6" fmla="*/ 33 w 44"/>
                <a:gd name="T7" fmla="*/ 83 h 83"/>
                <a:gd name="T8" fmla="*/ 0 w 44"/>
                <a:gd name="T9" fmla="*/ 66 h 83"/>
                <a:gd name="T10" fmla="*/ 7 w 44"/>
                <a:gd name="T11" fmla="*/ 56 h 83"/>
                <a:gd name="T12" fmla="*/ 13 w 44"/>
                <a:gd name="T13" fmla="*/ 47 h 83"/>
                <a:gd name="T14" fmla="*/ 13 w 44"/>
                <a:gd name="T15" fmla="*/ 47 h 83"/>
                <a:gd name="T16" fmla="*/ 18 w 44"/>
                <a:gd name="T17" fmla="*/ 37 h 83"/>
                <a:gd name="T18" fmla="*/ 26 w 44"/>
                <a:gd name="T19" fmla="*/ 18 h 83"/>
                <a:gd name="T20" fmla="*/ 26 w 44"/>
                <a:gd name="T21" fmla="*/ 0 h 83"/>
                <a:gd name="T22" fmla="*/ 33 w 44"/>
                <a:gd name="T23" fmla="*/ 0 h 83"/>
                <a:gd name="T24" fmla="*/ 34 w 44"/>
                <a:gd name="T25" fmla="*/ 7 h 83"/>
                <a:gd name="T26" fmla="*/ 41 w 44"/>
                <a:gd name="T27" fmla="*/ 27 h 83"/>
                <a:gd name="T28" fmla="*/ 44 w 44"/>
                <a:gd name="T29" fmla="*/ 44 h 83"/>
                <a:gd name="T30" fmla="*/ 42 w 44"/>
                <a:gd name="T31" fmla="*/ 59 h 83"/>
                <a:gd name="T32" fmla="*/ 39 w 44"/>
                <a:gd name="T33" fmla="*/ 7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3">
                  <a:moveTo>
                    <a:pt x="39" y="70"/>
                  </a:moveTo>
                  <a:cubicBezTo>
                    <a:pt x="38" y="72"/>
                    <a:pt x="37" y="74"/>
                    <a:pt x="36" y="76"/>
                  </a:cubicBezTo>
                  <a:cubicBezTo>
                    <a:pt x="35" y="78"/>
                    <a:pt x="34" y="81"/>
                    <a:pt x="33" y="83"/>
                  </a:cubicBezTo>
                  <a:cubicBezTo>
                    <a:pt x="33" y="83"/>
                    <a:pt x="33" y="83"/>
                    <a:pt x="33" y="83"/>
                  </a:cubicBezTo>
                  <a:cubicBezTo>
                    <a:pt x="22" y="78"/>
                    <a:pt x="9" y="74"/>
                    <a:pt x="0" y="66"/>
                  </a:cubicBezTo>
                  <a:cubicBezTo>
                    <a:pt x="1" y="62"/>
                    <a:pt x="5" y="59"/>
                    <a:pt x="7" y="56"/>
                  </a:cubicBezTo>
                  <a:cubicBezTo>
                    <a:pt x="9" y="53"/>
                    <a:pt x="11" y="50"/>
                    <a:pt x="13" y="47"/>
                  </a:cubicBezTo>
                  <a:cubicBezTo>
                    <a:pt x="13" y="47"/>
                    <a:pt x="13" y="47"/>
                    <a:pt x="13" y="47"/>
                  </a:cubicBezTo>
                  <a:cubicBezTo>
                    <a:pt x="15" y="44"/>
                    <a:pt x="16" y="41"/>
                    <a:pt x="18" y="37"/>
                  </a:cubicBezTo>
                  <a:cubicBezTo>
                    <a:pt x="21" y="31"/>
                    <a:pt x="24" y="25"/>
                    <a:pt x="26" y="18"/>
                  </a:cubicBezTo>
                  <a:cubicBezTo>
                    <a:pt x="27" y="12"/>
                    <a:pt x="27" y="6"/>
                    <a:pt x="26" y="0"/>
                  </a:cubicBezTo>
                  <a:cubicBezTo>
                    <a:pt x="33" y="0"/>
                    <a:pt x="33" y="0"/>
                    <a:pt x="33" y="0"/>
                  </a:cubicBezTo>
                  <a:cubicBezTo>
                    <a:pt x="33" y="3"/>
                    <a:pt x="34" y="5"/>
                    <a:pt x="34" y="7"/>
                  </a:cubicBezTo>
                  <a:cubicBezTo>
                    <a:pt x="35" y="15"/>
                    <a:pt x="39" y="20"/>
                    <a:pt x="41" y="27"/>
                  </a:cubicBezTo>
                  <a:cubicBezTo>
                    <a:pt x="42" y="32"/>
                    <a:pt x="42" y="39"/>
                    <a:pt x="44" y="44"/>
                  </a:cubicBezTo>
                  <a:cubicBezTo>
                    <a:pt x="43" y="49"/>
                    <a:pt x="43" y="54"/>
                    <a:pt x="42" y="59"/>
                  </a:cubicBezTo>
                  <a:cubicBezTo>
                    <a:pt x="41" y="63"/>
                    <a:pt x="40" y="67"/>
                    <a:pt x="39" y="70"/>
                  </a:cubicBezTo>
                  <a:close/>
                </a:path>
              </a:pathLst>
            </a:custGeom>
            <a:solidFill>
              <a:srgbClr val="FFC5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ŝ1ïḍê">
              <a:extLst>
                <a:ext uri="{FF2B5EF4-FFF2-40B4-BE49-F238E27FC236}">
                  <a16:creationId xmlns:a16="http://schemas.microsoft.com/office/drawing/2014/main" id="{4B5F7120-4375-F8CB-E492-3C1A5137795C}"/>
                </a:ext>
              </a:extLst>
            </p:cNvPr>
            <p:cNvSpPr/>
            <p:nvPr/>
          </p:nvSpPr>
          <p:spPr bwMode="auto">
            <a:xfrm>
              <a:off x="6918326" y="2635250"/>
              <a:ext cx="503238" cy="1292225"/>
            </a:xfrm>
            <a:custGeom>
              <a:avLst/>
              <a:gdLst>
                <a:gd name="T0" fmla="*/ 8 w 92"/>
                <a:gd name="T1" fmla="*/ 96 h 236"/>
                <a:gd name="T2" fmla="*/ 13 w 92"/>
                <a:gd name="T3" fmla="*/ 96 h 236"/>
                <a:gd name="T4" fmla="*/ 30 w 92"/>
                <a:gd name="T5" fmla="*/ 95 h 236"/>
                <a:gd name="T6" fmla="*/ 41 w 92"/>
                <a:gd name="T7" fmla="*/ 82 h 236"/>
                <a:gd name="T8" fmla="*/ 62 w 92"/>
                <a:gd name="T9" fmla="*/ 62 h 236"/>
                <a:gd name="T10" fmla="*/ 33 w 92"/>
                <a:gd name="T11" fmla="*/ 9 h 236"/>
                <a:gd name="T12" fmla="*/ 36 w 92"/>
                <a:gd name="T13" fmla="*/ 7 h 236"/>
                <a:gd name="T14" fmla="*/ 45 w 92"/>
                <a:gd name="T15" fmla="*/ 4 h 236"/>
                <a:gd name="T16" fmla="*/ 55 w 92"/>
                <a:gd name="T17" fmla="*/ 1 h 236"/>
                <a:gd name="T18" fmla="*/ 59 w 92"/>
                <a:gd name="T19" fmla="*/ 0 h 236"/>
                <a:gd name="T20" fmla="*/ 92 w 92"/>
                <a:gd name="T21" fmla="*/ 70 h 236"/>
                <a:gd name="T22" fmla="*/ 79 w 92"/>
                <a:gd name="T23" fmla="*/ 89 h 236"/>
                <a:gd name="T24" fmla="*/ 46 w 92"/>
                <a:gd name="T25" fmla="*/ 125 h 236"/>
                <a:gd name="T26" fmla="*/ 36 w 92"/>
                <a:gd name="T27" fmla="*/ 139 h 236"/>
                <a:gd name="T28" fmla="*/ 39 w 92"/>
                <a:gd name="T29" fmla="*/ 162 h 236"/>
                <a:gd name="T30" fmla="*/ 54 w 92"/>
                <a:gd name="T31" fmla="*/ 202 h 236"/>
                <a:gd name="T32" fmla="*/ 59 w 92"/>
                <a:gd name="T33" fmla="*/ 218 h 236"/>
                <a:gd name="T34" fmla="*/ 61 w 92"/>
                <a:gd name="T35" fmla="*/ 223 h 236"/>
                <a:gd name="T36" fmla="*/ 43 w 92"/>
                <a:gd name="T37" fmla="*/ 232 h 236"/>
                <a:gd name="T38" fmla="*/ 28 w 92"/>
                <a:gd name="T39" fmla="*/ 236 h 236"/>
                <a:gd name="T40" fmla="*/ 27 w 92"/>
                <a:gd name="T41" fmla="*/ 225 h 236"/>
                <a:gd name="T42" fmla="*/ 25 w 92"/>
                <a:gd name="T43" fmla="*/ 216 h 236"/>
                <a:gd name="T44" fmla="*/ 17 w 92"/>
                <a:gd name="T45" fmla="*/ 193 h 236"/>
                <a:gd name="T46" fmla="*/ 17 w 92"/>
                <a:gd name="T47" fmla="*/ 193 h 236"/>
                <a:gd name="T48" fmla="*/ 20 w 92"/>
                <a:gd name="T49" fmla="*/ 176 h 236"/>
                <a:gd name="T50" fmla="*/ 17 w 92"/>
                <a:gd name="T51" fmla="*/ 155 h 236"/>
                <a:gd name="T52" fmla="*/ 20 w 92"/>
                <a:gd name="T53" fmla="*/ 128 h 236"/>
                <a:gd name="T54" fmla="*/ 15 w 92"/>
                <a:gd name="T55" fmla="*/ 106 h 236"/>
                <a:gd name="T56" fmla="*/ 0 w 92"/>
                <a:gd name="T57" fmla="*/ 97 h 236"/>
                <a:gd name="T58" fmla="*/ 8 w 92"/>
                <a:gd name="T59" fmla="*/ 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2" h="236">
                  <a:moveTo>
                    <a:pt x="8" y="96"/>
                  </a:moveTo>
                  <a:cubicBezTo>
                    <a:pt x="9" y="96"/>
                    <a:pt x="11" y="96"/>
                    <a:pt x="13" y="96"/>
                  </a:cubicBezTo>
                  <a:cubicBezTo>
                    <a:pt x="19" y="96"/>
                    <a:pt x="25" y="97"/>
                    <a:pt x="30" y="95"/>
                  </a:cubicBezTo>
                  <a:cubicBezTo>
                    <a:pt x="35" y="93"/>
                    <a:pt x="38" y="86"/>
                    <a:pt x="41" y="82"/>
                  </a:cubicBezTo>
                  <a:cubicBezTo>
                    <a:pt x="45" y="76"/>
                    <a:pt x="56" y="67"/>
                    <a:pt x="62" y="62"/>
                  </a:cubicBezTo>
                  <a:cubicBezTo>
                    <a:pt x="65" y="59"/>
                    <a:pt x="30" y="12"/>
                    <a:pt x="33" y="9"/>
                  </a:cubicBezTo>
                  <a:cubicBezTo>
                    <a:pt x="34" y="8"/>
                    <a:pt x="35" y="8"/>
                    <a:pt x="36" y="7"/>
                  </a:cubicBezTo>
                  <a:cubicBezTo>
                    <a:pt x="39" y="6"/>
                    <a:pt x="43" y="5"/>
                    <a:pt x="45" y="4"/>
                  </a:cubicBezTo>
                  <a:cubicBezTo>
                    <a:pt x="48" y="3"/>
                    <a:pt x="52" y="2"/>
                    <a:pt x="55" y="1"/>
                  </a:cubicBezTo>
                  <a:cubicBezTo>
                    <a:pt x="56" y="1"/>
                    <a:pt x="58" y="1"/>
                    <a:pt x="59" y="0"/>
                  </a:cubicBezTo>
                  <a:cubicBezTo>
                    <a:pt x="67" y="19"/>
                    <a:pt x="92" y="65"/>
                    <a:pt x="92" y="70"/>
                  </a:cubicBezTo>
                  <a:cubicBezTo>
                    <a:pt x="91" y="77"/>
                    <a:pt x="83" y="84"/>
                    <a:pt x="79" y="89"/>
                  </a:cubicBezTo>
                  <a:cubicBezTo>
                    <a:pt x="69" y="102"/>
                    <a:pt x="58" y="114"/>
                    <a:pt x="46" y="125"/>
                  </a:cubicBezTo>
                  <a:cubicBezTo>
                    <a:pt x="42" y="129"/>
                    <a:pt x="36" y="133"/>
                    <a:pt x="36" y="139"/>
                  </a:cubicBezTo>
                  <a:cubicBezTo>
                    <a:pt x="35" y="146"/>
                    <a:pt x="37" y="154"/>
                    <a:pt x="39" y="162"/>
                  </a:cubicBezTo>
                  <a:cubicBezTo>
                    <a:pt x="43" y="175"/>
                    <a:pt x="48" y="189"/>
                    <a:pt x="54" y="202"/>
                  </a:cubicBezTo>
                  <a:cubicBezTo>
                    <a:pt x="56" y="207"/>
                    <a:pt x="57" y="213"/>
                    <a:pt x="59" y="218"/>
                  </a:cubicBezTo>
                  <a:cubicBezTo>
                    <a:pt x="60" y="220"/>
                    <a:pt x="61" y="221"/>
                    <a:pt x="61" y="223"/>
                  </a:cubicBezTo>
                  <a:cubicBezTo>
                    <a:pt x="58" y="228"/>
                    <a:pt x="47" y="231"/>
                    <a:pt x="43" y="232"/>
                  </a:cubicBezTo>
                  <a:cubicBezTo>
                    <a:pt x="39" y="233"/>
                    <a:pt x="32" y="234"/>
                    <a:pt x="28" y="236"/>
                  </a:cubicBezTo>
                  <a:cubicBezTo>
                    <a:pt x="29" y="233"/>
                    <a:pt x="28" y="229"/>
                    <a:pt x="27" y="225"/>
                  </a:cubicBezTo>
                  <a:cubicBezTo>
                    <a:pt x="27" y="221"/>
                    <a:pt x="25" y="218"/>
                    <a:pt x="25" y="216"/>
                  </a:cubicBezTo>
                  <a:cubicBezTo>
                    <a:pt x="22" y="208"/>
                    <a:pt x="19" y="200"/>
                    <a:pt x="17" y="193"/>
                  </a:cubicBezTo>
                  <a:cubicBezTo>
                    <a:pt x="17" y="193"/>
                    <a:pt x="17" y="193"/>
                    <a:pt x="17" y="193"/>
                  </a:cubicBezTo>
                  <a:cubicBezTo>
                    <a:pt x="19" y="188"/>
                    <a:pt x="21" y="182"/>
                    <a:pt x="20" y="176"/>
                  </a:cubicBezTo>
                  <a:cubicBezTo>
                    <a:pt x="20" y="169"/>
                    <a:pt x="17" y="162"/>
                    <a:pt x="17" y="155"/>
                  </a:cubicBezTo>
                  <a:cubicBezTo>
                    <a:pt x="17" y="146"/>
                    <a:pt x="20" y="137"/>
                    <a:pt x="20" y="128"/>
                  </a:cubicBezTo>
                  <a:cubicBezTo>
                    <a:pt x="21" y="120"/>
                    <a:pt x="21" y="112"/>
                    <a:pt x="15" y="106"/>
                  </a:cubicBezTo>
                  <a:cubicBezTo>
                    <a:pt x="10" y="102"/>
                    <a:pt x="5" y="100"/>
                    <a:pt x="0" y="97"/>
                  </a:cubicBezTo>
                  <a:cubicBezTo>
                    <a:pt x="2" y="96"/>
                    <a:pt x="5" y="96"/>
                    <a:pt x="8" y="96"/>
                  </a:cubicBezTo>
                  <a:close/>
                </a:path>
              </a:pathLst>
            </a:custGeom>
            <a:solidFill>
              <a:srgbClr val="FFC5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ṡļíḋé">
              <a:extLst>
                <a:ext uri="{FF2B5EF4-FFF2-40B4-BE49-F238E27FC236}">
                  <a16:creationId xmlns:a16="http://schemas.microsoft.com/office/drawing/2014/main" id="{0135F438-4CFF-7BD7-62C3-1B9274862294}"/>
                </a:ext>
              </a:extLst>
            </p:cNvPr>
            <p:cNvSpPr/>
            <p:nvPr/>
          </p:nvSpPr>
          <p:spPr bwMode="auto">
            <a:xfrm>
              <a:off x="6111876" y="2601913"/>
              <a:ext cx="515938" cy="865188"/>
            </a:xfrm>
            <a:custGeom>
              <a:avLst/>
              <a:gdLst>
                <a:gd name="T0" fmla="*/ 33 w 94"/>
                <a:gd name="T1" fmla="*/ 74 h 158"/>
                <a:gd name="T2" fmla="*/ 47 w 94"/>
                <a:gd name="T3" fmla="*/ 85 h 158"/>
                <a:gd name="T4" fmla="*/ 61 w 94"/>
                <a:gd name="T5" fmla="*/ 98 h 158"/>
                <a:gd name="T6" fmla="*/ 65 w 94"/>
                <a:gd name="T7" fmla="*/ 103 h 158"/>
                <a:gd name="T8" fmla="*/ 75 w 94"/>
                <a:gd name="T9" fmla="*/ 107 h 158"/>
                <a:gd name="T10" fmla="*/ 89 w 94"/>
                <a:gd name="T11" fmla="*/ 104 h 158"/>
                <a:gd name="T12" fmla="*/ 94 w 94"/>
                <a:gd name="T13" fmla="*/ 103 h 158"/>
                <a:gd name="T14" fmla="*/ 83 w 94"/>
                <a:gd name="T15" fmla="*/ 115 h 158"/>
                <a:gd name="T16" fmla="*/ 74 w 94"/>
                <a:gd name="T17" fmla="*/ 123 h 158"/>
                <a:gd name="T18" fmla="*/ 72 w 94"/>
                <a:gd name="T19" fmla="*/ 136 h 158"/>
                <a:gd name="T20" fmla="*/ 73 w 94"/>
                <a:gd name="T21" fmla="*/ 158 h 158"/>
                <a:gd name="T22" fmla="*/ 66 w 94"/>
                <a:gd name="T23" fmla="*/ 158 h 158"/>
                <a:gd name="T24" fmla="*/ 5 w 94"/>
                <a:gd name="T25" fmla="*/ 85 h 158"/>
                <a:gd name="T26" fmla="*/ 5 w 94"/>
                <a:gd name="T27" fmla="*/ 85 h 158"/>
                <a:gd name="T28" fmla="*/ 43 w 94"/>
                <a:gd name="T29" fmla="*/ 2 h 158"/>
                <a:gd name="T30" fmla="*/ 48 w 94"/>
                <a:gd name="T31" fmla="*/ 3 h 158"/>
                <a:gd name="T32" fmla="*/ 58 w 94"/>
                <a:gd name="T33" fmla="*/ 7 h 158"/>
                <a:gd name="T34" fmla="*/ 61 w 94"/>
                <a:gd name="T35" fmla="*/ 9 h 158"/>
                <a:gd name="T36" fmla="*/ 63 w 94"/>
                <a:gd name="T37" fmla="*/ 12 h 158"/>
                <a:gd name="T38" fmla="*/ 33 w 94"/>
                <a:gd name="T39" fmla="*/ 7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58">
                  <a:moveTo>
                    <a:pt x="33" y="74"/>
                  </a:moveTo>
                  <a:cubicBezTo>
                    <a:pt x="38" y="77"/>
                    <a:pt x="42" y="82"/>
                    <a:pt x="47" y="85"/>
                  </a:cubicBezTo>
                  <a:cubicBezTo>
                    <a:pt x="52" y="89"/>
                    <a:pt x="56" y="93"/>
                    <a:pt x="61" y="98"/>
                  </a:cubicBezTo>
                  <a:cubicBezTo>
                    <a:pt x="62" y="99"/>
                    <a:pt x="64" y="101"/>
                    <a:pt x="65" y="103"/>
                  </a:cubicBezTo>
                  <a:cubicBezTo>
                    <a:pt x="69" y="106"/>
                    <a:pt x="70" y="108"/>
                    <a:pt x="75" y="107"/>
                  </a:cubicBezTo>
                  <a:cubicBezTo>
                    <a:pt x="80" y="107"/>
                    <a:pt x="84" y="104"/>
                    <a:pt x="89" y="104"/>
                  </a:cubicBezTo>
                  <a:cubicBezTo>
                    <a:pt x="91" y="103"/>
                    <a:pt x="93" y="103"/>
                    <a:pt x="94" y="103"/>
                  </a:cubicBezTo>
                  <a:cubicBezTo>
                    <a:pt x="90" y="106"/>
                    <a:pt x="86" y="111"/>
                    <a:pt x="83" y="115"/>
                  </a:cubicBezTo>
                  <a:cubicBezTo>
                    <a:pt x="80" y="118"/>
                    <a:pt x="76" y="120"/>
                    <a:pt x="74" y="123"/>
                  </a:cubicBezTo>
                  <a:cubicBezTo>
                    <a:pt x="71" y="127"/>
                    <a:pt x="71" y="132"/>
                    <a:pt x="72" y="136"/>
                  </a:cubicBezTo>
                  <a:cubicBezTo>
                    <a:pt x="73" y="144"/>
                    <a:pt x="73" y="151"/>
                    <a:pt x="73" y="158"/>
                  </a:cubicBezTo>
                  <a:cubicBezTo>
                    <a:pt x="66" y="158"/>
                    <a:pt x="66" y="158"/>
                    <a:pt x="66" y="158"/>
                  </a:cubicBezTo>
                  <a:cubicBezTo>
                    <a:pt x="66" y="143"/>
                    <a:pt x="8" y="90"/>
                    <a:pt x="5" y="85"/>
                  </a:cubicBezTo>
                  <a:cubicBezTo>
                    <a:pt x="5" y="85"/>
                    <a:pt x="5" y="85"/>
                    <a:pt x="5" y="85"/>
                  </a:cubicBezTo>
                  <a:cubicBezTo>
                    <a:pt x="0" y="62"/>
                    <a:pt x="40" y="4"/>
                    <a:pt x="43" y="2"/>
                  </a:cubicBezTo>
                  <a:cubicBezTo>
                    <a:pt x="45" y="0"/>
                    <a:pt x="45" y="2"/>
                    <a:pt x="48" y="3"/>
                  </a:cubicBezTo>
                  <a:cubicBezTo>
                    <a:pt x="51" y="5"/>
                    <a:pt x="55" y="5"/>
                    <a:pt x="58" y="7"/>
                  </a:cubicBezTo>
                  <a:cubicBezTo>
                    <a:pt x="59" y="8"/>
                    <a:pt x="60" y="8"/>
                    <a:pt x="61" y="9"/>
                  </a:cubicBezTo>
                  <a:cubicBezTo>
                    <a:pt x="62" y="10"/>
                    <a:pt x="63" y="11"/>
                    <a:pt x="63" y="12"/>
                  </a:cubicBezTo>
                  <a:cubicBezTo>
                    <a:pt x="62" y="14"/>
                    <a:pt x="33" y="72"/>
                    <a:pt x="33" y="74"/>
                  </a:cubicBezTo>
                  <a:close/>
                </a:path>
              </a:pathLst>
            </a:custGeom>
            <a:solidFill>
              <a:srgbClr val="FFC5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iṣ1iḑê">
              <a:extLst>
                <a:ext uri="{FF2B5EF4-FFF2-40B4-BE49-F238E27FC236}">
                  <a16:creationId xmlns:a16="http://schemas.microsoft.com/office/drawing/2014/main" id="{D56ECA23-78E5-C62A-94F4-C57C00F21DEC}"/>
                </a:ext>
              </a:extLst>
            </p:cNvPr>
            <p:cNvSpPr/>
            <p:nvPr/>
          </p:nvSpPr>
          <p:spPr bwMode="auto">
            <a:xfrm>
              <a:off x="7043738" y="2498725"/>
              <a:ext cx="176213" cy="174625"/>
            </a:xfrm>
            <a:custGeom>
              <a:avLst/>
              <a:gdLst>
                <a:gd name="T0" fmla="*/ 32 w 32"/>
                <a:gd name="T1" fmla="*/ 26 h 32"/>
                <a:gd name="T2" fmla="*/ 22 w 32"/>
                <a:gd name="T3" fmla="*/ 29 h 32"/>
                <a:gd name="T4" fmla="*/ 13 w 32"/>
                <a:gd name="T5" fmla="*/ 32 h 32"/>
                <a:gd name="T6" fmla="*/ 13 w 32"/>
                <a:gd name="T7" fmla="*/ 31 h 32"/>
                <a:gd name="T8" fmla="*/ 3 w 32"/>
                <a:gd name="T9" fmla="*/ 8 h 32"/>
                <a:gd name="T10" fmla="*/ 1 w 32"/>
                <a:gd name="T11" fmla="*/ 2 h 32"/>
                <a:gd name="T12" fmla="*/ 2 w 32"/>
                <a:gd name="T13" fmla="*/ 0 h 32"/>
                <a:gd name="T14" fmla="*/ 3 w 32"/>
                <a:gd name="T15" fmla="*/ 1 h 32"/>
                <a:gd name="T16" fmla="*/ 10 w 32"/>
                <a:gd name="T17" fmla="*/ 10 h 32"/>
                <a:gd name="T18" fmla="*/ 25 w 32"/>
                <a:gd name="T19" fmla="*/ 10 h 32"/>
                <a:gd name="T20" fmla="*/ 31 w 32"/>
                <a:gd name="T21" fmla="*/ 25 h 32"/>
                <a:gd name="T22" fmla="*/ 32 w 32"/>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2">
                  <a:moveTo>
                    <a:pt x="32" y="26"/>
                  </a:moveTo>
                  <a:cubicBezTo>
                    <a:pt x="29" y="27"/>
                    <a:pt x="25" y="28"/>
                    <a:pt x="22" y="29"/>
                  </a:cubicBezTo>
                  <a:cubicBezTo>
                    <a:pt x="20" y="30"/>
                    <a:pt x="16" y="31"/>
                    <a:pt x="13" y="32"/>
                  </a:cubicBezTo>
                  <a:cubicBezTo>
                    <a:pt x="13" y="31"/>
                    <a:pt x="13" y="31"/>
                    <a:pt x="13" y="31"/>
                  </a:cubicBezTo>
                  <a:cubicBezTo>
                    <a:pt x="8" y="24"/>
                    <a:pt x="5" y="16"/>
                    <a:pt x="3" y="8"/>
                  </a:cubicBezTo>
                  <a:cubicBezTo>
                    <a:pt x="3" y="7"/>
                    <a:pt x="0" y="2"/>
                    <a:pt x="1" y="2"/>
                  </a:cubicBezTo>
                  <a:cubicBezTo>
                    <a:pt x="1" y="1"/>
                    <a:pt x="1" y="0"/>
                    <a:pt x="2" y="0"/>
                  </a:cubicBezTo>
                  <a:cubicBezTo>
                    <a:pt x="2" y="0"/>
                    <a:pt x="2" y="0"/>
                    <a:pt x="3" y="1"/>
                  </a:cubicBezTo>
                  <a:cubicBezTo>
                    <a:pt x="5" y="2"/>
                    <a:pt x="8" y="8"/>
                    <a:pt x="10" y="10"/>
                  </a:cubicBezTo>
                  <a:cubicBezTo>
                    <a:pt x="10" y="10"/>
                    <a:pt x="25" y="10"/>
                    <a:pt x="25" y="10"/>
                  </a:cubicBezTo>
                  <a:cubicBezTo>
                    <a:pt x="31" y="25"/>
                    <a:pt x="31" y="25"/>
                    <a:pt x="31" y="25"/>
                  </a:cubicBezTo>
                  <a:lnTo>
                    <a:pt x="32" y="26"/>
                  </a:lnTo>
                  <a:close/>
                </a:path>
              </a:pathLst>
            </a:custGeom>
            <a:solidFill>
              <a:srgbClr val="FFD0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Sļîḋê">
              <a:extLst>
                <a:ext uri="{FF2B5EF4-FFF2-40B4-BE49-F238E27FC236}">
                  <a16:creationId xmlns:a16="http://schemas.microsoft.com/office/drawing/2014/main" id="{E1EBCB6D-11A4-12FC-A166-6E14EF3131A2}"/>
                </a:ext>
              </a:extLst>
            </p:cNvPr>
            <p:cNvSpPr/>
            <p:nvPr/>
          </p:nvSpPr>
          <p:spPr bwMode="auto">
            <a:xfrm>
              <a:off x="6545263" y="3171825"/>
              <a:ext cx="520700" cy="771525"/>
            </a:xfrm>
            <a:custGeom>
              <a:avLst/>
              <a:gdLst>
                <a:gd name="T0" fmla="*/ 5 w 95"/>
                <a:gd name="T1" fmla="*/ 98 h 141"/>
                <a:gd name="T2" fmla="*/ 5 w 95"/>
                <a:gd name="T3" fmla="*/ 73 h 141"/>
                <a:gd name="T4" fmla="*/ 6 w 95"/>
                <a:gd name="T5" fmla="*/ 42 h 141"/>
                <a:gd name="T6" fmla="*/ 13 w 95"/>
                <a:gd name="T7" fmla="*/ 31 h 141"/>
                <a:gd name="T8" fmla="*/ 21 w 95"/>
                <a:gd name="T9" fmla="*/ 22 h 141"/>
                <a:gd name="T10" fmla="*/ 19 w 95"/>
                <a:gd name="T11" fmla="*/ 2 h 141"/>
                <a:gd name="T12" fmla="*/ 21 w 95"/>
                <a:gd name="T13" fmla="*/ 3 h 141"/>
                <a:gd name="T14" fmla="*/ 21 w 95"/>
                <a:gd name="T15" fmla="*/ 3 h 141"/>
                <a:gd name="T16" fmla="*/ 34 w 95"/>
                <a:gd name="T17" fmla="*/ 14 h 141"/>
                <a:gd name="T18" fmla="*/ 46 w 95"/>
                <a:gd name="T19" fmla="*/ 21 h 141"/>
                <a:gd name="T20" fmla="*/ 52 w 95"/>
                <a:gd name="T21" fmla="*/ 25 h 141"/>
                <a:gd name="T22" fmla="*/ 64 w 95"/>
                <a:gd name="T23" fmla="*/ 0 h 141"/>
                <a:gd name="T24" fmla="*/ 65 w 95"/>
                <a:gd name="T25" fmla="*/ 0 h 141"/>
                <a:gd name="T26" fmla="*/ 67 w 95"/>
                <a:gd name="T27" fmla="*/ 6 h 141"/>
                <a:gd name="T28" fmla="*/ 72 w 95"/>
                <a:gd name="T29" fmla="*/ 24 h 141"/>
                <a:gd name="T30" fmla="*/ 79 w 95"/>
                <a:gd name="T31" fmla="*/ 75 h 141"/>
                <a:gd name="T32" fmla="*/ 85 w 95"/>
                <a:gd name="T33" fmla="*/ 95 h 141"/>
                <a:gd name="T34" fmla="*/ 93 w 95"/>
                <a:gd name="T35" fmla="*/ 118 h 141"/>
                <a:gd name="T36" fmla="*/ 95 w 95"/>
                <a:gd name="T37" fmla="*/ 127 h 141"/>
                <a:gd name="T38" fmla="*/ 94 w 95"/>
                <a:gd name="T39" fmla="*/ 127 h 141"/>
                <a:gd name="T40" fmla="*/ 91 w 95"/>
                <a:gd name="T41" fmla="*/ 129 h 141"/>
                <a:gd name="T42" fmla="*/ 78 w 95"/>
                <a:gd name="T43" fmla="*/ 135 h 141"/>
                <a:gd name="T44" fmla="*/ 47 w 95"/>
                <a:gd name="T45" fmla="*/ 140 h 141"/>
                <a:gd name="T46" fmla="*/ 16 w 95"/>
                <a:gd name="T47" fmla="*/ 133 h 141"/>
                <a:gd name="T48" fmla="*/ 0 w 95"/>
                <a:gd name="T49" fmla="*/ 124 h 141"/>
                <a:gd name="T50" fmla="*/ 3 w 95"/>
                <a:gd name="T51" fmla="*/ 113 h 141"/>
                <a:gd name="T52" fmla="*/ 5 w 95"/>
                <a:gd name="T53" fmla="*/ 9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41">
                  <a:moveTo>
                    <a:pt x="5" y="98"/>
                  </a:moveTo>
                  <a:cubicBezTo>
                    <a:pt x="5" y="89"/>
                    <a:pt x="6" y="81"/>
                    <a:pt x="5" y="73"/>
                  </a:cubicBezTo>
                  <a:cubicBezTo>
                    <a:pt x="4" y="62"/>
                    <a:pt x="2" y="52"/>
                    <a:pt x="6" y="42"/>
                  </a:cubicBezTo>
                  <a:cubicBezTo>
                    <a:pt x="7" y="38"/>
                    <a:pt x="10" y="34"/>
                    <a:pt x="13" y="31"/>
                  </a:cubicBezTo>
                  <a:cubicBezTo>
                    <a:pt x="16" y="28"/>
                    <a:pt x="20" y="26"/>
                    <a:pt x="21" y="22"/>
                  </a:cubicBezTo>
                  <a:cubicBezTo>
                    <a:pt x="23" y="18"/>
                    <a:pt x="19" y="6"/>
                    <a:pt x="19" y="2"/>
                  </a:cubicBezTo>
                  <a:cubicBezTo>
                    <a:pt x="20" y="3"/>
                    <a:pt x="21" y="3"/>
                    <a:pt x="21" y="3"/>
                  </a:cubicBezTo>
                  <a:cubicBezTo>
                    <a:pt x="21" y="3"/>
                    <a:pt x="21" y="3"/>
                    <a:pt x="21" y="3"/>
                  </a:cubicBezTo>
                  <a:cubicBezTo>
                    <a:pt x="26" y="6"/>
                    <a:pt x="30" y="11"/>
                    <a:pt x="34" y="14"/>
                  </a:cubicBezTo>
                  <a:cubicBezTo>
                    <a:pt x="38" y="16"/>
                    <a:pt x="42" y="19"/>
                    <a:pt x="46" y="21"/>
                  </a:cubicBezTo>
                  <a:cubicBezTo>
                    <a:pt x="47" y="22"/>
                    <a:pt x="50" y="25"/>
                    <a:pt x="52" y="25"/>
                  </a:cubicBezTo>
                  <a:cubicBezTo>
                    <a:pt x="58" y="26"/>
                    <a:pt x="65" y="5"/>
                    <a:pt x="64" y="0"/>
                  </a:cubicBezTo>
                  <a:cubicBezTo>
                    <a:pt x="65" y="0"/>
                    <a:pt x="65" y="0"/>
                    <a:pt x="65" y="0"/>
                  </a:cubicBezTo>
                  <a:cubicBezTo>
                    <a:pt x="66" y="2"/>
                    <a:pt x="66" y="4"/>
                    <a:pt x="67" y="6"/>
                  </a:cubicBezTo>
                  <a:cubicBezTo>
                    <a:pt x="69" y="12"/>
                    <a:pt x="71" y="18"/>
                    <a:pt x="72" y="24"/>
                  </a:cubicBezTo>
                  <a:cubicBezTo>
                    <a:pt x="76" y="41"/>
                    <a:pt x="77" y="58"/>
                    <a:pt x="79" y="75"/>
                  </a:cubicBezTo>
                  <a:cubicBezTo>
                    <a:pt x="80" y="82"/>
                    <a:pt x="82" y="88"/>
                    <a:pt x="85" y="95"/>
                  </a:cubicBezTo>
                  <a:cubicBezTo>
                    <a:pt x="87" y="102"/>
                    <a:pt x="90" y="110"/>
                    <a:pt x="93" y="118"/>
                  </a:cubicBezTo>
                  <a:cubicBezTo>
                    <a:pt x="93" y="120"/>
                    <a:pt x="95" y="123"/>
                    <a:pt x="95" y="127"/>
                  </a:cubicBezTo>
                  <a:cubicBezTo>
                    <a:pt x="94" y="127"/>
                    <a:pt x="94" y="127"/>
                    <a:pt x="94" y="127"/>
                  </a:cubicBezTo>
                  <a:cubicBezTo>
                    <a:pt x="93" y="128"/>
                    <a:pt x="92" y="128"/>
                    <a:pt x="91" y="129"/>
                  </a:cubicBezTo>
                  <a:cubicBezTo>
                    <a:pt x="86" y="131"/>
                    <a:pt x="82" y="134"/>
                    <a:pt x="78" y="135"/>
                  </a:cubicBezTo>
                  <a:cubicBezTo>
                    <a:pt x="68" y="139"/>
                    <a:pt x="57" y="141"/>
                    <a:pt x="47" y="140"/>
                  </a:cubicBezTo>
                  <a:cubicBezTo>
                    <a:pt x="36" y="140"/>
                    <a:pt x="25" y="137"/>
                    <a:pt x="16" y="133"/>
                  </a:cubicBezTo>
                  <a:cubicBezTo>
                    <a:pt x="11" y="131"/>
                    <a:pt x="3" y="129"/>
                    <a:pt x="0" y="124"/>
                  </a:cubicBezTo>
                  <a:cubicBezTo>
                    <a:pt x="1" y="121"/>
                    <a:pt x="2" y="117"/>
                    <a:pt x="3" y="113"/>
                  </a:cubicBezTo>
                  <a:cubicBezTo>
                    <a:pt x="4" y="108"/>
                    <a:pt x="4" y="103"/>
                    <a:pt x="5"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şlidè">
              <a:extLst>
                <a:ext uri="{FF2B5EF4-FFF2-40B4-BE49-F238E27FC236}">
                  <a16:creationId xmlns:a16="http://schemas.microsoft.com/office/drawing/2014/main" id="{8C781168-EB4C-34CD-524A-07690CCB1F90}"/>
                </a:ext>
              </a:extLst>
            </p:cNvPr>
            <p:cNvSpPr/>
            <p:nvPr/>
          </p:nvSpPr>
          <p:spPr bwMode="auto">
            <a:xfrm>
              <a:off x="6753226" y="2684463"/>
              <a:ext cx="246063" cy="481013"/>
            </a:xfrm>
            <a:custGeom>
              <a:avLst/>
              <a:gdLst>
                <a:gd name="T0" fmla="*/ 30 w 45"/>
                <a:gd name="T1" fmla="*/ 88 h 88"/>
                <a:gd name="T2" fmla="*/ 26 w 45"/>
                <a:gd name="T3" fmla="*/ 88 h 88"/>
                <a:gd name="T4" fmla="*/ 25 w 45"/>
                <a:gd name="T5" fmla="*/ 88 h 88"/>
                <a:gd name="T6" fmla="*/ 22 w 45"/>
                <a:gd name="T7" fmla="*/ 74 h 88"/>
                <a:gd name="T8" fmla="*/ 23 w 45"/>
                <a:gd name="T9" fmla="*/ 62 h 88"/>
                <a:gd name="T10" fmla="*/ 23 w 45"/>
                <a:gd name="T11" fmla="*/ 62 h 88"/>
                <a:gd name="T12" fmla="*/ 25 w 45"/>
                <a:gd name="T13" fmla="*/ 57 h 88"/>
                <a:gd name="T14" fmla="*/ 27 w 45"/>
                <a:gd name="T15" fmla="*/ 32 h 88"/>
                <a:gd name="T16" fmla="*/ 16 w 45"/>
                <a:gd name="T17" fmla="*/ 11 h 88"/>
                <a:gd name="T18" fmla="*/ 1 w 45"/>
                <a:gd name="T19" fmla="*/ 2 h 88"/>
                <a:gd name="T20" fmla="*/ 0 w 45"/>
                <a:gd name="T21" fmla="*/ 2 h 88"/>
                <a:gd name="T22" fmla="*/ 0 w 45"/>
                <a:gd name="T23" fmla="*/ 0 h 88"/>
                <a:gd name="T24" fmla="*/ 27 w 45"/>
                <a:gd name="T25" fmla="*/ 14 h 88"/>
                <a:gd name="T26" fmla="*/ 35 w 45"/>
                <a:gd name="T27" fmla="*/ 32 h 88"/>
                <a:gd name="T28" fmla="*/ 37 w 45"/>
                <a:gd name="T29" fmla="*/ 53 h 88"/>
                <a:gd name="T30" fmla="*/ 43 w 45"/>
                <a:gd name="T31" fmla="*/ 75 h 88"/>
                <a:gd name="T32" fmla="*/ 38 w 45"/>
                <a:gd name="T33" fmla="*/ 87 h 88"/>
                <a:gd name="T34" fmla="*/ 30 w 45"/>
                <a:gd name="T35"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88">
                  <a:moveTo>
                    <a:pt x="30" y="88"/>
                  </a:moveTo>
                  <a:cubicBezTo>
                    <a:pt x="28" y="88"/>
                    <a:pt x="27" y="88"/>
                    <a:pt x="26" y="88"/>
                  </a:cubicBezTo>
                  <a:cubicBezTo>
                    <a:pt x="26" y="88"/>
                    <a:pt x="25" y="88"/>
                    <a:pt x="25" y="88"/>
                  </a:cubicBezTo>
                  <a:cubicBezTo>
                    <a:pt x="24" y="83"/>
                    <a:pt x="23" y="78"/>
                    <a:pt x="22" y="74"/>
                  </a:cubicBezTo>
                  <a:cubicBezTo>
                    <a:pt x="22" y="70"/>
                    <a:pt x="22" y="66"/>
                    <a:pt x="23" y="62"/>
                  </a:cubicBezTo>
                  <a:cubicBezTo>
                    <a:pt x="23" y="62"/>
                    <a:pt x="23" y="62"/>
                    <a:pt x="23" y="62"/>
                  </a:cubicBezTo>
                  <a:cubicBezTo>
                    <a:pt x="23" y="60"/>
                    <a:pt x="24" y="58"/>
                    <a:pt x="25" y="57"/>
                  </a:cubicBezTo>
                  <a:cubicBezTo>
                    <a:pt x="27" y="49"/>
                    <a:pt x="28" y="41"/>
                    <a:pt x="27" y="32"/>
                  </a:cubicBezTo>
                  <a:cubicBezTo>
                    <a:pt x="25" y="24"/>
                    <a:pt x="21" y="17"/>
                    <a:pt x="16" y="11"/>
                  </a:cubicBezTo>
                  <a:cubicBezTo>
                    <a:pt x="12" y="6"/>
                    <a:pt x="7" y="4"/>
                    <a:pt x="1" y="2"/>
                  </a:cubicBezTo>
                  <a:cubicBezTo>
                    <a:pt x="0" y="2"/>
                    <a:pt x="0" y="2"/>
                    <a:pt x="0" y="2"/>
                  </a:cubicBezTo>
                  <a:cubicBezTo>
                    <a:pt x="0" y="0"/>
                    <a:pt x="0" y="0"/>
                    <a:pt x="0" y="0"/>
                  </a:cubicBezTo>
                  <a:cubicBezTo>
                    <a:pt x="11" y="0"/>
                    <a:pt x="20" y="6"/>
                    <a:pt x="27" y="14"/>
                  </a:cubicBezTo>
                  <a:cubicBezTo>
                    <a:pt x="32" y="19"/>
                    <a:pt x="34" y="25"/>
                    <a:pt x="35" y="32"/>
                  </a:cubicBezTo>
                  <a:cubicBezTo>
                    <a:pt x="35" y="39"/>
                    <a:pt x="34" y="47"/>
                    <a:pt x="37" y="53"/>
                  </a:cubicBezTo>
                  <a:cubicBezTo>
                    <a:pt x="40" y="60"/>
                    <a:pt x="45" y="67"/>
                    <a:pt x="43" y="75"/>
                  </a:cubicBezTo>
                  <a:cubicBezTo>
                    <a:pt x="42" y="77"/>
                    <a:pt x="40" y="85"/>
                    <a:pt x="38" y="87"/>
                  </a:cubicBezTo>
                  <a:cubicBezTo>
                    <a:pt x="35" y="87"/>
                    <a:pt x="32" y="87"/>
                    <a:pt x="30" y="88"/>
                  </a:cubicBezTo>
                  <a:close/>
                </a:path>
              </a:pathLst>
            </a:custGeom>
            <a:solidFill>
              <a:srgbClr val="FF37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ïṡḷídé">
              <a:extLst>
                <a:ext uri="{FF2B5EF4-FFF2-40B4-BE49-F238E27FC236}">
                  <a16:creationId xmlns:a16="http://schemas.microsoft.com/office/drawing/2014/main" id="{24E8A29C-C7C3-0730-AA9A-CB1550734E96}"/>
                </a:ext>
              </a:extLst>
            </p:cNvPr>
            <p:cNvSpPr/>
            <p:nvPr/>
          </p:nvSpPr>
          <p:spPr bwMode="auto">
            <a:xfrm>
              <a:off x="6632576" y="2695575"/>
              <a:ext cx="274638" cy="333375"/>
            </a:xfrm>
            <a:custGeom>
              <a:avLst/>
              <a:gdLst>
                <a:gd name="T0" fmla="*/ 49 w 50"/>
                <a:gd name="T1" fmla="*/ 30 h 61"/>
                <a:gd name="T2" fmla="*/ 47 w 50"/>
                <a:gd name="T3" fmla="*/ 55 h 61"/>
                <a:gd name="T4" fmla="*/ 45 w 50"/>
                <a:gd name="T5" fmla="*/ 60 h 61"/>
                <a:gd name="T6" fmla="*/ 35 w 50"/>
                <a:gd name="T7" fmla="*/ 53 h 61"/>
                <a:gd name="T8" fmla="*/ 29 w 50"/>
                <a:gd name="T9" fmla="*/ 52 h 61"/>
                <a:gd name="T10" fmla="*/ 22 w 50"/>
                <a:gd name="T11" fmla="*/ 54 h 61"/>
                <a:gd name="T12" fmla="*/ 10 w 50"/>
                <a:gd name="T13" fmla="*/ 61 h 61"/>
                <a:gd name="T14" fmla="*/ 1 w 50"/>
                <a:gd name="T15" fmla="*/ 44 h 61"/>
                <a:gd name="T16" fmla="*/ 3 w 50"/>
                <a:gd name="T17" fmla="*/ 32 h 61"/>
                <a:gd name="T18" fmla="*/ 6 w 50"/>
                <a:gd name="T19" fmla="*/ 25 h 61"/>
                <a:gd name="T20" fmla="*/ 8 w 50"/>
                <a:gd name="T21" fmla="*/ 19 h 61"/>
                <a:gd name="T22" fmla="*/ 14 w 50"/>
                <a:gd name="T23" fmla="*/ 5 h 61"/>
                <a:gd name="T24" fmla="*/ 22 w 50"/>
                <a:gd name="T25" fmla="*/ 0 h 61"/>
                <a:gd name="T26" fmla="*/ 23 w 50"/>
                <a:gd name="T27" fmla="*/ 0 h 61"/>
                <a:gd name="T28" fmla="*/ 38 w 50"/>
                <a:gd name="T29" fmla="*/ 9 h 61"/>
                <a:gd name="T30" fmla="*/ 49 w 50"/>
                <a:gd name="T31"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61">
                  <a:moveTo>
                    <a:pt x="49" y="30"/>
                  </a:moveTo>
                  <a:cubicBezTo>
                    <a:pt x="50" y="39"/>
                    <a:pt x="49" y="47"/>
                    <a:pt x="47" y="55"/>
                  </a:cubicBezTo>
                  <a:cubicBezTo>
                    <a:pt x="46" y="56"/>
                    <a:pt x="45" y="58"/>
                    <a:pt x="45" y="60"/>
                  </a:cubicBezTo>
                  <a:cubicBezTo>
                    <a:pt x="44" y="56"/>
                    <a:pt x="39" y="54"/>
                    <a:pt x="35" y="53"/>
                  </a:cubicBezTo>
                  <a:cubicBezTo>
                    <a:pt x="33" y="52"/>
                    <a:pt x="31" y="52"/>
                    <a:pt x="29" y="52"/>
                  </a:cubicBezTo>
                  <a:cubicBezTo>
                    <a:pt x="27" y="52"/>
                    <a:pt x="24" y="53"/>
                    <a:pt x="22" y="54"/>
                  </a:cubicBezTo>
                  <a:cubicBezTo>
                    <a:pt x="17" y="55"/>
                    <a:pt x="13" y="57"/>
                    <a:pt x="10" y="61"/>
                  </a:cubicBezTo>
                  <a:cubicBezTo>
                    <a:pt x="6" y="55"/>
                    <a:pt x="1" y="51"/>
                    <a:pt x="1" y="44"/>
                  </a:cubicBezTo>
                  <a:cubicBezTo>
                    <a:pt x="0" y="40"/>
                    <a:pt x="1" y="35"/>
                    <a:pt x="3" y="32"/>
                  </a:cubicBezTo>
                  <a:cubicBezTo>
                    <a:pt x="4" y="29"/>
                    <a:pt x="5" y="27"/>
                    <a:pt x="6" y="25"/>
                  </a:cubicBezTo>
                  <a:cubicBezTo>
                    <a:pt x="7" y="23"/>
                    <a:pt x="7" y="21"/>
                    <a:pt x="8" y="19"/>
                  </a:cubicBezTo>
                  <a:cubicBezTo>
                    <a:pt x="9" y="14"/>
                    <a:pt x="11" y="9"/>
                    <a:pt x="14" y="5"/>
                  </a:cubicBezTo>
                  <a:cubicBezTo>
                    <a:pt x="16" y="4"/>
                    <a:pt x="20" y="0"/>
                    <a:pt x="22" y="0"/>
                  </a:cubicBezTo>
                  <a:cubicBezTo>
                    <a:pt x="23" y="0"/>
                    <a:pt x="23" y="0"/>
                    <a:pt x="23" y="0"/>
                  </a:cubicBezTo>
                  <a:cubicBezTo>
                    <a:pt x="29" y="2"/>
                    <a:pt x="34" y="4"/>
                    <a:pt x="38" y="9"/>
                  </a:cubicBezTo>
                  <a:cubicBezTo>
                    <a:pt x="43" y="15"/>
                    <a:pt x="47" y="22"/>
                    <a:pt x="49" y="30"/>
                  </a:cubicBezTo>
                  <a:close/>
                </a:path>
              </a:pathLst>
            </a:custGeom>
            <a:solidFill>
              <a:srgbClr val="FFD0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i$ḷidé">
              <a:extLst>
                <a:ext uri="{FF2B5EF4-FFF2-40B4-BE49-F238E27FC236}">
                  <a16:creationId xmlns:a16="http://schemas.microsoft.com/office/drawing/2014/main" id="{1311A111-E819-46B4-89DC-043EBDECD5C7}"/>
                </a:ext>
              </a:extLst>
            </p:cNvPr>
            <p:cNvSpPr/>
            <p:nvPr/>
          </p:nvSpPr>
          <p:spPr bwMode="auto">
            <a:xfrm>
              <a:off x="6659563" y="3024188"/>
              <a:ext cx="241300" cy="290513"/>
            </a:xfrm>
            <a:custGeom>
              <a:avLst/>
              <a:gdLst>
                <a:gd name="T0" fmla="*/ 42 w 44"/>
                <a:gd name="T1" fmla="*/ 26 h 53"/>
                <a:gd name="T2" fmla="*/ 43 w 44"/>
                <a:gd name="T3" fmla="*/ 26 h 53"/>
                <a:gd name="T4" fmla="*/ 44 w 44"/>
                <a:gd name="T5" fmla="*/ 27 h 53"/>
                <a:gd name="T6" fmla="*/ 43 w 44"/>
                <a:gd name="T7" fmla="*/ 27 h 53"/>
                <a:gd name="T8" fmla="*/ 31 w 44"/>
                <a:gd name="T9" fmla="*/ 52 h 53"/>
                <a:gd name="T10" fmla="*/ 25 w 44"/>
                <a:gd name="T11" fmla="*/ 48 h 53"/>
                <a:gd name="T12" fmla="*/ 13 w 44"/>
                <a:gd name="T13" fmla="*/ 41 h 53"/>
                <a:gd name="T14" fmla="*/ 0 w 44"/>
                <a:gd name="T15" fmla="*/ 30 h 53"/>
                <a:gd name="T16" fmla="*/ 0 w 44"/>
                <a:gd name="T17" fmla="*/ 30 h 53"/>
                <a:gd name="T18" fmla="*/ 3 w 44"/>
                <a:gd name="T19" fmla="*/ 29 h 53"/>
                <a:gd name="T20" fmla="*/ 8 w 44"/>
                <a:gd name="T21" fmla="*/ 23 h 53"/>
                <a:gd name="T22" fmla="*/ 7 w 44"/>
                <a:gd name="T23" fmla="*/ 6 h 53"/>
                <a:gd name="T24" fmla="*/ 6 w 44"/>
                <a:gd name="T25" fmla="*/ 4 h 53"/>
                <a:gd name="T26" fmla="*/ 17 w 44"/>
                <a:gd name="T27" fmla="*/ 10 h 53"/>
                <a:gd name="T28" fmla="*/ 25 w 44"/>
                <a:gd name="T29" fmla="*/ 11 h 53"/>
                <a:gd name="T30" fmla="*/ 33 w 44"/>
                <a:gd name="T31" fmla="*/ 7 h 53"/>
                <a:gd name="T32" fmla="*/ 39 w 44"/>
                <a:gd name="T33" fmla="*/ 0 h 53"/>
                <a:gd name="T34" fmla="*/ 40 w 44"/>
                <a:gd name="T35" fmla="*/ 0 h 53"/>
                <a:gd name="T36" fmla="*/ 39 w 44"/>
                <a:gd name="T37" fmla="*/ 12 h 53"/>
                <a:gd name="T38" fmla="*/ 42 w 44"/>
                <a:gd name="T39"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53">
                  <a:moveTo>
                    <a:pt x="42" y="26"/>
                  </a:moveTo>
                  <a:cubicBezTo>
                    <a:pt x="42" y="26"/>
                    <a:pt x="43" y="26"/>
                    <a:pt x="43" y="26"/>
                  </a:cubicBezTo>
                  <a:cubicBezTo>
                    <a:pt x="43" y="26"/>
                    <a:pt x="44" y="27"/>
                    <a:pt x="44" y="27"/>
                  </a:cubicBezTo>
                  <a:cubicBezTo>
                    <a:pt x="43" y="27"/>
                    <a:pt x="43" y="27"/>
                    <a:pt x="43" y="27"/>
                  </a:cubicBezTo>
                  <a:cubicBezTo>
                    <a:pt x="44" y="32"/>
                    <a:pt x="37" y="53"/>
                    <a:pt x="31" y="52"/>
                  </a:cubicBezTo>
                  <a:cubicBezTo>
                    <a:pt x="29" y="52"/>
                    <a:pt x="26" y="49"/>
                    <a:pt x="25" y="48"/>
                  </a:cubicBezTo>
                  <a:cubicBezTo>
                    <a:pt x="21" y="46"/>
                    <a:pt x="17" y="43"/>
                    <a:pt x="13" y="41"/>
                  </a:cubicBezTo>
                  <a:cubicBezTo>
                    <a:pt x="9" y="38"/>
                    <a:pt x="5" y="33"/>
                    <a:pt x="0" y="30"/>
                  </a:cubicBezTo>
                  <a:cubicBezTo>
                    <a:pt x="0" y="30"/>
                    <a:pt x="0" y="30"/>
                    <a:pt x="0" y="30"/>
                  </a:cubicBezTo>
                  <a:cubicBezTo>
                    <a:pt x="1" y="30"/>
                    <a:pt x="2" y="29"/>
                    <a:pt x="3" y="29"/>
                  </a:cubicBezTo>
                  <a:cubicBezTo>
                    <a:pt x="5" y="28"/>
                    <a:pt x="8" y="26"/>
                    <a:pt x="8" y="23"/>
                  </a:cubicBezTo>
                  <a:cubicBezTo>
                    <a:pt x="10" y="17"/>
                    <a:pt x="10" y="12"/>
                    <a:pt x="7" y="6"/>
                  </a:cubicBezTo>
                  <a:cubicBezTo>
                    <a:pt x="7" y="5"/>
                    <a:pt x="7" y="4"/>
                    <a:pt x="6" y="4"/>
                  </a:cubicBezTo>
                  <a:cubicBezTo>
                    <a:pt x="10" y="6"/>
                    <a:pt x="13" y="9"/>
                    <a:pt x="17" y="10"/>
                  </a:cubicBezTo>
                  <a:cubicBezTo>
                    <a:pt x="20" y="11"/>
                    <a:pt x="22" y="11"/>
                    <a:pt x="25" y="11"/>
                  </a:cubicBezTo>
                  <a:cubicBezTo>
                    <a:pt x="28" y="11"/>
                    <a:pt x="31" y="9"/>
                    <a:pt x="33" y="7"/>
                  </a:cubicBezTo>
                  <a:cubicBezTo>
                    <a:pt x="35" y="5"/>
                    <a:pt x="37" y="3"/>
                    <a:pt x="39" y="0"/>
                  </a:cubicBezTo>
                  <a:cubicBezTo>
                    <a:pt x="40" y="0"/>
                    <a:pt x="40" y="0"/>
                    <a:pt x="40" y="0"/>
                  </a:cubicBezTo>
                  <a:cubicBezTo>
                    <a:pt x="39" y="4"/>
                    <a:pt x="39" y="8"/>
                    <a:pt x="39" y="12"/>
                  </a:cubicBezTo>
                  <a:cubicBezTo>
                    <a:pt x="40" y="16"/>
                    <a:pt x="41" y="21"/>
                    <a:pt x="42" y="26"/>
                  </a:cubicBezTo>
                  <a:close/>
                </a:path>
              </a:pathLst>
            </a:custGeom>
            <a:solidFill>
              <a:srgbClr val="FFD0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ṩḷîdè">
              <a:extLst>
                <a:ext uri="{FF2B5EF4-FFF2-40B4-BE49-F238E27FC236}">
                  <a16:creationId xmlns:a16="http://schemas.microsoft.com/office/drawing/2014/main" id="{C4200CEB-35D1-72A5-3918-459E035537F3}"/>
                </a:ext>
              </a:extLst>
            </p:cNvPr>
            <p:cNvSpPr/>
            <p:nvPr/>
          </p:nvSpPr>
          <p:spPr bwMode="auto">
            <a:xfrm>
              <a:off x="6688138" y="2979738"/>
              <a:ext cx="192088" cy="104775"/>
            </a:xfrm>
            <a:custGeom>
              <a:avLst/>
              <a:gdLst>
                <a:gd name="T0" fmla="*/ 35 w 35"/>
                <a:gd name="T1" fmla="*/ 8 h 19"/>
                <a:gd name="T2" fmla="*/ 35 w 35"/>
                <a:gd name="T3" fmla="*/ 8 h 19"/>
                <a:gd name="T4" fmla="*/ 34 w 35"/>
                <a:gd name="T5" fmla="*/ 8 h 19"/>
                <a:gd name="T6" fmla="*/ 28 w 35"/>
                <a:gd name="T7" fmla="*/ 15 h 19"/>
                <a:gd name="T8" fmla="*/ 20 w 35"/>
                <a:gd name="T9" fmla="*/ 19 h 19"/>
                <a:gd name="T10" fmla="*/ 12 w 35"/>
                <a:gd name="T11" fmla="*/ 18 h 19"/>
                <a:gd name="T12" fmla="*/ 1 w 35"/>
                <a:gd name="T13" fmla="*/ 12 h 19"/>
                <a:gd name="T14" fmla="*/ 0 w 35"/>
                <a:gd name="T15" fmla="*/ 9 h 19"/>
                <a:gd name="T16" fmla="*/ 12 w 35"/>
                <a:gd name="T17" fmla="*/ 2 h 19"/>
                <a:gd name="T18" fmla="*/ 19 w 35"/>
                <a:gd name="T19" fmla="*/ 0 h 19"/>
                <a:gd name="T20" fmla="*/ 25 w 35"/>
                <a:gd name="T21" fmla="*/ 1 h 19"/>
                <a:gd name="T22" fmla="*/ 35 w 35"/>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9">
                  <a:moveTo>
                    <a:pt x="35" y="8"/>
                  </a:moveTo>
                  <a:cubicBezTo>
                    <a:pt x="35" y="8"/>
                    <a:pt x="35" y="8"/>
                    <a:pt x="35" y="8"/>
                  </a:cubicBezTo>
                  <a:cubicBezTo>
                    <a:pt x="34" y="8"/>
                    <a:pt x="34" y="8"/>
                    <a:pt x="34" y="8"/>
                  </a:cubicBezTo>
                  <a:cubicBezTo>
                    <a:pt x="32" y="11"/>
                    <a:pt x="30" y="13"/>
                    <a:pt x="28" y="15"/>
                  </a:cubicBezTo>
                  <a:cubicBezTo>
                    <a:pt x="26" y="17"/>
                    <a:pt x="23" y="19"/>
                    <a:pt x="20" y="19"/>
                  </a:cubicBezTo>
                  <a:cubicBezTo>
                    <a:pt x="17" y="19"/>
                    <a:pt x="15" y="19"/>
                    <a:pt x="12" y="18"/>
                  </a:cubicBezTo>
                  <a:cubicBezTo>
                    <a:pt x="8" y="17"/>
                    <a:pt x="5" y="14"/>
                    <a:pt x="1" y="12"/>
                  </a:cubicBezTo>
                  <a:cubicBezTo>
                    <a:pt x="1" y="11"/>
                    <a:pt x="0" y="10"/>
                    <a:pt x="0" y="9"/>
                  </a:cubicBezTo>
                  <a:cubicBezTo>
                    <a:pt x="3" y="5"/>
                    <a:pt x="7" y="3"/>
                    <a:pt x="12" y="2"/>
                  </a:cubicBezTo>
                  <a:cubicBezTo>
                    <a:pt x="14" y="1"/>
                    <a:pt x="17" y="0"/>
                    <a:pt x="19" y="0"/>
                  </a:cubicBezTo>
                  <a:cubicBezTo>
                    <a:pt x="21" y="0"/>
                    <a:pt x="23" y="0"/>
                    <a:pt x="25" y="1"/>
                  </a:cubicBezTo>
                  <a:cubicBezTo>
                    <a:pt x="29" y="2"/>
                    <a:pt x="34" y="4"/>
                    <a:pt x="35" y="8"/>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îŝ1ïḓè">
              <a:extLst>
                <a:ext uri="{FF2B5EF4-FFF2-40B4-BE49-F238E27FC236}">
                  <a16:creationId xmlns:a16="http://schemas.microsoft.com/office/drawing/2014/main" id="{084846BC-FBBB-4893-8B77-469DC0CAC951}"/>
                </a:ext>
              </a:extLst>
            </p:cNvPr>
            <p:cNvSpPr/>
            <p:nvPr/>
          </p:nvSpPr>
          <p:spPr bwMode="auto">
            <a:xfrm>
              <a:off x="6446838" y="2684463"/>
              <a:ext cx="306388" cy="509588"/>
            </a:xfrm>
            <a:custGeom>
              <a:avLst/>
              <a:gdLst>
                <a:gd name="T0" fmla="*/ 33 w 56"/>
                <a:gd name="T1" fmla="*/ 88 h 93"/>
                <a:gd name="T2" fmla="*/ 28 w 56"/>
                <a:gd name="T3" fmla="*/ 89 h 93"/>
                <a:gd name="T4" fmla="*/ 14 w 56"/>
                <a:gd name="T5" fmla="*/ 92 h 93"/>
                <a:gd name="T6" fmla="*/ 4 w 56"/>
                <a:gd name="T7" fmla="*/ 88 h 93"/>
                <a:gd name="T8" fmla="*/ 0 w 56"/>
                <a:gd name="T9" fmla="*/ 83 h 93"/>
                <a:gd name="T10" fmla="*/ 1 w 56"/>
                <a:gd name="T11" fmla="*/ 81 h 93"/>
                <a:gd name="T12" fmla="*/ 6 w 56"/>
                <a:gd name="T13" fmla="*/ 78 h 93"/>
                <a:gd name="T14" fmla="*/ 16 w 56"/>
                <a:gd name="T15" fmla="*/ 70 h 93"/>
                <a:gd name="T16" fmla="*/ 22 w 56"/>
                <a:gd name="T17" fmla="*/ 54 h 93"/>
                <a:gd name="T18" fmla="*/ 26 w 56"/>
                <a:gd name="T19" fmla="*/ 35 h 93"/>
                <a:gd name="T20" fmla="*/ 56 w 56"/>
                <a:gd name="T21" fmla="*/ 0 h 93"/>
                <a:gd name="T22" fmla="*/ 56 w 56"/>
                <a:gd name="T23" fmla="*/ 0 h 93"/>
                <a:gd name="T24" fmla="*/ 56 w 56"/>
                <a:gd name="T25" fmla="*/ 2 h 93"/>
                <a:gd name="T26" fmla="*/ 48 w 56"/>
                <a:gd name="T27" fmla="*/ 7 h 93"/>
                <a:gd name="T28" fmla="*/ 42 w 56"/>
                <a:gd name="T29" fmla="*/ 21 h 93"/>
                <a:gd name="T30" fmla="*/ 40 w 56"/>
                <a:gd name="T31" fmla="*/ 27 h 93"/>
                <a:gd name="T32" fmla="*/ 37 w 56"/>
                <a:gd name="T33" fmla="*/ 34 h 93"/>
                <a:gd name="T34" fmla="*/ 35 w 56"/>
                <a:gd name="T35" fmla="*/ 46 h 93"/>
                <a:gd name="T36" fmla="*/ 44 w 56"/>
                <a:gd name="T37" fmla="*/ 63 h 93"/>
                <a:gd name="T38" fmla="*/ 45 w 56"/>
                <a:gd name="T39" fmla="*/ 66 h 93"/>
                <a:gd name="T40" fmla="*/ 46 w 56"/>
                <a:gd name="T41" fmla="*/ 68 h 93"/>
                <a:gd name="T42" fmla="*/ 47 w 56"/>
                <a:gd name="T43" fmla="*/ 85 h 93"/>
                <a:gd name="T44" fmla="*/ 42 w 56"/>
                <a:gd name="T45" fmla="*/ 91 h 93"/>
                <a:gd name="T46" fmla="*/ 41 w 56"/>
                <a:gd name="T47" fmla="*/ 89 h 93"/>
                <a:gd name="T48" fmla="*/ 33 w 56"/>
                <a:gd name="T49"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93">
                  <a:moveTo>
                    <a:pt x="33" y="88"/>
                  </a:moveTo>
                  <a:cubicBezTo>
                    <a:pt x="32" y="88"/>
                    <a:pt x="30" y="88"/>
                    <a:pt x="28" y="89"/>
                  </a:cubicBezTo>
                  <a:cubicBezTo>
                    <a:pt x="23" y="89"/>
                    <a:pt x="19" y="92"/>
                    <a:pt x="14" y="92"/>
                  </a:cubicBezTo>
                  <a:cubicBezTo>
                    <a:pt x="9" y="93"/>
                    <a:pt x="8" y="91"/>
                    <a:pt x="4" y="88"/>
                  </a:cubicBezTo>
                  <a:cubicBezTo>
                    <a:pt x="3" y="86"/>
                    <a:pt x="1" y="84"/>
                    <a:pt x="0" y="83"/>
                  </a:cubicBezTo>
                  <a:cubicBezTo>
                    <a:pt x="1" y="81"/>
                    <a:pt x="1" y="81"/>
                    <a:pt x="1" y="81"/>
                  </a:cubicBezTo>
                  <a:cubicBezTo>
                    <a:pt x="3" y="80"/>
                    <a:pt x="5" y="79"/>
                    <a:pt x="6" y="78"/>
                  </a:cubicBezTo>
                  <a:cubicBezTo>
                    <a:pt x="10" y="75"/>
                    <a:pt x="14" y="73"/>
                    <a:pt x="16" y="70"/>
                  </a:cubicBezTo>
                  <a:cubicBezTo>
                    <a:pt x="20" y="66"/>
                    <a:pt x="21" y="60"/>
                    <a:pt x="22" y="54"/>
                  </a:cubicBezTo>
                  <a:cubicBezTo>
                    <a:pt x="24" y="48"/>
                    <a:pt x="25" y="42"/>
                    <a:pt x="26" y="35"/>
                  </a:cubicBezTo>
                  <a:cubicBezTo>
                    <a:pt x="28" y="21"/>
                    <a:pt x="39" y="1"/>
                    <a:pt x="56" y="0"/>
                  </a:cubicBezTo>
                  <a:cubicBezTo>
                    <a:pt x="56" y="0"/>
                    <a:pt x="56" y="0"/>
                    <a:pt x="56" y="0"/>
                  </a:cubicBezTo>
                  <a:cubicBezTo>
                    <a:pt x="56" y="2"/>
                    <a:pt x="56" y="2"/>
                    <a:pt x="56" y="2"/>
                  </a:cubicBezTo>
                  <a:cubicBezTo>
                    <a:pt x="54" y="2"/>
                    <a:pt x="50" y="6"/>
                    <a:pt x="48" y="7"/>
                  </a:cubicBezTo>
                  <a:cubicBezTo>
                    <a:pt x="45" y="11"/>
                    <a:pt x="43" y="16"/>
                    <a:pt x="42" y="21"/>
                  </a:cubicBezTo>
                  <a:cubicBezTo>
                    <a:pt x="41" y="23"/>
                    <a:pt x="41" y="25"/>
                    <a:pt x="40" y="27"/>
                  </a:cubicBezTo>
                  <a:cubicBezTo>
                    <a:pt x="39" y="29"/>
                    <a:pt x="38" y="31"/>
                    <a:pt x="37" y="34"/>
                  </a:cubicBezTo>
                  <a:cubicBezTo>
                    <a:pt x="35" y="37"/>
                    <a:pt x="34" y="42"/>
                    <a:pt x="35" y="46"/>
                  </a:cubicBezTo>
                  <a:cubicBezTo>
                    <a:pt x="35" y="53"/>
                    <a:pt x="40" y="57"/>
                    <a:pt x="44" y="63"/>
                  </a:cubicBezTo>
                  <a:cubicBezTo>
                    <a:pt x="44" y="64"/>
                    <a:pt x="45" y="65"/>
                    <a:pt x="45" y="66"/>
                  </a:cubicBezTo>
                  <a:cubicBezTo>
                    <a:pt x="46" y="66"/>
                    <a:pt x="46" y="67"/>
                    <a:pt x="46" y="68"/>
                  </a:cubicBezTo>
                  <a:cubicBezTo>
                    <a:pt x="49" y="74"/>
                    <a:pt x="49" y="79"/>
                    <a:pt x="47" y="85"/>
                  </a:cubicBezTo>
                  <a:cubicBezTo>
                    <a:pt x="47" y="88"/>
                    <a:pt x="44" y="90"/>
                    <a:pt x="42" y="91"/>
                  </a:cubicBezTo>
                  <a:cubicBezTo>
                    <a:pt x="41" y="89"/>
                    <a:pt x="41" y="89"/>
                    <a:pt x="41" y="89"/>
                  </a:cubicBezTo>
                  <a:cubicBezTo>
                    <a:pt x="39" y="89"/>
                    <a:pt x="36" y="89"/>
                    <a:pt x="33" y="88"/>
                  </a:cubicBezTo>
                  <a:close/>
                </a:path>
              </a:pathLst>
            </a:custGeom>
            <a:solidFill>
              <a:srgbClr val="FF37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şľiďè">
              <a:extLst>
                <a:ext uri="{FF2B5EF4-FFF2-40B4-BE49-F238E27FC236}">
                  <a16:creationId xmlns:a16="http://schemas.microsoft.com/office/drawing/2014/main" id="{F7F39411-728B-D652-19F4-96D6A5E57BDE}"/>
                </a:ext>
              </a:extLst>
            </p:cNvPr>
            <p:cNvSpPr/>
            <p:nvPr/>
          </p:nvSpPr>
          <p:spPr bwMode="auto">
            <a:xfrm>
              <a:off x="6375401" y="2487613"/>
              <a:ext cx="147638" cy="163513"/>
            </a:xfrm>
            <a:custGeom>
              <a:avLst/>
              <a:gdLst>
                <a:gd name="T0" fmla="*/ 27 w 27"/>
                <a:gd name="T1" fmla="*/ 1 h 30"/>
                <a:gd name="T2" fmla="*/ 25 w 27"/>
                <a:gd name="T3" fmla="*/ 7 h 30"/>
                <a:gd name="T4" fmla="*/ 14 w 27"/>
                <a:gd name="T5" fmla="*/ 29 h 30"/>
                <a:gd name="T6" fmla="*/ 13 w 27"/>
                <a:gd name="T7" fmla="*/ 30 h 30"/>
                <a:gd name="T8" fmla="*/ 10 w 27"/>
                <a:gd name="T9" fmla="*/ 28 h 30"/>
                <a:gd name="T10" fmla="*/ 0 w 27"/>
                <a:gd name="T11" fmla="*/ 24 h 30"/>
                <a:gd name="T12" fmla="*/ 1 w 27"/>
                <a:gd name="T13" fmla="*/ 12 h 30"/>
                <a:gd name="T14" fmla="*/ 14 w 27"/>
                <a:gd name="T15" fmla="*/ 12 h 30"/>
                <a:gd name="T16" fmla="*/ 23 w 27"/>
                <a:gd name="T17" fmla="*/ 2 h 30"/>
                <a:gd name="T18" fmla="*/ 27 w 27"/>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0">
                  <a:moveTo>
                    <a:pt x="27" y="1"/>
                  </a:moveTo>
                  <a:cubicBezTo>
                    <a:pt x="27" y="3"/>
                    <a:pt x="26" y="5"/>
                    <a:pt x="25" y="7"/>
                  </a:cubicBezTo>
                  <a:cubicBezTo>
                    <a:pt x="22" y="14"/>
                    <a:pt x="18" y="22"/>
                    <a:pt x="14" y="29"/>
                  </a:cubicBezTo>
                  <a:cubicBezTo>
                    <a:pt x="13" y="30"/>
                    <a:pt x="13" y="30"/>
                    <a:pt x="13" y="30"/>
                  </a:cubicBezTo>
                  <a:cubicBezTo>
                    <a:pt x="12" y="29"/>
                    <a:pt x="11" y="29"/>
                    <a:pt x="10" y="28"/>
                  </a:cubicBezTo>
                  <a:cubicBezTo>
                    <a:pt x="7" y="26"/>
                    <a:pt x="3" y="26"/>
                    <a:pt x="0" y="24"/>
                  </a:cubicBezTo>
                  <a:cubicBezTo>
                    <a:pt x="1" y="12"/>
                    <a:pt x="1" y="12"/>
                    <a:pt x="1" y="12"/>
                  </a:cubicBezTo>
                  <a:cubicBezTo>
                    <a:pt x="14" y="12"/>
                    <a:pt x="14" y="12"/>
                    <a:pt x="14" y="12"/>
                  </a:cubicBezTo>
                  <a:cubicBezTo>
                    <a:pt x="17" y="8"/>
                    <a:pt x="19" y="5"/>
                    <a:pt x="23" y="2"/>
                  </a:cubicBezTo>
                  <a:cubicBezTo>
                    <a:pt x="24" y="1"/>
                    <a:pt x="25" y="0"/>
                    <a:pt x="27" y="1"/>
                  </a:cubicBezTo>
                  <a:close/>
                </a:path>
              </a:pathLst>
            </a:custGeom>
            <a:solidFill>
              <a:srgbClr val="FFD0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îśliḑê">
              <a:extLst>
                <a:ext uri="{FF2B5EF4-FFF2-40B4-BE49-F238E27FC236}">
                  <a16:creationId xmlns:a16="http://schemas.microsoft.com/office/drawing/2014/main" id="{33A66E04-2B4C-9862-7BF0-D53F19C25BC3}"/>
                </a:ext>
              </a:extLst>
            </p:cNvPr>
            <p:cNvSpPr/>
            <p:nvPr/>
          </p:nvSpPr>
          <p:spPr bwMode="auto">
            <a:xfrm>
              <a:off x="6489701" y="3171825"/>
              <a:ext cx="192088" cy="650875"/>
            </a:xfrm>
            <a:custGeom>
              <a:avLst/>
              <a:gdLst>
                <a:gd name="T0" fmla="*/ 33 w 35"/>
                <a:gd name="T1" fmla="*/ 0 h 119"/>
                <a:gd name="T2" fmla="*/ 9 w 35"/>
                <a:gd name="T3" fmla="*/ 11 h 119"/>
                <a:gd name="T4" fmla="*/ 7 w 35"/>
                <a:gd name="T5" fmla="*/ 26 h 119"/>
                <a:gd name="T6" fmla="*/ 7 w 35"/>
                <a:gd name="T7" fmla="*/ 38 h 119"/>
                <a:gd name="T8" fmla="*/ 3 w 35"/>
                <a:gd name="T9" fmla="*/ 47 h 119"/>
                <a:gd name="T10" fmla="*/ 2 w 35"/>
                <a:gd name="T11" fmla="*/ 62 h 119"/>
                <a:gd name="T12" fmla="*/ 7 w 35"/>
                <a:gd name="T13" fmla="*/ 80 h 119"/>
                <a:gd name="T14" fmla="*/ 11 w 35"/>
                <a:gd name="T15" fmla="*/ 100 h 119"/>
                <a:gd name="T16" fmla="*/ 10 w 35"/>
                <a:gd name="T17" fmla="*/ 118 h 119"/>
                <a:gd name="T18" fmla="*/ 12 w 35"/>
                <a:gd name="T19" fmla="*/ 118 h 119"/>
                <a:gd name="T20" fmla="*/ 13 w 35"/>
                <a:gd name="T21" fmla="*/ 103 h 119"/>
                <a:gd name="T22" fmla="*/ 11 w 35"/>
                <a:gd name="T23" fmla="*/ 87 h 119"/>
                <a:gd name="T24" fmla="*/ 7 w 35"/>
                <a:gd name="T25" fmla="*/ 71 h 119"/>
                <a:gd name="T26" fmla="*/ 3 w 35"/>
                <a:gd name="T27" fmla="*/ 51 h 119"/>
                <a:gd name="T28" fmla="*/ 9 w 35"/>
                <a:gd name="T29" fmla="*/ 37 h 119"/>
                <a:gd name="T30" fmla="*/ 9 w 35"/>
                <a:gd name="T31" fmla="*/ 20 h 119"/>
                <a:gd name="T32" fmla="*/ 33 w 35"/>
                <a:gd name="T33" fmla="*/ 2 h 119"/>
                <a:gd name="T34" fmla="*/ 33 w 35"/>
                <a:gd name="T3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19">
                  <a:moveTo>
                    <a:pt x="33" y="0"/>
                  </a:moveTo>
                  <a:cubicBezTo>
                    <a:pt x="25" y="1"/>
                    <a:pt x="13" y="4"/>
                    <a:pt x="9" y="11"/>
                  </a:cubicBezTo>
                  <a:cubicBezTo>
                    <a:pt x="6" y="16"/>
                    <a:pt x="7" y="20"/>
                    <a:pt x="7" y="26"/>
                  </a:cubicBezTo>
                  <a:cubicBezTo>
                    <a:pt x="8" y="29"/>
                    <a:pt x="8" y="34"/>
                    <a:pt x="7" y="38"/>
                  </a:cubicBezTo>
                  <a:cubicBezTo>
                    <a:pt x="6" y="41"/>
                    <a:pt x="4" y="44"/>
                    <a:pt x="3" y="47"/>
                  </a:cubicBezTo>
                  <a:cubicBezTo>
                    <a:pt x="0" y="52"/>
                    <a:pt x="1" y="56"/>
                    <a:pt x="2" y="62"/>
                  </a:cubicBezTo>
                  <a:cubicBezTo>
                    <a:pt x="4" y="68"/>
                    <a:pt x="6" y="74"/>
                    <a:pt x="7" y="80"/>
                  </a:cubicBezTo>
                  <a:cubicBezTo>
                    <a:pt x="9" y="86"/>
                    <a:pt x="10" y="94"/>
                    <a:pt x="11" y="100"/>
                  </a:cubicBezTo>
                  <a:cubicBezTo>
                    <a:pt x="11" y="106"/>
                    <a:pt x="10" y="112"/>
                    <a:pt x="10" y="118"/>
                  </a:cubicBezTo>
                  <a:cubicBezTo>
                    <a:pt x="10" y="119"/>
                    <a:pt x="12" y="119"/>
                    <a:pt x="12" y="118"/>
                  </a:cubicBezTo>
                  <a:cubicBezTo>
                    <a:pt x="12" y="113"/>
                    <a:pt x="13" y="108"/>
                    <a:pt x="13" y="103"/>
                  </a:cubicBezTo>
                  <a:cubicBezTo>
                    <a:pt x="13" y="98"/>
                    <a:pt x="12" y="92"/>
                    <a:pt x="11" y="87"/>
                  </a:cubicBezTo>
                  <a:cubicBezTo>
                    <a:pt x="10" y="82"/>
                    <a:pt x="9" y="77"/>
                    <a:pt x="7" y="71"/>
                  </a:cubicBezTo>
                  <a:cubicBezTo>
                    <a:pt x="5" y="65"/>
                    <a:pt x="2" y="57"/>
                    <a:pt x="3" y="51"/>
                  </a:cubicBezTo>
                  <a:cubicBezTo>
                    <a:pt x="4" y="46"/>
                    <a:pt x="9" y="42"/>
                    <a:pt x="9" y="37"/>
                  </a:cubicBezTo>
                  <a:cubicBezTo>
                    <a:pt x="10" y="31"/>
                    <a:pt x="9" y="26"/>
                    <a:pt x="9" y="20"/>
                  </a:cubicBezTo>
                  <a:cubicBezTo>
                    <a:pt x="7" y="7"/>
                    <a:pt x="23" y="3"/>
                    <a:pt x="33" y="2"/>
                  </a:cubicBezTo>
                  <a:cubicBezTo>
                    <a:pt x="35" y="2"/>
                    <a:pt x="34" y="0"/>
                    <a:pt x="33" y="0"/>
                  </a:cubicBezTo>
                  <a:close/>
                </a:path>
              </a:pathLst>
            </a:custGeom>
            <a:solidFill>
              <a:srgbClr val="FFA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ïŝļíďè">
              <a:extLst>
                <a:ext uri="{FF2B5EF4-FFF2-40B4-BE49-F238E27FC236}">
                  <a16:creationId xmlns:a16="http://schemas.microsoft.com/office/drawing/2014/main" id="{6EB529FA-7568-D330-1DCF-0F69083679A4}"/>
                </a:ext>
              </a:extLst>
            </p:cNvPr>
            <p:cNvSpPr/>
            <p:nvPr/>
          </p:nvSpPr>
          <p:spPr bwMode="auto">
            <a:xfrm>
              <a:off x="6907213" y="3160713"/>
              <a:ext cx="169863" cy="628650"/>
            </a:xfrm>
            <a:custGeom>
              <a:avLst/>
              <a:gdLst>
                <a:gd name="T0" fmla="*/ 28 w 31"/>
                <a:gd name="T1" fmla="*/ 78 h 115"/>
                <a:gd name="T2" fmla="*/ 31 w 31"/>
                <a:gd name="T3" fmla="*/ 61 h 115"/>
                <a:gd name="T4" fmla="*/ 26 w 31"/>
                <a:gd name="T5" fmla="*/ 47 h 115"/>
                <a:gd name="T6" fmla="*/ 21 w 31"/>
                <a:gd name="T7" fmla="*/ 42 h 115"/>
                <a:gd name="T8" fmla="*/ 21 w 31"/>
                <a:gd name="T9" fmla="*/ 30 h 115"/>
                <a:gd name="T10" fmla="*/ 24 w 31"/>
                <a:gd name="T11" fmla="*/ 15 h 115"/>
                <a:gd name="T12" fmla="*/ 17 w 31"/>
                <a:gd name="T13" fmla="*/ 6 h 115"/>
                <a:gd name="T14" fmla="*/ 10 w 31"/>
                <a:gd name="T15" fmla="*/ 3 h 115"/>
                <a:gd name="T16" fmla="*/ 3 w 31"/>
                <a:gd name="T17" fmla="*/ 1 h 115"/>
                <a:gd name="T18" fmla="*/ 1 w 31"/>
                <a:gd name="T19" fmla="*/ 1 h 115"/>
                <a:gd name="T20" fmla="*/ 1 w 31"/>
                <a:gd name="T21" fmla="*/ 2 h 115"/>
                <a:gd name="T22" fmla="*/ 1 w 31"/>
                <a:gd name="T23" fmla="*/ 2 h 115"/>
                <a:gd name="T24" fmla="*/ 18 w 31"/>
                <a:gd name="T25" fmla="*/ 9 h 115"/>
                <a:gd name="T26" fmla="*/ 22 w 31"/>
                <a:gd name="T27" fmla="*/ 19 h 115"/>
                <a:gd name="T28" fmla="*/ 19 w 31"/>
                <a:gd name="T29" fmla="*/ 28 h 115"/>
                <a:gd name="T30" fmla="*/ 18 w 31"/>
                <a:gd name="T31" fmla="*/ 40 h 115"/>
                <a:gd name="T32" fmla="*/ 26 w 31"/>
                <a:gd name="T33" fmla="*/ 51 h 115"/>
                <a:gd name="T34" fmla="*/ 27 w 31"/>
                <a:gd name="T35" fmla="*/ 70 h 115"/>
                <a:gd name="T36" fmla="*/ 23 w 31"/>
                <a:gd name="T37" fmla="*/ 87 h 115"/>
                <a:gd name="T38" fmla="*/ 21 w 31"/>
                <a:gd name="T39" fmla="*/ 103 h 115"/>
                <a:gd name="T40" fmla="*/ 24 w 31"/>
                <a:gd name="T41" fmla="*/ 113 h 115"/>
                <a:gd name="T42" fmla="*/ 25 w 31"/>
                <a:gd name="T43" fmla="*/ 113 h 115"/>
                <a:gd name="T44" fmla="*/ 23 w 31"/>
                <a:gd name="T45" fmla="*/ 98 h 115"/>
                <a:gd name="T46" fmla="*/ 28 w 31"/>
                <a:gd name="T47"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115">
                  <a:moveTo>
                    <a:pt x="28" y="78"/>
                  </a:moveTo>
                  <a:cubicBezTo>
                    <a:pt x="29" y="73"/>
                    <a:pt x="31" y="67"/>
                    <a:pt x="31" y="61"/>
                  </a:cubicBezTo>
                  <a:cubicBezTo>
                    <a:pt x="31" y="56"/>
                    <a:pt x="29" y="51"/>
                    <a:pt x="26" y="47"/>
                  </a:cubicBezTo>
                  <a:cubicBezTo>
                    <a:pt x="24" y="45"/>
                    <a:pt x="22" y="44"/>
                    <a:pt x="21" y="42"/>
                  </a:cubicBezTo>
                  <a:cubicBezTo>
                    <a:pt x="19" y="38"/>
                    <a:pt x="20" y="34"/>
                    <a:pt x="21" y="30"/>
                  </a:cubicBezTo>
                  <a:cubicBezTo>
                    <a:pt x="22" y="25"/>
                    <a:pt x="25" y="20"/>
                    <a:pt x="24" y="15"/>
                  </a:cubicBezTo>
                  <a:cubicBezTo>
                    <a:pt x="24" y="11"/>
                    <a:pt x="20" y="8"/>
                    <a:pt x="17" y="6"/>
                  </a:cubicBezTo>
                  <a:cubicBezTo>
                    <a:pt x="15" y="4"/>
                    <a:pt x="13" y="3"/>
                    <a:pt x="10" y="3"/>
                  </a:cubicBezTo>
                  <a:cubicBezTo>
                    <a:pt x="10" y="2"/>
                    <a:pt x="3" y="1"/>
                    <a:pt x="3" y="1"/>
                  </a:cubicBezTo>
                  <a:cubicBezTo>
                    <a:pt x="2" y="0"/>
                    <a:pt x="0" y="0"/>
                    <a:pt x="1" y="1"/>
                  </a:cubicBezTo>
                  <a:cubicBezTo>
                    <a:pt x="1" y="1"/>
                    <a:pt x="1" y="2"/>
                    <a:pt x="1" y="2"/>
                  </a:cubicBezTo>
                  <a:cubicBezTo>
                    <a:pt x="1" y="2"/>
                    <a:pt x="1" y="2"/>
                    <a:pt x="1" y="2"/>
                  </a:cubicBezTo>
                  <a:cubicBezTo>
                    <a:pt x="7" y="3"/>
                    <a:pt x="14" y="5"/>
                    <a:pt x="18" y="9"/>
                  </a:cubicBezTo>
                  <a:cubicBezTo>
                    <a:pt x="22" y="12"/>
                    <a:pt x="23" y="15"/>
                    <a:pt x="22" y="19"/>
                  </a:cubicBezTo>
                  <a:cubicBezTo>
                    <a:pt x="21" y="22"/>
                    <a:pt x="20" y="25"/>
                    <a:pt x="19" y="28"/>
                  </a:cubicBezTo>
                  <a:cubicBezTo>
                    <a:pt x="18" y="32"/>
                    <a:pt x="17" y="36"/>
                    <a:pt x="18" y="40"/>
                  </a:cubicBezTo>
                  <a:cubicBezTo>
                    <a:pt x="20" y="44"/>
                    <a:pt x="24" y="47"/>
                    <a:pt x="26" y="51"/>
                  </a:cubicBezTo>
                  <a:cubicBezTo>
                    <a:pt x="29" y="58"/>
                    <a:pt x="29" y="63"/>
                    <a:pt x="27" y="70"/>
                  </a:cubicBezTo>
                  <a:cubicBezTo>
                    <a:pt x="26" y="76"/>
                    <a:pt x="24" y="82"/>
                    <a:pt x="23" y="87"/>
                  </a:cubicBezTo>
                  <a:cubicBezTo>
                    <a:pt x="22" y="92"/>
                    <a:pt x="21" y="97"/>
                    <a:pt x="21" y="103"/>
                  </a:cubicBezTo>
                  <a:cubicBezTo>
                    <a:pt x="22" y="106"/>
                    <a:pt x="23" y="110"/>
                    <a:pt x="24" y="113"/>
                  </a:cubicBezTo>
                  <a:cubicBezTo>
                    <a:pt x="24" y="115"/>
                    <a:pt x="26" y="114"/>
                    <a:pt x="25" y="113"/>
                  </a:cubicBezTo>
                  <a:cubicBezTo>
                    <a:pt x="25" y="108"/>
                    <a:pt x="23" y="103"/>
                    <a:pt x="23" y="98"/>
                  </a:cubicBezTo>
                  <a:cubicBezTo>
                    <a:pt x="24" y="91"/>
                    <a:pt x="26" y="84"/>
                    <a:pt x="28" y="78"/>
                  </a:cubicBezTo>
                  <a:close/>
                </a:path>
              </a:pathLst>
            </a:custGeom>
            <a:solidFill>
              <a:srgbClr val="FFA2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iṥ1ïḓê">
              <a:extLst>
                <a:ext uri="{FF2B5EF4-FFF2-40B4-BE49-F238E27FC236}">
                  <a16:creationId xmlns:a16="http://schemas.microsoft.com/office/drawing/2014/main" id="{BA6D2108-95F9-3A90-AE33-C20E1989112E}"/>
                </a:ext>
              </a:extLst>
            </p:cNvPr>
            <p:cNvSpPr/>
            <p:nvPr/>
          </p:nvSpPr>
          <p:spPr bwMode="auto">
            <a:xfrm>
              <a:off x="6884988" y="4075113"/>
              <a:ext cx="120650" cy="109538"/>
            </a:xfrm>
            <a:custGeom>
              <a:avLst/>
              <a:gdLst>
                <a:gd name="T0" fmla="*/ 20 w 22"/>
                <a:gd name="T1" fmla="*/ 1 h 20"/>
                <a:gd name="T2" fmla="*/ 0 w 22"/>
                <a:gd name="T3" fmla="*/ 18 h 20"/>
                <a:gd name="T4" fmla="*/ 2 w 22"/>
                <a:gd name="T5" fmla="*/ 19 h 20"/>
                <a:gd name="T6" fmla="*/ 21 w 22"/>
                <a:gd name="T7" fmla="*/ 2 h 20"/>
                <a:gd name="T8" fmla="*/ 20 w 22"/>
                <a:gd name="T9" fmla="*/ 1 h 20"/>
              </a:gdLst>
              <a:ahLst/>
              <a:cxnLst>
                <a:cxn ang="0">
                  <a:pos x="T0" y="T1"/>
                </a:cxn>
                <a:cxn ang="0">
                  <a:pos x="T2" y="T3"/>
                </a:cxn>
                <a:cxn ang="0">
                  <a:pos x="T4" y="T5"/>
                </a:cxn>
                <a:cxn ang="0">
                  <a:pos x="T6" y="T7"/>
                </a:cxn>
                <a:cxn ang="0">
                  <a:pos x="T8" y="T9"/>
                </a:cxn>
              </a:cxnLst>
              <a:rect l="0" t="0" r="r" b="b"/>
              <a:pathLst>
                <a:path w="22" h="20">
                  <a:moveTo>
                    <a:pt x="20" y="1"/>
                  </a:moveTo>
                  <a:cubicBezTo>
                    <a:pt x="13" y="6"/>
                    <a:pt x="7" y="12"/>
                    <a:pt x="0" y="18"/>
                  </a:cubicBezTo>
                  <a:cubicBezTo>
                    <a:pt x="0" y="19"/>
                    <a:pt x="1" y="20"/>
                    <a:pt x="2" y="19"/>
                  </a:cubicBezTo>
                  <a:cubicBezTo>
                    <a:pt x="8" y="13"/>
                    <a:pt x="15" y="8"/>
                    <a:pt x="21" y="2"/>
                  </a:cubicBezTo>
                  <a:cubicBezTo>
                    <a:pt x="22" y="1"/>
                    <a:pt x="21" y="0"/>
                    <a:pt x="20" y="1"/>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ṩḻïḍè">
              <a:extLst>
                <a:ext uri="{FF2B5EF4-FFF2-40B4-BE49-F238E27FC236}">
                  <a16:creationId xmlns:a16="http://schemas.microsoft.com/office/drawing/2014/main" id="{D4C86CBB-D3B8-414B-B453-94FD56CA4206}"/>
                </a:ext>
              </a:extLst>
            </p:cNvPr>
            <p:cNvSpPr/>
            <p:nvPr/>
          </p:nvSpPr>
          <p:spPr bwMode="auto">
            <a:xfrm>
              <a:off x="6907213" y="4151313"/>
              <a:ext cx="103188" cy="49213"/>
            </a:xfrm>
            <a:custGeom>
              <a:avLst/>
              <a:gdLst>
                <a:gd name="T0" fmla="*/ 17 w 19"/>
                <a:gd name="T1" fmla="*/ 0 h 9"/>
                <a:gd name="T2" fmla="*/ 1 w 19"/>
                <a:gd name="T3" fmla="*/ 6 h 9"/>
                <a:gd name="T4" fmla="*/ 2 w 19"/>
                <a:gd name="T5" fmla="*/ 8 h 9"/>
                <a:gd name="T6" fmla="*/ 17 w 19"/>
                <a:gd name="T7" fmla="*/ 2 h 9"/>
                <a:gd name="T8" fmla="*/ 17 w 19"/>
                <a:gd name="T9" fmla="*/ 0 h 9"/>
              </a:gdLst>
              <a:ahLst/>
              <a:cxnLst>
                <a:cxn ang="0">
                  <a:pos x="T0" y="T1"/>
                </a:cxn>
                <a:cxn ang="0">
                  <a:pos x="T2" y="T3"/>
                </a:cxn>
                <a:cxn ang="0">
                  <a:pos x="T4" y="T5"/>
                </a:cxn>
                <a:cxn ang="0">
                  <a:pos x="T6" y="T7"/>
                </a:cxn>
                <a:cxn ang="0">
                  <a:pos x="T8" y="T9"/>
                </a:cxn>
              </a:cxnLst>
              <a:rect l="0" t="0" r="r" b="b"/>
              <a:pathLst>
                <a:path w="19" h="9">
                  <a:moveTo>
                    <a:pt x="17" y="0"/>
                  </a:moveTo>
                  <a:cubicBezTo>
                    <a:pt x="11" y="2"/>
                    <a:pt x="6" y="4"/>
                    <a:pt x="1" y="6"/>
                  </a:cubicBezTo>
                  <a:cubicBezTo>
                    <a:pt x="0" y="7"/>
                    <a:pt x="1" y="9"/>
                    <a:pt x="2" y="8"/>
                  </a:cubicBezTo>
                  <a:cubicBezTo>
                    <a:pt x="7" y="5"/>
                    <a:pt x="12" y="4"/>
                    <a:pt x="17" y="2"/>
                  </a:cubicBezTo>
                  <a:cubicBezTo>
                    <a:pt x="19" y="2"/>
                    <a:pt x="18" y="0"/>
                    <a:pt x="17" y="0"/>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íšļíḍe">
              <a:extLst>
                <a:ext uri="{FF2B5EF4-FFF2-40B4-BE49-F238E27FC236}">
                  <a16:creationId xmlns:a16="http://schemas.microsoft.com/office/drawing/2014/main" id="{05CBADBE-4B82-DF4A-F39F-81DE1DC9C30C}"/>
                </a:ext>
              </a:extLst>
            </p:cNvPr>
            <p:cNvSpPr/>
            <p:nvPr/>
          </p:nvSpPr>
          <p:spPr bwMode="auto">
            <a:xfrm>
              <a:off x="6621463" y="4162425"/>
              <a:ext cx="109538" cy="49213"/>
            </a:xfrm>
            <a:custGeom>
              <a:avLst/>
              <a:gdLst>
                <a:gd name="T0" fmla="*/ 19 w 20"/>
                <a:gd name="T1" fmla="*/ 6 h 9"/>
                <a:gd name="T2" fmla="*/ 2 w 20"/>
                <a:gd name="T3" fmla="*/ 0 h 9"/>
                <a:gd name="T4" fmla="*/ 1 w 20"/>
                <a:gd name="T5" fmla="*/ 2 h 9"/>
                <a:gd name="T6" fmla="*/ 18 w 20"/>
                <a:gd name="T7" fmla="*/ 8 h 9"/>
                <a:gd name="T8" fmla="*/ 19 w 20"/>
                <a:gd name="T9" fmla="*/ 6 h 9"/>
              </a:gdLst>
              <a:ahLst/>
              <a:cxnLst>
                <a:cxn ang="0">
                  <a:pos x="T0" y="T1"/>
                </a:cxn>
                <a:cxn ang="0">
                  <a:pos x="T2" y="T3"/>
                </a:cxn>
                <a:cxn ang="0">
                  <a:pos x="T4" y="T5"/>
                </a:cxn>
                <a:cxn ang="0">
                  <a:pos x="T6" y="T7"/>
                </a:cxn>
                <a:cxn ang="0">
                  <a:pos x="T8" y="T9"/>
                </a:cxn>
              </a:cxnLst>
              <a:rect l="0" t="0" r="r" b="b"/>
              <a:pathLst>
                <a:path w="20" h="9">
                  <a:moveTo>
                    <a:pt x="19" y="6"/>
                  </a:moveTo>
                  <a:cubicBezTo>
                    <a:pt x="13" y="3"/>
                    <a:pt x="8" y="1"/>
                    <a:pt x="2" y="0"/>
                  </a:cubicBezTo>
                  <a:cubicBezTo>
                    <a:pt x="1" y="0"/>
                    <a:pt x="0" y="2"/>
                    <a:pt x="1" y="2"/>
                  </a:cubicBezTo>
                  <a:cubicBezTo>
                    <a:pt x="7" y="3"/>
                    <a:pt x="12" y="5"/>
                    <a:pt x="18" y="8"/>
                  </a:cubicBezTo>
                  <a:cubicBezTo>
                    <a:pt x="19" y="9"/>
                    <a:pt x="20" y="7"/>
                    <a:pt x="19" y="6"/>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sľíḍê">
              <a:extLst>
                <a:ext uri="{FF2B5EF4-FFF2-40B4-BE49-F238E27FC236}">
                  <a16:creationId xmlns:a16="http://schemas.microsoft.com/office/drawing/2014/main" id="{7257B2F0-C0F8-885B-6C9A-34C594C20242}"/>
                </a:ext>
              </a:extLst>
            </p:cNvPr>
            <p:cNvSpPr/>
            <p:nvPr/>
          </p:nvSpPr>
          <p:spPr bwMode="auto">
            <a:xfrm>
              <a:off x="6621463" y="4205288"/>
              <a:ext cx="98425" cy="28575"/>
            </a:xfrm>
            <a:custGeom>
              <a:avLst/>
              <a:gdLst>
                <a:gd name="T0" fmla="*/ 17 w 18"/>
                <a:gd name="T1" fmla="*/ 2 h 5"/>
                <a:gd name="T2" fmla="*/ 2 w 18"/>
                <a:gd name="T3" fmla="*/ 1 h 5"/>
                <a:gd name="T4" fmla="*/ 2 w 18"/>
                <a:gd name="T5" fmla="*/ 3 h 5"/>
                <a:gd name="T6" fmla="*/ 17 w 18"/>
                <a:gd name="T7" fmla="*/ 4 h 5"/>
                <a:gd name="T8" fmla="*/ 17 w 18"/>
                <a:gd name="T9" fmla="*/ 2 h 5"/>
              </a:gdLst>
              <a:ahLst/>
              <a:cxnLst>
                <a:cxn ang="0">
                  <a:pos x="T0" y="T1"/>
                </a:cxn>
                <a:cxn ang="0">
                  <a:pos x="T2" y="T3"/>
                </a:cxn>
                <a:cxn ang="0">
                  <a:pos x="T4" y="T5"/>
                </a:cxn>
                <a:cxn ang="0">
                  <a:pos x="T6" y="T7"/>
                </a:cxn>
                <a:cxn ang="0">
                  <a:pos x="T8" y="T9"/>
                </a:cxn>
              </a:cxnLst>
              <a:rect l="0" t="0" r="r" b="b"/>
              <a:pathLst>
                <a:path w="18" h="5">
                  <a:moveTo>
                    <a:pt x="17" y="2"/>
                  </a:moveTo>
                  <a:cubicBezTo>
                    <a:pt x="12" y="1"/>
                    <a:pt x="7" y="0"/>
                    <a:pt x="2" y="1"/>
                  </a:cubicBezTo>
                  <a:cubicBezTo>
                    <a:pt x="0" y="1"/>
                    <a:pt x="0" y="3"/>
                    <a:pt x="2" y="3"/>
                  </a:cubicBezTo>
                  <a:cubicBezTo>
                    <a:pt x="7" y="2"/>
                    <a:pt x="12" y="3"/>
                    <a:pt x="17" y="4"/>
                  </a:cubicBezTo>
                  <a:cubicBezTo>
                    <a:pt x="18" y="5"/>
                    <a:pt x="18" y="3"/>
                    <a:pt x="17" y="2"/>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ṧḷiďè">
              <a:extLst>
                <a:ext uri="{FF2B5EF4-FFF2-40B4-BE49-F238E27FC236}">
                  <a16:creationId xmlns:a16="http://schemas.microsoft.com/office/drawing/2014/main" id="{75F2714F-C56F-55ED-6C77-4336196F0AEA}"/>
                </a:ext>
              </a:extLst>
            </p:cNvPr>
            <p:cNvSpPr/>
            <p:nvPr/>
          </p:nvSpPr>
          <p:spPr bwMode="auto">
            <a:xfrm>
              <a:off x="6769101" y="3937000"/>
              <a:ext cx="17463" cy="109538"/>
            </a:xfrm>
            <a:custGeom>
              <a:avLst/>
              <a:gdLst>
                <a:gd name="T0" fmla="*/ 2 w 3"/>
                <a:gd name="T1" fmla="*/ 2 h 20"/>
                <a:gd name="T2" fmla="*/ 0 w 3"/>
                <a:gd name="T3" fmla="*/ 2 h 20"/>
                <a:gd name="T4" fmla="*/ 1 w 3"/>
                <a:gd name="T5" fmla="*/ 19 h 20"/>
                <a:gd name="T6" fmla="*/ 3 w 3"/>
                <a:gd name="T7" fmla="*/ 19 h 20"/>
                <a:gd name="T8" fmla="*/ 2 w 3"/>
                <a:gd name="T9" fmla="*/ 2 h 20"/>
              </a:gdLst>
              <a:ahLst/>
              <a:cxnLst>
                <a:cxn ang="0">
                  <a:pos x="T0" y="T1"/>
                </a:cxn>
                <a:cxn ang="0">
                  <a:pos x="T2" y="T3"/>
                </a:cxn>
                <a:cxn ang="0">
                  <a:pos x="T4" y="T5"/>
                </a:cxn>
                <a:cxn ang="0">
                  <a:pos x="T6" y="T7"/>
                </a:cxn>
                <a:cxn ang="0">
                  <a:pos x="T8" y="T9"/>
                </a:cxn>
              </a:cxnLst>
              <a:rect l="0" t="0" r="r" b="b"/>
              <a:pathLst>
                <a:path w="3" h="20">
                  <a:moveTo>
                    <a:pt x="2" y="2"/>
                  </a:moveTo>
                  <a:cubicBezTo>
                    <a:pt x="2" y="0"/>
                    <a:pt x="0" y="0"/>
                    <a:pt x="0" y="2"/>
                  </a:cubicBezTo>
                  <a:cubicBezTo>
                    <a:pt x="1" y="7"/>
                    <a:pt x="1" y="13"/>
                    <a:pt x="1" y="19"/>
                  </a:cubicBezTo>
                  <a:cubicBezTo>
                    <a:pt x="1" y="20"/>
                    <a:pt x="3" y="20"/>
                    <a:pt x="3" y="19"/>
                  </a:cubicBezTo>
                  <a:cubicBezTo>
                    <a:pt x="3" y="13"/>
                    <a:pt x="3" y="7"/>
                    <a:pt x="2" y="2"/>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śḷîďe">
              <a:extLst>
                <a:ext uri="{FF2B5EF4-FFF2-40B4-BE49-F238E27FC236}">
                  <a16:creationId xmlns:a16="http://schemas.microsoft.com/office/drawing/2014/main" id="{C3DE98BE-E949-C8CA-890A-C035EACF4A63}"/>
                </a:ext>
              </a:extLst>
            </p:cNvPr>
            <p:cNvSpPr/>
            <p:nvPr/>
          </p:nvSpPr>
          <p:spPr bwMode="auto">
            <a:xfrm>
              <a:off x="6775451" y="3943350"/>
              <a:ext cx="65088" cy="103188"/>
            </a:xfrm>
            <a:custGeom>
              <a:avLst/>
              <a:gdLst>
                <a:gd name="T0" fmla="*/ 11 w 12"/>
                <a:gd name="T1" fmla="*/ 1 h 19"/>
                <a:gd name="T2" fmla="*/ 9 w 12"/>
                <a:gd name="T3" fmla="*/ 1 h 19"/>
                <a:gd name="T4" fmla="*/ 10 w 12"/>
                <a:gd name="T5" fmla="*/ 16 h 19"/>
                <a:gd name="T6" fmla="*/ 2 w 12"/>
                <a:gd name="T7" fmla="*/ 17 h 19"/>
                <a:gd name="T8" fmla="*/ 2 w 12"/>
                <a:gd name="T9" fmla="*/ 19 h 19"/>
                <a:gd name="T10" fmla="*/ 11 w 12"/>
                <a:gd name="T11" fmla="*/ 18 h 19"/>
                <a:gd name="T12" fmla="*/ 11 w 12"/>
                <a:gd name="T13" fmla="*/ 18 h 19"/>
                <a:gd name="T14" fmla="*/ 12 w 12"/>
                <a:gd name="T15" fmla="*/ 17 h 19"/>
                <a:gd name="T16" fmla="*/ 11 w 12"/>
                <a:gd name="T1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11" y="1"/>
                  </a:moveTo>
                  <a:cubicBezTo>
                    <a:pt x="11" y="0"/>
                    <a:pt x="9" y="0"/>
                    <a:pt x="9" y="1"/>
                  </a:cubicBezTo>
                  <a:cubicBezTo>
                    <a:pt x="9" y="6"/>
                    <a:pt x="10" y="11"/>
                    <a:pt x="10" y="16"/>
                  </a:cubicBezTo>
                  <a:cubicBezTo>
                    <a:pt x="7" y="17"/>
                    <a:pt x="4" y="17"/>
                    <a:pt x="2" y="17"/>
                  </a:cubicBezTo>
                  <a:cubicBezTo>
                    <a:pt x="0" y="17"/>
                    <a:pt x="0" y="19"/>
                    <a:pt x="2" y="19"/>
                  </a:cubicBezTo>
                  <a:cubicBezTo>
                    <a:pt x="5" y="19"/>
                    <a:pt x="8" y="19"/>
                    <a:pt x="11" y="18"/>
                  </a:cubicBezTo>
                  <a:cubicBezTo>
                    <a:pt x="11" y="18"/>
                    <a:pt x="11" y="18"/>
                    <a:pt x="11" y="18"/>
                  </a:cubicBezTo>
                  <a:cubicBezTo>
                    <a:pt x="12" y="18"/>
                    <a:pt x="12" y="18"/>
                    <a:pt x="12" y="17"/>
                  </a:cubicBezTo>
                  <a:cubicBezTo>
                    <a:pt x="12" y="12"/>
                    <a:pt x="11" y="7"/>
                    <a:pt x="11" y="1"/>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şlîďè">
              <a:extLst>
                <a:ext uri="{FF2B5EF4-FFF2-40B4-BE49-F238E27FC236}">
                  <a16:creationId xmlns:a16="http://schemas.microsoft.com/office/drawing/2014/main" id="{4BD42A7F-4F08-2807-1F64-D8E113529243}"/>
                </a:ext>
              </a:extLst>
            </p:cNvPr>
            <p:cNvSpPr/>
            <p:nvPr/>
          </p:nvSpPr>
          <p:spPr bwMode="auto">
            <a:xfrm>
              <a:off x="6480176" y="3894138"/>
              <a:ext cx="158750" cy="120650"/>
            </a:xfrm>
            <a:custGeom>
              <a:avLst/>
              <a:gdLst>
                <a:gd name="T0" fmla="*/ 26 w 29"/>
                <a:gd name="T1" fmla="*/ 2 h 22"/>
                <a:gd name="T2" fmla="*/ 2 w 29"/>
                <a:gd name="T3" fmla="*/ 19 h 22"/>
                <a:gd name="T4" fmla="*/ 2 w 29"/>
                <a:gd name="T5" fmla="*/ 21 h 22"/>
                <a:gd name="T6" fmla="*/ 28 w 29"/>
                <a:gd name="T7" fmla="*/ 3 h 22"/>
                <a:gd name="T8" fmla="*/ 26 w 29"/>
                <a:gd name="T9" fmla="*/ 2 h 22"/>
              </a:gdLst>
              <a:ahLst/>
              <a:cxnLst>
                <a:cxn ang="0">
                  <a:pos x="T0" y="T1"/>
                </a:cxn>
                <a:cxn ang="0">
                  <a:pos x="T2" y="T3"/>
                </a:cxn>
                <a:cxn ang="0">
                  <a:pos x="T4" y="T5"/>
                </a:cxn>
                <a:cxn ang="0">
                  <a:pos x="T6" y="T7"/>
                </a:cxn>
                <a:cxn ang="0">
                  <a:pos x="T8" y="T9"/>
                </a:cxn>
              </a:cxnLst>
              <a:rect l="0" t="0" r="r" b="b"/>
              <a:pathLst>
                <a:path w="29" h="22">
                  <a:moveTo>
                    <a:pt x="26" y="2"/>
                  </a:moveTo>
                  <a:cubicBezTo>
                    <a:pt x="21" y="11"/>
                    <a:pt x="12" y="17"/>
                    <a:pt x="2" y="19"/>
                  </a:cubicBezTo>
                  <a:cubicBezTo>
                    <a:pt x="0" y="20"/>
                    <a:pt x="1" y="22"/>
                    <a:pt x="2" y="21"/>
                  </a:cubicBezTo>
                  <a:cubicBezTo>
                    <a:pt x="13" y="19"/>
                    <a:pt x="22" y="12"/>
                    <a:pt x="28" y="3"/>
                  </a:cubicBezTo>
                  <a:cubicBezTo>
                    <a:pt x="29" y="1"/>
                    <a:pt x="27" y="0"/>
                    <a:pt x="26" y="2"/>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íṧḻïḓê">
              <a:extLst>
                <a:ext uri="{FF2B5EF4-FFF2-40B4-BE49-F238E27FC236}">
                  <a16:creationId xmlns:a16="http://schemas.microsoft.com/office/drawing/2014/main" id="{59A80E7F-B0D9-D834-431D-F954EEF4D9C1}"/>
                </a:ext>
              </a:extLst>
            </p:cNvPr>
            <p:cNvSpPr/>
            <p:nvPr/>
          </p:nvSpPr>
          <p:spPr bwMode="auto">
            <a:xfrm>
              <a:off x="6923088" y="3927475"/>
              <a:ext cx="136525" cy="80963"/>
            </a:xfrm>
            <a:custGeom>
              <a:avLst/>
              <a:gdLst>
                <a:gd name="T0" fmla="*/ 24 w 25"/>
                <a:gd name="T1" fmla="*/ 13 h 15"/>
                <a:gd name="T2" fmla="*/ 2 w 25"/>
                <a:gd name="T3" fmla="*/ 1 h 15"/>
                <a:gd name="T4" fmla="*/ 0 w 25"/>
                <a:gd name="T5" fmla="*/ 3 h 15"/>
                <a:gd name="T6" fmla="*/ 24 w 25"/>
                <a:gd name="T7" fmla="*/ 15 h 15"/>
                <a:gd name="T8" fmla="*/ 24 w 25"/>
                <a:gd name="T9" fmla="*/ 13 h 15"/>
              </a:gdLst>
              <a:ahLst/>
              <a:cxnLst>
                <a:cxn ang="0">
                  <a:pos x="T0" y="T1"/>
                </a:cxn>
                <a:cxn ang="0">
                  <a:pos x="T2" y="T3"/>
                </a:cxn>
                <a:cxn ang="0">
                  <a:pos x="T4" y="T5"/>
                </a:cxn>
                <a:cxn ang="0">
                  <a:pos x="T6" y="T7"/>
                </a:cxn>
                <a:cxn ang="0">
                  <a:pos x="T8" y="T9"/>
                </a:cxn>
              </a:cxnLst>
              <a:rect l="0" t="0" r="r" b="b"/>
              <a:pathLst>
                <a:path w="25" h="15">
                  <a:moveTo>
                    <a:pt x="24" y="13"/>
                  </a:moveTo>
                  <a:cubicBezTo>
                    <a:pt x="15" y="12"/>
                    <a:pt x="7" y="8"/>
                    <a:pt x="2" y="1"/>
                  </a:cubicBezTo>
                  <a:cubicBezTo>
                    <a:pt x="1" y="0"/>
                    <a:pt x="0" y="2"/>
                    <a:pt x="0" y="3"/>
                  </a:cubicBezTo>
                  <a:cubicBezTo>
                    <a:pt x="6" y="10"/>
                    <a:pt x="15" y="14"/>
                    <a:pt x="24" y="15"/>
                  </a:cubicBezTo>
                  <a:cubicBezTo>
                    <a:pt x="25" y="15"/>
                    <a:pt x="25" y="13"/>
                    <a:pt x="24" y="13"/>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iṩlídê">
              <a:extLst>
                <a:ext uri="{FF2B5EF4-FFF2-40B4-BE49-F238E27FC236}">
                  <a16:creationId xmlns:a16="http://schemas.microsoft.com/office/drawing/2014/main" id="{4B287C97-5786-EB30-7A30-D947B9D98AF0}"/>
                </a:ext>
              </a:extLst>
            </p:cNvPr>
            <p:cNvSpPr/>
            <p:nvPr/>
          </p:nvSpPr>
          <p:spPr bwMode="auto">
            <a:xfrm>
              <a:off x="6402388" y="5491163"/>
              <a:ext cx="93663" cy="17463"/>
            </a:xfrm>
            <a:custGeom>
              <a:avLst/>
              <a:gdLst>
                <a:gd name="T0" fmla="*/ 15 w 17"/>
                <a:gd name="T1" fmla="*/ 1 h 3"/>
                <a:gd name="T2" fmla="*/ 2 w 17"/>
                <a:gd name="T3" fmla="*/ 1 h 3"/>
                <a:gd name="T4" fmla="*/ 1 w 17"/>
                <a:gd name="T5" fmla="*/ 3 h 3"/>
                <a:gd name="T6" fmla="*/ 15 w 17"/>
                <a:gd name="T7" fmla="*/ 3 h 3"/>
                <a:gd name="T8" fmla="*/ 15 w 17"/>
                <a:gd name="T9" fmla="*/ 1 h 3"/>
              </a:gdLst>
              <a:ahLst/>
              <a:cxnLst>
                <a:cxn ang="0">
                  <a:pos x="T0" y="T1"/>
                </a:cxn>
                <a:cxn ang="0">
                  <a:pos x="T2" y="T3"/>
                </a:cxn>
                <a:cxn ang="0">
                  <a:pos x="T4" y="T5"/>
                </a:cxn>
                <a:cxn ang="0">
                  <a:pos x="T6" y="T7"/>
                </a:cxn>
                <a:cxn ang="0">
                  <a:pos x="T8" y="T9"/>
                </a:cxn>
              </a:cxnLst>
              <a:rect l="0" t="0" r="r" b="b"/>
              <a:pathLst>
                <a:path w="17" h="3">
                  <a:moveTo>
                    <a:pt x="15" y="1"/>
                  </a:moveTo>
                  <a:cubicBezTo>
                    <a:pt x="11" y="1"/>
                    <a:pt x="6" y="1"/>
                    <a:pt x="2" y="1"/>
                  </a:cubicBezTo>
                  <a:cubicBezTo>
                    <a:pt x="1" y="0"/>
                    <a:pt x="0" y="2"/>
                    <a:pt x="1" y="3"/>
                  </a:cubicBezTo>
                  <a:cubicBezTo>
                    <a:pt x="6" y="3"/>
                    <a:pt x="11" y="3"/>
                    <a:pt x="15" y="3"/>
                  </a:cubicBezTo>
                  <a:cubicBezTo>
                    <a:pt x="17" y="3"/>
                    <a:pt x="17" y="1"/>
                    <a:pt x="15" y="1"/>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iŝ1iḑê">
              <a:extLst>
                <a:ext uri="{FF2B5EF4-FFF2-40B4-BE49-F238E27FC236}">
                  <a16:creationId xmlns:a16="http://schemas.microsoft.com/office/drawing/2014/main" id="{49E685D4-17C7-FD04-9427-5F7BDDC32E35}"/>
                </a:ext>
              </a:extLst>
            </p:cNvPr>
            <p:cNvSpPr/>
            <p:nvPr/>
          </p:nvSpPr>
          <p:spPr bwMode="auto">
            <a:xfrm>
              <a:off x="7059613" y="5470525"/>
              <a:ext cx="104775" cy="9525"/>
            </a:xfrm>
            <a:custGeom>
              <a:avLst/>
              <a:gdLst>
                <a:gd name="T0" fmla="*/ 18 w 19"/>
                <a:gd name="T1" fmla="*/ 0 h 2"/>
                <a:gd name="T2" fmla="*/ 1 w 19"/>
                <a:gd name="T3" fmla="*/ 0 h 2"/>
                <a:gd name="T4" fmla="*/ 1 w 19"/>
                <a:gd name="T5" fmla="*/ 2 h 2"/>
                <a:gd name="T6" fmla="*/ 18 w 19"/>
                <a:gd name="T7" fmla="*/ 2 h 2"/>
                <a:gd name="T8" fmla="*/ 18 w 19"/>
                <a:gd name="T9" fmla="*/ 0 h 2"/>
              </a:gdLst>
              <a:ahLst/>
              <a:cxnLst>
                <a:cxn ang="0">
                  <a:pos x="T0" y="T1"/>
                </a:cxn>
                <a:cxn ang="0">
                  <a:pos x="T2" y="T3"/>
                </a:cxn>
                <a:cxn ang="0">
                  <a:pos x="T4" y="T5"/>
                </a:cxn>
                <a:cxn ang="0">
                  <a:pos x="T6" y="T7"/>
                </a:cxn>
                <a:cxn ang="0">
                  <a:pos x="T8" y="T9"/>
                </a:cxn>
              </a:cxnLst>
              <a:rect l="0" t="0" r="r" b="b"/>
              <a:pathLst>
                <a:path w="19" h="2">
                  <a:moveTo>
                    <a:pt x="18" y="0"/>
                  </a:moveTo>
                  <a:cubicBezTo>
                    <a:pt x="13" y="0"/>
                    <a:pt x="7" y="0"/>
                    <a:pt x="1" y="0"/>
                  </a:cubicBezTo>
                  <a:cubicBezTo>
                    <a:pt x="0" y="0"/>
                    <a:pt x="0" y="2"/>
                    <a:pt x="1" y="2"/>
                  </a:cubicBezTo>
                  <a:cubicBezTo>
                    <a:pt x="7" y="2"/>
                    <a:pt x="13" y="2"/>
                    <a:pt x="18" y="2"/>
                  </a:cubicBezTo>
                  <a:cubicBezTo>
                    <a:pt x="19" y="2"/>
                    <a:pt x="19" y="0"/>
                    <a:pt x="18" y="0"/>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sļîďe">
              <a:extLst>
                <a:ext uri="{FF2B5EF4-FFF2-40B4-BE49-F238E27FC236}">
                  <a16:creationId xmlns:a16="http://schemas.microsoft.com/office/drawing/2014/main" id="{C4905C1F-EB71-7839-9530-881AFCDBB5A1}"/>
                </a:ext>
              </a:extLst>
            </p:cNvPr>
            <p:cNvSpPr/>
            <p:nvPr/>
          </p:nvSpPr>
          <p:spPr bwMode="auto">
            <a:xfrm>
              <a:off x="6480176" y="2684463"/>
              <a:ext cx="268288" cy="503238"/>
            </a:xfrm>
            <a:custGeom>
              <a:avLst/>
              <a:gdLst>
                <a:gd name="T0" fmla="*/ 47 w 49"/>
                <a:gd name="T1" fmla="*/ 1 h 92"/>
                <a:gd name="T2" fmla="*/ 24 w 49"/>
                <a:gd name="T3" fmla="*/ 39 h 92"/>
                <a:gd name="T4" fmla="*/ 1 w 49"/>
                <a:gd name="T5" fmla="*/ 90 h 92"/>
                <a:gd name="T6" fmla="*/ 2 w 49"/>
                <a:gd name="T7" fmla="*/ 92 h 92"/>
                <a:gd name="T8" fmla="*/ 25 w 49"/>
                <a:gd name="T9" fmla="*/ 50 h 92"/>
                <a:gd name="T10" fmla="*/ 48 w 49"/>
                <a:gd name="T11" fmla="*/ 2 h 92"/>
                <a:gd name="T12" fmla="*/ 47 w 49"/>
                <a:gd name="T13" fmla="*/ 1 h 92"/>
              </a:gdLst>
              <a:ahLst/>
              <a:cxnLst>
                <a:cxn ang="0">
                  <a:pos x="T0" y="T1"/>
                </a:cxn>
                <a:cxn ang="0">
                  <a:pos x="T2" y="T3"/>
                </a:cxn>
                <a:cxn ang="0">
                  <a:pos x="T4" y="T5"/>
                </a:cxn>
                <a:cxn ang="0">
                  <a:pos x="T6" y="T7"/>
                </a:cxn>
                <a:cxn ang="0">
                  <a:pos x="T8" y="T9"/>
                </a:cxn>
                <a:cxn ang="0">
                  <a:pos x="T10" y="T11"/>
                </a:cxn>
                <a:cxn ang="0">
                  <a:pos x="T12" y="T13"/>
                </a:cxn>
              </a:cxnLst>
              <a:rect l="0" t="0" r="r" b="b"/>
              <a:pathLst>
                <a:path w="49" h="92">
                  <a:moveTo>
                    <a:pt x="47" y="1"/>
                  </a:moveTo>
                  <a:cubicBezTo>
                    <a:pt x="32" y="9"/>
                    <a:pt x="27" y="23"/>
                    <a:pt x="24" y="39"/>
                  </a:cubicBezTo>
                  <a:cubicBezTo>
                    <a:pt x="22" y="59"/>
                    <a:pt x="20" y="79"/>
                    <a:pt x="1" y="90"/>
                  </a:cubicBezTo>
                  <a:cubicBezTo>
                    <a:pt x="0" y="91"/>
                    <a:pt x="1" y="92"/>
                    <a:pt x="2" y="92"/>
                  </a:cubicBezTo>
                  <a:cubicBezTo>
                    <a:pt x="18" y="83"/>
                    <a:pt x="23" y="67"/>
                    <a:pt x="25" y="50"/>
                  </a:cubicBezTo>
                  <a:cubicBezTo>
                    <a:pt x="28" y="32"/>
                    <a:pt x="29" y="13"/>
                    <a:pt x="48" y="2"/>
                  </a:cubicBezTo>
                  <a:cubicBezTo>
                    <a:pt x="49" y="2"/>
                    <a:pt x="48" y="0"/>
                    <a:pt x="47" y="1"/>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ṥḻíďè">
              <a:extLst>
                <a:ext uri="{FF2B5EF4-FFF2-40B4-BE49-F238E27FC236}">
                  <a16:creationId xmlns:a16="http://schemas.microsoft.com/office/drawing/2014/main" id="{A84A45C8-AA9C-773B-FAF5-43D25A0538C1}"/>
                </a:ext>
              </a:extLst>
            </p:cNvPr>
            <p:cNvSpPr/>
            <p:nvPr/>
          </p:nvSpPr>
          <p:spPr bwMode="auto">
            <a:xfrm>
              <a:off x="6254751" y="3308350"/>
              <a:ext cx="125413" cy="196850"/>
            </a:xfrm>
            <a:custGeom>
              <a:avLst/>
              <a:gdLst>
                <a:gd name="T0" fmla="*/ 20 w 23"/>
                <a:gd name="T1" fmla="*/ 0 h 36"/>
                <a:gd name="T2" fmla="*/ 2 w 23"/>
                <a:gd name="T3" fmla="*/ 35 h 36"/>
                <a:gd name="T4" fmla="*/ 4 w 23"/>
                <a:gd name="T5" fmla="*/ 34 h 36"/>
                <a:gd name="T6" fmla="*/ 22 w 23"/>
                <a:gd name="T7" fmla="*/ 2 h 36"/>
                <a:gd name="T8" fmla="*/ 20 w 23"/>
                <a:gd name="T9" fmla="*/ 0 h 36"/>
              </a:gdLst>
              <a:ahLst/>
              <a:cxnLst>
                <a:cxn ang="0">
                  <a:pos x="T0" y="T1"/>
                </a:cxn>
                <a:cxn ang="0">
                  <a:pos x="T2" y="T3"/>
                </a:cxn>
                <a:cxn ang="0">
                  <a:pos x="T4" y="T5"/>
                </a:cxn>
                <a:cxn ang="0">
                  <a:pos x="T6" y="T7"/>
                </a:cxn>
                <a:cxn ang="0">
                  <a:pos x="T8" y="T9"/>
                </a:cxn>
              </a:cxnLst>
              <a:rect l="0" t="0" r="r" b="b"/>
              <a:pathLst>
                <a:path w="23" h="36">
                  <a:moveTo>
                    <a:pt x="20" y="0"/>
                  </a:moveTo>
                  <a:cubicBezTo>
                    <a:pt x="10" y="9"/>
                    <a:pt x="0" y="20"/>
                    <a:pt x="2" y="35"/>
                  </a:cubicBezTo>
                  <a:cubicBezTo>
                    <a:pt x="2" y="36"/>
                    <a:pt x="4" y="35"/>
                    <a:pt x="4" y="34"/>
                  </a:cubicBezTo>
                  <a:cubicBezTo>
                    <a:pt x="1" y="20"/>
                    <a:pt x="12" y="10"/>
                    <a:pt x="22" y="2"/>
                  </a:cubicBezTo>
                  <a:cubicBezTo>
                    <a:pt x="23" y="1"/>
                    <a:pt x="21" y="0"/>
                    <a:pt x="20" y="0"/>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ṧ1ïďé">
              <a:extLst>
                <a:ext uri="{FF2B5EF4-FFF2-40B4-BE49-F238E27FC236}">
                  <a16:creationId xmlns:a16="http://schemas.microsoft.com/office/drawing/2014/main" id="{5C784E30-7B3A-1A3D-5790-0B43BBFDB09D}"/>
                </a:ext>
              </a:extLst>
            </p:cNvPr>
            <p:cNvSpPr/>
            <p:nvPr/>
          </p:nvSpPr>
          <p:spPr bwMode="auto">
            <a:xfrm>
              <a:off x="6319838" y="3413125"/>
              <a:ext cx="138113" cy="196850"/>
            </a:xfrm>
            <a:custGeom>
              <a:avLst/>
              <a:gdLst>
                <a:gd name="T0" fmla="*/ 23 w 25"/>
                <a:gd name="T1" fmla="*/ 1 h 36"/>
                <a:gd name="T2" fmla="*/ 0 w 25"/>
                <a:gd name="T3" fmla="*/ 35 h 36"/>
                <a:gd name="T4" fmla="*/ 2 w 25"/>
                <a:gd name="T5" fmla="*/ 35 h 36"/>
                <a:gd name="T6" fmla="*/ 24 w 25"/>
                <a:gd name="T7" fmla="*/ 2 h 36"/>
                <a:gd name="T8" fmla="*/ 23 w 25"/>
                <a:gd name="T9" fmla="*/ 1 h 36"/>
              </a:gdLst>
              <a:ahLst/>
              <a:cxnLst>
                <a:cxn ang="0">
                  <a:pos x="T0" y="T1"/>
                </a:cxn>
                <a:cxn ang="0">
                  <a:pos x="T2" y="T3"/>
                </a:cxn>
                <a:cxn ang="0">
                  <a:pos x="T4" y="T5"/>
                </a:cxn>
                <a:cxn ang="0">
                  <a:pos x="T6" y="T7"/>
                </a:cxn>
                <a:cxn ang="0">
                  <a:pos x="T8" y="T9"/>
                </a:cxn>
              </a:cxnLst>
              <a:rect l="0" t="0" r="r" b="b"/>
              <a:pathLst>
                <a:path w="25" h="36">
                  <a:moveTo>
                    <a:pt x="23" y="1"/>
                  </a:moveTo>
                  <a:cubicBezTo>
                    <a:pt x="11" y="9"/>
                    <a:pt x="3" y="21"/>
                    <a:pt x="0" y="35"/>
                  </a:cubicBezTo>
                  <a:cubicBezTo>
                    <a:pt x="0" y="36"/>
                    <a:pt x="1" y="36"/>
                    <a:pt x="2" y="35"/>
                  </a:cubicBezTo>
                  <a:cubicBezTo>
                    <a:pt x="4" y="22"/>
                    <a:pt x="12" y="10"/>
                    <a:pt x="24" y="2"/>
                  </a:cubicBezTo>
                  <a:cubicBezTo>
                    <a:pt x="25" y="2"/>
                    <a:pt x="24" y="0"/>
                    <a:pt x="23" y="1"/>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ïṩ1iḓè">
              <a:extLst>
                <a:ext uri="{FF2B5EF4-FFF2-40B4-BE49-F238E27FC236}">
                  <a16:creationId xmlns:a16="http://schemas.microsoft.com/office/drawing/2014/main" id="{4C3A537B-5A37-C4B7-6EDF-2C24BE10E26A}"/>
                </a:ext>
              </a:extLst>
            </p:cNvPr>
            <p:cNvSpPr/>
            <p:nvPr/>
          </p:nvSpPr>
          <p:spPr bwMode="auto">
            <a:xfrm>
              <a:off x="6364288" y="3532188"/>
              <a:ext cx="115888" cy="192088"/>
            </a:xfrm>
            <a:custGeom>
              <a:avLst/>
              <a:gdLst>
                <a:gd name="T0" fmla="*/ 19 w 21"/>
                <a:gd name="T1" fmla="*/ 1 h 35"/>
                <a:gd name="T2" fmla="*/ 0 w 21"/>
                <a:gd name="T3" fmla="*/ 33 h 35"/>
                <a:gd name="T4" fmla="*/ 2 w 21"/>
                <a:gd name="T5" fmla="*/ 33 h 35"/>
                <a:gd name="T6" fmla="*/ 20 w 21"/>
                <a:gd name="T7" fmla="*/ 3 h 35"/>
                <a:gd name="T8" fmla="*/ 19 w 21"/>
                <a:gd name="T9" fmla="*/ 1 h 35"/>
              </a:gdLst>
              <a:ahLst/>
              <a:cxnLst>
                <a:cxn ang="0">
                  <a:pos x="T0" y="T1"/>
                </a:cxn>
                <a:cxn ang="0">
                  <a:pos x="T2" y="T3"/>
                </a:cxn>
                <a:cxn ang="0">
                  <a:pos x="T4" y="T5"/>
                </a:cxn>
                <a:cxn ang="0">
                  <a:pos x="T6" y="T7"/>
                </a:cxn>
                <a:cxn ang="0">
                  <a:pos x="T8" y="T9"/>
                </a:cxn>
              </a:cxnLst>
              <a:rect l="0" t="0" r="r" b="b"/>
              <a:pathLst>
                <a:path w="21" h="35">
                  <a:moveTo>
                    <a:pt x="19" y="1"/>
                  </a:moveTo>
                  <a:cubicBezTo>
                    <a:pt x="10" y="8"/>
                    <a:pt x="0" y="21"/>
                    <a:pt x="0" y="33"/>
                  </a:cubicBezTo>
                  <a:cubicBezTo>
                    <a:pt x="0" y="35"/>
                    <a:pt x="2" y="35"/>
                    <a:pt x="2" y="33"/>
                  </a:cubicBezTo>
                  <a:cubicBezTo>
                    <a:pt x="2" y="22"/>
                    <a:pt x="11" y="10"/>
                    <a:pt x="20" y="3"/>
                  </a:cubicBezTo>
                  <a:cubicBezTo>
                    <a:pt x="21" y="2"/>
                    <a:pt x="20" y="0"/>
                    <a:pt x="19" y="1"/>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ṥlïḓe">
              <a:extLst>
                <a:ext uri="{FF2B5EF4-FFF2-40B4-BE49-F238E27FC236}">
                  <a16:creationId xmlns:a16="http://schemas.microsoft.com/office/drawing/2014/main" id="{153DCD28-17C8-8AF2-2EE5-2A8CA8DDD0E9}"/>
                </a:ext>
              </a:extLst>
            </p:cNvPr>
            <p:cNvSpPr/>
            <p:nvPr/>
          </p:nvSpPr>
          <p:spPr bwMode="auto">
            <a:xfrm>
              <a:off x="6753226" y="2684463"/>
              <a:ext cx="196850" cy="481013"/>
            </a:xfrm>
            <a:custGeom>
              <a:avLst/>
              <a:gdLst>
                <a:gd name="T0" fmla="*/ 35 w 36"/>
                <a:gd name="T1" fmla="*/ 65 h 88"/>
                <a:gd name="T2" fmla="*/ 30 w 36"/>
                <a:gd name="T3" fmla="*/ 52 h 88"/>
                <a:gd name="T4" fmla="*/ 31 w 36"/>
                <a:gd name="T5" fmla="*/ 36 h 88"/>
                <a:gd name="T6" fmla="*/ 2 w 36"/>
                <a:gd name="T7" fmla="*/ 0 h 88"/>
                <a:gd name="T8" fmla="*/ 2 w 36"/>
                <a:gd name="T9" fmla="*/ 2 h 88"/>
                <a:gd name="T10" fmla="*/ 23 w 36"/>
                <a:gd name="T11" fmla="*/ 17 h 88"/>
                <a:gd name="T12" fmla="*/ 29 w 36"/>
                <a:gd name="T13" fmla="*/ 42 h 88"/>
                <a:gd name="T14" fmla="*/ 28 w 36"/>
                <a:gd name="T15" fmla="*/ 52 h 88"/>
                <a:gd name="T16" fmla="*/ 31 w 36"/>
                <a:gd name="T17" fmla="*/ 60 h 88"/>
                <a:gd name="T18" fmla="*/ 28 w 36"/>
                <a:gd name="T19" fmla="*/ 86 h 88"/>
                <a:gd name="T20" fmla="*/ 30 w 36"/>
                <a:gd name="T21" fmla="*/ 87 h 88"/>
                <a:gd name="T22" fmla="*/ 35 w 36"/>
                <a:gd name="T23" fmla="*/ 6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88">
                  <a:moveTo>
                    <a:pt x="35" y="65"/>
                  </a:moveTo>
                  <a:cubicBezTo>
                    <a:pt x="34" y="61"/>
                    <a:pt x="31" y="57"/>
                    <a:pt x="30" y="52"/>
                  </a:cubicBezTo>
                  <a:cubicBezTo>
                    <a:pt x="30" y="47"/>
                    <a:pt x="31" y="42"/>
                    <a:pt x="31" y="36"/>
                  </a:cubicBezTo>
                  <a:cubicBezTo>
                    <a:pt x="31" y="18"/>
                    <a:pt x="18" y="5"/>
                    <a:pt x="2" y="0"/>
                  </a:cubicBezTo>
                  <a:cubicBezTo>
                    <a:pt x="1" y="0"/>
                    <a:pt x="0" y="2"/>
                    <a:pt x="2" y="2"/>
                  </a:cubicBezTo>
                  <a:cubicBezTo>
                    <a:pt x="10" y="5"/>
                    <a:pt x="18" y="10"/>
                    <a:pt x="23" y="17"/>
                  </a:cubicBezTo>
                  <a:cubicBezTo>
                    <a:pt x="29" y="25"/>
                    <a:pt x="30" y="33"/>
                    <a:pt x="29" y="42"/>
                  </a:cubicBezTo>
                  <a:cubicBezTo>
                    <a:pt x="29" y="45"/>
                    <a:pt x="28" y="49"/>
                    <a:pt x="28" y="52"/>
                  </a:cubicBezTo>
                  <a:cubicBezTo>
                    <a:pt x="29" y="55"/>
                    <a:pt x="30" y="57"/>
                    <a:pt x="31" y="60"/>
                  </a:cubicBezTo>
                  <a:cubicBezTo>
                    <a:pt x="36" y="69"/>
                    <a:pt x="33" y="79"/>
                    <a:pt x="28" y="86"/>
                  </a:cubicBezTo>
                  <a:cubicBezTo>
                    <a:pt x="27" y="87"/>
                    <a:pt x="29" y="88"/>
                    <a:pt x="30" y="87"/>
                  </a:cubicBezTo>
                  <a:cubicBezTo>
                    <a:pt x="34" y="81"/>
                    <a:pt x="36" y="73"/>
                    <a:pt x="35" y="65"/>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sľiḍê">
              <a:extLst>
                <a:ext uri="{FF2B5EF4-FFF2-40B4-BE49-F238E27FC236}">
                  <a16:creationId xmlns:a16="http://schemas.microsoft.com/office/drawing/2014/main" id="{2BB4E8AC-7CED-ADBE-8A11-B37EFFE31557}"/>
                </a:ext>
              </a:extLst>
            </p:cNvPr>
            <p:cNvSpPr/>
            <p:nvPr/>
          </p:nvSpPr>
          <p:spPr bwMode="auto">
            <a:xfrm>
              <a:off x="6605588" y="3013075"/>
              <a:ext cx="76200" cy="163513"/>
            </a:xfrm>
            <a:custGeom>
              <a:avLst/>
              <a:gdLst>
                <a:gd name="T0" fmla="*/ 12 w 14"/>
                <a:gd name="T1" fmla="*/ 1 h 30"/>
                <a:gd name="T2" fmla="*/ 1 w 14"/>
                <a:gd name="T3" fmla="*/ 27 h 30"/>
                <a:gd name="T4" fmla="*/ 2 w 14"/>
                <a:gd name="T5" fmla="*/ 29 h 30"/>
                <a:gd name="T6" fmla="*/ 14 w 14"/>
                <a:gd name="T7" fmla="*/ 1 h 30"/>
                <a:gd name="T8" fmla="*/ 12 w 14"/>
                <a:gd name="T9" fmla="*/ 1 h 30"/>
              </a:gdLst>
              <a:ahLst/>
              <a:cxnLst>
                <a:cxn ang="0">
                  <a:pos x="T0" y="T1"/>
                </a:cxn>
                <a:cxn ang="0">
                  <a:pos x="T2" y="T3"/>
                </a:cxn>
                <a:cxn ang="0">
                  <a:pos x="T4" y="T5"/>
                </a:cxn>
                <a:cxn ang="0">
                  <a:pos x="T6" y="T7"/>
                </a:cxn>
                <a:cxn ang="0">
                  <a:pos x="T8" y="T9"/>
                </a:cxn>
              </a:cxnLst>
              <a:rect l="0" t="0" r="r" b="b"/>
              <a:pathLst>
                <a:path w="14" h="30">
                  <a:moveTo>
                    <a:pt x="12" y="1"/>
                  </a:moveTo>
                  <a:cubicBezTo>
                    <a:pt x="11" y="11"/>
                    <a:pt x="7" y="20"/>
                    <a:pt x="1" y="27"/>
                  </a:cubicBezTo>
                  <a:cubicBezTo>
                    <a:pt x="0" y="28"/>
                    <a:pt x="1" y="30"/>
                    <a:pt x="2" y="29"/>
                  </a:cubicBezTo>
                  <a:cubicBezTo>
                    <a:pt x="9" y="21"/>
                    <a:pt x="13" y="12"/>
                    <a:pt x="14" y="1"/>
                  </a:cubicBezTo>
                  <a:cubicBezTo>
                    <a:pt x="14" y="0"/>
                    <a:pt x="12" y="0"/>
                    <a:pt x="12" y="1"/>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šḻïḋe">
              <a:extLst>
                <a:ext uri="{FF2B5EF4-FFF2-40B4-BE49-F238E27FC236}">
                  <a16:creationId xmlns:a16="http://schemas.microsoft.com/office/drawing/2014/main" id="{A0E07960-9458-B073-CA3A-A0DD5F29F326}"/>
                </a:ext>
              </a:extLst>
            </p:cNvPr>
            <p:cNvSpPr/>
            <p:nvPr/>
          </p:nvSpPr>
          <p:spPr bwMode="auto">
            <a:xfrm>
              <a:off x="6654801" y="3379788"/>
              <a:ext cx="234950" cy="158750"/>
            </a:xfrm>
            <a:custGeom>
              <a:avLst/>
              <a:gdLst>
                <a:gd name="T0" fmla="*/ 40 w 43"/>
                <a:gd name="T1" fmla="*/ 1 h 29"/>
                <a:gd name="T2" fmla="*/ 1 w 43"/>
                <a:gd name="T3" fmla="*/ 26 h 29"/>
                <a:gd name="T4" fmla="*/ 2 w 43"/>
                <a:gd name="T5" fmla="*/ 28 h 29"/>
                <a:gd name="T6" fmla="*/ 41 w 43"/>
                <a:gd name="T7" fmla="*/ 3 h 29"/>
                <a:gd name="T8" fmla="*/ 40 w 43"/>
                <a:gd name="T9" fmla="*/ 1 h 29"/>
              </a:gdLst>
              <a:ahLst/>
              <a:cxnLst>
                <a:cxn ang="0">
                  <a:pos x="T0" y="T1"/>
                </a:cxn>
                <a:cxn ang="0">
                  <a:pos x="T2" y="T3"/>
                </a:cxn>
                <a:cxn ang="0">
                  <a:pos x="T4" y="T5"/>
                </a:cxn>
                <a:cxn ang="0">
                  <a:pos x="T6" y="T7"/>
                </a:cxn>
                <a:cxn ang="0">
                  <a:pos x="T8" y="T9"/>
                </a:cxn>
              </a:cxnLst>
              <a:rect l="0" t="0" r="r" b="b"/>
              <a:pathLst>
                <a:path w="43" h="29">
                  <a:moveTo>
                    <a:pt x="40" y="1"/>
                  </a:moveTo>
                  <a:cubicBezTo>
                    <a:pt x="26" y="8"/>
                    <a:pt x="13" y="16"/>
                    <a:pt x="1" y="26"/>
                  </a:cubicBezTo>
                  <a:cubicBezTo>
                    <a:pt x="0" y="27"/>
                    <a:pt x="1" y="29"/>
                    <a:pt x="2" y="28"/>
                  </a:cubicBezTo>
                  <a:cubicBezTo>
                    <a:pt x="14" y="18"/>
                    <a:pt x="27" y="10"/>
                    <a:pt x="41" y="3"/>
                  </a:cubicBezTo>
                  <a:cubicBezTo>
                    <a:pt x="43" y="2"/>
                    <a:pt x="42" y="0"/>
                    <a:pt x="40" y="1"/>
                  </a:cubicBez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ṧľïḍè">
              <a:extLst>
                <a:ext uri="{FF2B5EF4-FFF2-40B4-BE49-F238E27FC236}">
                  <a16:creationId xmlns:a16="http://schemas.microsoft.com/office/drawing/2014/main" id="{BE656778-5AE7-D5ED-C033-CBE4026D5140}"/>
                </a:ext>
              </a:extLst>
            </p:cNvPr>
            <p:cNvSpPr/>
            <p:nvPr/>
          </p:nvSpPr>
          <p:spPr bwMode="auto">
            <a:xfrm>
              <a:off x="6742113" y="3433763"/>
              <a:ext cx="127000" cy="88900"/>
            </a:xfrm>
            <a:custGeom>
              <a:avLst/>
              <a:gdLst>
                <a:gd name="T0" fmla="*/ 21 w 23"/>
                <a:gd name="T1" fmla="*/ 1 h 16"/>
                <a:gd name="T2" fmla="*/ 1 w 23"/>
                <a:gd name="T3" fmla="*/ 14 h 16"/>
                <a:gd name="T4" fmla="*/ 2 w 23"/>
                <a:gd name="T5" fmla="*/ 15 h 16"/>
                <a:gd name="T6" fmla="*/ 22 w 23"/>
                <a:gd name="T7" fmla="*/ 3 h 16"/>
                <a:gd name="T8" fmla="*/ 21 w 23"/>
                <a:gd name="T9" fmla="*/ 1 h 16"/>
              </a:gdLst>
              <a:ahLst/>
              <a:cxnLst>
                <a:cxn ang="0">
                  <a:pos x="T0" y="T1"/>
                </a:cxn>
                <a:cxn ang="0">
                  <a:pos x="T2" y="T3"/>
                </a:cxn>
                <a:cxn ang="0">
                  <a:pos x="T4" y="T5"/>
                </a:cxn>
                <a:cxn ang="0">
                  <a:pos x="T6" y="T7"/>
                </a:cxn>
                <a:cxn ang="0">
                  <a:pos x="T8" y="T9"/>
                </a:cxn>
              </a:cxnLst>
              <a:rect l="0" t="0" r="r" b="b"/>
              <a:pathLst>
                <a:path w="23" h="16">
                  <a:moveTo>
                    <a:pt x="21" y="1"/>
                  </a:moveTo>
                  <a:cubicBezTo>
                    <a:pt x="14" y="5"/>
                    <a:pt x="7" y="9"/>
                    <a:pt x="1" y="14"/>
                  </a:cubicBezTo>
                  <a:cubicBezTo>
                    <a:pt x="0" y="15"/>
                    <a:pt x="1" y="16"/>
                    <a:pt x="2" y="15"/>
                  </a:cubicBezTo>
                  <a:cubicBezTo>
                    <a:pt x="8" y="10"/>
                    <a:pt x="15" y="6"/>
                    <a:pt x="22" y="3"/>
                  </a:cubicBezTo>
                  <a:cubicBezTo>
                    <a:pt x="23" y="2"/>
                    <a:pt x="22" y="0"/>
                    <a:pt x="21" y="1"/>
                  </a:cubicBez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Sḷíḋe">
              <a:extLst>
                <a:ext uri="{FF2B5EF4-FFF2-40B4-BE49-F238E27FC236}">
                  <a16:creationId xmlns:a16="http://schemas.microsoft.com/office/drawing/2014/main" id="{F8BD6CFF-17A9-366D-AF4C-8C29A4A9F0A8}"/>
                </a:ext>
              </a:extLst>
            </p:cNvPr>
            <p:cNvSpPr/>
            <p:nvPr/>
          </p:nvSpPr>
          <p:spPr bwMode="auto">
            <a:xfrm>
              <a:off x="5170488" y="2805113"/>
              <a:ext cx="809625" cy="1116013"/>
            </a:xfrm>
            <a:custGeom>
              <a:avLst/>
              <a:gdLst>
                <a:gd name="T0" fmla="*/ 106 w 148"/>
                <a:gd name="T1" fmla="*/ 52 h 204"/>
                <a:gd name="T2" fmla="*/ 127 w 148"/>
                <a:gd name="T3" fmla="*/ 60 h 204"/>
                <a:gd name="T4" fmla="*/ 148 w 148"/>
                <a:gd name="T5" fmla="*/ 71 h 204"/>
                <a:gd name="T6" fmla="*/ 148 w 148"/>
                <a:gd name="T7" fmla="*/ 5 h 204"/>
                <a:gd name="T8" fmla="*/ 143 w 148"/>
                <a:gd name="T9" fmla="*/ 0 h 204"/>
                <a:gd name="T10" fmla="*/ 53 w 148"/>
                <a:gd name="T11" fmla="*/ 0 h 204"/>
                <a:gd name="T12" fmla="*/ 61 w 148"/>
                <a:gd name="T13" fmla="*/ 15 h 204"/>
                <a:gd name="T14" fmla="*/ 61 w 148"/>
                <a:gd name="T15" fmla="*/ 16 h 204"/>
                <a:gd name="T16" fmla="*/ 62 w 148"/>
                <a:gd name="T17" fmla="*/ 16 h 204"/>
                <a:gd name="T18" fmla="*/ 62 w 148"/>
                <a:gd name="T19" fmla="*/ 16 h 204"/>
                <a:gd name="T20" fmla="*/ 68 w 148"/>
                <a:gd name="T21" fmla="*/ 32 h 204"/>
                <a:gd name="T22" fmla="*/ 45 w 148"/>
                <a:gd name="T23" fmla="*/ 55 h 204"/>
                <a:gd name="T24" fmla="*/ 22 w 148"/>
                <a:gd name="T25" fmla="*/ 32 h 204"/>
                <a:gd name="T26" fmla="*/ 29 w 148"/>
                <a:gd name="T27" fmla="*/ 16 h 204"/>
                <a:gd name="T28" fmla="*/ 36 w 148"/>
                <a:gd name="T29" fmla="*/ 0 h 204"/>
                <a:gd name="T30" fmla="*/ 5 w 148"/>
                <a:gd name="T31" fmla="*/ 0 h 204"/>
                <a:gd name="T32" fmla="*/ 0 w 148"/>
                <a:gd name="T33" fmla="*/ 5 h 204"/>
                <a:gd name="T34" fmla="*/ 0 w 148"/>
                <a:gd name="T35" fmla="*/ 143 h 204"/>
                <a:gd name="T36" fmla="*/ 5 w 148"/>
                <a:gd name="T37" fmla="*/ 149 h 204"/>
                <a:gd name="T38" fmla="*/ 54 w 148"/>
                <a:gd name="T39" fmla="*/ 149 h 204"/>
                <a:gd name="T40" fmla="*/ 46 w 148"/>
                <a:gd name="T41" fmla="*/ 165 h 204"/>
                <a:gd name="T42" fmla="*/ 40 w 148"/>
                <a:gd name="T43" fmla="*/ 181 h 204"/>
                <a:gd name="T44" fmla="*/ 63 w 148"/>
                <a:gd name="T45" fmla="*/ 204 h 204"/>
                <a:gd name="T46" fmla="*/ 86 w 148"/>
                <a:gd name="T47" fmla="*/ 181 h 204"/>
                <a:gd name="T48" fmla="*/ 79 w 148"/>
                <a:gd name="T49" fmla="*/ 165 h 204"/>
                <a:gd name="T50" fmla="*/ 79 w 148"/>
                <a:gd name="T51" fmla="*/ 165 h 204"/>
                <a:gd name="T52" fmla="*/ 79 w 148"/>
                <a:gd name="T53" fmla="*/ 165 h 204"/>
                <a:gd name="T54" fmla="*/ 79 w 148"/>
                <a:gd name="T55" fmla="*/ 164 h 204"/>
                <a:gd name="T56" fmla="*/ 71 w 148"/>
                <a:gd name="T57" fmla="*/ 149 h 204"/>
                <a:gd name="T58" fmla="*/ 143 w 148"/>
                <a:gd name="T59" fmla="*/ 149 h 204"/>
                <a:gd name="T60" fmla="*/ 148 w 148"/>
                <a:gd name="T61" fmla="*/ 143 h 204"/>
                <a:gd name="T62" fmla="*/ 148 w 148"/>
                <a:gd name="T63" fmla="*/ 92 h 204"/>
                <a:gd name="T64" fmla="*/ 128 w 148"/>
                <a:gd name="T65" fmla="*/ 102 h 204"/>
                <a:gd name="T66" fmla="*/ 127 w 148"/>
                <a:gd name="T67" fmla="*/ 103 h 204"/>
                <a:gd name="T68" fmla="*/ 126 w 148"/>
                <a:gd name="T69" fmla="*/ 103 h 204"/>
                <a:gd name="T70" fmla="*/ 126 w 148"/>
                <a:gd name="T71" fmla="*/ 103 h 204"/>
                <a:gd name="T72" fmla="*/ 106 w 148"/>
                <a:gd name="T73" fmla="*/ 112 h 204"/>
                <a:gd name="T74" fmla="*/ 76 w 148"/>
                <a:gd name="T75" fmla="*/ 82 h 204"/>
                <a:gd name="T76" fmla="*/ 106 w 148"/>
                <a:gd name="T77" fmla="*/ 52 h 204"/>
                <a:gd name="T78" fmla="*/ 71 w 148"/>
                <a:gd name="T79" fmla="*/ 149 h 204"/>
                <a:gd name="T80" fmla="*/ 71 w 148"/>
                <a:gd name="T81" fmla="*/ 148 h 204"/>
                <a:gd name="T82" fmla="*/ 71 w 148"/>
                <a:gd name="T83" fmla="*/ 148 h 204"/>
                <a:gd name="T84" fmla="*/ 71 w 148"/>
                <a:gd name="T85" fmla="*/ 14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204">
                  <a:moveTo>
                    <a:pt x="106" y="52"/>
                  </a:moveTo>
                  <a:cubicBezTo>
                    <a:pt x="114" y="52"/>
                    <a:pt x="122" y="55"/>
                    <a:pt x="127" y="60"/>
                  </a:cubicBezTo>
                  <a:cubicBezTo>
                    <a:pt x="129" y="63"/>
                    <a:pt x="138" y="70"/>
                    <a:pt x="148" y="71"/>
                  </a:cubicBezTo>
                  <a:cubicBezTo>
                    <a:pt x="148" y="5"/>
                    <a:pt x="148" y="5"/>
                    <a:pt x="148" y="5"/>
                  </a:cubicBezTo>
                  <a:cubicBezTo>
                    <a:pt x="148" y="2"/>
                    <a:pt x="146" y="0"/>
                    <a:pt x="143" y="0"/>
                  </a:cubicBezTo>
                  <a:cubicBezTo>
                    <a:pt x="53" y="0"/>
                    <a:pt x="53" y="0"/>
                    <a:pt x="53" y="0"/>
                  </a:cubicBezTo>
                  <a:cubicBezTo>
                    <a:pt x="54" y="7"/>
                    <a:pt x="59" y="13"/>
                    <a:pt x="61" y="15"/>
                  </a:cubicBezTo>
                  <a:cubicBezTo>
                    <a:pt x="61" y="15"/>
                    <a:pt x="61" y="16"/>
                    <a:pt x="61" y="16"/>
                  </a:cubicBezTo>
                  <a:cubicBezTo>
                    <a:pt x="62" y="16"/>
                    <a:pt x="62" y="16"/>
                    <a:pt x="62" y="16"/>
                  </a:cubicBezTo>
                  <a:cubicBezTo>
                    <a:pt x="62" y="16"/>
                    <a:pt x="62" y="16"/>
                    <a:pt x="62" y="16"/>
                  </a:cubicBezTo>
                  <a:cubicBezTo>
                    <a:pt x="66" y="20"/>
                    <a:pt x="68" y="26"/>
                    <a:pt x="68" y="32"/>
                  </a:cubicBezTo>
                  <a:cubicBezTo>
                    <a:pt x="68" y="45"/>
                    <a:pt x="58" y="55"/>
                    <a:pt x="45" y="55"/>
                  </a:cubicBezTo>
                  <a:cubicBezTo>
                    <a:pt x="32" y="55"/>
                    <a:pt x="22" y="45"/>
                    <a:pt x="22" y="32"/>
                  </a:cubicBezTo>
                  <a:cubicBezTo>
                    <a:pt x="22" y="26"/>
                    <a:pt x="24" y="20"/>
                    <a:pt x="29" y="16"/>
                  </a:cubicBezTo>
                  <a:cubicBezTo>
                    <a:pt x="30" y="14"/>
                    <a:pt x="35" y="8"/>
                    <a:pt x="36" y="0"/>
                  </a:cubicBezTo>
                  <a:cubicBezTo>
                    <a:pt x="5" y="0"/>
                    <a:pt x="5" y="0"/>
                    <a:pt x="5" y="0"/>
                  </a:cubicBezTo>
                  <a:cubicBezTo>
                    <a:pt x="2" y="0"/>
                    <a:pt x="0" y="2"/>
                    <a:pt x="0" y="5"/>
                  </a:cubicBezTo>
                  <a:cubicBezTo>
                    <a:pt x="0" y="143"/>
                    <a:pt x="0" y="143"/>
                    <a:pt x="0" y="143"/>
                  </a:cubicBezTo>
                  <a:cubicBezTo>
                    <a:pt x="0" y="146"/>
                    <a:pt x="2" y="149"/>
                    <a:pt x="5" y="149"/>
                  </a:cubicBezTo>
                  <a:cubicBezTo>
                    <a:pt x="54" y="149"/>
                    <a:pt x="54" y="149"/>
                    <a:pt x="54" y="149"/>
                  </a:cubicBezTo>
                  <a:cubicBezTo>
                    <a:pt x="53" y="156"/>
                    <a:pt x="48" y="163"/>
                    <a:pt x="46" y="165"/>
                  </a:cubicBezTo>
                  <a:cubicBezTo>
                    <a:pt x="42" y="169"/>
                    <a:pt x="40" y="175"/>
                    <a:pt x="40" y="181"/>
                  </a:cubicBezTo>
                  <a:cubicBezTo>
                    <a:pt x="40" y="194"/>
                    <a:pt x="50" y="204"/>
                    <a:pt x="63" y="204"/>
                  </a:cubicBezTo>
                  <a:cubicBezTo>
                    <a:pt x="75" y="204"/>
                    <a:pt x="86" y="194"/>
                    <a:pt x="86" y="181"/>
                  </a:cubicBezTo>
                  <a:cubicBezTo>
                    <a:pt x="86" y="175"/>
                    <a:pt x="83" y="169"/>
                    <a:pt x="79" y="165"/>
                  </a:cubicBezTo>
                  <a:cubicBezTo>
                    <a:pt x="79" y="165"/>
                    <a:pt x="79" y="165"/>
                    <a:pt x="79" y="165"/>
                  </a:cubicBezTo>
                  <a:cubicBezTo>
                    <a:pt x="79" y="165"/>
                    <a:pt x="79" y="165"/>
                    <a:pt x="79" y="165"/>
                  </a:cubicBezTo>
                  <a:cubicBezTo>
                    <a:pt x="79" y="165"/>
                    <a:pt x="79" y="164"/>
                    <a:pt x="79" y="164"/>
                  </a:cubicBezTo>
                  <a:cubicBezTo>
                    <a:pt x="77" y="162"/>
                    <a:pt x="72" y="156"/>
                    <a:pt x="71" y="149"/>
                  </a:cubicBezTo>
                  <a:cubicBezTo>
                    <a:pt x="143" y="149"/>
                    <a:pt x="143" y="149"/>
                    <a:pt x="143" y="149"/>
                  </a:cubicBezTo>
                  <a:cubicBezTo>
                    <a:pt x="146" y="149"/>
                    <a:pt x="148" y="146"/>
                    <a:pt x="148" y="143"/>
                  </a:cubicBezTo>
                  <a:cubicBezTo>
                    <a:pt x="148" y="92"/>
                    <a:pt x="148" y="92"/>
                    <a:pt x="148" y="92"/>
                  </a:cubicBezTo>
                  <a:cubicBezTo>
                    <a:pt x="138" y="93"/>
                    <a:pt x="130" y="100"/>
                    <a:pt x="128" y="102"/>
                  </a:cubicBezTo>
                  <a:cubicBezTo>
                    <a:pt x="127" y="103"/>
                    <a:pt x="127" y="103"/>
                    <a:pt x="127" y="103"/>
                  </a:cubicBezTo>
                  <a:cubicBezTo>
                    <a:pt x="127" y="103"/>
                    <a:pt x="127" y="103"/>
                    <a:pt x="126" y="103"/>
                  </a:cubicBezTo>
                  <a:cubicBezTo>
                    <a:pt x="126" y="103"/>
                    <a:pt x="126" y="103"/>
                    <a:pt x="126" y="103"/>
                  </a:cubicBezTo>
                  <a:cubicBezTo>
                    <a:pt x="121" y="108"/>
                    <a:pt x="114" y="112"/>
                    <a:pt x="106" y="112"/>
                  </a:cubicBezTo>
                  <a:cubicBezTo>
                    <a:pt x="89" y="112"/>
                    <a:pt x="76" y="98"/>
                    <a:pt x="76" y="82"/>
                  </a:cubicBezTo>
                  <a:cubicBezTo>
                    <a:pt x="76" y="65"/>
                    <a:pt x="89" y="52"/>
                    <a:pt x="106" y="52"/>
                  </a:cubicBezTo>
                  <a:close/>
                  <a:moveTo>
                    <a:pt x="71" y="149"/>
                  </a:moveTo>
                  <a:cubicBezTo>
                    <a:pt x="71" y="149"/>
                    <a:pt x="71" y="148"/>
                    <a:pt x="71" y="148"/>
                  </a:cubicBezTo>
                  <a:cubicBezTo>
                    <a:pt x="71" y="148"/>
                    <a:pt x="71" y="148"/>
                    <a:pt x="71" y="148"/>
                  </a:cubicBezTo>
                  <a:lnTo>
                    <a:pt x="71" y="149"/>
                  </a:lnTo>
                  <a:close/>
                </a:path>
              </a:pathLst>
            </a:custGeom>
            <a:solidFill>
              <a:srgbClr val="FFC5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Sľiḍè">
              <a:extLst>
                <a:ext uri="{FF2B5EF4-FFF2-40B4-BE49-F238E27FC236}">
                  <a16:creationId xmlns:a16="http://schemas.microsoft.com/office/drawing/2014/main" id="{C06D7278-7071-9C05-1F9E-AFFE1E4F6140}"/>
                </a:ext>
              </a:extLst>
            </p:cNvPr>
            <p:cNvSpPr/>
            <p:nvPr/>
          </p:nvSpPr>
          <p:spPr bwMode="auto">
            <a:xfrm>
              <a:off x="5322888" y="3275013"/>
              <a:ext cx="241300" cy="147638"/>
            </a:xfrm>
            <a:custGeom>
              <a:avLst/>
              <a:gdLst>
                <a:gd name="T0" fmla="*/ 44 w 44"/>
                <a:gd name="T1" fmla="*/ 6 h 27"/>
                <a:gd name="T2" fmla="*/ 41 w 44"/>
                <a:gd name="T3" fmla="*/ 14 h 27"/>
                <a:gd name="T4" fmla="*/ 38 w 44"/>
                <a:gd name="T5" fmla="*/ 22 h 27"/>
                <a:gd name="T6" fmla="*/ 22 w 44"/>
                <a:gd name="T7" fmla="*/ 26 h 27"/>
                <a:gd name="T8" fmla="*/ 5 w 44"/>
                <a:gd name="T9" fmla="*/ 26 h 27"/>
                <a:gd name="T10" fmla="*/ 4 w 44"/>
                <a:gd name="T11" fmla="*/ 21 h 27"/>
                <a:gd name="T12" fmla="*/ 1 w 44"/>
                <a:gd name="T13" fmla="*/ 11 h 27"/>
                <a:gd name="T14" fmla="*/ 0 w 44"/>
                <a:gd name="T15" fmla="*/ 7 h 27"/>
                <a:gd name="T16" fmla="*/ 5 w 44"/>
                <a:gd name="T17" fmla="*/ 4 h 27"/>
                <a:gd name="T18" fmla="*/ 16 w 44"/>
                <a:gd name="T19" fmla="*/ 0 h 27"/>
                <a:gd name="T20" fmla="*/ 11 w 44"/>
                <a:gd name="T21" fmla="*/ 10 h 27"/>
                <a:gd name="T22" fmla="*/ 16 w 44"/>
                <a:gd name="T23" fmla="*/ 7 h 27"/>
                <a:gd name="T24" fmla="*/ 28 w 44"/>
                <a:gd name="T25" fmla="*/ 4 h 27"/>
                <a:gd name="T26" fmla="*/ 44 w 44"/>
                <a:gd name="T2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7">
                  <a:moveTo>
                    <a:pt x="44" y="6"/>
                  </a:moveTo>
                  <a:cubicBezTo>
                    <a:pt x="44" y="9"/>
                    <a:pt x="42" y="12"/>
                    <a:pt x="41" y="14"/>
                  </a:cubicBezTo>
                  <a:cubicBezTo>
                    <a:pt x="41" y="17"/>
                    <a:pt x="39" y="19"/>
                    <a:pt x="38" y="22"/>
                  </a:cubicBezTo>
                  <a:cubicBezTo>
                    <a:pt x="34" y="27"/>
                    <a:pt x="28" y="26"/>
                    <a:pt x="22" y="26"/>
                  </a:cubicBezTo>
                  <a:cubicBezTo>
                    <a:pt x="17" y="26"/>
                    <a:pt x="10" y="25"/>
                    <a:pt x="5" y="26"/>
                  </a:cubicBezTo>
                  <a:cubicBezTo>
                    <a:pt x="4" y="24"/>
                    <a:pt x="4" y="22"/>
                    <a:pt x="4" y="21"/>
                  </a:cubicBezTo>
                  <a:cubicBezTo>
                    <a:pt x="3" y="18"/>
                    <a:pt x="2" y="14"/>
                    <a:pt x="1" y="11"/>
                  </a:cubicBezTo>
                  <a:cubicBezTo>
                    <a:pt x="1" y="11"/>
                    <a:pt x="1" y="9"/>
                    <a:pt x="0" y="7"/>
                  </a:cubicBezTo>
                  <a:cubicBezTo>
                    <a:pt x="2" y="6"/>
                    <a:pt x="4" y="5"/>
                    <a:pt x="5" y="4"/>
                  </a:cubicBezTo>
                  <a:cubicBezTo>
                    <a:pt x="8" y="3"/>
                    <a:pt x="12" y="0"/>
                    <a:pt x="16" y="0"/>
                  </a:cubicBezTo>
                  <a:cubicBezTo>
                    <a:pt x="21" y="0"/>
                    <a:pt x="12" y="8"/>
                    <a:pt x="11" y="10"/>
                  </a:cubicBezTo>
                  <a:cubicBezTo>
                    <a:pt x="12" y="8"/>
                    <a:pt x="14" y="8"/>
                    <a:pt x="16" y="7"/>
                  </a:cubicBezTo>
                  <a:cubicBezTo>
                    <a:pt x="20" y="6"/>
                    <a:pt x="24" y="5"/>
                    <a:pt x="28" y="4"/>
                  </a:cubicBezTo>
                  <a:cubicBezTo>
                    <a:pt x="31" y="3"/>
                    <a:pt x="43" y="0"/>
                    <a:pt x="44" y="6"/>
                  </a:cubicBezTo>
                  <a:close/>
                </a:path>
              </a:pathLst>
            </a:custGeom>
            <a:solidFill>
              <a:srgbClr val="FFD0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ṣḻïḋê">
              <a:extLst>
                <a:ext uri="{FF2B5EF4-FFF2-40B4-BE49-F238E27FC236}">
                  <a16:creationId xmlns:a16="http://schemas.microsoft.com/office/drawing/2014/main" id="{86FBC51F-754F-77FC-136E-6C3793A929F8}"/>
                </a:ext>
              </a:extLst>
            </p:cNvPr>
            <p:cNvSpPr/>
            <p:nvPr/>
          </p:nvSpPr>
          <p:spPr bwMode="auto">
            <a:xfrm>
              <a:off x="5262563" y="3308350"/>
              <a:ext cx="98425" cy="142875"/>
            </a:xfrm>
            <a:custGeom>
              <a:avLst/>
              <a:gdLst>
                <a:gd name="T0" fmla="*/ 0 w 18"/>
                <a:gd name="T1" fmla="*/ 1 h 26"/>
                <a:gd name="T2" fmla="*/ 11 w 18"/>
                <a:gd name="T3" fmla="*/ 0 h 26"/>
                <a:gd name="T4" fmla="*/ 15 w 18"/>
                <a:gd name="T5" fmla="*/ 26 h 26"/>
                <a:gd name="T6" fmla="*/ 2 w 18"/>
                <a:gd name="T7" fmla="*/ 26 h 26"/>
              </a:gdLst>
              <a:ahLst/>
              <a:cxnLst>
                <a:cxn ang="0">
                  <a:pos x="T0" y="T1"/>
                </a:cxn>
                <a:cxn ang="0">
                  <a:pos x="T2" y="T3"/>
                </a:cxn>
                <a:cxn ang="0">
                  <a:pos x="T4" y="T5"/>
                </a:cxn>
                <a:cxn ang="0">
                  <a:pos x="T6" y="T7"/>
                </a:cxn>
              </a:cxnLst>
              <a:rect l="0" t="0" r="r" b="b"/>
              <a:pathLst>
                <a:path w="18" h="26">
                  <a:moveTo>
                    <a:pt x="0" y="1"/>
                  </a:moveTo>
                  <a:cubicBezTo>
                    <a:pt x="11" y="0"/>
                    <a:pt x="11" y="0"/>
                    <a:pt x="11" y="0"/>
                  </a:cubicBezTo>
                  <a:cubicBezTo>
                    <a:pt x="11" y="0"/>
                    <a:pt x="18" y="12"/>
                    <a:pt x="15" y="26"/>
                  </a:cubicBezTo>
                  <a:cubicBezTo>
                    <a:pt x="2" y="26"/>
                    <a:pt x="2" y="26"/>
                    <a:pt x="2"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ṧľíde">
              <a:extLst>
                <a:ext uri="{FF2B5EF4-FFF2-40B4-BE49-F238E27FC236}">
                  <a16:creationId xmlns:a16="http://schemas.microsoft.com/office/drawing/2014/main" id="{20E7EE05-5DBB-E239-248C-46B1547FA020}"/>
                </a:ext>
              </a:extLst>
            </p:cNvPr>
            <p:cNvSpPr/>
            <p:nvPr/>
          </p:nvSpPr>
          <p:spPr bwMode="auto">
            <a:xfrm>
              <a:off x="4144963" y="2373313"/>
              <a:ext cx="476250" cy="436563"/>
            </a:xfrm>
            <a:custGeom>
              <a:avLst/>
              <a:gdLst>
                <a:gd name="T0" fmla="*/ 30 w 87"/>
                <a:gd name="T1" fmla="*/ 80 h 80"/>
                <a:gd name="T2" fmla="*/ 30 w 87"/>
                <a:gd name="T3" fmla="*/ 80 h 80"/>
                <a:gd name="T4" fmla="*/ 29 w 87"/>
                <a:gd name="T5" fmla="*/ 78 h 80"/>
                <a:gd name="T6" fmla="*/ 2 w 87"/>
                <a:gd name="T7" fmla="*/ 55 h 80"/>
                <a:gd name="T8" fmla="*/ 9 w 87"/>
                <a:gd name="T9" fmla="*/ 36 h 80"/>
                <a:gd name="T10" fmla="*/ 15 w 87"/>
                <a:gd name="T11" fmla="*/ 33 h 80"/>
                <a:gd name="T12" fmla="*/ 14 w 87"/>
                <a:gd name="T13" fmla="*/ 27 h 80"/>
                <a:gd name="T14" fmla="*/ 24 w 87"/>
                <a:gd name="T15" fmla="*/ 9 h 80"/>
                <a:gd name="T16" fmla="*/ 48 w 87"/>
                <a:gd name="T17" fmla="*/ 7 h 80"/>
                <a:gd name="T18" fmla="*/ 66 w 87"/>
                <a:gd name="T19" fmla="*/ 7 h 80"/>
                <a:gd name="T20" fmla="*/ 80 w 87"/>
                <a:gd name="T21" fmla="*/ 5 h 80"/>
                <a:gd name="T22" fmla="*/ 86 w 87"/>
                <a:gd name="T23" fmla="*/ 18 h 80"/>
                <a:gd name="T24" fmla="*/ 80 w 87"/>
                <a:gd name="T25" fmla="*/ 25 h 80"/>
                <a:gd name="T26" fmla="*/ 79 w 87"/>
                <a:gd name="T27" fmla="*/ 25 h 80"/>
                <a:gd name="T28" fmla="*/ 65 w 87"/>
                <a:gd name="T29" fmla="*/ 30 h 80"/>
                <a:gd name="T30" fmla="*/ 55 w 87"/>
                <a:gd name="T31" fmla="*/ 38 h 80"/>
                <a:gd name="T32" fmla="*/ 56 w 87"/>
                <a:gd name="T33" fmla="*/ 54 h 80"/>
                <a:gd name="T34" fmla="*/ 53 w 87"/>
                <a:gd name="T35" fmla="*/ 62 h 80"/>
                <a:gd name="T36" fmla="*/ 50 w 87"/>
                <a:gd name="T37" fmla="*/ 60 h 80"/>
                <a:gd name="T38" fmla="*/ 48 w 87"/>
                <a:gd name="T39" fmla="*/ 50 h 80"/>
                <a:gd name="T40" fmla="*/ 37 w 87"/>
                <a:gd name="T41" fmla="*/ 45 h 80"/>
                <a:gd name="T42" fmla="*/ 38 w 87"/>
                <a:gd name="T43" fmla="*/ 54 h 80"/>
                <a:gd name="T44" fmla="*/ 38 w 87"/>
                <a:gd name="T45" fmla="*/ 72 h 80"/>
                <a:gd name="T46" fmla="*/ 34 w 87"/>
                <a:gd name="T47" fmla="*/ 78 h 80"/>
                <a:gd name="T48" fmla="*/ 30 w 87"/>
                <a:gd name="T49" fmla="*/ 80 h 80"/>
                <a:gd name="T50" fmla="*/ 30 w 87"/>
                <a:gd name="T5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0">
                  <a:moveTo>
                    <a:pt x="30" y="80"/>
                  </a:moveTo>
                  <a:cubicBezTo>
                    <a:pt x="30" y="80"/>
                    <a:pt x="30" y="80"/>
                    <a:pt x="30" y="80"/>
                  </a:cubicBezTo>
                  <a:cubicBezTo>
                    <a:pt x="30" y="79"/>
                    <a:pt x="29" y="79"/>
                    <a:pt x="29" y="78"/>
                  </a:cubicBezTo>
                  <a:cubicBezTo>
                    <a:pt x="20" y="70"/>
                    <a:pt x="6" y="67"/>
                    <a:pt x="2" y="55"/>
                  </a:cubicBezTo>
                  <a:cubicBezTo>
                    <a:pt x="0" y="48"/>
                    <a:pt x="3" y="40"/>
                    <a:pt x="9" y="36"/>
                  </a:cubicBezTo>
                  <a:cubicBezTo>
                    <a:pt x="11" y="35"/>
                    <a:pt x="14" y="34"/>
                    <a:pt x="15" y="33"/>
                  </a:cubicBezTo>
                  <a:cubicBezTo>
                    <a:pt x="16" y="31"/>
                    <a:pt x="14" y="28"/>
                    <a:pt x="14" y="27"/>
                  </a:cubicBezTo>
                  <a:cubicBezTo>
                    <a:pt x="11" y="19"/>
                    <a:pt x="17" y="12"/>
                    <a:pt x="24" y="9"/>
                  </a:cubicBezTo>
                  <a:cubicBezTo>
                    <a:pt x="31" y="6"/>
                    <a:pt x="40" y="6"/>
                    <a:pt x="48" y="7"/>
                  </a:cubicBezTo>
                  <a:cubicBezTo>
                    <a:pt x="54" y="7"/>
                    <a:pt x="60" y="9"/>
                    <a:pt x="66" y="7"/>
                  </a:cubicBezTo>
                  <a:cubicBezTo>
                    <a:pt x="71" y="5"/>
                    <a:pt x="76" y="0"/>
                    <a:pt x="80" y="5"/>
                  </a:cubicBezTo>
                  <a:cubicBezTo>
                    <a:pt x="83" y="8"/>
                    <a:pt x="87" y="14"/>
                    <a:pt x="86" y="18"/>
                  </a:cubicBezTo>
                  <a:cubicBezTo>
                    <a:pt x="86" y="21"/>
                    <a:pt x="82" y="24"/>
                    <a:pt x="80" y="25"/>
                  </a:cubicBezTo>
                  <a:cubicBezTo>
                    <a:pt x="79" y="25"/>
                    <a:pt x="79" y="25"/>
                    <a:pt x="79" y="25"/>
                  </a:cubicBezTo>
                  <a:cubicBezTo>
                    <a:pt x="75" y="28"/>
                    <a:pt x="70" y="29"/>
                    <a:pt x="65" y="30"/>
                  </a:cubicBezTo>
                  <a:cubicBezTo>
                    <a:pt x="61" y="32"/>
                    <a:pt x="56" y="34"/>
                    <a:pt x="55" y="38"/>
                  </a:cubicBezTo>
                  <a:cubicBezTo>
                    <a:pt x="54" y="43"/>
                    <a:pt x="56" y="49"/>
                    <a:pt x="56" y="54"/>
                  </a:cubicBezTo>
                  <a:cubicBezTo>
                    <a:pt x="56" y="58"/>
                    <a:pt x="57" y="60"/>
                    <a:pt x="53" y="62"/>
                  </a:cubicBezTo>
                  <a:cubicBezTo>
                    <a:pt x="51" y="63"/>
                    <a:pt x="50" y="63"/>
                    <a:pt x="50" y="60"/>
                  </a:cubicBezTo>
                  <a:cubicBezTo>
                    <a:pt x="50" y="56"/>
                    <a:pt x="50" y="53"/>
                    <a:pt x="48" y="50"/>
                  </a:cubicBezTo>
                  <a:cubicBezTo>
                    <a:pt x="46" y="47"/>
                    <a:pt x="41" y="43"/>
                    <a:pt x="37" y="45"/>
                  </a:cubicBezTo>
                  <a:cubicBezTo>
                    <a:pt x="34" y="47"/>
                    <a:pt x="37" y="52"/>
                    <a:pt x="38" y="54"/>
                  </a:cubicBezTo>
                  <a:cubicBezTo>
                    <a:pt x="39" y="60"/>
                    <a:pt x="40" y="66"/>
                    <a:pt x="38" y="72"/>
                  </a:cubicBezTo>
                  <a:cubicBezTo>
                    <a:pt x="37" y="74"/>
                    <a:pt x="36" y="76"/>
                    <a:pt x="34" y="78"/>
                  </a:cubicBezTo>
                  <a:cubicBezTo>
                    <a:pt x="33" y="79"/>
                    <a:pt x="31" y="79"/>
                    <a:pt x="30" y="80"/>
                  </a:cubicBezTo>
                  <a:cubicBezTo>
                    <a:pt x="30" y="80"/>
                    <a:pt x="30" y="80"/>
                    <a:pt x="30" y="80"/>
                  </a:cubicBezTo>
                  <a:close/>
                </a:path>
              </a:pathLst>
            </a:custGeom>
            <a:solidFill>
              <a:srgbClr val="242B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slïḋê">
              <a:extLst>
                <a:ext uri="{FF2B5EF4-FFF2-40B4-BE49-F238E27FC236}">
                  <a16:creationId xmlns:a16="http://schemas.microsoft.com/office/drawing/2014/main" id="{F8977BF3-3671-05B1-3E58-DC5EB1AD5698}"/>
                </a:ext>
              </a:extLst>
            </p:cNvPr>
            <p:cNvSpPr/>
            <p:nvPr/>
          </p:nvSpPr>
          <p:spPr bwMode="auto">
            <a:xfrm>
              <a:off x="4737101" y="5519738"/>
              <a:ext cx="422275" cy="168275"/>
            </a:xfrm>
            <a:custGeom>
              <a:avLst/>
              <a:gdLst>
                <a:gd name="T0" fmla="*/ 30 w 77"/>
                <a:gd name="T1" fmla="*/ 3 h 31"/>
                <a:gd name="T2" fmla="*/ 36 w 77"/>
                <a:gd name="T3" fmla="*/ 3 h 31"/>
                <a:gd name="T4" fmla="*/ 46 w 77"/>
                <a:gd name="T5" fmla="*/ 6 h 31"/>
                <a:gd name="T6" fmla="*/ 57 w 77"/>
                <a:gd name="T7" fmla="*/ 9 h 31"/>
                <a:gd name="T8" fmla="*/ 72 w 77"/>
                <a:gd name="T9" fmla="*/ 19 h 31"/>
                <a:gd name="T10" fmla="*/ 75 w 77"/>
                <a:gd name="T11" fmla="*/ 27 h 31"/>
                <a:gd name="T12" fmla="*/ 64 w 77"/>
                <a:gd name="T13" fmla="*/ 30 h 31"/>
                <a:gd name="T14" fmla="*/ 37 w 77"/>
                <a:gd name="T15" fmla="*/ 30 h 31"/>
                <a:gd name="T16" fmla="*/ 9 w 77"/>
                <a:gd name="T17" fmla="*/ 29 h 31"/>
                <a:gd name="T18" fmla="*/ 1 w 77"/>
                <a:gd name="T19" fmla="*/ 26 h 31"/>
                <a:gd name="T20" fmla="*/ 0 w 77"/>
                <a:gd name="T21" fmla="*/ 22 h 31"/>
                <a:gd name="T22" fmla="*/ 0 w 77"/>
                <a:gd name="T23" fmla="*/ 14 h 31"/>
                <a:gd name="T24" fmla="*/ 0 w 77"/>
                <a:gd name="T25" fmla="*/ 4 h 31"/>
                <a:gd name="T26" fmla="*/ 0 w 77"/>
                <a:gd name="T27" fmla="*/ 1 h 31"/>
                <a:gd name="T28" fmla="*/ 15 w 77"/>
                <a:gd name="T29" fmla="*/ 2 h 31"/>
                <a:gd name="T30" fmla="*/ 30 w 77"/>
                <a:gd name="T31" fmla="*/ 1 h 31"/>
                <a:gd name="T32" fmla="*/ 30 w 77"/>
                <a:gd name="T33"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31">
                  <a:moveTo>
                    <a:pt x="30" y="3"/>
                  </a:moveTo>
                  <a:cubicBezTo>
                    <a:pt x="32" y="3"/>
                    <a:pt x="34" y="3"/>
                    <a:pt x="36" y="3"/>
                  </a:cubicBezTo>
                  <a:cubicBezTo>
                    <a:pt x="40" y="4"/>
                    <a:pt x="43" y="5"/>
                    <a:pt x="46" y="6"/>
                  </a:cubicBezTo>
                  <a:cubicBezTo>
                    <a:pt x="50" y="7"/>
                    <a:pt x="54" y="8"/>
                    <a:pt x="57" y="9"/>
                  </a:cubicBezTo>
                  <a:cubicBezTo>
                    <a:pt x="63" y="12"/>
                    <a:pt x="68" y="15"/>
                    <a:pt x="72" y="19"/>
                  </a:cubicBezTo>
                  <a:cubicBezTo>
                    <a:pt x="74" y="21"/>
                    <a:pt x="77" y="25"/>
                    <a:pt x="75" y="27"/>
                  </a:cubicBezTo>
                  <a:cubicBezTo>
                    <a:pt x="73" y="30"/>
                    <a:pt x="67" y="30"/>
                    <a:pt x="64" y="30"/>
                  </a:cubicBezTo>
                  <a:cubicBezTo>
                    <a:pt x="55" y="31"/>
                    <a:pt x="46" y="30"/>
                    <a:pt x="37" y="30"/>
                  </a:cubicBezTo>
                  <a:cubicBezTo>
                    <a:pt x="28" y="30"/>
                    <a:pt x="18" y="30"/>
                    <a:pt x="9" y="29"/>
                  </a:cubicBezTo>
                  <a:cubicBezTo>
                    <a:pt x="7" y="29"/>
                    <a:pt x="2" y="29"/>
                    <a:pt x="1" y="26"/>
                  </a:cubicBezTo>
                  <a:cubicBezTo>
                    <a:pt x="0" y="25"/>
                    <a:pt x="0" y="23"/>
                    <a:pt x="0" y="22"/>
                  </a:cubicBezTo>
                  <a:cubicBezTo>
                    <a:pt x="0" y="19"/>
                    <a:pt x="0" y="17"/>
                    <a:pt x="0" y="14"/>
                  </a:cubicBezTo>
                  <a:cubicBezTo>
                    <a:pt x="0" y="11"/>
                    <a:pt x="0" y="7"/>
                    <a:pt x="0" y="4"/>
                  </a:cubicBezTo>
                  <a:cubicBezTo>
                    <a:pt x="0" y="3"/>
                    <a:pt x="0" y="2"/>
                    <a:pt x="0" y="1"/>
                  </a:cubicBezTo>
                  <a:cubicBezTo>
                    <a:pt x="4" y="2"/>
                    <a:pt x="11" y="2"/>
                    <a:pt x="15" y="2"/>
                  </a:cubicBezTo>
                  <a:cubicBezTo>
                    <a:pt x="19" y="2"/>
                    <a:pt x="26" y="0"/>
                    <a:pt x="30" y="1"/>
                  </a:cubicBezTo>
                  <a:cubicBezTo>
                    <a:pt x="30" y="1"/>
                    <a:pt x="30" y="2"/>
                    <a:pt x="30" y="3"/>
                  </a:cubicBezTo>
                  <a:close/>
                </a:path>
              </a:pathLst>
            </a:custGeom>
            <a:solidFill>
              <a:srgbClr val="242B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ślïḋé">
              <a:extLst>
                <a:ext uri="{FF2B5EF4-FFF2-40B4-BE49-F238E27FC236}">
                  <a16:creationId xmlns:a16="http://schemas.microsoft.com/office/drawing/2014/main" id="{FD186FA5-5C96-CF55-634D-5070A44CF291}"/>
                </a:ext>
              </a:extLst>
            </p:cNvPr>
            <p:cNvSpPr/>
            <p:nvPr/>
          </p:nvSpPr>
          <p:spPr bwMode="auto">
            <a:xfrm>
              <a:off x="3970338" y="5327650"/>
              <a:ext cx="400050" cy="333375"/>
            </a:xfrm>
            <a:custGeom>
              <a:avLst/>
              <a:gdLst>
                <a:gd name="T0" fmla="*/ 67 w 73"/>
                <a:gd name="T1" fmla="*/ 44 h 61"/>
                <a:gd name="T2" fmla="*/ 70 w 73"/>
                <a:gd name="T3" fmla="*/ 55 h 61"/>
                <a:gd name="T4" fmla="*/ 65 w 73"/>
                <a:gd name="T5" fmla="*/ 57 h 61"/>
                <a:gd name="T6" fmla="*/ 54 w 73"/>
                <a:gd name="T7" fmla="*/ 60 h 61"/>
                <a:gd name="T8" fmla="*/ 38 w 73"/>
                <a:gd name="T9" fmla="*/ 58 h 61"/>
                <a:gd name="T10" fmla="*/ 24 w 73"/>
                <a:gd name="T11" fmla="*/ 47 h 61"/>
                <a:gd name="T12" fmla="*/ 14 w 73"/>
                <a:gd name="T13" fmla="*/ 38 h 61"/>
                <a:gd name="T14" fmla="*/ 5 w 73"/>
                <a:gd name="T15" fmla="*/ 29 h 61"/>
                <a:gd name="T16" fmla="*/ 1 w 73"/>
                <a:gd name="T17" fmla="*/ 21 h 61"/>
                <a:gd name="T18" fmla="*/ 3 w 73"/>
                <a:gd name="T19" fmla="*/ 14 h 61"/>
                <a:gd name="T20" fmla="*/ 10 w 73"/>
                <a:gd name="T21" fmla="*/ 4 h 61"/>
                <a:gd name="T22" fmla="*/ 13 w 73"/>
                <a:gd name="T23" fmla="*/ 0 h 61"/>
                <a:gd name="T24" fmla="*/ 14 w 73"/>
                <a:gd name="T25" fmla="*/ 0 h 61"/>
                <a:gd name="T26" fmla="*/ 27 w 73"/>
                <a:gd name="T27" fmla="*/ 15 h 61"/>
                <a:gd name="T28" fmla="*/ 32 w 73"/>
                <a:gd name="T29" fmla="*/ 21 h 61"/>
                <a:gd name="T30" fmla="*/ 39 w 73"/>
                <a:gd name="T31" fmla="*/ 29 h 61"/>
                <a:gd name="T32" fmla="*/ 41 w 73"/>
                <a:gd name="T33" fmla="*/ 31 h 61"/>
                <a:gd name="T34" fmla="*/ 43 w 73"/>
                <a:gd name="T35" fmla="*/ 33 h 61"/>
                <a:gd name="T36" fmla="*/ 50 w 73"/>
                <a:gd name="T37" fmla="*/ 36 h 61"/>
                <a:gd name="T38" fmla="*/ 67 w 73"/>
                <a:gd name="T39"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61">
                  <a:moveTo>
                    <a:pt x="67" y="44"/>
                  </a:moveTo>
                  <a:cubicBezTo>
                    <a:pt x="68" y="46"/>
                    <a:pt x="73" y="53"/>
                    <a:pt x="70" y="55"/>
                  </a:cubicBezTo>
                  <a:cubicBezTo>
                    <a:pt x="69" y="56"/>
                    <a:pt x="67" y="57"/>
                    <a:pt x="65" y="57"/>
                  </a:cubicBezTo>
                  <a:cubicBezTo>
                    <a:pt x="62" y="58"/>
                    <a:pt x="58" y="59"/>
                    <a:pt x="54" y="60"/>
                  </a:cubicBezTo>
                  <a:cubicBezTo>
                    <a:pt x="49" y="61"/>
                    <a:pt x="43" y="60"/>
                    <a:pt x="38" y="58"/>
                  </a:cubicBezTo>
                  <a:cubicBezTo>
                    <a:pt x="33" y="56"/>
                    <a:pt x="28" y="51"/>
                    <a:pt x="24" y="47"/>
                  </a:cubicBezTo>
                  <a:cubicBezTo>
                    <a:pt x="20" y="44"/>
                    <a:pt x="17" y="41"/>
                    <a:pt x="14" y="38"/>
                  </a:cubicBezTo>
                  <a:cubicBezTo>
                    <a:pt x="11" y="35"/>
                    <a:pt x="7" y="32"/>
                    <a:pt x="5" y="29"/>
                  </a:cubicBezTo>
                  <a:cubicBezTo>
                    <a:pt x="3" y="26"/>
                    <a:pt x="1" y="24"/>
                    <a:pt x="1" y="21"/>
                  </a:cubicBezTo>
                  <a:cubicBezTo>
                    <a:pt x="0" y="18"/>
                    <a:pt x="2" y="15"/>
                    <a:pt x="3" y="14"/>
                  </a:cubicBezTo>
                  <a:cubicBezTo>
                    <a:pt x="5" y="10"/>
                    <a:pt x="8" y="7"/>
                    <a:pt x="10" y="4"/>
                  </a:cubicBezTo>
                  <a:cubicBezTo>
                    <a:pt x="11" y="3"/>
                    <a:pt x="13" y="1"/>
                    <a:pt x="13" y="0"/>
                  </a:cubicBezTo>
                  <a:cubicBezTo>
                    <a:pt x="14" y="0"/>
                    <a:pt x="14" y="0"/>
                    <a:pt x="14" y="0"/>
                  </a:cubicBezTo>
                  <a:cubicBezTo>
                    <a:pt x="16" y="6"/>
                    <a:pt x="22" y="10"/>
                    <a:pt x="27" y="15"/>
                  </a:cubicBezTo>
                  <a:cubicBezTo>
                    <a:pt x="29" y="18"/>
                    <a:pt x="31" y="20"/>
                    <a:pt x="32" y="21"/>
                  </a:cubicBezTo>
                  <a:cubicBezTo>
                    <a:pt x="34" y="24"/>
                    <a:pt x="37" y="27"/>
                    <a:pt x="39" y="29"/>
                  </a:cubicBezTo>
                  <a:cubicBezTo>
                    <a:pt x="39" y="30"/>
                    <a:pt x="40" y="30"/>
                    <a:pt x="41" y="31"/>
                  </a:cubicBezTo>
                  <a:cubicBezTo>
                    <a:pt x="42" y="32"/>
                    <a:pt x="42" y="32"/>
                    <a:pt x="43" y="33"/>
                  </a:cubicBezTo>
                  <a:cubicBezTo>
                    <a:pt x="45" y="34"/>
                    <a:pt x="47" y="35"/>
                    <a:pt x="50" y="36"/>
                  </a:cubicBezTo>
                  <a:cubicBezTo>
                    <a:pt x="57" y="37"/>
                    <a:pt x="63" y="39"/>
                    <a:pt x="67" y="44"/>
                  </a:cubicBezTo>
                  <a:close/>
                </a:path>
              </a:pathLst>
            </a:custGeom>
            <a:solidFill>
              <a:srgbClr val="242B3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ŝḷiḋè">
              <a:extLst>
                <a:ext uri="{FF2B5EF4-FFF2-40B4-BE49-F238E27FC236}">
                  <a16:creationId xmlns:a16="http://schemas.microsoft.com/office/drawing/2014/main" id="{DE86A111-EACD-9F37-39B4-4A7C621AC241}"/>
                </a:ext>
              </a:extLst>
            </p:cNvPr>
            <p:cNvSpPr/>
            <p:nvPr/>
          </p:nvSpPr>
          <p:spPr bwMode="auto">
            <a:xfrm>
              <a:off x="4221163" y="2919413"/>
              <a:ext cx="1090613" cy="612775"/>
            </a:xfrm>
            <a:custGeom>
              <a:avLst/>
              <a:gdLst>
                <a:gd name="T0" fmla="*/ 193 w 199"/>
                <a:gd name="T1" fmla="*/ 72 h 112"/>
                <a:gd name="T2" fmla="*/ 193 w 199"/>
                <a:gd name="T3" fmla="*/ 75 h 112"/>
                <a:gd name="T4" fmla="*/ 198 w 199"/>
                <a:gd name="T5" fmla="*/ 90 h 112"/>
                <a:gd name="T6" fmla="*/ 198 w 199"/>
                <a:gd name="T7" fmla="*/ 99 h 112"/>
                <a:gd name="T8" fmla="*/ 197 w 199"/>
                <a:gd name="T9" fmla="*/ 100 h 112"/>
                <a:gd name="T10" fmla="*/ 190 w 199"/>
                <a:gd name="T11" fmla="*/ 102 h 112"/>
                <a:gd name="T12" fmla="*/ 167 w 199"/>
                <a:gd name="T13" fmla="*/ 106 h 112"/>
                <a:gd name="T14" fmla="*/ 140 w 199"/>
                <a:gd name="T15" fmla="*/ 108 h 112"/>
                <a:gd name="T16" fmla="*/ 119 w 199"/>
                <a:gd name="T17" fmla="*/ 111 h 112"/>
                <a:gd name="T18" fmla="*/ 117 w 199"/>
                <a:gd name="T19" fmla="*/ 111 h 112"/>
                <a:gd name="T20" fmla="*/ 106 w 199"/>
                <a:gd name="T21" fmla="*/ 111 h 112"/>
                <a:gd name="T22" fmla="*/ 106 w 199"/>
                <a:gd name="T23" fmla="*/ 111 h 112"/>
                <a:gd name="T24" fmla="*/ 98 w 199"/>
                <a:gd name="T25" fmla="*/ 107 h 112"/>
                <a:gd name="T26" fmla="*/ 79 w 199"/>
                <a:gd name="T27" fmla="*/ 93 h 112"/>
                <a:gd name="T28" fmla="*/ 17 w 199"/>
                <a:gd name="T29" fmla="*/ 55 h 112"/>
                <a:gd name="T30" fmla="*/ 1 w 199"/>
                <a:gd name="T31" fmla="*/ 29 h 112"/>
                <a:gd name="T32" fmla="*/ 8 w 199"/>
                <a:gd name="T33" fmla="*/ 5 h 112"/>
                <a:gd name="T34" fmla="*/ 16 w 199"/>
                <a:gd name="T35" fmla="*/ 0 h 112"/>
                <a:gd name="T36" fmla="*/ 16 w 199"/>
                <a:gd name="T37" fmla="*/ 0 h 112"/>
                <a:gd name="T38" fmla="*/ 24 w 199"/>
                <a:gd name="T39" fmla="*/ 0 h 112"/>
                <a:gd name="T40" fmla="*/ 24 w 199"/>
                <a:gd name="T41" fmla="*/ 0 h 112"/>
                <a:gd name="T42" fmla="*/ 32 w 199"/>
                <a:gd name="T43" fmla="*/ 3 h 112"/>
                <a:gd name="T44" fmla="*/ 37 w 199"/>
                <a:gd name="T45" fmla="*/ 5 h 112"/>
                <a:gd name="T46" fmla="*/ 59 w 199"/>
                <a:gd name="T47" fmla="*/ 18 h 112"/>
                <a:gd name="T48" fmla="*/ 73 w 199"/>
                <a:gd name="T49" fmla="*/ 30 h 112"/>
                <a:gd name="T50" fmla="*/ 86 w 199"/>
                <a:gd name="T51" fmla="*/ 41 h 112"/>
                <a:gd name="T52" fmla="*/ 105 w 199"/>
                <a:gd name="T53" fmla="*/ 64 h 112"/>
                <a:gd name="T54" fmla="*/ 112 w 199"/>
                <a:gd name="T55" fmla="*/ 72 h 112"/>
                <a:gd name="T56" fmla="*/ 115 w 199"/>
                <a:gd name="T57" fmla="*/ 76 h 112"/>
                <a:gd name="T58" fmla="*/ 143 w 199"/>
                <a:gd name="T59" fmla="*/ 73 h 112"/>
                <a:gd name="T60" fmla="*/ 155 w 199"/>
                <a:gd name="T61" fmla="*/ 72 h 112"/>
                <a:gd name="T62" fmla="*/ 180 w 199"/>
                <a:gd name="T63" fmla="*/ 71 h 112"/>
                <a:gd name="T64" fmla="*/ 187 w 199"/>
                <a:gd name="T65" fmla="*/ 71 h 112"/>
                <a:gd name="T66" fmla="*/ 191 w 199"/>
                <a:gd name="T67" fmla="*/ 70 h 112"/>
                <a:gd name="T68" fmla="*/ 193 w 199"/>
                <a:gd name="T69" fmla="*/ 7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112">
                  <a:moveTo>
                    <a:pt x="193" y="72"/>
                  </a:moveTo>
                  <a:cubicBezTo>
                    <a:pt x="193" y="73"/>
                    <a:pt x="193" y="74"/>
                    <a:pt x="193" y="75"/>
                  </a:cubicBezTo>
                  <a:cubicBezTo>
                    <a:pt x="195" y="80"/>
                    <a:pt x="197" y="85"/>
                    <a:pt x="198" y="90"/>
                  </a:cubicBezTo>
                  <a:cubicBezTo>
                    <a:pt x="198" y="92"/>
                    <a:pt x="199" y="97"/>
                    <a:pt x="198" y="99"/>
                  </a:cubicBezTo>
                  <a:cubicBezTo>
                    <a:pt x="197" y="100"/>
                    <a:pt x="197" y="100"/>
                    <a:pt x="197" y="100"/>
                  </a:cubicBezTo>
                  <a:cubicBezTo>
                    <a:pt x="196" y="101"/>
                    <a:pt x="192" y="102"/>
                    <a:pt x="190" y="102"/>
                  </a:cubicBezTo>
                  <a:cubicBezTo>
                    <a:pt x="182" y="103"/>
                    <a:pt x="175" y="105"/>
                    <a:pt x="167" y="106"/>
                  </a:cubicBezTo>
                  <a:cubicBezTo>
                    <a:pt x="158" y="107"/>
                    <a:pt x="149" y="107"/>
                    <a:pt x="140" y="108"/>
                  </a:cubicBezTo>
                  <a:cubicBezTo>
                    <a:pt x="133" y="109"/>
                    <a:pt x="126" y="110"/>
                    <a:pt x="119" y="111"/>
                  </a:cubicBezTo>
                  <a:cubicBezTo>
                    <a:pt x="118" y="111"/>
                    <a:pt x="117" y="111"/>
                    <a:pt x="117" y="111"/>
                  </a:cubicBezTo>
                  <a:cubicBezTo>
                    <a:pt x="113" y="111"/>
                    <a:pt x="110" y="112"/>
                    <a:pt x="106" y="111"/>
                  </a:cubicBezTo>
                  <a:cubicBezTo>
                    <a:pt x="106" y="111"/>
                    <a:pt x="106" y="111"/>
                    <a:pt x="106" y="111"/>
                  </a:cubicBezTo>
                  <a:cubicBezTo>
                    <a:pt x="103" y="110"/>
                    <a:pt x="101" y="108"/>
                    <a:pt x="98" y="107"/>
                  </a:cubicBezTo>
                  <a:cubicBezTo>
                    <a:pt x="92" y="102"/>
                    <a:pt x="85" y="98"/>
                    <a:pt x="79" y="93"/>
                  </a:cubicBezTo>
                  <a:cubicBezTo>
                    <a:pt x="59" y="80"/>
                    <a:pt x="35" y="71"/>
                    <a:pt x="17" y="55"/>
                  </a:cubicBezTo>
                  <a:cubicBezTo>
                    <a:pt x="9" y="48"/>
                    <a:pt x="3" y="40"/>
                    <a:pt x="1" y="29"/>
                  </a:cubicBezTo>
                  <a:cubicBezTo>
                    <a:pt x="0" y="21"/>
                    <a:pt x="1" y="12"/>
                    <a:pt x="8" y="5"/>
                  </a:cubicBezTo>
                  <a:cubicBezTo>
                    <a:pt x="10" y="3"/>
                    <a:pt x="13" y="1"/>
                    <a:pt x="16" y="0"/>
                  </a:cubicBezTo>
                  <a:cubicBezTo>
                    <a:pt x="16" y="0"/>
                    <a:pt x="16" y="0"/>
                    <a:pt x="16" y="0"/>
                  </a:cubicBezTo>
                  <a:cubicBezTo>
                    <a:pt x="19" y="0"/>
                    <a:pt x="21" y="0"/>
                    <a:pt x="24" y="0"/>
                  </a:cubicBezTo>
                  <a:cubicBezTo>
                    <a:pt x="24" y="0"/>
                    <a:pt x="24" y="0"/>
                    <a:pt x="24" y="0"/>
                  </a:cubicBezTo>
                  <a:cubicBezTo>
                    <a:pt x="27" y="1"/>
                    <a:pt x="29" y="2"/>
                    <a:pt x="32" y="3"/>
                  </a:cubicBezTo>
                  <a:cubicBezTo>
                    <a:pt x="34" y="3"/>
                    <a:pt x="36" y="4"/>
                    <a:pt x="37" y="5"/>
                  </a:cubicBezTo>
                  <a:cubicBezTo>
                    <a:pt x="45" y="8"/>
                    <a:pt x="52" y="13"/>
                    <a:pt x="59" y="18"/>
                  </a:cubicBezTo>
                  <a:cubicBezTo>
                    <a:pt x="64" y="22"/>
                    <a:pt x="68" y="26"/>
                    <a:pt x="73" y="30"/>
                  </a:cubicBezTo>
                  <a:cubicBezTo>
                    <a:pt x="77" y="34"/>
                    <a:pt x="82" y="38"/>
                    <a:pt x="86" y="41"/>
                  </a:cubicBezTo>
                  <a:cubicBezTo>
                    <a:pt x="93" y="48"/>
                    <a:pt x="99" y="56"/>
                    <a:pt x="105" y="64"/>
                  </a:cubicBezTo>
                  <a:cubicBezTo>
                    <a:pt x="107" y="67"/>
                    <a:pt x="110" y="70"/>
                    <a:pt x="112" y="72"/>
                  </a:cubicBezTo>
                  <a:cubicBezTo>
                    <a:pt x="113" y="73"/>
                    <a:pt x="115" y="74"/>
                    <a:pt x="115" y="76"/>
                  </a:cubicBezTo>
                  <a:cubicBezTo>
                    <a:pt x="124" y="76"/>
                    <a:pt x="134" y="75"/>
                    <a:pt x="143" y="73"/>
                  </a:cubicBezTo>
                  <a:cubicBezTo>
                    <a:pt x="147" y="73"/>
                    <a:pt x="151" y="72"/>
                    <a:pt x="155" y="72"/>
                  </a:cubicBezTo>
                  <a:cubicBezTo>
                    <a:pt x="163" y="72"/>
                    <a:pt x="171" y="72"/>
                    <a:pt x="180" y="71"/>
                  </a:cubicBezTo>
                  <a:cubicBezTo>
                    <a:pt x="182" y="71"/>
                    <a:pt x="185" y="71"/>
                    <a:pt x="187" y="71"/>
                  </a:cubicBezTo>
                  <a:cubicBezTo>
                    <a:pt x="188" y="70"/>
                    <a:pt x="190" y="70"/>
                    <a:pt x="191" y="70"/>
                  </a:cubicBezTo>
                  <a:cubicBezTo>
                    <a:pt x="192" y="70"/>
                    <a:pt x="192" y="71"/>
                    <a:pt x="193" y="72"/>
                  </a:cubicBezTo>
                  <a:close/>
                </a:path>
              </a:pathLst>
            </a:custGeom>
            <a:solidFill>
              <a:srgbClr val="FF37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íṥľíďé">
              <a:extLst>
                <a:ext uri="{FF2B5EF4-FFF2-40B4-BE49-F238E27FC236}">
                  <a16:creationId xmlns:a16="http://schemas.microsoft.com/office/drawing/2014/main" id="{6DB34C31-2561-683D-7A85-54CBB6B16091}"/>
                </a:ext>
              </a:extLst>
            </p:cNvPr>
            <p:cNvSpPr/>
            <p:nvPr/>
          </p:nvSpPr>
          <p:spPr bwMode="auto">
            <a:xfrm>
              <a:off x="4194176" y="2849563"/>
              <a:ext cx="811213" cy="1301750"/>
            </a:xfrm>
            <a:custGeom>
              <a:avLst/>
              <a:gdLst>
                <a:gd name="T0" fmla="*/ 101 w 148"/>
                <a:gd name="T1" fmla="*/ 235 h 238"/>
                <a:gd name="T2" fmla="*/ 41 w 148"/>
                <a:gd name="T3" fmla="*/ 238 h 238"/>
                <a:gd name="T4" fmla="*/ 37 w 148"/>
                <a:gd name="T5" fmla="*/ 238 h 238"/>
                <a:gd name="T6" fmla="*/ 23 w 148"/>
                <a:gd name="T7" fmla="*/ 236 h 238"/>
                <a:gd name="T8" fmla="*/ 20 w 148"/>
                <a:gd name="T9" fmla="*/ 231 h 238"/>
                <a:gd name="T10" fmla="*/ 25 w 148"/>
                <a:gd name="T11" fmla="*/ 212 h 238"/>
                <a:gd name="T12" fmla="*/ 28 w 148"/>
                <a:gd name="T13" fmla="*/ 185 h 238"/>
                <a:gd name="T14" fmla="*/ 26 w 148"/>
                <a:gd name="T15" fmla="*/ 135 h 238"/>
                <a:gd name="T16" fmla="*/ 19 w 148"/>
                <a:gd name="T17" fmla="*/ 113 h 238"/>
                <a:gd name="T18" fmla="*/ 10 w 148"/>
                <a:gd name="T19" fmla="*/ 87 h 238"/>
                <a:gd name="T20" fmla="*/ 3 w 148"/>
                <a:gd name="T21" fmla="*/ 57 h 238"/>
                <a:gd name="T22" fmla="*/ 3 w 148"/>
                <a:gd name="T23" fmla="*/ 28 h 238"/>
                <a:gd name="T24" fmla="*/ 12 w 148"/>
                <a:gd name="T25" fmla="*/ 7 h 238"/>
                <a:gd name="T26" fmla="*/ 21 w 148"/>
                <a:gd name="T27" fmla="*/ 0 h 238"/>
                <a:gd name="T28" fmla="*/ 21 w 148"/>
                <a:gd name="T29" fmla="*/ 0 h 238"/>
                <a:gd name="T30" fmla="*/ 27 w 148"/>
                <a:gd name="T31" fmla="*/ 4 h 238"/>
                <a:gd name="T32" fmla="*/ 44 w 148"/>
                <a:gd name="T33" fmla="*/ 14 h 238"/>
                <a:gd name="T34" fmla="*/ 54 w 148"/>
                <a:gd name="T35" fmla="*/ 17 h 238"/>
                <a:gd name="T36" fmla="*/ 54 w 148"/>
                <a:gd name="T37" fmla="*/ 17 h 238"/>
                <a:gd name="T38" fmla="*/ 98 w 148"/>
                <a:gd name="T39" fmla="*/ 51 h 238"/>
                <a:gd name="T40" fmla="*/ 121 w 148"/>
                <a:gd name="T41" fmla="*/ 80 h 238"/>
                <a:gd name="T42" fmla="*/ 131 w 148"/>
                <a:gd name="T43" fmla="*/ 86 h 238"/>
                <a:gd name="T44" fmla="*/ 148 w 148"/>
                <a:gd name="T45" fmla="*/ 86 h 238"/>
                <a:gd name="T46" fmla="*/ 148 w 148"/>
                <a:gd name="T47" fmla="*/ 86 h 238"/>
                <a:gd name="T48" fmla="*/ 120 w 148"/>
                <a:gd name="T49" fmla="*/ 89 h 238"/>
                <a:gd name="T50" fmla="*/ 117 w 148"/>
                <a:gd name="T51" fmla="*/ 85 h 238"/>
                <a:gd name="T52" fmla="*/ 110 w 148"/>
                <a:gd name="T53" fmla="*/ 77 h 238"/>
                <a:gd name="T54" fmla="*/ 91 w 148"/>
                <a:gd name="T55" fmla="*/ 54 h 238"/>
                <a:gd name="T56" fmla="*/ 78 w 148"/>
                <a:gd name="T57" fmla="*/ 43 h 238"/>
                <a:gd name="T58" fmla="*/ 64 w 148"/>
                <a:gd name="T59" fmla="*/ 31 h 238"/>
                <a:gd name="T60" fmla="*/ 42 w 148"/>
                <a:gd name="T61" fmla="*/ 18 h 238"/>
                <a:gd name="T62" fmla="*/ 37 w 148"/>
                <a:gd name="T63" fmla="*/ 16 h 238"/>
                <a:gd name="T64" fmla="*/ 29 w 148"/>
                <a:gd name="T65" fmla="*/ 13 h 238"/>
                <a:gd name="T66" fmla="*/ 29 w 148"/>
                <a:gd name="T67" fmla="*/ 13 h 238"/>
                <a:gd name="T68" fmla="*/ 21 w 148"/>
                <a:gd name="T69" fmla="*/ 13 h 238"/>
                <a:gd name="T70" fmla="*/ 21 w 148"/>
                <a:gd name="T71" fmla="*/ 13 h 238"/>
                <a:gd name="T72" fmla="*/ 13 w 148"/>
                <a:gd name="T73" fmla="*/ 18 h 238"/>
                <a:gd name="T74" fmla="*/ 6 w 148"/>
                <a:gd name="T75" fmla="*/ 42 h 238"/>
                <a:gd name="T76" fmla="*/ 22 w 148"/>
                <a:gd name="T77" fmla="*/ 68 h 238"/>
                <a:gd name="T78" fmla="*/ 84 w 148"/>
                <a:gd name="T79" fmla="*/ 106 h 238"/>
                <a:gd name="T80" fmla="*/ 103 w 148"/>
                <a:gd name="T81" fmla="*/ 120 h 238"/>
                <a:gd name="T82" fmla="*/ 111 w 148"/>
                <a:gd name="T83" fmla="*/ 124 h 238"/>
                <a:gd name="T84" fmla="*/ 113 w 148"/>
                <a:gd name="T85" fmla="*/ 139 h 238"/>
                <a:gd name="T86" fmla="*/ 116 w 148"/>
                <a:gd name="T87" fmla="*/ 164 h 238"/>
                <a:gd name="T88" fmla="*/ 117 w 148"/>
                <a:gd name="T89" fmla="*/ 210 h 238"/>
                <a:gd name="T90" fmla="*/ 115 w 148"/>
                <a:gd name="T91" fmla="*/ 222 h 238"/>
                <a:gd name="T92" fmla="*/ 112 w 148"/>
                <a:gd name="T93" fmla="*/ 232 h 238"/>
                <a:gd name="T94" fmla="*/ 103 w 148"/>
                <a:gd name="T95" fmla="*/ 235 h 238"/>
                <a:gd name="T96" fmla="*/ 101 w 148"/>
                <a:gd name="T9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238">
                  <a:moveTo>
                    <a:pt x="101" y="235"/>
                  </a:moveTo>
                  <a:cubicBezTo>
                    <a:pt x="81" y="237"/>
                    <a:pt x="61" y="238"/>
                    <a:pt x="41" y="238"/>
                  </a:cubicBezTo>
                  <a:cubicBezTo>
                    <a:pt x="40" y="238"/>
                    <a:pt x="38" y="238"/>
                    <a:pt x="37" y="238"/>
                  </a:cubicBezTo>
                  <a:cubicBezTo>
                    <a:pt x="33" y="238"/>
                    <a:pt x="28" y="237"/>
                    <a:pt x="23" y="236"/>
                  </a:cubicBezTo>
                  <a:cubicBezTo>
                    <a:pt x="20" y="235"/>
                    <a:pt x="19" y="235"/>
                    <a:pt x="20" y="231"/>
                  </a:cubicBezTo>
                  <a:cubicBezTo>
                    <a:pt x="20" y="224"/>
                    <a:pt x="23" y="218"/>
                    <a:pt x="25" y="212"/>
                  </a:cubicBezTo>
                  <a:cubicBezTo>
                    <a:pt x="28" y="203"/>
                    <a:pt x="28" y="194"/>
                    <a:pt x="28" y="185"/>
                  </a:cubicBezTo>
                  <a:cubicBezTo>
                    <a:pt x="29" y="169"/>
                    <a:pt x="30" y="152"/>
                    <a:pt x="26" y="135"/>
                  </a:cubicBezTo>
                  <a:cubicBezTo>
                    <a:pt x="24" y="128"/>
                    <a:pt x="21" y="121"/>
                    <a:pt x="19" y="113"/>
                  </a:cubicBezTo>
                  <a:cubicBezTo>
                    <a:pt x="17" y="105"/>
                    <a:pt x="13" y="96"/>
                    <a:pt x="10" y="87"/>
                  </a:cubicBezTo>
                  <a:cubicBezTo>
                    <a:pt x="6" y="77"/>
                    <a:pt x="5" y="68"/>
                    <a:pt x="3" y="57"/>
                  </a:cubicBezTo>
                  <a:cubicBezTo>
                    <a:pt x="2" y="47"/>
                    <a:pt x="0" y="38"/>
                    <a:pt x="3" y="28"/>
                  </a:cubicBezTo>
                  <a:cubicBezTo>
                    <a:pt x="4" y="21"/>
                    <a:pt x="8" y="13"/>
                    <a:pt x="12" y="7"/>
                  </a:cubicBezTo>
                  <a:cubicBezTo>
                    <a:pt x="14" y="4"/>
                    <a:pt x="17" y="1"/>
                    <a:pt x="21" y="0"/>
                  </a:cubicBezTo>
                  <a:cubicBezTo>
                    <a:pt x="21" y="0"/>
                    <a:pt x="21" y="0"/>
                    <a:pt x="21" y="0"/>
                  </a:cubicBezTo>
                  <a:cubicBezTo>
                    <a:pt x="22" y="2"/>
                    <a:pt x="25" y="3"/>
                    <a:pt x="27" y="4"/>
                  </a:cubicBezTo>
                  <a:cubicBezTo>
                    <a:pt x="32" y="8"/>
                    <a:pt x="38" y="11"/>
                    <a:pt x="44" y="14"/>
                  </a:cubicBezTo>
                  <a:cubicBezTo>
                    <a:pt x="46" y="14"/>
                    <a:pt x="52" y="18"/>
                    <a:pt x="54" y="17"/>
                  </a:cubicBezTo>
                  <a:cubicBezTo>
                    <a:pt x="54" y="17"/>
                    <a:pt x="54" y="17"/>
                    <a:pt x="54" y="17"/>
                  </a:cubicBezTo>
                  <a:cubicBezTo>
                    <a:pt x="72" y="22"/>
                    <a:pt x="86" y="38"/>
                    <a:pt x="98" y="51"/>
                  </a:cubicBezTo>
                  <a:cubicBezTo>
                    <a:pt x="106" y="61"/>
                    <a:pt x="113" y="71"/>
                    <a:pt x="121" y="80"/>
                  </a:cubicBezTo>
                  <a:cubicBezTo>
                    <a:pt x="125" y="85"/>
                    <a:pt x="125" y="86"/>
                    <a:pt x="131" y="86"/>
                  </a:cubicBezTo>
                  <a:cubicBezTo>
                    <a:pt x="137" y="86"/>
                    <a:pt x="142" y="86"/>
                    <a:pt x="148" y="86"/>
                  </a:cubicBezTo>
                  <a:cubicBezTo>
                    <a:pt x="148" y="86"/>
                    <a:pt x="148" y="86"/>
                    <a:pt x="148" y="86"/>
                  </a:cubicBezTo>
                  <a:cubicBezTo>
                    <a:pt x="139" y="88"/>
                    <a:pt x="129" y="89"/>
                    <a:pt x="120" y="89"/>
                  </a:cubicBezTo>
                  <a:cubicBezTo>
                    <a:pt x="120" y="87"/>
                    <a:pt x="118" y="86"/>
                    <a:pt x="117" y="85"/>
                  </a:cubicBezTo>
                  <a:cubicBezTo>
                    <a:pt x="115" y="83"/>
                    <a:pt x="112" y="80"/>
                    <a:pt x="110" y="77"/>
                  </a:cubicBezTo>
                  <a:cubicBezTo>
                    <a:pt x="104" y="69"/>
                    <a:pt x="98" y="61"/>
                    <a:pt x="91" y="54"/>
                  </a:cubicBezTo>
                  <a:cubicBezTo>
                    <a:pt x="87" y="51"/>
                    <a:pt x="82" y="47"/>
                    <a:pt x="78" y="43"/>
                  </a:cubicBezTo>
                  <a:cubicBezTo>
                    <a:pt x="73" y="39"/>
                    <a:pt x="69" y="35"/>
                    <a:pt x="64" y="31"/>
                  </a:cubicBezTo>
                  <a:cubicBezTo>
                    <a:pt x="57" y="26"/>
                    <a:pt x="50" y="21"/>
                    <a:pt x="42" y="18"/>
                  </a:cubicBezTo>
                  <a:cubicBezTo>
                    <a:pt x="41" y="17"/>
                    <a:pt x="39" y="16"/>
                    <a:pt x="37" y="16"/>
                  </a:cubicBezTo>
                  <a:cubicBezTo>
                    <a:pt x="35" y="15"/>
                    <a:pt x="32" y="14"/>
                    <a:pt x="29" y="13"/>
                  </a:cubicBezTo>
                  <a:cubicBezTo>
                    <a:pt x="29" y="13"/>
                    <a:pt x="29" y="13"/>
                    <a:pt x="29" y="13"/>
                  </a:cubicBezTo>
                  <a:cubicBezTo>
                    <a:pt x="26" y="13"/>
                    <a:pt x="23" y="13"/>
                    <a:pt x="21" y="13"/>
                  </a:cubicBezTo>
                  <a:cubicBezTo>
                    <a:pt x="21" y="13"/>
                    <a:pt x="21" y="13"/>
                    <a:pt x="21" y="13"/>
                  </a:cubicBezTo>
                  <a:cubicBezTo>
                    <a:pt x="18" y="14"/>
                    <a:pt x="15" y="16"/>
                    <a:pt x="13" y="18"/>
                  </a:cubicBezTo>
                  <a:cubicBezTo>
                    <a:pt x="6" y="25"/>
                    <a:pt x="5" y="34"/>
                    <a:pt x="6" y="42"/>
                  </a:cubicBezTo>
                  <a:cubicBezTo>
                    <a:pt x="8" y="53"/>
                    <a:pt x="14" y="61"/>
                    <a:pt x="22" y="68"/>
                  </a:cubicBezTo>
                  <a:cubicBezTo>
                    <a:pt x="40" y="84"/>
                    <a:pt x="64" y="93"/>
                    <a:pt x="84" y="106"/>
                  </a:cubicBezTo>
                  <a:cubicBezTo>
                    <a:pt x="90" y="111"/>
                    <a:pt x="97" y="115"/>
                    <a:pt x="103" y="120"/>
                  </a:cubicBezTo>
                  <a:cubicBezTo>
                    <a:pt x="106" y="121"/>
                    <a:pt x="108" y="123"/>
                    <a:pt x="111" y="124"/>
                  </a:cubicBezTo>
                  <a:cubicBezTo>
                    <a:pt x="110" y="128"/>
                    <a:pt x="112" y="135"/>
                    <a:pt x="113" y="139"/>
                  </a:cubicBezTo>
                  <a:cubicBezTo>
                    <a:pt x="114" y="147"/>
                    <a:pt x="115" y="155"/>
                    <a:pt x="116" y="164"/>
                  </a:cubicBezTo>
                  <a:cubicBezTo>
                    <a:pt x="118" y="178"/>
                    <a:pt x="119" y="195"/>
                    <a:pt x="117" y="210"/>
                  </a:cubicBezTo>
                  <a:cubicBezTo>
                    <a:pt x="117" y="214"/>
                    <a:pt x="116" y="218"/>
                    <a:pt x="115" y="222"/>
                  </a:cubicBezTo>
                  <a:cubicBezTo>
                    <a:pt x="115" y="224"/>
                    <a:pt x="114" y="230"/>
                    <a:pt x="112" y="232"/>
                  </a:cubicBezTo>
                  <a:cubicBezTo>
                    <a:pt x="110" y="234"/>
                    <a:pt x="106" y="235"/>
                    <a:pt x="103" y="235"/>
                  </a:cubicBezTo>
                  <a:cubicBezTo>
                    <a:pt x="102" y="235"/>
                    <a:pt x="102" y="235"/>
                    <a:pt x="101" y="235"/>
                  </a:cubicBezTo>
                  <a:close/>
                </a:path>
              </a:pathLst>
            </a:custGeom>
            <a:solidFill>
              <a:srgbClr val="FF37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íSľîḓé">
              <a:extLst>
                <a:ext uri="{FF2B5EF4-FFF2-40B4-BE49-F238E27FC236}">
                  <a16:creationId xmlns:a16="http://schemas.microsoft.com/office/drawing/2014/main" id="{903661EF-594D-29E6-C89C-A0171E8B44D4}"/>
                </a:ext>
              </a:extLst>
            </p:cNvPr>
            <p:cNvSpPr/>
            <p:nvPr/>
          </p:nvSpPr>
          <p:spPr bwMode="auto">
            <a:xfrm>
              <a:off x="4676776" y="3992563"/>
              <a:ext cx="263525" cy="1536700"/>
            </a:xfrm>
            <a:custGeom>
              <a:avLst/>
              <a:gdLst>
                <a:gd name="T0" fmla="*/ 11 w 48"/>
                <a:gd name="T1" fmla="*/ 280 h 281"/>
                <a:gd name="T2" fmla="*/ 7 w 48"/>
                <a:gd name="T3" fmla="*/ 279 h 281"/>
                <a:gd name="T4" fmla="*/ 7 w 48"/>
                <a:gd name="T5" fmla="*/ 279 h 281"/>
                <a:gd name="T6" fmla="*/ 1 w 48"/>
                <a:gd name="T7" fmla="*/ 215 h 281"/>
                <a:gd name="T8" fmla="*/ 0 w 48"/>
                <a:gd name="T9" fmla="*/ 177 h 281"/>
                <a:gd name="T10" fmla="*/ 0 w 48"/>
                <a:gd name="T11" fmla="*/ 157 h 281"/>
                <a:gd name="T12" fmla="*/ 9 w 48"/>
                <a:gd name="T13" fmla="*/ 142 h 281"/>
                <a:gd name="T14" fmla="*/ 10 w 48"/>
                <a:gd name="T15" fmla="*/ 116 h 281"/>
                <a:gd name="T16" fmla="*/ 13 w 48"/>
                <a:gd name="T17" fmla="*/ 82 h 281"/>
                <a:gd name="T18" fmla="*/ 13 w 48"/>
                <a:gd name="T19" fmla="*/ 26 h 281"/>
                <a:gd name="T20" fmla="*/ 15 w 48"/>
                <a:gd name="T21" fmla="*/ 26 h 281"/>
                <a:gd name="T22" fmla="*/ 24 w 48"/>
                <a:gd name="T23" fmla="*/ 23 h 281"/>
                <a:gd name="T24" fmla="*/ 27 w 48"/>
                <a:gd name="T25" fmla="*/ 13 h 281"/>
                <a:gd name="T26" fmla="*/ 29 w 48"/>
                <a:gd name="T27" fmla="*/ 1 h 281"/>
                <a:gd name="T28" fmla="*/ 41 w 48"/>
                <a:gd name="T29" fmla="*/ 1 h 281"/>
                <a:gd name="T30" fmla="*/ 44 w 48"/>
                <a:gd name="T31" fmla="*/ 21 h 281"/>
                <a:gd name="T32" fmla="*/ 45 w 48"/>
                <a:gd name="T33" fmla="*/ 60 h 281"/>
                <a:gd name="T34" fmla="*/ 47 w 48"/>
                <a:gd name="T35" fmla="*/ 149 h 281"/>
                <a:gd name="T36" fmla="*/ 44 w 48"/>
                <a:gd name="T37" fmla="*/ 236 h 281"/>
                <a:gd name="T38" fmla="*/ 41 w 48"/>
                <a:gd name="T39" fmla="*/ 280 h 281"/>
                <a:gd name="T40" fmla="*/ 26 w 48"/>
                <a:gd name="T41" fmla="*/ 281 h 281"/>
                <a:gd name="T42" fmla="*/ 11 w 48"/>
                <a:gd name="T43" fmla="*/ 280 h 281"/>
                <a:gd name="T44" fmla="*/ 11 w 48"/>
                <a:gd name="T45" fmla="*/ 28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81">
                  <a:moveTo>
                    <a:pt x="11" y="280"/>
                  </a:moveTo>
                  <a:cubicBezTo>
                    <a:pt x="9" y="280"/>
                    <a:pt x="8" y="280"/>
                    <a:pt x="7" y="279"/>
                  </a:cubicBezTo>
                  <a:cubicBezTo>
                    <a:pt x="7" y="279"/>
                    <a:pt x="7" y="279"/>
                    <a:pt x="7" y="279"/>
                  </a:cubicBezTo>
                  <a:cubicBezTo>
                    <a:pt x="8" y="258"/>
                    <a:pt x="1" y="237"/>
                    <a:pt x="1" y="215"/>
                  </a:cubicBezTo>
                  <a:cubicBezTo>
                    <a:pt x="0" y="203"/>
                    <a:pt x="0" y="190"/>
                    <a:pt x="0" y="177"/>
                  </a:cubicBezTo>
                  <a:cubicBezTo>
                    <a:pt x="0" y="171"/>
                    <a:pt x="1" y="163"/>
                    <a:pt x="0" y="157"/>
                  </a:cubicBezTo>
                  <a:cubicBezTo>
                    <a:pt x="3" y="152"/>
                    <a:pt x="8" y="148"/>
                    <a:pt x="9" y="142"/>
                  </a:cubicBezTo>
                  <a:cubicBezTo>
                    <a:pt x="11" y="134"/>
                    <a:pt x="10" y="124"/>
                    <a:pt x="10" y="116"/>
                  </a:cubicBezTo>
                  <a:cubicBezTo>
                    <a:pt x="11" y="105"/>
                    <a:pt x="12" y="94"/>
                    <a:pt x="13" y="82"/>
                  </a:cubicBezTo>
                  <a:cubicBezTo>
                    <a:pt x="15" y="63"/>
                    <a:pt x="13" y="45"/>
                    <a:pt x="13" y="26"/>
                  </a:cubicBezTo>
                  <a:cubicBezTo>
                    <a:pt x="14" y="26"/>
                    <a:pt x="14" y="26"/>
                    <a:pt x="15" y="26"/>
                  </a:cubicBezTo>
                  <a:cubicBezTo>
                    <a:pt x="18" y="26"/>
                    <a:pt x="22" y="25"/>
                    <a:pt x="24" y="23"/>
                  </a:cubicBezTo>
                  <a:cubicBezTo>
                    <a:pt x="26" y="21"/>
                    <a:pt x="27" y="15"/>
                    <a:pt x="27" y="13"/>
                  </a:cubicBezTo>
                  <a:cubicBezTo>
                    <a:pt x="28" y="9"/>
                    <a:pt x="29" y="5"/>
                    <a:pt x="29" y="1"/>
                  </a:cubicBezTo>
                  <a:cubicBezTo>
                    <a:pt x="33" y="0"/>
                    <a:pt x="37" y="1"/>
                    <a:pt x="41" y="1"/>
                  </a:cubicBezTo>
                  <a:cubicBezTo>
                    <a:pt x="44" y="8"/>
                    <a:pt x="43" y="15"/>
                    <a:pt x="44" y="21"/>
                  </a:cubicBezTo>
                  <a:cubicBezTo>
                    <a:pt x="45" y="34"/>
                    <a:pt x="45" y="47"/>
                    <a:pt x="45" y="60"/>
                  </a:cubicBezTo>
                  <a:cubicBezTo>
                    <a:pt x="47" y="89"/>
                    <a:pt x="48" y="119"/>
                    <a:pt x="47" y="149"/>
                  </a:cubicBezTo>
                  <a:cubicBezTo>
                    <a:pt x="46" y="178"/>
                    <a:pt x="45" y="207"/>
                    <a:pt x="44" y="236"/>
                  </a:cubicBezTo>
                  <a:cubicBezTo>
                    <a:pt x="43" y="250"/>
                    <a:pt x="43" y="265"/>
                    <a:pt x="41" y="280"/>
                  </a:cubicBezTo>
                  <a:cubicBezTo>
                    <a:pt x="37" y="279"/>
                    <a:pt x="30" y="281"/>
                    <a:pt x="26" y="281"/>
                  </a:cubicBezTo>
                  <a:cubicBezTo>
                    <a:pt x="22" y="281"/>
                    <a:pt x="15" y="281"/>
                    <a:pt x="11" y="280"/>
                  </a:cubicBezTo>
                  <a:cubicBezTo>
                    <a:pt x="11" y="280"/>
                    <a:pt x="11" y="280"/>
                    <a:pt x="11" y="280"/>
                  </a:cubicBezTo>
                  <a:close/>
                </a:path>
              </a:pathLst>
            </a:custGeom>
            <a:solidFill>
              <a:srgbClr val="1D61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ïśḻïḑe">
              <a:extLst>
                <a:ext uri="{FF2B5EF4-FFF2-40B4-BE49-F238E27FC236}">
                  <a16:creationId xmlns:a16="http://schemas.microsoft.com/office/drawing/2014/main" id="{2E6B170D-0F93-8890-F789-78A5E8D042B5}"/>
                </a:ext>
              </a:extLst>
            </p:cNvPr>
            <p:cNvSpPr/>
            <p:nvPr/>
          </p:nvSpPr>
          <p:spPr bwMode="auto">
            <a:xfrm>
              <a:off x="4041776" y="4135438"/>
              <a:ext cx="717550" cy="1312863"/>
            </a:xfrm>
            <a:custGeom>
              <a:avLst/>
              <a:gdLst>
                <a:gd name="T0" fmla="*/ 116 w 131"/>
                <a:gd name="T1" fmla="*/ 131 h 240"/>
                <a:gd name="T2" fmla="*/ 114 w 131"/>
                <a:gd name="T3" fmla="*/ 133 h 240"/>
                <a:gd name="T4" fmla="*/ 87 w 131"/>
                <a:gd name="T5" fmla="*/ 167 h 240"/>
                <a:gd name="T6" fmla="*/ 26 w 131"/>
                <a:gd name="T7" fmla="*/ 236 h 240"/>
                <a:gd name="T8" fmla="*/ 19 w 131"/>
                <a:gd name="T9" fmla="*/ 239 h 240"/>
                <a:gd name="T10" fmla="*/ 14 w 131"/>
                <a:gd name="T11" fmla="*/ 233 h 240"/>
                <a:gd name="T12" fmla="*/ 1 w 131"/>
                <a:gd name="T13" fmla="*/ 218 h 240"/>
                <a:gd name="T14" fmla="*/ 0 w 131"/>
                <a:gd name="T15" fmla="*/ 217 h 240"/>
                <a:gd name="T16" fmla="*/ 0 w 131"/>
                <a:gd name="T17" fmla="*/ 214 h 240"/>
                <a:gd name="T18" fmla="*/ 9 w 131"/>
                <a:gd name="T19" fmla="*/ 201 h 240"/>
                <a:gd name="T20" fmla="*/ 38 w 131"/>
                <a:gd name="T21" fmla="*/ 160 h 240"/>
                <a:gd name="T22" fmla="*/ 66 w 131"/>
                <a:gd name="T23" fmla="*/ 116 h 240"/>
                <a:gd name="T24" fmla="*/ 79 w 131"/>
                <a:gd name="T25" fmla="*/ 95 h 240"/>
                <a:gd name="T26" fmla="*/ 79 w 131"/>
                <a:gd name="T27" fmla="*/ 96 h 240"/>
                <a:gd name="T28" fmla="*/ 74 w 131"/>
                <a:gd name="T29" fmla="*/ 45 h 240"/>
                <a:gd name="T30" fmla="*/ 65 w 131"/>
                <a:gd name="T31" fmla="*/ 3 h 240"/>
                <a:gd name="T32" fmla="*/ 65 w 131"/>
                <a:gd name="T33" fmla="*/ 3 h 240"/>
                <a:gd name="T34" fmla="*/ 69 w 131"/>
                <a:gd name="T35" fmla="*/ 3 h 240"/>
                <a:gd name="T36" fmla="*/ 129 w 131"/>
                <a:gd name="T37" fmla="*/ 0 h 240"/>
                <a:gd name="T38" fmla="*/ 129 w 131"/>
                <a:gd name="T39" fmla="*/ 56 h 240"/>
                <a:gd name="T40" fmla="*/ 126 w 131"/>
                <a:gd name="T41" fmla="*/ 90 h 240"/>
                <a:gd name="T42" fmla="*/ 125 w 131"/>
                <a:gd name="T43" fmla="*/ 116 h 240"/>
                <a:gd name="T44" fmla="*/ 116 w 131"/>
                <a:gd name="T45"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1" h="240">
                  <a:moveTo>
                    <a:pt x="116" y="131"/>
                  </a:moveTo>
                  <a:cubicBezTo>
                    <a:pt x="115" y="131"/>
                    <a:pt x="115" y="132"/>
                    <a:pt x="114" y="133"/>
                  </a:cubicBezTo>
                  <a:cubicBezTo>
                    <a:pt x="106" y="145"/>
                    <a:pt x="96" y="156"/>
                    <a:pt x="87" y="167"/>
                  </a:cubicBezTo>
                  <a:cubicBezTo>
                    <a:pt x="67" y="191"/>
                    <a:pt x="45" y="213"/>
                    <a:pt x="26" y="236"/>
                  </a:cubicBezTo>
                  <a:cubicBezTo>
                    <a:pt x="23" y="239"/>
                    <a:pt x="21" y="240"/>
                    <a:pt x="19" y="239"/>
                  </a:cubicBezTo>
                  <a:cubicBezTo>
                    <a:pt x="18" y="238"/>
                    <a:pt x="16" y="236"/>
                    <a:pt x="14" y="233"/>
                  </a:cubicBezTo>
                  <a:cubicBezTo>
                    <a:pt x="9" y="228"/>
                    <a:pt x="3" y="224"/>
                    <a:pt x="1" y="218"/>
                  </a:cubicBezTo>
                  <a:cubicBezTo>
                    <a:pt x="0" y="218"/>
                    <a:pt x="0" y="217"/>
                    <a:pt x="0" y="217"/>
                  </a:cubicBezTo>
                  <a:cubicBezTo>
                    <a:pt x="0" y="214"/>
                    <a:pt x="0" y="214"/>
                    <a:pt x="0" y="214"/>
                  </a:cubicBezTo>
                  <a:cubicBezTo>
                    <a:pt x="1" y="210"/>
                    <a:pt x="6" y="205"/>
                    <a:pt x="9" y="201"/>
                  </a:cubicBezTo>
                  <a:cubicBezTo>
                    <a:pt x="20" y="188"/>
                    <a:pt x="29" y="174"/>
                    <a:pt x="38" y="160"/>
                  </a:cubicBezTo>
                  <a:cubicBezTo>
                    <a:pt x="48" y="145"/>
                    <a:pt x="57" y="130"/>
                    <a:pt x="66" y="116"/>
                  </a:cubicBezTo>
                  <a:cubicBezTo>
                    <a:pt x="70" y="110"/>
                    <a:pt x="77" y="100"/>
                    <a:pt x="79" y="95"/>
                  </a:cubicBezTo>
                  <a:cubicBezTo>
                    <a:pt x="79" y="96"/>
                    <a:pt x="79" y="96"/>
                    <a:pt x="79" y="96"/>
                  </a:cubicBezTo>
                  <a:cubicBezTo>
                    <a:pt x="82" y="79"/>
                    <a:pt x="77" y="61"/>
                    <a:pt x="74" y="45"/>
                  </a:cubicBezTo>
                  <a:cubicBezTo>
                    <a:pt x="71" y="32"/>
                    <a:pt x="71" y="15"/>
                    <a:pt x="65" y="3"/>
                  </a:cubicBezTo>
                  <a:cubicBezTo>
                    <a:pt x="65" y="3"/>
                    <a:pt x="65" y="3"/>
                    <a:pt x="65" y="3"/>
                  </a:cubicBezTo>
                  <a:cubicBezTo>
                    <a:pt x="66" y="3"/>
                    <a:pt x="68" y="3"/>
                    <a:pt x="69" y="3"/>
                  </a:cubicBezTo>
                  <a:cubicBezTo>
                    <a:pt x="89" y="3"/>
                    <a:pt x="109" y="2"/>
                    <a:pt x="129" y="0"/>
                  </a:cubicBezTo>
                  <a:cubicBezTo>
                    <a:pt x="129" y="19"/>
                    <a:pt x="131" y="37"/>
                    <a:pt x="129" y="56"/>
                  </a:cubicBezTo>
                  <a:cubicBezTo>
                    <a:pt x="128" y="68"/>
                    <a:pt x="127" y="79"/>
                    <a:pt x="126" y="90"/>
                  </a:cubicBezTo>
                  <a:cubicBezTo>
                    <a:pt x="126" y="98"/>
                    <a:pt x="127" y="108"/>
                    <a:pt x="125" y="116"/>
                  </a:cubicBezTo>
                  <a:cubicBezTo>
                    <a:pt x="124" y="122"/>
                    <a:pt x="119" y="126"/>
                    <a:pt x="116" y="131"/>
                  </a:cubicBezTo>
                  <a:close/>
                </a:path>
              </a:pathLst>
            </a:custGeom>
            <a:solidFill>
              <a:srgbClr val="1D61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sḻíḋe">
              <a:extLst>
                <a:ext uri="{FF2B5EF4-FFF2-40B4-BE49-F238E27FC236}">
                  <a16:creationId xmlns:a16="http://schemas.microsoft.com/office/drawing/2014/main" id="{C3FE708F-2E66-6AD9-D4FA-AD63672199B0}"/>
                </a:ext>
              </a:extLst>
            </p:cNvPr>
            <p:cNvSpPr/>
            <p:nvPr/>
          </p:nvSpPr>
          <p:spPr bwMode="auto">
            <a:xfrm>
              <a:off x="4797426" y="3527425"/>
              <a:ext cx="131763" cy="476250"/>
            </a:xfrm>
            <a:custGeom>
              <a:avLst/>
              <a:gdLst>
                <a:gd name="T0" fmla="*/ 19 w 24"/>
                <a:gd name="T1" fmla="*/ 86 h 87"/>
                <a:gd name="T2" fmla="*/ 7 w 24"/>
                <a:gd name="T3" fmla="*/ 86 h 87"/>
                <a:gd name="T4" fmla="*/ 6 w 24"/>
                <a:gd name="T5" fmla="*/ 40 h 87"/>
                <a:gd name="T6" fmla="*/ 3 w 24"/>
                <a:gd name="T7" fmla="*/ 15 h 87"/>
                <a:gd name="T8" fmla="*/ 1 w 24"/>
                <a:gd name="T9" fmla="*/ 0 h 87"/>
                <a:gd name="T10" fmla="*/ 1 w 24"/>
                <a:gd name="T11" fmla="*/ 0 h 87"/>
                <a:gd name="T12" fmla="*/ 12 w 24"/>
                <a:gd name="T13" fmla="*/ 0 h 87"/>
                <a:gd name="T14" fmla="*/ 14 w 24"/>
                <a:gd name="T15" fmla="*/ 0 h 87"/>
                <a:gd name="T16" fmla="*/ 16 w 24"/>
                <a:gd name="T17" fmla="*/ 16 h 87"/>
                <a:gd name="T18" fmla="*/ 21 w 24"/>
                <a:gd name="T19" fmla="*/ 46 h 87"/>
                <a:gd name="T20" fmla="*/ 23 w 24"/>
                <a:gd name="T21" fmla="*/ 72 h 87"/>
                <a:gd name="T22" fmla="*/ 23 w 24"/>
                <a:gd name="T23" fmla="*/ 87 h 87"/>
                <a:gd name="T24" fmla="*/ 19 w 24"/>
                <a:gd name="T25"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87">
                  <a:moveTo>
                    <a:pt x="19" y="86"/>
                  </a:moveTo>
                  <a:cubicBezTo>
                    <a:pt x="15" y="86"/>
                    <a:pt x="11" y="85"/>
                    <a:pt x="7" y="86"/>
                  </a:cubicBezTo>
                  <a:cubicBezTo>
                    <a:pt x="9" y="71"/>
                    <a:pt x="8" y="54"/>
                    <a:pt x="6" y="40"/>
                  </a:cubicBezTo>
                  <a:cubicBezTo>
                    <a:pt x="5" y="31"/>
                    <a:pt x="4" y="23"/>
                    <a:pt x="3" y="15"/>
                  </a:cubicBezTo>
                  <a:cubicBezTo>
                    <a:pt x="2" y="11"/>
                    <a:pt x="0" y="4"/>
                    <a:pt x="1" y="0"/>
                  </a:cubicBezTo>
                  <a:cubicBezTo>
                    <a:pt x="1" y="0"/>
                    <a:pt x="1" y="0"/>
                    <a:pt x="1" y="0"/>
                  </a:cubicBezTo>
                  <a:cubicBezTo>
                    <a:pt x="5" y="1"/>
                    <a:pt x="8" y="0"/>
                    <a:pt x="12" y="0"/>
                  </a:cubicBezTo>
                  <a:cubicBezTo>
                    <a:pt x="12" y="0"/>
                    <a:pt x="13" y="0"/>
                    <a:pt x="14" y="0"/>
                  </a:cubicBezTo>
                  <a:cubicBezTo>
                    <a:pt x="13" y="4"/>
                    <a:pt x="15" y="11"/>
                    <a:pt x="16" y="16"/>
                  </a:cubicBezTo>
                  <a:cubicBezTo>
                    <a:pt x="18" y="26"/>
                    <a:pt x="20" y="36"/>
                    <a:pt x="21" y="46"/>
                  </a:cubicBezTo>
                  <a:cubicBezTo>
                    <a:pt x="22" y="54"/>
                    <a:pt x="23" y="63"/>
                    <a:pt x="23" y="72"/>
                  </a:cubicBezTo>
                  <a:cubicBezTo>
                    <a:pt x="23" y="76"/>
                    <a:pt x="24" y="83"/>
                    <a:pt x="23" y="87"/>
                  </a:cubicBezTo>
                  <a:cubicBezTo>
                    <a:pt x="22" y="87"/>
                    <a:pt x="20" y="87"/>
                    <a:pt x="19" y="86"/>
                  </a:cubicBezTo>
                  <a:close/>
                </a:path>
              </a:pathLst>
            </a:custGeom>
            <a:solidFill>
              <a:srgbClr val="FFC5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şľiḍé">
              <a:extLst>
                <a:ext uri="{FF2B5EF4-FFF2-40B4-BE49-F238E27FC236}">
                  <a16:creationId xmlns:a16="http://schemas.microsoft.com/office/drawing/2014/main" id="{229369F2-E66F-2008-3C02-D031E08BA26A}"/>
                </a:ext>
              </a:extLst>
            </p:cNvPr>
            <p:cNvSpPr/>
            <p:nvPr/>
          </p:nvSpPr>
          <p:spPr bwMode="auto">
            <a:xfrm>
              <a:off x="4303713" y="2509838"/>
              <a:ext cx="357188" cy="438150"/>
            </a:xfrm>
            <a:custGeom>
              <a:avLst/>
              <a:gdLst>
                <a:gd name="T0" fmla="*/ 62 w 65"/>
                <a:gd name="T1" fmla="*/ 36 h 80"/>
                <a:gd name="T2" fmla="*/ 62 w 65"/>
                <a:gd name="T3" fmla="*/ 42 h 80"/>
                <a:gd name="T4" fmla="*/ 55 w 65"/>
                <a:gd name="T5" fmla="*/ 48 h 80"/>
                <a:gd name="T6" fmla="*/ 53 w 65"/>
                <a:gd name="T7" fmla="*/ 57 h 80"/>
                <a:gd name="T8" fmla="*/ 47 w 65"/>
                <a:gd name="T9" fmla="*/ 69 h 80"/>
                <a:gd name="T10" fmla="*/ 42 w 65"/>
                <a:gd name="T11" fmla="*/ 70 h 80"/>
                <a:gd name="T12" fmla="*/ 36 w 65"/>
                <a:gd name="T13" fmla="*/ 69 h 80"/>
                <a:gd name="T14" fmla="*/ 34 w 65"/>
                <a:gd name="T15" fmla="*/ 79 h 80"/>
                <a:gd name="T16" fmla="*/ 34 w 65"/>
                <a:gd name="T17" fmla="*/ 79 h 80"/>
                <a:gd name="T18" fmla="*/ 24 w 65"/>
                <a:gd name="T19" fmla="*/ 76 h 80"/>
                <a:gd name="T20" fmla="*/ 7 w 65"/>
                <a:gd name="T21" fmla="*/ 66 h 80"/>
                <a:gd name="T22" fmla="*/ 1 w 65"/>
                <a:gd name="T23" fmla="*/ 62 h 80"/>
                <a:gd name="T24" fmla="*/ 1 w 65"/>
                <a:gd name="T25" fmla="*/ 62 h 80"/>
                <a:gd name="T26" fmla="*/ 1 w 65"/>
                <a:gd name="T27" fmla="*/ 55 h 80"/>
                <a:gd name="T28" fmla="*/ 5 w 65"/>
                <a:gd name="T29" fmla="*/ 53 h 80"/>
                <a:gd name="T30" fmla="*/ 9 w 65"/>
                <a:gd name="T31" fmla="*/ 47 h 80"/>
                <a:gd name="T32" fmla="*/ 9 w 65"/>
                <a:gd name="T33" fmla="*/ 29 h 80"/>
                <a:gd name="T34" fmla="*/ 8 w 65"/>
                <a:gd name="T35" fmla="*/ 20 h 80"/>
                <a:gd name="T36" fmla="*/ 19 w 65"/>
                <a:gd name="T37" fmla="*/ 25 h 80"/>
                <a:gd name="T38" fmla="*/ 21 w 65"/>
                <a:gd name="T39" fmla="*/ 35 h 80"/>
                <a:gd name="T40" fmla="*/ 24 w 65"/>
                <a:gd name="T41" fmla="*/ 37 h 80"/>
                <a:gd name="T42" fmla="*/ 27 w 65"/>
                <a:gd name="T43" fmla="*/ 29 h 80"/>
                <a:gd name="T44" fmla="*/ 26 w 65"/>
                <a:gd name="T45" fmla="*/ 13 h 80"/>
                <a:gd name="T46" fmla="*/ 36 w 65"/>
                <a:gd name="T47" fmla="*/ 5 h 80"/>
                <a:gd name="T48" fmla="*/ 50 w 65"/>
                <a:gd name="T49" fmla="*/ 0 h 80"/>
                <a:gd name="T50" fmla="*/ 51 w 65"/>
                <a:gd name="T51" fmla="*/ 0 h 80"/>
                <a:gd name="T52" fmla="*/ 55 w 65"/>
                <a:gd name="T53" fmla="*/ 12 h 80"/>
                <a:gd name="T54" fmla="*/ 56 w 65"/>
                <a:gd name="T55" fmla="*/ 29 h 80"/>
                <a:gd name="T56" fmla="*/ 62 w 65"/>
                <a:gd name="T57"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80">
                  <a:moveTo>
                    <a:pt x="62" y="36"/>
                  </a:moveTo>
                  <a:cubicBezTo>
                    <a:pt x="65" y="38"/>
                    <a:pt x="65" y="39"/>
                    <a:pt x="62" y="42"/>
                  </a:cubicBezTo>
                  <a:cubicBezTo>
                    <a:pt x="60" y="44"/>
                    <a:pt x="57" y="46"/>
                    <a:pt x="55" y="48"/>
                  </a:cubicBezTo>
                  <a:cubicBezTo>
                    <a:pt x="54" y="51"/>
                    <a:pt x="54" y="54"/>
                    <a:pt x="53" y="57"/>
                  </a:cubicBezTo>
                  <a:cubicBezTo>
                    <a:pt x="52" y="61"/>
                    <a:pt x="50" y="66"/>
                    <a:pt x="47" y="69"/>
                  </a:cubicBezTo>
                  <a:cubicBezTo>
                    <a:pt x="46" y="71"/>
                    <a:pt x="45" y="71"/>
                    <a:pt x="42" y="70"/>
                  </a:cubicBezTo>
                  <a:cubicBezTo>
                    <a:pt x="40" y="70"/>
                    <a:pt x="37" y="67"/>
                    <a:pt x="36" y="69"/>
                  </a:cubicBezTo>
                  <a:cubicBezTo>
                    <a:pt x="34" y="72"/>
                    <a:pt x="35" y="76"/>
                    <a:pt x="34" y="79"/>
                  </a:cubicBezTo>
                  <a:cubicBezTo>
                    <a:pt x="34" y="79"/>
                    <a:pt x="34" y="79"/>
                    <a:pt x="34" y="79"/>
                  </a:cubicBezTo>
                  <a:cubicBezTo>
                    <a:pt x="32" y="80"/>
                    <a:pt x="26" y="76"/>
                    <a:pt x="24" y="76"/>
                  </a:cubicBezTo>
                  <a:cubicBezTo>
                    <a:pt x="18" y="73"/>
                    <a:pt x="12" y="70"/>
                    <a:pt x="7" y="66"/>
                  </a:cubicBezTo>
                  <a:cubicBezTo>
                    <a:pt x="5" y="65"/>
                    <a:pt x="2" y="64"/>
                    <a:pt x="1" y="62"/>
                  </a:cubicBezTo>
                  <a:cubicBezTo>
                    <a:pt x="1" y="62"/>
                    <a:pt x="1" y="62"/>
                    <a:pt x="1" y="62"/>
                  </a:cubicBezTo>
                  <a:cubicBezTo>
                    <a:pt x="0" y="60"/>
                    <a:pt x="1" y="57"/>
                    <a:pt x="1" y="55"/>
                  </a:cubicBezTo>
                  <a:cubicBezTo>
                    <a:pt x="2" y="54"/>
                    <a:pt x="4" y="54"/>
                    <a:pt x="5" y="53"/>
                  </a:cubicBezTo>
                  <a:cubicBezTo>
                    <a:pt x="7" y="51"/>
                    <a:pt x="8" y="49"/>
                    <a:pt x="9" y="47"/>
                  </a:cubicBezTo>
                  <a:cubicBezTo>
                    <a:pt x="11" y="41"/>
                    <a:pt x="10" y="35"/>
                    <a:pt x="9" y="29"/>
                  </a:cubicBezTo>
                  <a:cubicBezTo>
                    <a:pt x="8" y="27"/>
                    <a:pt x="5" y="22"/>
                    <a:pt x="8" y="20"/>
                  </a:cubicBezTo>
                  <a:cubicBezTo>
                    <a:pt x="12" y="18"/>
                    <a:pt x="17" y="22"/>
                    <a:pt x="19" y="25"/>
                  </a:cubicBezTo>
                  <a:cubicBezTo>
                    <a:pt x="21" y="28"/>
                    <a:pt x="21" y="31"/>
                    <a:pt x="21" y="35"/>
                  </a:cubicBezTo>
                  <a:cubicBezTo>
                    <a:pt x="21" y="38"/>
                    <a:pt x="22" y="38"/>
                    <a:pt x="24" y="37"/>
                  </a:cubicBezTo>
                  <a:cubicBezTo>
                    <a:pt x="28" y="35"/>
                    <a:pt x="27" y="33"/>
                    <a:pt x="27" y="29"/>
                  </a:cubicBezTo>
                  <a:cubicBezTo>
                    <a:pt x="27" y="24"/>
                    <a:pt x="25" y="18"/>
                    <a:pt x="26" y="13"/>
                  </a:cubicBezTo>
                  <a:cubicBezTo>
                    <a:pt x="27" y="9"/>
                    <a:pt x="32" y="7"/>
                    <a:pt x="36" y="5"/>
                  </a:cubicBezTo>
                  <a:cubicBezTo>
                    <a:pt x="41" y="4"/>
                    <a:pt x="46" y="3"/>
                    <a:pt x="50" y="0"/>
                  </a:cubicBezTo>
                  <a:cubicBezTo>
                    <a:pt x="51" y="0"/>
                    <a:pt x="51" y="0"/>
                    <a:pt x="51" y="0"/>
                  </a:cubicBezTo>
                  <a:cubicBezTo>
                    <a:pt x="53" y="4"/>
                    <a:pt x="53" y="9"/>
                    <a:pt x="55" y="12"/>
                  </a:cubicBezTo>
                  <a:cubicBezTo>
                    <a:pt x="56" y="18"/>
                    <a:pt x="56" y="23"/>
                    <a:pt x="56" y="29"/>
                  </a:cubicBezTo>
                  <a:cubicBezTo>
                    <a:pt x="57" y="33"/>
                    <a:pt x="60" y="34"/>
                    <a:pt x="62" y="36"/>
                  </a:cubicBezTo>
                  <a:close/>
                </a:path>
              </a:pathLst>
            </a:custGeom>
            <a:solidFill>
              <a:srgbClr val="FFD0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şľïďé">
              <a:extLst>
                <a:ext uri="{FF2B5EF4-FFF2-40B4-BE49-F238E27FC236}">
                  <a16:creationId xmlns:a16="http://schemas.microsoft.com/office/drawing/2014/main" id="{3772D612-ACAA-CD87-6871-04EF01099497}"/>
                </a:ext>
              </a:extLst>
            </p:cNvPr>
            <p:cNvSpPr/>
            <p:nvPr/>
          </p:nvSpPr>
          <p:spPr bwMode="auto">
            <a:xfrm>
              <a:off x="4205288" y="2990850"/>
              <a:ext cx="619125" cy="552450"/>
            </a:xfrm>
            <a:custGeom>
              <a:avLst/>
              <a:gdLst>
                <a:gd name="T0" fmla="*/ 111 w 113"/>
                <a:gd name="T1" fmla="*/ 98 h 101"/>
                <a:gd name="T2" fmla="*/ 74 w 113"/>
                <a:gd name="T3" fmla="*/ 86 h 101"/>
                <a:gd name="T4" fmla="*/ 42 w 113"/>
                <a:gd name="T5" fmla="*/ 65 h 101"/>
                <a:gd name="T6" fmla="*/ 6 w 113"/>
                <a:gd name="T7" fmla="*/ 2 h 101"/>
                <a:gd name="T8" fmla="*/ 4 w 113"/>
                <a:gd name="T9" fmla="*/ 1 h 101"/>
                <a:gd name="T10" fmla="*/ 36 w 113"/>
                <a:gd name="T11" fmla="*/ 63 h 101"/>
                <a:gd name="T12" fmla="*/ 11 w 113"/>
                <a:gd name="T13" fmla="*/ 49 h 101"/>
                <a:gd name="T14" fmla="*/ 10 w 113"/>
                <a:gd name="T15" fmla="*/ 50 h 101"/>
                <a:gd name="T16" fmla="*/ 42 w 113"/>
                <a:gd name="T17" fmla="*/ 68 h 101"/>
                <a:gd name="T18" fmla="*/ 42 w 113"/>
                <a:gd name="T19" fmla="*/ 68 h 101"/>
                <a:gd name="T20" fmla="*/ 72 w 113"/>
                <a:gd name="T21" fmla="*/ 88 h 101"/>
                <a:gd name="T22" fmla="*/ 111 w 113"/>
                <a:gd name="T23" fmla="*/ 100 h 101"/>
                <a:gd name="T24" fmla="*/ 111 w 113"/>
                <a:gd name="T25" fmla="*/ 9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01">
                  <a:moveTo>
                    <a:pt x="111" y="98"/>
                  </a:moveTo>
                  <a:cubicBezTo>
                    <a:pt x="98" y="99"/>
                    <a:pt x="85" y="92"/>
                    <a:pt x="74" y="86"/>
                  </a:cubicBezTo>
                  <a:cubicBezTo>
                    <a:pt x="62" y="80"/>
                    <a:pt x="52" y="73"/>
                    <a:pt x="42" y="65"/>
                  </a:cubicBezTo>
                  <a:cubicBezTo>
                    <a:pt x="22" y="50"/>
                    <a:pt x="2" y="29"/>
                    <a:pt x="6" y="2"/>
                  </a:cubicBezTo>
                  <a:cubicBezTo>
                    <a:pt x="7" y="0"/>
                    <a:pt x="5" y="0"/>
                    <a:pt x="4" y="1"/>
                  </a:cubicBezTo>
                  <a:cubicBezTo>
                    <a:pt x="0" y="27"/>
                    <a:pt x="17" y="48"/>
                    <a:pt x="36" y="63"/>
                  </a:cubicBezTo>
                  <a:cubicBezTo>
                    <a:pt x="27" y="59"/>
                    <a:pt x="19" y="54"/>
                    <a:pt x="11" y="49"/>
                  </a:cubicBezTo>
                  <a:cubicBezTo>
                    <a:pt x="10" y="48"/>
                    <a:pt x="9" y="49"/>
                    <a:pt x="10" y="50"/>
                  </a:cubicBezTo>
                  <a:cubicBezTo>
                    <a:pt x="20" y="58"/>
                    <a:pt x="30" y="64"/>
                    <a:pt x="42" y="68"/>
                  </a:cubicBezTo>
                  <a:cubicBezTo>
                    <a:pt x="42" y="68"/>
                    <a:pt x="42" y="68"/>
                    <a:pt x="42" y="68"/>
                  </a:cubicBezTo>
                  <a:cubicBezTo>
                    <a:pt x="52" y="75"/>
                    <a:pt x="62" y="82"/>
                    <a:pt x="72" y="88"/>
                  </a:cubicBezTo>
                  <a:cubicBezTo>
                    <a:pt x="84" y="94"/>
                    <a:pt x="97" y="101"/>
                    <a:pt x="111" y="100"/>
                  </a:cubicBezTo>
                  <a:cubicBezTo>
                    <a:pt x="112" y="100"/>
                    <a:pt x="113" y="98"/>
                    <a:pt x="111" y="98"/>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îṡlîḍe">
              <a:extLst>
                <a:ext uri="{FF2B5EF4-FFF2-40B4-BE49-F238E27FC236}">
                  <a16:creationId xmlns:a16="http://schemas.microsoft.com/office/drawing/2014/main" id="{D25E11C9-8842-870D-E0D2-EAC77DB18DBD}"/>
                </a:ext>
              </a:extLst>
            </p:cNvPr>
            <p:cNvSpPr/>
            <p:nvPr/>
          </p:nvSpPr>
          <p:spPr bwMode="auto">
            <a:xfrm>
              <a:off x="4370388" y="2930525"/>
              <a:ext cx="590550" cy="415925"/>
            </a:xfrm>
            <a:custGeom>
              <a:avLst/>
              <a:gdLst>
                <a:gd name="T0" fmla="*/ 107 w 108"/>
                <a:gd name="T1" fmla="*/ 70 h 76"/>
                <a:gd name="T2" fmla="*/ 89 w 108"/>
                <a:gd name="T3" fmla="*/ 72 h 76"/>
                <a:gd name="T4" fmla="*/ 80 w 108"/>
                <a:gd name="T5" fmla="*/ 72 h 76"/>
                <a:gd name="T6" fmla="*/ 72 w 108"/>
                <a:gd name="T7" fmla="*/ 66 h 76"/>
                <a:gd name="T8" fmla="*/ 50 w 108"/>
                <a:gd name="T9" fmla="*/ 40 h 76"/>
                <a:gd name="T10" fmla="*/ 41 w 108"/>
                <a:gd name="T11" fmla="*/ 29 h 76"/>
                <a:gd name="T12" fmla="*/ 41 w 108"/>
                <a:gd name="T13" fmla="*/ 28 h 76"/>
                <a:gd name="T14" fmla="*/ 31 w 108"/>
                <a:gd name="T15" fmla="*/ 11 h 76"/>
                <a:gd name="T16" fmla="*/ 23 w 108"/>
                <a:gd name="T17" fmla="*/ 2 h 76"/>
                <a:gd name="T18" fmla="*/ 22 w 108"/>
                <a:gd name="T19" fmla="*/ 4 h 76"/>
                <a:gd name="T20" fmla="*/ 31 w 108"/>
                <a:gd name="T21" fmla="*/ 16 h 76"/>
                <a:gd name="T22" fmla="*/ 36 w 108"/>
                <a:gd name="T23" fmla="*/ 24 h 76"/>
                <a:gd name="T24" fmla="*/ 1 w 108"/>
                <a:gd name="T25" fmla="*/ 0 h 76"/>
                <a:gd name="T26" fmla="*/ 1 w 108"/>
                <a:gd name="T27" fmla="*/ 2 h 76"/>
                <a:gd name="T28" fmla="*/ 31 w 108"/>
                <a:gd name="T29" fmla="*/ 22 h 76"/>
                <a:gd name="T30" fmla="*/ 55 w 108"/>
                <a:gd name="T31" fmla="*/ 48 h 76"/>
                <a:gd name="T32" fmla="*/ 66 w 108"/>
                <a:gd name="T33" fmla="*/ 61 h 76"/>
                <a:gd name="T34" fmla="*/ 72 w 108"/>
                <a:gd name="T35" fmla="*/ 70 h 76"/>
                <a:gd name="T36" fmla="*/ 76 w 108"/>
                <a:gd name="T37" fmla="*/ 74 h 76"/>
                <a:gd name="T38" fmla="*/ 88 w 108"/>
                <a:gd name="T39" fmla="*/ 74 h 76"/>
                <a:gd name="T40" fmla="*/ 107 w 108"/>
                <a:gd name="T41" fmla="*/ 72 h 76"/>
                <a:gd name="T42" fmla="*/ 107 w 108"/>
                <a:gd name="T43"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76">
                  <a:moveTo>
                    <a:pt x="107" y="70"/>
                  </a:moveTo>
                  <a:cubicBezTo>
                    <a:pt x="101" y="71"/>
                    <a:pt x="95" y="72"/>
                    <a:pt x="89" y="72"/>
                  </a:cubicBezTo>
                  <a:cubicBezTo>
                    <a:pt x="86" y="72"/>
                    <a:pt x="83" y="73"/>
                    <a:pt x="80" y="72"/>
                  </a:cubicBezTo>
                  <a:cubicBezTo>
                    <a:pt x="76" y="72"/>
                    <a:pt x="75" y="69"/>
                    <a:pt x="72" y="66"/>
                  </a:cubicBezTo>
                  <a:cubicBezTo>
                    <a:pt x="65" y="57"/>
                    <a:pt x="58" y="48"/>
                    <a:pt x="50" y="40"/>
                  </a:cubicBezTo>
                  <a:cubicBezTo>
                    <a:pt x="48" y="36"/>
                    <a:pt x="44" y="33"/>
                    <a:pt x="41" y="29"/>
                  </a:cubicBezTo>
                  <a:cubicBezTo>
                    <a:pt x="41" y="29"/>
                    <a:pt x="42" y="29"/>
                    <a:pt x="41" y="28"/>
                  </a:cubicBezTo>
                  <a:cubicBezTo>
                    <a:pt x="38" y="23"/>
                    <a:pt x="34" y="17"/>
                    <a:pt x="31" y="11"/>
                  </a:cubicBezTo>
                  <a:cubicBezTo>
                    <a:pt x="29" y="8"/>
                    <a:pt x="26" y="4"/>
                    <a:pt x="23" y="2"/>
                  </a:cubicBezTo>
                  <a:cubicBezTo>
                    <a:pt x="22" y="1"/>
                    <a:pt x="21" y="3"/>
                    <a:pt x="22" y="4"/>
                  </a:cubicBezTo>
                  <a:cubicBezTo>
                    <a:pt x="26" y="7"/>
                    <a:pt x="29" y="11"/>
                    <a:pt x="31" y="16"/>
                  </a:cubicBezTo>
                  <a:cubicBezTo>
                    <a:pt x="33" y="18"/>
                    <a:pt x="35" y="21"/>
                    <a:pt x="36" y="24"/>
                  </a:cubicBezTo>
                  <a:cubicBezTo>
                    <a:pt x="26" y="14"/>
                    <a:pt x="15" y="4"/>
                    <a:pt x="1" y="0"/>
                  </a:cubicBezTo>
                  <a:cubicBezTo>
                    <a:pt x="0" y="0"/>
                    <a:pt x="0" y="2"/>
                    <a:pt x="1" y="2"/>
                  </a:cubicBezTo>
                  <a:cubicBezTo>
                    <a:pt x="13" y="5"/>
                    <a:pt x="22" y="14"/>
                    <a:pt x="31" y="22"/>
                  </a:cubicBezTo>
                  <a:cubicBezTo>
                    <a:pt x="39" y="30"/>
                    <a:pt x="47" y="39"/>
                    <a:pt x="55" y="48"/>
                  </a:cubicBezTo>
                  <a:cubicBezTo>
                    <a:pt x="58" y="52"/>
                    <a:pt x="62" y="57"/>
                    <a:pt x="66" y="61"/>
                  </a:cubicBezTo>
                  <a:cubicBezTo>
                    <a:pt x="68" y="64"/>
                    <a:pt x="70" y="67"/>
                    <a:pt x="72" y="70"/>
                  </a:cubicBezTo>
                  <a:cubicBezTo>
                    <a:pt x="73" y="71"/>
                    <a:pt x="74" y="73"/>
                    <a:pt x="76" y="74"/>
                  </a:cubicBezTo>
                  <a:cubicBezTo>
                    <a:pt x="79" y="76"/>
                    <a:pt x="85" y="74"/>
                    <a:pt x="88" y="74"/>
                  </a:cubicBezTo>
                  <a:cubicBezTo>
                    <a:pt x="94" y="74"/>
                    <a:pt x="101" y="73"/>
                    <a:pt x="107" y="72"/>
                  </a:cubicBezTo>
                  <a:cubicBezTo>
                    <a:pt x="108" y="72"/>
                    <a:pt x="108" y="70"/>
                    <a:pt x="107" y="70"/>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î$ļîdê">
              <a:extLst>
                <a:ext uri="{FF2B5EF4-FFF2-40B4-BE49-F238E27FC236}">
                  <a16:creationId xmlns:a16="http://schemas.microsoft.com/office/drawing/2014/main" id="{AE3B69FA-40B2-08B0-53E7-88CE2163DBF5}"/>
                </a:ext>
              </a:extLst>
            </p:cNvPr>
            <p:cNvSpPr/>
            <p:nvPr/>
          </p:nvSpPr>
          <p:spPr bwMode="auto">
            <a:xfrm>
              <a:off x="4227513" y="2908300"/>
              <a:ext cx="125413" cy="104775"/>
            </a:xfrm>
            <a:custGeom>
              <a:avLst/>
              <a:gdLst>
                <a:gd name="T0" fmla="*/ 21 w 23"/>
                <a:gd name="T1" fmla="*/ 1 h 19"/>
                <a:gd name="T2" fmla="*/ 0 w 23"/>
                <a:gd name="T3" fmla="*/ 17 h 19"/>
                <a:gd name="T4" fmla="*/ 2 w 23"/>
                <a:gd name="T5" fmla="*/ 18 h 19"/>
                <a:gd name="T6" fmla="*/ 21 w 23"/>
                <a:gd name="T7" fmla="*/ 3 h 19"/>
                <a:gd name="T8" fmla="*/ 21 w 23"/>
                <a:gd name="T9" fmla="*/ 1 h 19"/>
              </a:gdLst>
              <a:ahLst/>
              <a:cxnLst>
                <a:cxn ang="0">
                  <a:pos x="T0" y="T1"/>
                </a:cxn>
                <a:cxn ang="0">
                  <a:pos x="T2" y="T3"/>
                </a:cxn>
                <a:cxn ang="0">
                  <a:pos x="T4" y="T5"/>
                </a:cxn>
                <a:cxn ang="0">
                  <a:pos x="T6" y="T7"/>
                </a:cxn>
                <a:cxn ang="0">
                  <a:pos x="T8" y="T9"/>
                </a:cxn>
              </a:cxnLst>
              <a:rect l="0" t="0" r="r" b="b"/>
              <a:pathLst>
                <a:path w="23" h="19">
                  <a:moveTo>
                    <a:pt x="21" y="1"/>
                  </a:moveTo>
                  <a:cubicBezTo>
                    <a:pt x="11" y="0"/>
                    <a:pt x="4" y="8"/>
                    <a:pt x="0" y="17"/>
                  </a:cubicBezTo>
                  <a:cubicBezTo>
                    <a:pt x="0" y="18"/>
                    <a:pt x="2" y="19"/>
                    <a:pt x="2" y="18"/>
                  </a:cubicBezTo>
                  <a:cubicBezTo>
                    <a:pt x="6" y="10"/>
                    <a:pt x="12" y="3"/>
                    <a:pt x="21" y="3"/>
                  </a:cubicBezTo>
                  <a:cubicBezTo>
                    <a:pt x="23" y="3"/>
                    <a:pt x="23" y="1"/>
                    <a:pt x="21" y="1"/>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ṣ1îḋe">
              <a:extLst>
                <a:ext uri="{FF2B5EF4-FFF2-40B4-BE49-F238E27FC236}">
                  <a16:creationId xmlns:a16="http://schemas.microsoft.com/office/drawing/2014/main" id="{FF84D4B6-873F-42FB-3EA3-6ED3B60A86E5}"/>
                </a:ext>
              </a:extLst>
            </p:cNvPr>
            <p:cNvSpPr/>
            <p:nvPr/>
          </p:nvSpPr>
          <p:spPr bwMode="auto">
            <a:xfrm>
              <a:off x="4364038" y="3883025"/>
              <a:ext cx="147638" cy="169863"/>
            </a:xfrm>
            <a:custGeom>
              <a:avLst/>
              <a:gdLst>
                <a:gd name="T0" fmla="*/ 25 w 27"/>
                <a:gd name="T1" fmla="*/ 1 h 31"/>
                <a:gd name="T2" fmla="*/ 1 w 27"/>
                <a:gd name="T3" fmla="*/ 29 h 31"/>
                <a:gd name="T4" fmla="*/ 2 w 27"/>
                <a:gd name="T5" fmla="*/ 30 h 31"/>
                <a:gd name="T6" fmla="*/ 26 w 27"/>
                <a:gd name="T7" fmla="*/ 3 h 31"/>
                <a:gd name="T8" fmla="*/ 25 w 27"/>
                <a:gd name="T9" fmla="*/ 1 h 31"/>
              </a:gdLst>
              <a:ahLst/>
              <a:cxnLst>
                <a:cxn ang="0">
                  <a:pos x="T0" y="T1"/>
                </a:cxn>
                <a:cxn ang="0">
                  <a:pos x="T2" y="T3"/>
                </a:cxn>
                <a:cxn ang="0">
                  <a:pos x="T4" y="T5"/>
                </a:cxn>
                <a:cxn ang="0">
                  <a:pos x="T6" y="T7"/>
                </a:cxn>
                <a:cxn ang="0">
                  <a:pos x="T8" y="T9"/>
                </a:cxn>
              </a:cxnLst>
              <a:rect l="0" t="0" r="r" b="b"/>
              <a:pathLst>
                <a:path w="27" h="31">
                  <a:moveTo>
                    <a:pt x="25" y="1"/>
                  </a:moveTo>
                  <a:cubicBezTo>
                    <a:pt x="17" y="10"/>
                    <a:pt x="9" y="19"/>
                    <a:pt x="1" y="29"/>
                  </a:cubicBezTo>
                  <a:cubicBezTo>
                    <a:pt x="0" y="30"/>
                    <a:pt x="1" y="31"/>
                    <a:pt x="2" y="30"/>
                  </a:cubicBezTo>
                  <a:cubicBezTo>
                    <a:pt x="10" y="21"/>
                    <a:pt x="18" y="12"/>
                    <a:pt x="26" y="3"/>
                  </a:cubicBezTo>
                  <a:cubicBezTo>
                    <a:pt x="27" y="2"/>
                    <a:pt x="26" y="0"/>
                    <a:pt x="25" y="1"/>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Slíḋê">
              <a:extLst>
                <a:ext uri="{FF2B5EF4-FFF2-40B4-BE49-F238E27FC236}">
                  <a16:creationId xmlns:a16="http://schemas.microsoft.com/office/drawing/2014/main" id="{5EE5E7E8-8300-17AE-108C-348851ABB325}"/>
                </a:ext>
              </a:extLst>
            </p:cNvPr>
            <p:cNvSpPr/>
            <p:nvPr/>
          </p:nvSpPr>
          <p:spPr bwMode="auto">
            <a:xfrm>
              <a:off x="4419601" y="3948113"/>
              <a:ext cx="76200" cy="87313"/>
            </a:xfrm>
            <a:custGeom>
              <a:avLst/>
              <a:gdLst>
                <a:gd name="T0" fmla="*/ 12 w 14"/>
                <a:gd name="T1" fmla="*/ 1 h 16"/>
                <a:gd name="T2" fmla="*/ 1 w 14"/>
                <a:gd name="T3" fmla="*/ 14 h 16"/>
                <a:gd name="T4" fmla="*/ 2 w 14"/>
                <a:gd name="T5" fmla="*/ 15 h 16"/>
                <a:gd name="T6" fmla="*/ 13 w 14"/>
                <a:gd name="T7" fmla="*/ 3 h 16"/>
                <a:gd name="T8" fmla="*/ 12 w 14"/>
                <a:gd name="T9" fmla="*/ 1 h 16"/>
              </a:gdLst>
              <a:ahLst/>
              <a:cxnLst>
                <a:cxn ang="0">
                  <a:pos x="T0" y="T1"/>
                </a:cxn>
                <a:cxn ang="0">
                  <a:pos x="T2" y="T3"/>
                </a:cxn>
                <a:cxn ang="0">
                  <a:pos x="T4" y="T5"/>
                </a:cxn>
                <a:cxn ang="0">
                  <a:pos x="T6" y="T7"/>
                </a:cxn>
                <a:cxn ang="0">
                  <a:pos x="T8" y="T9"/>
                </a:cxn>
              </a:cxnLst>
              <a:rect l="0" t="0" r="r" b="b"/>
              <a:pathLst>
                <a:path w="14" h="16">
                  <a:moveTo>
                    <a:pt x="12" y="1"/>
                  </a:moveTo>
                  <a:cubicBezTo>
                    <a:pt x="8" y="6"/>
                    <a:pt x="5" y="10"/>
                    <a:pt x="1" y="14"/>
                  </a:cubicBezTo>
                  <a:cubicBezTo>
                    <a:pt x="0" y="15"/>
                    <a:pt x="1" y="16"/>
                    <a:pt x="2" y="15"/>
                  </a:cubicBezTo>
                  <a:cubicBezTo>
                    <a:pt x="6" y="11"/>
                    <a:pt x="10" y="7"/>
                    <a:pt x="13" y="3"/>
                  </a:cubicBezTo>
                  <a:cubicBezTo>
                    <a:pt x="14" y="2"/>
                    <a:pt x="13" y="0"/>
                    <a:pt x="12" y="1"/>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sļïḓê">
              <a:extLst>
                <a:ext uri="{FF2B5EF4-FFF2-40B4-BE49-F238E27FC236}">
                  <a16:creationId xmlns:a16="http://schemas.microsoft.com/office/drawing/2014/main" id="{C186998C-E9F3-0B0E-78C8-E08E502AF136}"/>
                </a:ext>
              </a:extLst>
            </p:cNvPr>
            <p:cNvSpPr/>
            <p:nvPr/>
          </p:nvSpPr>
          <p:spPr bwMode="auto">
            <a:xfrm>
              <a:off x="4451351" y="3992563"/>
              <a:ext cx="66675" cy="60325"/>
            </a:xfrm>
            <a:custGeom>
              <a:avLst/>
              <a:gdLst>
                <a:gd name="T0" fmla="*/ 10 w 12"/>
                <a:gd name="T1" fmla="*/ 1 h 11"/>
                <a:gd name="T2" fmla="*/ 1 w 12"/>
                <a:gd name="T3" fmla="*/ 8 h 11"/>
                <a:gd name="T4" fmla="*/ 2 w 12"/>
                <a:gd name="T5" fmla="*/ 10 h 11"/>
                <a:gd name="T6" fmla="*/ 11 w 12"/>
                <a:gd name="T7" fmla="*/ 2 h 11"/>
                <a:gd name="T8" fmla="*/ 10 w 12"/>
                <a:gd name="T9" fmla="*/ 1 h 11"/>
              </a:gdLst>
              <a:ahLst/>
              <a:cxnLst>
                <a:cxn ang="0">
                  <a:pos x="T0" y="T1"/>
                </a:cxn>
                <a:cxn ang="0">
                  <a:pos x="T2" y="T3"/>
                </a:cxn>
                <a:cxn ang="0">
                  <a:pos x="T4" y="T5"/>
                </a:cxn>
                <a:cxn ang="0">
                  <a:pos x="T6" y="T7"/>
                </a:cxn>
                <a:cxn ang="0">
                  <a:pos x="T8" y="T9"/>
                </a:cxn>
              </a:cxnLst>
              <a:rect l="0" t="0" r="r" b="b"/>
              <a:pathLst>
                <a:path w="12" h="11">
                  <a:moveTo>
                    <a:pt x="10" y="1"/>
                  </a:moveTo>
                  <a:cubicBezTo>
                    <a:pt x="7" y="3"/>
                    <a:pt x="4" y="6"/>
                    <a:pt x="1" y="8"/>
                  </a:cubicBezTo>
                  <a:cubicBezTo>
                    <a:pt x="0" y="9"/>
                    <a:pt x="1" y="11"/>
                    <a:pt x="2" y="10"/>
                  </a:cubicBezTo>
                  <a:cubicBezTo>
                    <a:pt x="5" y="8"/>
                    <a:pt x="8" y="5"/>
                    <a:pt x="11" y="2"/>
                  </a:cubicBezTo>
                  <a:cubicBezTo>
                    <a:pt x="12" y="1"/>
                    <a:pt x="11" y="0"/>
                    <a:pt x="10" y="1"/>
                  </a:cubicBezTo>
                  <a:close/>
                </a:path>
              </a:pathLst>
            </a:custGeom>
            <a:solidFill>
              <a:srgbClr val="BA0F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išľíḋe">
              <a:extLst>
                <a:ext uri="{FF2B5EF4-FFF2-40B4-BE49-F238E27FC236}">
                  <a16:creationId xmlns:a16="http://schemas.microsoft.com/office/drawing/2014/main" id="{CF5E6536-ACB0-1F93-B1D7-74BE93249373}"/>
                </a:ext>
              </a:extLst>
            </p:cNvPr>
            <p:cNvSpPr/>
            <p:nvPr/>
          </p:nvSpPr>
          <p:spPr bwMode="auto">
            <a:xfrm>
              <a:off x="4391026" y="2767013"/>
              <a:ext cx="115888" cy="120650"/>
            </a:xfrm>
            <a:custGeom>
              <a:avLst/>
              <a:gdLst>
                <a:gd name="T0" fmla="*/ 20 w 21"/>
                <a:gd name="T1" fmla="*/ 20 h 22"/>
                <a:gd name="T2" fmla="*/ 2 w 21"/>
                <a:gd name="T3" fmla="*/ 1 h 22"/>
                <a:gd name="T4" fmla="*/ 1 w 21"/>
                <a:gd name="T5" fmla="*/ 2 h 22"/>
                <a:gd name="T6" fmla="*/ 19 w 21"/>
                <a:gd name="T7" fmla="*/ 22 h 22"/>
                <a:gd name="T8" fmla="*/ 20 w 21"/>
                <a:gd name="T9" fmla="*/ 20 h 22"/>
              </a:gdLst>
              <a:ahLst/>
              <a:cxnLst>
                <a:cxn ang="0">
                  <a:pos x="T0" y="T1"/>
                </a:cxn>
                <a:cxn ang="0">
                  <a:pos x="T2" y="T3"/>
                </a:cxn>
                <a:cxn ang="0">
                  <a:pos x="T4" y="T5"/>
                </a:cxn>
                <a:cxn ang="0">
                  <a:pos x="T6" y="T7"/>
                </a:cxn>
                <a:cxn ang="0">
                  <a:pos x="T8" y="T9"/>
                </a:cxn>
              </a:cxnLst>
              <a:rect l="0" t="0" r="r" b="b"/>
              <a:pathLst>
                <a:path w="21" h="22">
                  <a:moveTo>
                    <a:pt x="20" y="20"/>
                  </a:moveTo>
                  <a:cubicBezTo>
                    <a:pt x="12" y="16"/>
                    <a:pt x="7" y="9"/>
                    <a:pt x="2" y="1"/>
                  </a:cubicBezTo>
                  <a:cubicBezTo>
                    <a:pt x="2" y="0"/>
                    <a:pt x="0" y="1"/>
                    <a:pt x="1" y="2"/>
                  </a:cubicBezTo>
                  <a:cubicBezTo>
                    <a:pt x="5" y="10"/>
                    <a:pt x="11" y="17"/>
                    <a:pt x="19" y="22"/>
                  </a:cubicBezTo>
                  <a:cubicBezTo>
                    <a:pt x="20" y="22"/>
                    <a:pt x="21" y="21"/>
                    <a:pt x="20" y="20"/>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ṡļîďe">
              <a:extLst>
                <a:ext uri="{FF2B5EF4-FFF2-40B4-BE49-F238E27FC236}">
                  <a16:creationId xmlns:a16="http://schemas.microsoft.com/office/drawing/2014/main" id="{32DB390B-7428-2959-7C92-F4E7643CA535}"/>
                </a:ext>
              </a:extLst>
            </p:cNvPr>
            <p:cNvSpPr/>
            <p:nvPr/>
          </p:nvSpPr>
          <p:spPr bwMode="auto">
            <a:xfrm>
              <a:off x="4665663" y="4129088"/>
              <a:ext cx="104775" cy="722313"/>
            </a:xfrm>
            <a:custGeom>
              <a:avLst/>
              <a:gdLst>
                <a:gd name="T0" fmla="*/ 17 w 19"/>
                <a:gd name="T1" fmla="*/ 1 h 132"/>
                <a:gd name="T2" fmla="*/ 13 w 19"/>
                <a:gd name="T3" fmla="*/ 67 h 132"/>
                <a:gd name="T4" fmla="*/ 12 w 19"/>
                <a:gd name="T5" fmla="*/ 99 h 132"/>
                <a:gd name="T6" fmla="*/ 2 w 19"/>
                <a:gd name="T7" fmla="*/ 130 h 132"/>
                <a:gd name="T8" fmla="*/ 3 w 19"/>
                <a:gd name="T9" fmla="*/ 132 h 132"/>
                <a:gd name="T10" fmla="*/ 13 w 19"/>
                <a:gd name="T11" fmla="*/ 111 h 132"/>
                <a:gd name="T12" fmla="*/ 15 w 19"/>
                <a:gd name="T13" fmla="*/ 75 h 132"/>
                <a:gd name="T14" fmla="*/ 17 w 19"/>
                <a:gd name="T15" fmla="*/ 39 h 132"/>
                <a:gd name="T16" fmla="*/ 19 w 19"/>
                <a:gd name="T17" fmla="*/ 1 h 132"/>
                <a:gd name="T18" fmla="*/ 17 w 19"/>
                <a:gd name="T19" fmla="*/ 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32">
                  <a:moveTo>
                    <a:pt x="17" y="1"/>
                  </a:moveTo>
                  <a:cubicBezTo>
                    <a:pt x="17" y="23"/>
                    <a:pt x="14" y="45"/>
                    <a:pt x="13" y="67"/>
                  </a:cubicBezTo>
                  <a:cubicBezTo>
                    <a:pt x="13" y="77"/>
                    <a:pt x="12" y="88"/>
                    <a:pt x="12" y="99"/>
                  </a:cubicBezTo>
                  <a:cubicBezTo>
                    <a:pt x="11" y="108"/>
                    <a:pt x="12" y="125"/>
                    <a:pt x="2" y="130"/>
                  </a:cubicBezTo>
                  <a:cubicBezTo>
                    <a:pt x="0" y="131"/>
                    <a:pt x="1" y="132"/>
                    <a:pt x="3" y="132"/>
                  </a:cubicBezTo>
                  <a:cubicBezTo>
                    <a:pt x="11" y="128"/>
                    <a:pt x="12" y="119"/>
                    <a:pt x="13" y="111"/>
                  </a:cubicBezTo>
                  <a:cubicBezTo>
                    <a:pt x="14" y="99"/>
                    <a:pt x="14" y="87"/>
                    <a:pt x="15" y="75"/>
                  </a:cubicBezTo>
                  <a:cubicBezTo>
                    <a:pt x="15" y="63"/>
                    <a:pt x="16" y="51"/>
                    <a:pt x="17" y="39"/>
                  </a:cubicBezTo>
                  <a:cubicBezTo>
                    <a:pt x="18" y="26"/>
                    <a:pt x="19" y="14"/>
                    <a:pt x="19" y="1"/>
                  </a:cubicBezTo>
                  <a:cubicBezTo>
                    <a:pt x="19" y="0"/>
                    <a:pt x="17" y="0"/>
                    <a:pt x="17" y="1"/>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ṥḻíḑé">
              <a:extLst>
                <a:ext uri="{FF2B5EF4-FFF2-40B4-BE49-F238E27FC236}">
                  <a16:creationId xmlns:a16="http://schemas.microsoft.com/office/drawing/2014/main" id="{897CAF27-E2AF-18FC-A1BD-D56DA6F8C90A}"/>
                </a:ext>
              </a:extLst>
            </p:cNvPr>
            <p:cNvSpPr/>
            <p:nvPr/>
          </p:nvSpPr>
          <p:spPr bwMode="auto">
            <a:xfrm>
              <a:off x="4446588" y="4167188"/>
              <a:ext cx="60325" cy="115888"/>
            </a:xfrm>
            <a:custGeom>
              <a:avLst/>
              <a:gdLst>
                <a:gd name="T0" fmla="*/ 9 w 11"/>
                <a:gd name="T1" fmla="*/ 1 h 21"/>
                <a:gd name="T2" fmla="*/ 1 w 11"/>
                <a:gd name="T3" fmla="*/ 19 h 21"/>
                <a:gd name="T4" fmla="*/ 3 w 11"/>
                <a:gd name="T5" fmla="*/ 20 h 21"/>
                <a:gd name="T6" fmla="*/ 10 w 11"/>
                <a:gd name="T7" fmla="*/ 2 h 21"/>
                <a:gd name="T8" fmla="*/ 9 w 11"/>
                <a:gd name="T9" fmla="*/ 1 h 21"/>
              </a:gdLst>
              <a:ahLst/>
              <a:cxnLst>
                <a:cxn ang="0">
                  <a:pos x="T0" y="T1"/>
                </a:cxn>
                <a:cxn ang="0">
                  <a:pos x="T2" y="T3"/>
                </a:cxn>
                <a:cxn ang="0">
                  <a:pos x="T4" y="T5"/>
                </a:cxn>
                <a:cxn ang="0">
                  <a:pos x="T6" y="T7"/>
                </a:cxn>
                <a:cxn ang="0">
                  <a:pos x="T8" y="T9"/>
                </a:cxn>
              </a:cxnLst>
              <a:rect l="0" t="0" r="r" b="b"/>
              <a:pathLst>
                <a:path w="11" h="21">
                  <a:moveTo>
                    <a:pt x="9" y="1"/>
                  </a:moveTo>
                  <a:cubicBezTo>
                    <a:pt x="6" y="7"/>
                    <a:pt x="3" y="13"/>
                    <a:pt x="1" y="19"/>
                  </a:cubicBezTo>
                  <a:cubicBezTo>
                    <a:pt x="0" y="20"/>
                    <a:pt x="2" y="21"/>
                    <a:pt x="3" y="20"/>
                  </a:cubicBezTo>
                  <a:cubicBezTo>
                    <a:pt x="5" y="14"/>
                    <a:pt x="8" y="8"/>
                    <a:pt x="10" y="2"/>
                  </a:cubicBezTo>
                  <a:cubicBezTo>
                    <a:pt x="11" y="1"/>
                    <a:pt x="9" y="0"/>
                    <a:pt x="9" y="1"/>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ṡḷíḍê">
              <a:extLst>
                <a:ext uri="{FF2B5EF4-FFF2-40B4-BE49-F238E27FC236}">
                  <a16:creationId xmlns:a16="http://schemas.microsoft.com/office/drawing/2014/main" id="{E96CFFE3-508A-1A05-C743-35CEFEB7E91B}"/>
                </a:ext>
              </a:extLst>
            </p:cNvPr>
            <p:cNvSpPr/>
            <p:nvPr/>
          </p:nvSpPr>
          <p:spPr bwMode="auto">
            <a:xfrm>
              <a:off x="4473576" y="4194175"/>
              <a:ext cx="55563" cy="88900"/>
            </a:xfrm>
            <a:custGeom>
              <a:avLst/>
              <a:gdLst>
                <a:gd name="T0" fmla="*/ 7 w 10"/>
                <a:gd name="T1" fmla="*/ 1 h 16"/>
                <a:gd name="T2" fmla="*/ 1 w 10"/>
                <a:gd name="T3" fmla="*/ 14 h 16"/>
                <a:gd name="T4" fmla="*/ 3 w 10"/>
                <a:gd name="T5" fmla="*/ 15 h 16"/>
                <a:gd name="T6" fmla="*/ 9 w 10"/>
                <a:gd name="T7" fmla="*/ 2 h 16"/>
                <a:gd name="T8" fmla="*/ 7 w 10"/>
                <a:gd name="T9" fmla="*/ 1 h 16"/>
              </a:gdLst>
              <a:ahLst/>
              <a:cxnLst>
                <a:cxn ang="0">
                  <a:pos x="T0" y="T1"/>
                </a:cxn>
                <a:cxn ang="0">
                  <a:pos x="T2" y="T3"/>
                </a:cxn>
                <a:cxn ang="0">
                  <a:pos x="T4" y="T5"/>
                </a:cxn>
                <a:cxn ang="0">
                  <a:pos x="T6" y="T7"/>
                </a:cxn>
                <a:cxn ang="0">
                  <a:pos x="T8" y="T9"/>
                </a:cxn>
              </a:cxnLst>
              <a:rect l="0" t="0" r="r" b="b"/>
              <a:pathLst>
                <a:path w="10" h="16">
                  <a:moveTo>
                    <a:pt x="7" y="1"/>
                  </a:moveTo>
                  <a:cubicBezTo>
                    <a:pt x="5" y="6"/>
                    <a:pt x="3" y="10"/>
                    <a:pt x="1" y="14"/>
                  </a:cubicBezTo>
                  <a:cubicBezTo>
                    <a:pt x="0" y="15"/>
                    <a:pt x="2" y="16"/>
                    <a:pt x="3" y="15"/>
                  </a:cubicBezTo>
                  <a:cubicBezTo>
                    <a:pt x="5" y="11"/>
                    <a:pt x="7" y="7"/>
                    <a:pt x="9" y="2"/>
                  </a:cubicBezTo>
                  <a:cubicBezTo>
                    <a:pt x="10" y="1"/>
                    <a:pt x="8" y="0"/>
                    <a:pt x="7" y="1"/>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í$1íḍè">
              <a:extLst>
                <a:ext uri="{FF2B5EF4-FFF2-40B4-BE49-F238E27FC236}">
                  <a16:creationId xmlns:a16="http://schemas.microsoft.com/office/drawing/2014/main" id="{56562CAF-4AD2-E078-480E-19F997132B95}"/>
                </a:ext>
              </a:extLst>
            </p:cNvPr>
            <p:cNvSpPr/>
            <p:nvPr/>
          </p:nvSpPr>
          <p:spPr bwMode="auto">
            <a:xfrm>
              <a:off x="4797426" y="4019550"/>
              <a:ext cx="109538" cy="125413"/>
            </a:xfrm>
            <a:custGeom>
              <a:avLst/>
              <a:gdLst>
                <a:gd name="T0" fmla="*/ 18 w 20"/>
                <a:gd name="T1" fmla="*/ 2 h 23"/>
                <a:gd name="T2" fmla="*/ 1 w 20"/>
                <a:gd name="T3" fmla="*/ 20 h 23"/>
                <a:gd name="T4" fmla="*/ 3 w 20"/>
                <a:gd name="T5" fmla="*/ 22 h 23"/>
                <a:gd name="T6" fmla="*/ 20 w 20"/>
                <a:gd name="T7" fmla="*/ 3 h 23"/>
                <a:gd name="T8" fmla="*/ 18 w 20"/>
                <a:gd name="T9" fmla="*/ 2 h 23"/>
              </a:gdLst>
              <a:ahLst/>
              <a:cxnLst>
                <a:cxn ang="0">
                  <a:pos x="T0" y="T1"/>
                </a:cxn>
                <a:cxn ang="0">
                  <a:pos x="T2" y="T3"/>
                </a:cxn>
                <a:cxn ang="0">
                  <a:pos x="T4" y="T5"/>
                </a:cxn>
                <a:cxn ang="0">
                  <a:pos x="T6" y="T7"/>
                </a:cxn>
                <a:cxn ang="0">
                  <a:pos x="T8" y="T9"/>
                </a:cxn>
              </a:cxnLst>
              <a:rect l="0" t="0" r="r" b="b"/>
              <a:pathLst>
                <a:path w="20" h="23">
                  <a:moveTo>
                    <a:pt x="18" y="2"/>
                  </a:moveTo>
                  <a:cubicBezTo>
                    <a:pt x="13" y="9"/>
                    <a:pt x="8" y="15"/>
                    <a:pt x="1" y="20"/>
                  </a:cubicBezTo>
                  <a:cubicBezTo>
                    <a:pt x="0" y="21"/>
                    <a:pt x="2" y="23"/>
                    <a:pt x="3" y="22"/>
                  </a:cubicBezTo>
                  <a:cubicBezTo>
                    <a:pt x="9" y="16"/>
                    <a:pt x="15" y="10"/>
                    <a:pt x="20" y="3"/>
                  </a:cubicBezTo>
                  <a:cubicBezTo>
                    <a:pt x="20" y="1"/>
                    <a:pt x="19" y="0"/>
                    <a:pt x="18" y="2"/>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ṣļîḍe">
              <a:extLst>
                <a:ext uri="{FF2B5EF4-FFF2-40B4-BE49-F238E27FC236}">
                  <a16:creationId xmlns:a16="http://schemas.microsoft.com/office/drawing/2014/main" id="{6C7375D4-5EAE-3F51-0407-E7A9EC744EED}"/>
                </a:ext>
              </a:extLst>
            </p:cNvPr>
            <p:cNvSpPr/>
            <p:nvPr/>
          </p:nvSpPr>
          <p:spPr bwMode="auto">
            <a:xfrm>
              <a:off x="4051301" y="5278438"/>
              <a:ext cx="127000" cy="141288"/>
            </a:xfrm>
            <a:custGeom>
              <a:avLst/>
              <a:gdLst>
                <a:gd name="T0" fmla="*/ 22 w 23"/>
                <a:gd name="T1" fmla="*/ 23 h 26"/>
                <a:gd name="T2" fmla="*/ 3 w 23"/>
                <a:gd name="T3" fmla="*/ 1 h 26"/>
                <a:gd name="T4" fmla="*/ 1 w 23"/>
                <a:gd name="T5" fmla="*/ 2 h 26"/>
                <a:gd name="T6" fmla="*/ 21 w 23"/>
                <a:gd name="T7" fmla="*/ 25 h 26"/>
                <a:gd name="T8" fmla="*/ 22 w 23"/>
                <a:gd name="T9" fmla="*/ 23 h 26"/>
              </a:gdLst>
              <a:ahLst/>
              <a:cxnLst>
                <a:cxn ang="0">
                  <a:pos x="T0" y="T1"/>
                </a:cxn>
                <a:cxn ang="0">
                  <a:pos x="T2" y="T3"/>
                </a:cxn>
                <a:cxn ang="0">
                  <a:pos x="T4" y="T5"/>
                </a:cxn>
                <a:cxn ang="0">
                  <a:pos x="T6" y="T7"/>
                </a:cxn>
                <a:cxn ang="0">
                  <a:pos x="T8" y="T9"/>
                </a:cxn>
              </a:cxnLst>
              <a:rect l="0" t="0" r="r" b="b"/>
              <a:pathLst>
                <a:path w="23" h="26">
                  <a:moveTo>
                    <a:pt x="22" y="23"/>
                  </a:moveTo>
                  <a:cubicBezTo>
                    <a:pt x="14" y="17"/>
                    <a:pt x="7" y="10"/>
                    <a:pt x="3" y="1"/>
                  </a:cubicBezTo>
                  <a:cubicBezTo>
                    <a:pt x="2" y="0"/>
                    <a:pt x="0" y="1"/>
                    <a:pt x="1" y="2"/>
                  </a:cubicBezTo>
                  <a:cubicBezTo>
                    <a:pt x="6" y="11"/>
                    <a:pt x="12" y="19"/>
                    <a:pt x="21" y="25"/>
                  </a:cubicBezTo>
                  <a:cubicBezTo>
                    <a:pt x="22" y="26"/>
                    <a:pt x="23" y="24"/>
                    <a:pt x="22" y="23"/>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îṡľïḓê">
              <a:extLst>
                <a:ext uri="{FF2B5EF4-FFF2-40B4-BE49-F238E27FC236}">
                  <a16:creationId xmlns:a16="http://schemas.microsoft.com/office/drawing/2014/main" id="{ADFB8C9A-ED5B-675A-4D21-503C38C071B1}"/>
                </a:ext>
              </a:extLst>
            </p:cNvPr>
            <p:cNvSpPr/>
            <p:nvPr/>
          </p:nvSpPr>
          <p:spPr bwMode="auto">
            <a:xfrm>
              <a:off x="4721226" y="5480050"/>
              <a:ext cx="174625" cy="22225"/>
            </a:xfrm>
            <a:custGeom>
              <a:avLst/>
              <a:gdLst>
                <a:gd name="T0" fmla="*/ 30 w 32"/>
                <a:gd name="T1" fmla="*/ 0 h 4"/>
                <a:gd name="T2" fmla="*/ 2 w 32"/>
                <a:gd name="T3" fmla="*/ 2 h 4"/>
                <a:gd name="T4" fmla="*/ 2 w 32"/>
                <a:gd name="T5" fmla="*/ 4 h 4"/>
                <a:gd name="T6" fmla="*/ 31 w 32"/>
                <a:gd name="T7" fmla="*/ 2 h 4"/>
                <a:gd name="T8" fmla="*/ 30 w 32"/>
                <a:gd name="T9" fmla="*/ 0 h 4"/>
              </a:gdLst>
              <a:ahLst/>
              <a:cxnLst>
                <a:cxn ang="0">
                  <a:pos x="T0" y="T1"/>
                </a:cxn>
                <a:cxn ang="0">
                  <a:pos x="T2" y="T3"/>
                </a:cxn>
                <a:cxn ang="0">
                  <a:pos x="T4" y="T5"/>
                </a:cxn>
                <a:cxn ang="0">
                  <a:pos x="T6" y="T7"/>
                </a:cxn>
                <a:cxn ang="0">
                  <a:pos x="T8" y="T9"/>
                </a:cxn>
              </a:cxnLst>
              <a:rect l="0" t="0" r="r" b="b"/>
              <a:pathLst>
                <a:path w="32" h="4">
                  <a:moveTo>
                    <a:pt x="30" y="0"/>
                  </a:moveTo>
                  <a:cubicBezTo>
                    <a:pt x="21" y="1"/>
                    <a:pt x="11" y="2"/>
                    <a:pt x="2" y="2"/>
                  </a:cubicBezTo>
                  <a:cubicBezTo>
                    <a:pt x="0" y="2"/>
                    <a:pt x="0" y="4"/>
                    <a:pt x="2" y="4"/>
                  </a:cubicBezTo>
                  <a:cubicBezTo>
                    <a:pt x="11" y="4"/>
                    <a:pt x="21" y="3"/>
                    <a:pt x="31" y="2"/>
                  </a:cubicBezTo>
                  <a:cubicBezTo>
                    <a:pt x="32" y="2"/>
                    <a:pt x="31" y="0"/>
                    <a:pt x="30" y="0"/>
                  </a:cubicBezTo>
                  <a:close/>
                </a:path>
              </a:pathLst>
            </a:custGeom>
            <a:solidFill>
              <a:srgbClr val="1B45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îşliḑé">
              <a:extLst>
                <a:ext uri="{FF2B5EF4-FFF2-40B4-BE49-F238E27FC236}">
                  <a16:creationId xmlns:a16="http://schemas.microsoft.com/office/drawing/2014/main" id="{D6AA7AC2-FE68-6446-1BEA-61C3B43A29AB}"/>
                </a:ext>
              </a:extLst>
            </p:cNvPr>
            <p:cNvSpPr/>
            <p:nvPr/>
          </p:nvSpPr>
          <p:spPr bwMode="auto">
            <a:xfrm>
              <a:off x="4189413" y="2400300"/>
              <a:ext cx="393700" cy="328613"/>
            </a:xfrm>
            <a:custGeom>
              <a:avLst/>
              <a:gdLst>
                <a:gd name="T0" fmla="*/ 70 w 72"/>
                <a:gd name="T1" fmla="*/ 1 h 60"/>
                <a:gd name="T2" fmla="*/ 48 w 72"/>
                <a:gd name="T3" fmla="*/ 8 h 60"/>
                <a:gd name="T4" fmla="*/ 28 w 72"/>
                <a:gd name="T5" fmla="*/ 9 h 60"/>
                <a:gd name="T6" fmla="*/ 14 w 72"/>
                <a:gd name="T7" fmla="*/ 34 h 60"/>
                <a:gd name="T8" fmla="*/ 3 w 72"/>
                <a:gd name="T9" fmla="*/ 59 h 60"/>
                <a:gd name="T10" fmla="*/ 5 w 72"/>
                <a:gd name="T11" fmla="*/ 58 h 60"/>
                <a:gd name="T12" fmla="*/ 15 w 72"/>
                <a:gd name="T13" fmla="*/ 36 h 60"/>
                <a:gd name="T14" fmla="*/ 16 w 72"/>
                <a:gd name="T15" fmla="*/ 35 h 60"/>
                <a:gd name="T16" fmla="*/ 16 w 72"/>
                <a:gd name="T17" fmla="*/ 35 h 60"/>
                <a:gd name="T18" fmla="*/ 22 w 72"/>
                <a:gd name="T19" fmla="*/ 13 h 60"/>
                <a:gd name="T20" fmla="*/ 42 w 72"/>
                <a:gd name="T21" fmla="*/ 10 h 60"/>
                <a:gd name="T22" fmla="*/ 71 w 72"/>
                <a:gd name="T23" fmla="*/ 2 h 60"/>
                <a:gd name="T24" fmla="*/ 70 w 72"/>
                <a:gd name="T25"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0">
                  <a:moveTo>
                    <a:pt x="70" y="1"/>
                  </a:moveTo>
                  <a:cubicBezTo>
                    <a:pt x="65" y="7"/>
                    <a:pt x="55" y="8"/>
                    <a:pt x="48" y="8"/>
                  </a:cubicBezTo>
                  <a:cubicBezTo>
                    <a:pt x="41" y="9"/>
                    <a:pt x="34" y="7"/>
                    <a:pt x="28" y="9"/>
                  </a:cubicBezTo>
                  <a:cubicBezTo>
                    <a:pt x="15" y="12"/>
                    <a:pt x="13" y="23"/>
                    <a:pt x="14" y="34"/>
                  </a:cubicBezTo>
                  <a:cubicBezTo>
                    <a:pt x="3" y="37"/>
                    <a:pt x="0" y="49"/>
                    <a:pt x="3" y="59"/>
                  </a:cubicBezTo>
                  <a:cubicBezTo>
                    <a:pt x="3" y="60"/>
                    <a:pt x="5" y="59"/>
                    <a:pt x="5" y="58"/>
                  </a:cubicBezTo>
                  <a:cubicBezTo>
                    <a:pt x="3" y="49"/>
                    <a:pt x="5" y="38"/>
                    <a:pt x="15" y="36"/>
                  </a:cubicBezTo>
                  <a:cubicBezTo>
                    <a:pt x="16" y="36"/>
                    <a:pt x="16" y="36"/>
                    <a:pt x="16" y="35"/>
                  </a:cubicBezTo>
                  <a:cubicBezTo>
                    <a:pt x="16" y="35"/>
                    <a:pt x="16" y="35"/>
                    <a:pt x="16" y="35"/>
                  </a:cubicBezTo>
                  <a:cubicBezTo>
                    <a:pt x="15" y="27"/>
                    <a:pt x="15" y="18"/>
                    <a:pt x="22" y="13"/>
                  </a:cubicBezTo>
                  <a:cubicBezTo>
                    <a:pt x="28" y="9"/>
                    <a:pt x="35" y="10"/>
                    <a:pt x="42" y="10"/>
                  </a:cubicBezTo>
                  <a:cubicBezTo>
                    <a:pt x="51" y="11"/>
                    <a:pt x="65" y="10"/>
                    <a:pt x="71" y="2"/>
                  </a:cubicBezTo>
                  <a:cubicBezTo>
                    <a:pt x="72" y="1"/>
                    <a:pt x="71" y="0"/>
                    <a:pt x="70" y="1"/>
                  </a:cubicBezTo>
                  <a:close/>
                </a:path>
              </a:pathLst>
            </a:custGeom>
            <a:solidFill>
              <a:srgbClr val="3742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šļïḋè">
              <a:extLst>
                <a:ext uri="{FF2B5EF4-FFF2-40B4-BE49-F238E27FC236}">
                  <a16:creationId xmlns:a16="http://schemas.microsoft.com/office/drawing/2014/main" id="{5696D058-E097-B620-7899-1AF1A4158A29}"/>
                </a:ext>
              </a:extLst>
            </p:cNvPr>
            <p:cNvSpPr/>
            <p:nvPr/>
          </p:nvSpPr>
          <p:spPr bwMode="auto">
            <a:xfrm>
              <a:off x="4254501" y="2438400"/>
              <a:ext cx="361950" cy="350838"/>
            </a:xfrm>
            <a:custGeom>
              <a:avLst/>
              <a:gdLst>
                <a:gd name="T0" fmla="*/ 64 w 66"/>
                <a:gd name="T1" fmla="*/ 1 h 64"/>
                <a:gd name="T2" fmla="*/ 26 w 66"/>
                <a:gd name="T3" fmla="*/ 16 h 64"/>
                <a:gd name="T4" fmla="*/ 10 w 66"/>
                <a:gd name="T5" fmla="*/ 33 h 64"/>
                <a:gd name="T6" fmla="*/ 0 w 66"/>
                <a:gd name="T7" fmla="*/ 48 h 64"/>
                <a:gd name="T8" fmla="*/ 10 w 66"/>
                <a:gd name="T9" fmla="*/ 64 h 64"/>
                <a:gd name="T10" fmla="*/ 11 w 66"/>
                <a:gd name="T11" fmla="*/ 62 h 64"/>
                <a:gd name="T12" fmla="*/ 2 w 66"/>
                <a:gd name="T13" fmla="*/ 50 h 64"/>
                <a:gd name="T14" fmla="*/ 11 w 66"/>
                <a:gd name="T15" fmla="*/ 35 h 64"/>
                <a:gd name="T16" fmla="*/ 12 w 66"/>
                <a:gd name="T17" fmla="*/ 34 h 64"/>
                <a:gd name="T18" fmla="*/ 12 w 66"/>
                <a:gd name="T19" fmla="*/ 34 h 64"/>
                <a:gd name="T20" fmla="*/ 43 w 66"/>
                <a:gd name="T21" fmla="*/ 16 h 64"/>
                <a:gd name="T22" fmla="*/ 66 w 66"/>
                <a:gd name="T23" fmla="*/ 2 h 64"/>
                <a:gd name="T24" fmla="*/ 64 w 66"/>
                <a:gd name="T2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4">
                  <a:moveTo>
                    <a:pt x="64" y="1"/>
                  </a:moveTo>
                  <a:cubicBezTo>
                    <a:pt x="57" y="15"/>
                    <a:pt x="39" y="13"/>
                    <a:pt x="26" y="16"/>
                  </a:cubicBezTo>
                  <a:cubicBezTo>
                    <a:pt x="17" y="17"/>
                    <a:pt x="8" y="23"/>
                    <a:pt x="10" y="33"/>
                  </a:cubicBezTo>
                  <a:cubicBezTo>
                    <a:pt x="4" y="34"/>
                    <a:pt x="0" y="42"/>
                    <a:pt x="0" y="48"/>
                  </a:cubicBezTo>
                  <a:cubicBezTo>
                    <a:pt x="0" y="53"/>
                    <a:pt x="5" y="63"/>
                    <a:pt x="10" y="64"/>
                  </a:cubicBezTo>
                  <a:cubicBezTo>
                    <a:pt x="11" y="64"/>
                    <a:pt x="12" y="62"/>
                    <a:pt x="11" y="62"/>
                  </a:cubicBezTo>
                  <a:cubicBezTo>
                    <a:pt x="7" y="61"/>
                    <a:pt x="3" y="54"/>
                    <a:pt x="2" y="50"/>
                  </a:cubicBezTo>
                  <a:cubicBezTo>
                    <a:pt x="1" y="45"/>
                    <a:pt x="5" y="35"/>
                    <a:pt x="11" y="35"/>
                  </a:cubicBezTo>
                  <a:cubicBezTo>
                    <a:pt x="12" y="35"/>
                    <a:pt x="12" y="34"/>
                    <a:pt x="12" y="34"/>
                  </a:cubicBezTo>
                  <a:cubicBezTo>
                    <a:pt x="12" y="34"/>
                    <a:pt x="12" y="34"/>
                    <a:pt x="12" y="34"/>
                  </a:cubicBezTo>
                  <a:cubicBezTo>
                    <a:pt x="8" y="17"/>
                    <a:pt x="33" y="17"/>
                    <a:pt x="43" y="16"/>
                  </a:cubicBezTo>
                  <a:cubicBezTo>
                    <a:pt x="52" y="14"/>
                    <a:pt x="62" y="11"/>
                    <a:pt x="66" y="2"/>
                  </a:cubicBezTo>
                  <a:cubicBezTo>
                    <a:pt x="66" y="1"/>
                    <a:pt x="64" y="0"/>
                    <a:pt x="64" y="1"/>
                  </a:cubicBezTo>
                  <a:close/>
                </a:path>
              </a:pathLst>
            </a:custGeom>
            <a:solidFill>
              <a:srgbClr val="3742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3958363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E2B0B-D47D-D616-9023-0639A83FB7A6}"/>
              </a:ext>
            </a:extLst>
          </p:cNvPr>
          <p:cNvSpPr>
            <a:spLocks noGrp="1"/>
          </p:cNvSpPr>
          <p:nvPr>
            <p:ph type="title"/>
          </p:nvPr>
        </p:nvSpPr>
        <p:spPr/>
        <p:txBody>
          <a:bodyPr/>
          <a:lstStyle/>
          <a:p>
            <a:r>
              <a:rPr lang="zh-CN" altLang="en-US" dirty="0"/>
              <a:t>软件</a:t>
            </a:r>
            <a:r>
              <a:rPr lang="zh-CN" altLang="en-US" dirty="0">
                <a:cs typeface="+mn-ea"/>
                <a:sym typeface="+mn-lt"/>
              </a:rPr>
              <a:t>架构重构</a:t>
            </a:r>
            <a:r>
              <a:rPr lang="zh-CN" altLang="en-US" dirty="0"/>
              <a:t>相关研究举例</a:t>
            </a:r>
          </a:p>
        </p:txBody>
      </p:sp>
      <p:sp>
        <p:nvSpPr>
          <p:cNvPr id="3" name="灯片编号占位符 2">
            <a:extLst>
              <a:ext uri="{FF2B5EF4-FFF2-40B4-BE49-F238E27FC236}">
                <a16:creationId xmlns:a16="http://schemas.microsoft.com/office/drawing/2014/main" id="{200C9524-C4A4-FC46-4D95-213FF4FF327F}"/>
              </a:ext>
            </a:extLst>
          </p:cNvPr>
          <p:cNvSpPr>
            <a:spLocks noGrp="1"/>
          </p:cNvSpPr>
          <p:nvPr>
            <p:ph type="sldNum" sz="quarter" idx="12"/>
          </p:nvPr>
        </p:nvSpPr>
        <p:spPr>
          <a:xfrm>
            <a:off x="8814989" y="6368136"/>
            <a:ext cx="2743200" cy="365125"/>
          </a:xfrm>
        </p:spPr>
        <p:txBody>
          <a:bodyPr/>
          <a:lstStyle/>
          <a:p>
            <a:r>
              <a:rPr lang="en-US" altLang="zh-CN" dirty="0"/>
              <a:t>18</a:t>
            </a:r>
            <a:endParaRPr lang="zh-CN" altLang="en-US" dirty="0"/>
          </a:p>
        </p:txBody>
      </p:sp>
      <p:sp>
        <p:nvSpPr>
          <p:cNvPr id="5" name="文本框 4">
            <a:extLst>
              <a:ext uri="{FF2B5EF4-FFF2-40B4-BE49-F238E27FC236}">
                <a16:creationId xmlns:a16="http://schemas.microsoft.com/office/drawing/2014/main" id="{3277614E-39CC-6A55-4F0B-E2B6DC8BFED4}"/>
              </a:ext>
            </a:extLst>
          </p:cNvPr>
          <p:cNvSpPr txBox="1"/>
          <p:nvPr/>
        </p:nvSpPr>
        <p:spPr>
          <a:xfrm>
            <a:off x="631903" y="1363112"/>
            <a:ext cx="4601736" cy="4616648"/>
          </a:xfrm>
          <a:prstGeom prst="rect">
            <a:avLst/>
          </a:prstGeom>
          <a:noFill/>
        </p:spPr>
        <p:txBody>
          <a:bodyPr wrap="square">
            <a:spAutoFit/>
          </a:bodyPr>
          <a:lstStyle/>
          <a:p>
            <a:r>
              <a:rPr lang="zh-CN" altLang="en-US" sz="1400" dirty="0"/>
              <a:t>基于搜索方法的重构一直是最流行的自动重构方法之一，通过研究该领域的不同工作及其弱点，发现目前基于大型软件和实际应用中存在两个主要缺点：</a:t>
            </a:r>
            <a:r>
              <a:rPr lang="en-US" altLang="zh-CN" sz="1400" b="1" dirty="0"/>
              <a:t>(1) </a:t>
            </a:r>
            <a:r>
              <a:rPr lang="zh-CN" altLang="en-US" sz="1400" b="1" dirty="0"/>
              <a:t>不确定性和 </a:t>
            </a:r>
            <a:r>
              <a:rPr lang="en-US" altLang="zh-CN" sz="1400" b="1" dirty="0"/>
              <a:t>(2) </a:t>
            </a:r>
            <a:r>
              <a:rPr lang="zh-CN" altLang="en-US" sz="1400" b="1" dirty="0"/>
              <a:t>执行时间较长</a:t>
            </a:r>
            <a:r>
              <a:rPr lang="zh-CN" altLang="en-US" sz="1400" dirty="0"/>
              <a:t>。针对以上不足，文章</a:t>
            </a:r>
            <a:r>
              <a:rPr lang="en-US" altLang="zh-CN" sz="1400" dirty="0"/>
              <a:t>《</a:t>
            </a:r>
            <a:r>
              <a:rPr lang="zh-CN" altLang="en-US" sz="1400" dirty="0"/>
              <a:t>架构重构</a:t>
            </a:r>
            <a:r>
              <a:rPr lang="en-US" altLang="zh-CN" sz="1400" dirty="0"/>
              <a:t>1》</a:t>
            </a:r>
            <a:r>
              <a:rPr lang="zh-CN" altLang="en-US" sz="1400" dirty="0"/>
              <a:t>提出了一种基于强化学习的软件架构重构模型，该模型旨在通过使用</a:t>
            </a:r>
            <a:r>
              <a:rPr lang="zh-CN" altLang="en-US" sz="1400" b="1" dirty="0"/>
              <a:t>强化学习方法</a:t>
            </a:r>
            <a:r>
              <a:rPr lang="zh-CN" altLang="en-US" sz="1400" dirty="0"/>
              <a:t>来解决不确定性和执行时间过长的问题，从而更智能地选择每次重构操作。为此，学习代理引入了软件状态和一组不同的标准，以便将重构操作划分为更具体的操作。</a:t>
            </a:r>
          </a:p>
          <a:p>
            <a:r>
              <a:rPr lang="zh-CN" altLang="en-US" sz="1400" dirty="0"/>
              <a:t> </a:t>
            </a:r>
          </a:p>
          <a:p>
            <a:r>
              <a:rPr lang="zh-CN" altLang="en-US" sz="1400" dirty="0"/>
              <a:t>首先，将软件状态表示为一组独立于其大小和结构的指标，使用了一个包含 </a:t>
            </a:r>
            <a:r>
              <a:rPr lang="en-US" altLang="zh-CN" sz="1400" dirty="0"/>
              <a:t>26 </a:t>
            </a:r>
            <a:r>
              <a:rPr lang="zh-CN" altLang="en-US" sz="1400" dirty="0"/>
              <a:t>个元素的向量，该向量代表 </a:t>
            </a:r>
            <a:r>
              <a:rPr lang="en-US" altLang="zh-CN" sz="1400" dirty="0"/>
              <a:t>26 </a:t>
            </a:r>
            <a:r>
              <a:rPr lang="zh-CN" altLang="en-US" sz="1400" dirty="0"/>
              <a:t>种不同的软件度量。随后引入特征、类和方法级量化指标，对重构行为进行分类。</a:t>
            </a:r>
            <a:r>
              <a:rPr lang="zh-CN" altLang="en-US" sz="1400" b="1" dirty="0"/>
              <a:t>为了区分重构操作，从而提高其准确性，作者引入了一组量化指标</a:t>
            </a:r>
            <a:r>
              <a:rPr lang="zh-CN" altLang="en-US" sz="1400" dirty="0"/>
              <a:t>。利用这些指标，可以将重构操作分解成更小的操作，从而使强化学习代理学习过程成为可能。最后通过设计强化学习代理的状态空间与行为空间等，构建一种基于强化学习模型的自动重构方法。与基于搜索的方法相比，使用这种方法可以利用以往的经验更智能地选择重构操作。这将消除基于搜索的重构中行动选择的不确定性，并提高时间性能。</a:t>
            </a:r>
          </a:p>
        </p:txBody>
      </p:sp>
      <p:pic>
        <p:nvPicPr>
          <p:cNvPr id="4" name="图片 3">
            <a:extLst>
              <a:ext uri="{FF2B5EF4-FFF2-40B4-BE49-F238E27FC236}">
                <a16:creationId xmlns:a16="http://schemas.microsoft.com/office/drawing/2014/main" id="{717E5F67-78B3-14B6-208F-25DCE6D9E332}"/>
              </a:ext>
            </a:extLst>
          </p:cNvPr>
          <p:cNvPicPr>
            <a:picLocks noChangeAspect="1"/>
          </p:cNvPicPr>
          <p:nvPr/>
        </p:nvPicPr>
        <p:blipFill>
          <a:blip r:embed="rId2"/>
          <a:stretch>
            <a:fillRect/>
          </a:stretch>
        </p:blipFill>
        <p:spPr>
          <a:xfrm>
            <a:off x="5691703" y="1363112"/>
            <a:ext cx="5866486" cy="4477672"/>
          </a:xfrm>
          <a:prstGeom prst="rect">
            <a:avLst/>
          </a:prstGeom>
        </p:spPr>
      </p:pic>
    </p:spTree>
    <p:extLst>
      <p:ext uri="{BB962C8B-B14F-4D97-AF65-F5344CB8AC3E}">
        <p14:creationId xmlns:p14="http://schemas.microsoft.com/office/powerpoint/2010/main" val="302041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C1FA9C0-948C-44EE-8CDA-27F0EF3643B1}"/>
              </a:ext>
            </a:extLst>
          </p:cNvPr>
          <p:cNvGrpSpPr/>
          <p:nvPr/>
        </p:nvGrpSpPr>
        <p:grpSpPr>
          <a:xfrm>
            <a:off x="1335087" y="1319889"/>
            <a:ext cx="9521825" cy="3302140"/>
            <a:chOff x="1335087" y="1319889"/>
            <a:chExt cx="9521825" cy="3302140"/>
          </a:xfrm>
        </p:grpSpPr>
        <p:sp>
          <p:nvSpPr>
            <p:cNvPr id="3" name="矩形 2">
              <a:extLst>
                <a:ext uri="{FF2B5EF4-FFF2-40B4-BE49-F238E27FC236}">
                  <a16:creationId xmlns:a16="http://schemas.microsoft.com/office/drawing/2014/main" id="{2102E7FA-FD6A-4250-AA2D-8790979C794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chemeClr val="accent1"/>
                  </a:solidFill>
                  <a:cs typeface="+mn-ea"/>
                  <a:sym typeface="+mn-lt"/>
                </a:rPr>
                <a:t>软件架构发展趋势与展望</a:t>
              </a:r>
              <a:endParaRPr lang="zh-CN" altLang="en-US" sz="4000" dirty="0">
                <a:solidFill>
                  <a:schemeClr val="accent1"/>
                </a:solidFill>
                <a:cs typeface="+mn-ea"/>
                <a:sym typeface="+mn-lt"/>
              </a:endParaRPr>
            </a:p>
          </p:txBody>
        </p:sp>
        <p:grpSp>
          <p:nvGrpSpPr>
            <p:cNvPr id="4" name="组合 3">
              <a:extLst>
                <a:ext uri="{FF2B5EF4-FFF2-40B4-BE49-F238E27FC236}">
                  <a16:creationId xmlns:a16="http://schemas.microsoft.com/office/drawing/2014/main" id="{83AA2F30-1FA8-4F78-846A-CD95D412D4BF}"/>
                </a:ext>
              </a:extLst>
            </p:cNvPr>
            <p:cNvGrpSpPr/>
            <p:nvPr/>
          </p:nvGrpSpPr>
          <p:grpSpPr>
            <a:xfrm>
              <a:off x="4819048" y="1319889"/>
              <a:ext cx="2682145" cy="2646878"/>
              <a:chOff x="5865211" y="1319889"/>
              <a:chExt cx="2682145" cy="2646878"/>
            </a:xfrm>
          </p:grpSpPr>
          <p:sp>
            <p:nvSpPr>
              <p:cNvPr id="5" name="文本框 4">
                <a:extLst>
                  <a:ext uri="{FF2B5EF4-FFF2-40B4-BE49-F238E27FC236}">
                    <a16:creationId xmlns:a16="http://schemas.microsoft.com/office/drawing/2014/main" id="{F1DA59C4-9755-4BC8-8970-3D8F222E4CD0}"/>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03</a:t>
                </a:r>
                <a:endParaRPr lang="zh-CN" altLang="en-US" sz="16600" dirty="0">
                  <a:solidFill>
                    <a:schemeClr val="accent1"/>
                  </a:solidFill>
                  <a:cs typeface="+mn-ea"/>
                  <a:sym typeface="+mn-lt"/>
                </a:endParaRPr>
              </a:p>
            </p:txBody>
          </p:sp>
          <p:sp>
            <p:nvSpPr>
              <p:cNvPr id="6" name="文本框 5">
                <a:extLst>
                  <a:ext uri="{FF2B5EF4-FFF2-40B4-BE49-F238E27FC236}">
                    <a16:creationId xmlns:a16="http://schemas.microsoft.com/office/drawing/2014/main" id="{FA13847E-4B3E-4A15-A2CF-AD634BB84502}"/>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THREE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grpSp>
    </p:spTree>
    <p:extLst>
      <p:ext uri="{BB962C8B-B14F-4D97-AF65-F5344CB8AC3E}">
        <p14:creationId xmlns:p14="http://schemas.microsoft.com/office/powerpoint/2010/main" val="322433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52F3B-66F9-6103-5440-503C8984E382}"/>
              </a:ext>
            </a:extLst>
          </p:cNvPr>
          <p:cNvSpPr>
            <a:spLocks noGrp="1"/>
          </p:cNvSpPr>
          <p:nvPr>
            <p:ph type="title"/>
          </p:nvPr>
        </p:nvSpPr>
        <p:spPr/>
        <p:txBody>
          <a:bodyPr>
            <a:normAutofit/>
          </a:bodyPr>
          <a:lstStyle/>
          <a:p>
            <a:r>
              <a:rPr lang="zh-CN" altLang="en-US" sz="3200" spc="400" dirty="0">
                <a:solidFill>
                  <a:schemeClr val="accent1"/>
                </a:solidFill>
                <a:cs typeface="+mn-ea"/>
                <a:sym typeface="+mn-lt"/>
              </a:rPr>
              <a:t>软件架构发展趋势与展望</a:t>
            </a:r>
            <a:endParaRPr lang="zh-CN" altLang="en-US" dirty="0"/>
          </a:p>
        </p:txBody>
      </p:sp>
      <p:sp>
        <p:nvSpPr>
          <p:cNvPr id="3" name="灯片编号占位符 2">
            <a:extLst>
              <a:ext uri="{FF2B5EF4-FFF2-40B4-BE49-F238E27FC236}">
                <a16:creationId xmlns:a16="http://schemas.microsoft.com/office/drawing/2014/main" id="{A1F57798-A3B7-412D-1A5D-DFFF7EB7E1C3}"/>
              </a:ext>
            </a:extLst>
          </p:cNvPr>
          <p:cNvSpPr>
            <a:spLocks noGrp="1"/>
          </p:cNvSpPr>
          <p:nvPr>
            <p:ph type="sldNum" sz="quarter" idx="12"/>
          </p:nvPr>
        </p:nvSpPr>
        <p:spPr>
          <a:xfrm>
            <a:off x="8809051" y="6379889"/>
            <a:ext cx="2743200" cy="365125"/>
          </a:xfrm>
        </p:spPr>
        <p:txBody>
          <a:bodyPr/>
          <a:lstStyle/>
          <a:p>
            <a:r>
              <a:rPr lang="en-US" altLang="zh-CN" dirty="0"/>
              <a:t>19</a:t>
            </a:r>
            <a:endParaRPr lang="zh-CN" altLang="en-US" dirty="0"/>
          </a:p>
        </p:txBody>
      </p:sp>
      <p:sp>
        <p:nvSpPr>
          <p:cNvPr id="4" name="椭圆 3">
            <a:extLst>
              <a:ext uri="{FF2B5EF4-FFF2-40B4-BE49-F238E27FC236}">
                <a16:creationId xmlns:a16="http://schemas.microsoft.com/office/drawing/2014/main" id="{9F52EA62-A406-60C5-AB74-7F4AE7F15118}"/>
              </a:ext>
            </a:extLst>
          </p:cNvPr>
          <p:cNvSpPr/>
          <p:nvPr/>
        </p:nvSpPr>
        <p:spPr>
          <a:xfrm>
            <a:off x="4632903" y="2209208"/>
            <a:ext cx="2926193" cy="292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Normal"/>
              <a:ea typeface="思源黑体 CN Normal"/>
              <a:cs typeface="+mn-cs"/>
            </a:endParaRPr>
          </a:p>
        </p:txBody>
      </p:sp>
      <p:sp>
        <p:nvSpPr>
          <p:cNvPr id="5" name="任意多边形: 形状 4">
            <a:extLst>
              <a:ext uri="{FF2B5EF4-FFF2-40B4-BE49-F238E27FC236}">
                <a16:creationId xmlns:a16="http://schemas.microsoft.com/office/drawing/2014/main" id="{74B044F2-6D31-6B37-6B29-5233C1D3250B}"/>
              </a:ext>
            </a:extLst>
          </p:cNvPr>
          <p:cNvSpPr/>
          <p:nvPr/>
        </p:nvSpPr>
        <p:spPr>
          <a:xfrm>
            <a:off x="4341078" y="1916015"/>
            <a:ext cx="3509844" cy="3511584"/>
          </a:xfrm>
          <a:custGeom>
            <a:avLst/>
            <a:gdLst>
              <a:gd name="connsiteX0" fmla="*/ 0 w 3182400"/>
              <a:gd name="connsiteY0" fmla="*/ 1591989 h 3183978"/>
              <a:gd name="connsiteX1" fmla="*/ 1591200 w 3182400"/>
              <a:gd name="connsiteY1" fmla="*/ 0 h 3183978"/>
              <a:gd name="connsiteX2" fmla="*/ 3182400 w 3182400"/>
              <a:gd name="connsiteY2" fmla="*/ 1591989 h 3183978"/>
              <a:gd name="connsiteX3" fmla="*/ 1591200 w 3182400"/>
              <a:gd name="connsiteY3" fmla="*/ 3183978 h 3183978"/>
              <a:gd name="connsiteX4" fmla="*/ 0 w 3182400"/>
              <a:gd name="connsiteY4" fmla="*/ 1591989 h 3183978"/>
              <a:gd name="connsiteX0" fmla="*/ 4504800 w 7687200"/>
              <a:gd name="connsiteY0" fmla="*/ 4173456 h 5765445"/>
              <a:gd name="connsiteX1" fmla="*/ 0 w 7687200"/>
              <a:gd name="connsiteY1" fmla="*/ 0 h 5765445"/>
              <a:gd name="connsiteX2" fmla="*/ 6096000 w 7687200"/>
              <a:gd name="connsiteY2" fmla="*/ 2581467 h 5765445"/>
              <a:gd name="connsiteX3" fmla="*/ 7687200 w 7687200"/>
              <a:gd name="connsiteY3" fmla="*/ 4173456 h 5765445"/>
              <a:gd name="connsiteX4" fmla="*/ 6096000 w 7687200"/>
              <a:gd name="connsiteY4" fmla="*/ 5765445 h 5765445"/>
              <a:gd name="connsiteX5" fmla="*/ 4504800 w 7687200"/>
              <a:gd name="connsiteY5" fmla="*/ 4173456 h 5765445"/>
              <a:gd name="connsiteX0" fmla="*/ 0 w 3182400"/>
              <a:gd name="connsiteY0" fmla="*/ 1591989 h 3183978"/>
              <a:gd name="connsiteX1" fmla="*/ 1591200 w 3182400"/>
              <a:gd name="connsiteY1" fmla="*/ 0 h 3183978"/>
              <a:gd name="connsiteX2" fmla="*/ 3182400 w 3182400"/>
              <a:gd name="connsiteY2" fmla="*/ 1591989 h 3183978"/>
              <a:gd name="connsiteX3" fmla="*/ 1591200 w 3182400"/>
              <a:gd name="connsiteY3" fmla="*/ 3183978 h 3183978"/>
              <a:gd name="connsiteX4" fmla="*/ 0 w 3182400"/>
              <a:gd name="connsiteY4" fmla="*/ 1591989 h 3183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400" h="3183978">
                <a:moveTo>
                  <a:pt x="0" y="1591989"/>
                </a:moveTo>
                <a:cubicBezTo>
                  <a:pt x="0" y="712758"/>
                  <a:pt x="712405" y="0"/>
                  <a:pt x="1591200" y="0"/>
                </a:cubicBezTo>
                <a:cubicBezTo>
                  <a:pt x="2469995" y="0"/>
                  <a:pt x="3182400" y="712758"/>
                  <a:pt x="3182400" y="1591989"/>
                </a:cubicBezTo>
                <a:cubicBezTo>
                  <a:pt x="3182400" y="2471220"/>
                  <a:pt x="2469995" y="3183978"/>
                  <a:pt x="1591200" y="3183978"/>
                </a:cubicBezTo>
                <a:cubicBezTo>
                  <a:pt x="712405" y="3183978"/>
                  <a:pt x="0" y="2471220"/>
                  <a:pt x="0" y="1591989"/>
                </a:cubicBezTo>
                <a:close/>
              </a:path>
            </a:pathLst>
          </a:custGeom>
          <a:noFill/>
          <a:ln w="9525">
            <a:solidFill>
              <a:schemeClr val="tx1">
                <a:lumMod val="50000"/>
                <a:lumOff val="50000"/>
              </a:schemeClr>
            </a:solidFill>
            <a:miter lim="400000"/>
          </a:ln>
        </p:spPr>
        <p:txBody>
          <a:bodyPr lIns="19050" tIns="19050" rIns="19050" bIns="1905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FFFFFF"/>
              </a:solidFill>
              <a:effectLst/>
              <a:uLnTx/>
              <a:uFillTx/>
              <a:latin typeface="思源黑体 CN Normal" panose="020B0400000000000000" pitchFamily="34" charset="-122"/>
              <a:ea typeface="思源黑体 CN Normal"/>
              <a:cs typeface="+mn-cs"/>
            </a:endParaRPr>
          </a:p>
        </p:txBody>
      </p:sp>
      <p:sp>
        <p:nvSpPr>
          <p:cNvPr id="6" name="椭圆 5">
            <a:extLst>
              <a:ext uri="{FF2B5EF4-FFF2-40B4-BE49-F238E27FC236}">
                <a16:creationId xmlns:a16="http://schemas.microsoft.com/office/drawing/2014/main" id="{5291AC09-B843-CD3A-A5F8-C819211ED920}"/>
              </a:ext>
            </a:extLst>
          </p:cNvPr>
          <p:cNvSpPr/>
          <p:nvPr/>
        </p:nvSpPr>
        <p:spPr>
          <a:xfrm>
            <a:off x="3737575" y="1313571"/>
            <a:ext cx="4716849" cy="4716472"/>
          </a:xfrm>
          <a:prstGeom prst="ellipse">
            <a:avLst/>
          </a:prstGeom>
          <a:noFill/>
          <a:ln w="9525">
            <a:solidFill>
              <a:schemeClr val="bg1">
                <a:lumMod val="85000"/>
              </a:schemeClr>
            </a:solidFill>
            <a:miter lim="400000"/>
          </a:ln>
        </p:spPr>
        <p:txBody>
          <a:bodyPr lIns="19050" tIns="19050" rIns="19050" bIns="1905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FFFFFF"/>
              </a:solidFill>
              <a:effectLst/>
              <a:uLnTx/>
              <a:uFillTx/>
              <a:latin typeface="思源黑体 CN Normal" panose="020B0400000000000000" pitchFamily="34" charset="-122"/>
              <a:ea typeface="思源黑体 CN Normal"/>
              <a:cs typeface="+mn-cs"/>
            </a:endParaRPr>
          </a:p>
        </p:txBody>
      </p:sp>
      <p:sp>
        <p:nvSpPr>
          <p:cNvPr id="7" name="椭圆 6">
            <a:extLst>
              <a:ext uri="{FF2B5EF4-FFF2-40B4-BE49-F238E27FC236}">
                <a16:creationId xmlns:a16="http://schemas.microsoft.com/office/drawing/2014/main" id="{4962CC2C-A162-A496-3405-C66547EFA6F9}"/>
              </a:ext>
            </a:extLst>
          </p:cNvPr>
          <p:cNvSpPr/>
          <p:nvPr/>
        </p:nvSpPr>
        <p:spPr>
          <a:xfrm>
            <a:off x="3251200" y="826470"/>
            <a:ext cx="5689600" cy="5690674"/>
          </a:xfrm>
          <a:prstGeom prst="ellipse">
            <a:avLst/>
          </a:prstGeom>
          <a:noFill/>
          <a:ln w="9525">
            <a:solidFill>
              <a:schemeClr val="bg1">
                <a:lumMod val="95000"/>
              </a:schemeClr>
            </a:solidFill>
            <a:miter lim="400000"/>
          </a:ln>
        </p:spPr>
        <p:txBody>
          <a:bodyPr lIns="19050" tIns="19050" rIns="19050" bIns="1905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FFFFFF"/>
              </a:solidFill>
              <a:effectLst/>
              <a:uLnTx/>
              <a:uFillTx/>
              <a:latin typeface="思源黑体 CN Normal" panose="020B0400000000000000" pitchFamily="34" charset="-122"/>
              <a:ea typeface="思源黑体 CN Normal"/>
              <a:cs typeface="+mn-cs"/>
            </a:endParaRPr>
          </a:p>
        </p:txBody>
      </p:sp>
      <p:sp>
        <p:nvSpPr>
          <p:cNvPr id="8" name="椭圆 7">
            <a:extLst>
              <a:ext uri="{FF2B5EF4-FFF2-40B4-BE49-F238E27FC236}">
                <a16:creationId xmlns:a16="http://schemas.microsoft.com/office/drawing/2014/main" id="{AFB647A0-54FC-7A30-CF95-5004287EF674}"/>
              </a:ext>
            </a:extLst>
          </p:cNvPr>
          <p:cNvSpPr/>
          <p:nvPr/>
        </p:nvSpPr>
        <p:spPr>
          <a:xfrm>
            <a:off x="4320087" y="3079663"/>
            <a:ext cx="194038" cy="1940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Normal"/>
              <a:ea typeface="思源黑体 CN Normal"/>
              <a:cs typeface="+mn-cs"/>
            </a:endParaRPr>
          </a:p>
        </p:txBody>
      </p:sp>
      <p:sp>
        <p:nvSpPr>
          <p:cNvPr id="9" name="椭圆 8">
            <a:extLst>
              <a:ext uri="{FF2B5EF4-FFF2-40B4-BE49-F238E27FC236}">
                <a16:creationId xmlns:a16="http://schemas.microsoft.com/office/drawing/2014/main" id="{5F14A3E7-67CF-D392-79E2-1CB3BD73DC39}"/>
              </a:ext>
            </a:extLst>
          </p:cNvPr>
          <p:cNvSpPr/>
          <p:nvPr/>
        </p:nvSpPr>
        <p:spPr>
          <a:xfrm>
            <a:off x="5986373" y="1820636"/>
            <a:ext cx="194038" cy="1940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Normal"/>
              <a:ea typeface="思源黑体 CN Normal"/>
              <a:cs typeface="+mn-cs"/>
            </a:endParaRPr>
          </a:p>
        </p:txBody>
      </p:sp>
      <p:sp>
        <p:nvSpPr>
          <p:cNvPr id="10" name="椭圆 9">
            <a:extLst>
              <a:ext uri="{FF2B5EF4-FFF2-40B4-BE49-F238E27FC236}">
                <a16:creationId xmlns:a16="http://schemas.microsoft.com/office/drawing/2014/main" id="{A5AB0C2D-1798-928E-4645-AAAF8AB42B89}"/>
              </a:ext>
            </a:extLst>
          </p:cNvPr>
          <p:cNvSpPr/>
          <p:nvPr/>
        </p:nvSpPr>
        <p:spPr>
          <a:xfrm>
            <a:off x="4961845" y="5043225"/>
            <a:ext cx="194038" cy="1940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Normal"/>
              <a:ea typeface="思源黑体 CN Normal"/>
              <a:cs typeface="+mn-cs"/>
            </a:endParaRPr>
          </a:p>
        </p:txBody>
      </p:sp>
      <p:sp>
        <p:nvSpPr>
          <p:cNvPr id="11" name="椭圆 10">
            <a:extLst>
              <a:ext uri="{FF2B5EF4-FFF2-40B4-BE49-F238E27FC236}">
                <a16:creationId xmlns:a16="http://schemas.microsoft.com/office/drawing/2014/main" id="{CB5B2AAB-EBE2-74C5-73DD-0A54A2DB6EDE}"/>
              </a:ext>
            </a:extLst>
          </p:cNvPr>
          <p:cNvSpPr/>
          <p:nvPr/>
        </p:nvSpPr>
        <p:spPr>
          <a:xfrm>
            <a:off x="7026341" y="5043225"/>
            <a:ext cx="194038" cy="1940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Normal"/>
              <a:ea typeface="思源黑体 CN Normal"/>
              <a:cs typeface="+mn-cs"/>
            </a:endParaRPr>
          </a:p>
        </p:txBody>
      </p:sp>
      <p:sp>
        <p:nvSpPr>
          <p:cNvPr id="12" name="椭圆 11">
            <a:extLst>
              <a:ext uri="{FF2B5EF4-FFF2-40B4-BE49-F238E27FC236}">
                <a16:creationId xmlns:a16="http://schemas.microsoft.com/office/drawing/2014/main" id="{CAE06DD3-BBDE-9BEE-D7CA-06E16BB4895E}"/>
              </a:ext>
            </a:extLst>
          </p:cNvPr>
          <p:cNvSpPr/>
          <p:nvPr/>
        </p:nvSpPr>
        <p:spPr>
          <a:xfrm>
            <a:off x="7659060" y="3079663"/>
            <a:ext cx="194038" cy="1940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Normal"/>
              <a:ea typeface="思源黑体 CN Normal"/>
              <a:cs typeface="+mn-cs"/>
            </a:endParaRPr>
          </a:p>
        </p:txBody>
      </p:sp>
      <p:sp>
        <p:nvSpPr>
          <p:cNvPr id="13" name="矩形 12">
            <a:extLst>
              <a:ext uri="{FF2B5EF4-FFF2-40B4-BE49-F238E27FC236}">
                <a16:creationId xmlns:a16="http://schemas.microsoft.com/office/drawing/2014/main" id="{F7CA0B3E-17A9-A4B7-05ED-D106E4E2C69F}"/>
              </a:ext>
            </a:extLst>
          </p:cNvPr>
          <p:cNvSpPr/>
          <p:nvPr/>
        </p:nvSpPr>
        <p:spPr>
          <a:xfrm>
            <a:off x="4895043" y="3076129"/>
            <a:ext cx="2520829" cy="848822"/>
          </a:xfrm>
          <a:prstGeom prst="rect">
            <a:avLst/>
          </a:prstGeom>
        </p:spPr>
        <p:txBody>
          <a:bodyPr wrap="square" lIns="0" tIns="0" rIns="0" bIns="0">
            <a:spAutoFit/>
          </a:bodyPr>
          <a:lstStyle/>
          <a:p>
            <a:pPr algn="ctr">
              <a:lnSpc>
                <a:spcPct val="120000"/>
              </a:lnSpc>
            </a:pPr>
            <a:r>
              <a:rPr lang="zh-CN" altLang="en-US" sz="2400" b="1" dirty="0">
                <a:solidFill>
                  <a:schemeClr val="bg1"/>
                </a:solidFill>
                <a:latin typeface="Microsoft YaHei" panose="020B0503020204020204" pitchFamily="34" charset="-122"/>
                <a:ea typeface="Microsoft YaHei" panose="020B0503020204020204" pitchFamily="34" charset="-122"/>
              </a:rPr>
              <a:t>软件架构技术发展趋势</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14" name="矩形: 圆角 13">
            <a:extLst>
              <a:ext uri="{FF2B5EF4-FFF2-40B4-BE49-F238E27FC236}">
                <a16:creationId xmlns:a16="http://schemas.microsoft.com/office/drawing/2014/main" id="{D6526833-8188-4049-9787-D7060B3E6E74}"/>
              </a:ext>
            </a:extLst>
          </p:cNvPr>
          <p:cNvSpPr/>
          <p:nvPr/>
        </p:nvSpPr>
        <p:spPr>
          <a:xfrm>
            <a:off x="6289761" y="4206999"/>
            <a:ext cx="282017" cy="7619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5" name="矩形: 圆角 14">
            <a:extLst>
              <a:ext uri="{FF2B5EF4-FFF2-40B4-BE49-F238E27FC236}">
                <a16:creationId xmlns:a16="http://schemas.microsoft.com/office/drawing/2014/main" id="{8DD867B1-4147-1EB8-9599-524919F39D9E}"/>
              </a:ext>
            </a:extLst>
          </p:cNvPr>
          <p:cNvSpPr/>
          <p:nvPr/>
        </p:nvSpPr>
        <p:spPr>
          <a:xfrm>
            <a:off x="5620222" y="4206998"/>
            <a:ext cx="617043" cy="7619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16" name="组合 15">
            <a:extLst>
              <a:ext uri="{FF2B5EF4-FFF2-40B4-BE49-F238E27FC236}">
                <a16:creationId xmlns:a16="http://schemas.microsoft.com/office/drawing/2014/main" id="{0E32DEF1-2B4E-7BBF-E03E-AA30C5A235D5}"/>
              </a:ext>
            </a:extLst>
          </p:cNvPr>
          <p:cNvGrpSpPr/>
          <p:nvPr/>
        </p:nvGrpSpPr>
        <p:grpSpPr>
          <a:xfrm>
            <a:off x="4568513" y="941012"/>
            <a:ext cx="2720459" cy="735747"/>
            <a:chOff x="4266893" y="861841"/>
            <a:chExt cx="2720459" cy="735747"/>
          </a:xfrm>
        </p:grpSpPr>
        <p:sp>
          <p:nvSpPr>
            <p:cNvPr id="17" name="矩形: 圆角 16">
              <a:extLst>
                <a:ext uri="{FF2B5EF4-FFF2-40B4-BE49-F238E27FC236}">
                  <a16:creationId xmlns:a16="http://schemas.microsoft.com/office/drawing/2014/main" id="{A5C8A704-1705-5C48-F80C-2618AD81D148}"/>
                </a:ext>
              </a:extLst>
            </p:cNvPr>
            <p:cNvSpPr/>
            <p:nvPr/>
          </p:nvSpPr>
          <p:spPr>
            <a:xfrm flipH="1">
              <a:off x="4454417" y="963083"/>
              <a:ext cx="2532935" cy="526169"/>
            </a:xfrm>
            <a:prstGeom prst="roundRect">
              <a:avLst>
                <a:gd name="adj" fmla="val 4737"/>
              </a:avLst>
            </a:prstGeom>
            <a:solidFill>
              <a:schemeClr val="bg1"/>
            </a:solidFill>
            <a:ln w="3175">
              <a:miter lim="400000"/>
            </a:ln>
            <a:effectLst>
              <a:outerShdw blurRad="101600" dist="25400" dir="4200000" algn="t" rotWithShape="0">
                <a:prstClr val="black">
                  <a:alpha val="29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F6FC6"/>
                </a:solidFill>
                <a:effectLst/>
                <a:uLnTx/>
                <a:uFillTx/>
                <a:latin typeface="+mn-ea"/>
                <a:cs typeface="+mn-cs"/>
              </a:endParaRPr>
            </a:p>
          </p:txBody>
        </p:sp>
        <p:sp>
          <p:nvSpPr>
            <p:cNvPr id="18" name="椭圆 17">
              <a:extLst>
                <a:ext uri="{FF2B5EF4-FFF2-40B4-BE49-F238E27FC236}">
                  <a16:creationId xmlns:a16="http://schemas.microsoft.com/office/drawing/2014/main" id="{55CE5454-1A11-9E3D-1410-9A89FA4F015A}"/>
                </a:ext>
              </a:extLst>
            </p:cNvPr>
            <p:cNvSpPr/>
            <p:nvPr/>
          </p:nvSpPr>
          <p:spPr>
            <a:xfrm>
              <a:off x="4266893" y="861841"/>
              <a:ext cx="627936" cy="73574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spcAft>
                  <a:spcPts val="600"/>
                </a:spcAft>
              </a:pPr>
              <a:r>
                <a:rPr lang="en-US" altLang="zh-CN" sz="2800" spc="80" dirty="0">
                  <a:solidFill>
                    <a:schemeClr val="bg1"/>
                  </a:solidFill>
                  <a:latin typeface="Microsoft YaHei" panose="020B0503020204020204" pitchFamily="34" charset="-122"/>
                  <a:ea typeface="Microsoft YaHei" panose="020B0503020204020204" pitchFamily="34" charset="-122"/>
                </a:rPr>
                <a:t>1</a:t>
              </a:r>
              <a:endParaRPr lang="zh-CN" altLang="en-US" sz="2800" spc="80" dirty="0">
                <a:solidFill>
                  <a:schemeClr val="bg1"/>
                </a:solidFill>
                <a:latin typeface="Microsoft YaHei" panose="020B0503020204020204" pitchFamily="34" charset="-122"/>
                <a:ea typeface="Microsoft YaHei" panose="020B0503020204020204" pitchFamily="34" charset="-122"/>
              </a:endParaRPr>
            </a:p>
          </p:txBody>
        </p:sp>
      </p:grpSp>
      <p:sp>
        <p:nvSpPr>
          <p:cNvPr id="19" name="文本框 18">
            <a:extLst>
              <a:ext uri="{FF2B5EF4-FFF2-40B4-BE49-F238E27FC236}">
                <a16:creationId xmlns:a16="http://schemas.microsoft.com/office/drawing/2014/main" id="{CEDC9DBD-1E01-4B70-71EF-CCDAD3AFE84A}"/>
              </a:ext>
            </a:extLst>
          </p:cNvPr>
          <p:cNvSpPr txBox="1"/>
          <p:nvPr/>
        </p:nvSpPr>
        <p:spPr>
          <a:xfrm>
            <a:off x="5196449" y="1119133"/>
            <a:ext cx="2017950" cy="345094"/>
          </a:xfrm>
          <a:prstGeom prst="rect">
            <a:avLst/>
          </a:prstGeom>
        </p:spPr>
        <p:txBody>
          <a:bodyPr wrap="square">
            <a:spAutoFit/>
          </a:bodyPr>
          <a:lstStyle>
            <a:defPPr>
              <a:defRPr lang="zh-CN"/>
            </a:defPPr>
            <a:lvl1pPr>
              <a:lnSpc>
                <a:spcPct val="130000"/>
              </a:lnSpc>
              <a:defRPr sz="1100">
                <a:solidFill>
                  <a:schemeClr val="bg1"/>
                </a:solidFill>
                <a:latin typeface="微软雅黑 Light" panose="020B0502040204020203" pitchFamily="34" charset="-122"/>
                <a:ea typeface="微软雅黑 Light" panose="020B0502040204020203" pitchFamily="34" charset="-122"/>
              </a:defRPr>
            </a:lvl1pPr>
          </a:lstStyle>
          <a:p>
            <a:pPr algn="ctr"/>
            <a:r>
              <a:rPr lang="zh-CN" altLang="en-US" sz="1400" dirty="0">
                <a:solidFill>
                  <a:schemeClr val="tx1"/>
                </a:solidFill>
                <a:latin typeface="Microsoft YaHei" panose="020B0503020204020204" pitchFamily="34" charset="-122"/>
                <a:ea typeface="Microsoft YaHei" panose="020B0503020204020204" pitchFamily="34" charset="-122"/>
                <a:sym typeface="+mn-lt"/>
              </a:rPr>
              <a:t>人工智能与软件架构</a:t>
            </a:r>
            <a:endParaRPr lang="en-US" sz="1400" dirty="0">
              <a:solidFill>
                <a:schemeClr val="tx1"/>
              </a:solidFill>
              <a:latin typeface="Microsoft YaHei" panose="020B0503020204020204" pitchFamily="34" charset="-122"/>
              <a:ea typeface="Microsoft YaHei" panose="020B0503020204020204" pitchFamily="34" charset="-122"/>
              <a:sym typeface="+mn-lt"/>
            </a:endParaRPr>
          </a:p>
        </p:txBody>
      </p:sp>
      <p:grpSp>
        <p:nvGrpSpPr>
          <p:cNvPr id="20" name="组合 19">
            <a:extLst>
              <a:ext uri="{FF2B5EF4-FFF2-40B4-BE49-F238E27FC236}">
                <a16:creationId xmlns:a16="http://schemas.microsoft.com/office/drawing/2014/main" id="{39759B9F-40A7-63C4-51FA-EBA0D10A095B}"/>
              </a:ext>
            </a:extLst>
          </p:cNvPr>
          <p:cNvGrpSpPr/>
          <p:nvPr/>
        </p:nvGrpSpPr>
        <p:grpSpPr>
          <a:xfrm>
            <a:off x="8255351" y="2780575"/>
            <a:ext cx="2720459" cy="735747"/>
            <a:chOff x="4266893" y="861841"/>
            <a:chExt cx="2720459" cy="735747"/>
          </a:xfrm>
        </p:grpSpPr>
        <p:sp>
          <p:nvSpPr>
            <p:cNvPr id="21" name="矩形: 圆角 20">
              <a:extLst>
                <a:ext uri="{FF2B5EF4-FFF2-40B4-BE49-F238E27FC236}">
                  <a16:creationId xmlns:a16="http://schemas.microsoft.com/office/drawing/2014/main" id="{CF83A106-FB59-09DA-8305-C787235C9FAF}"/>
                </a:ext>
              </a:extLst>
            </p:cNvPr>
            <p:cNvSpPr/>
            <p:nvPr/>
          </p:nvSpPr>
          <p:spPr>
            <a:xfrm flipH="1">
              <a:off x="4454417" y="963083"/>
              <a:ext cx="2532935" cy="526169"/>
            </a:xfrm>
            <a:prstGeom prst="roundRect">
              <a:avLst>
                <a:gd name="adj" fmla="val 4737"/>
              </a:avLst>
            </a:prstGeom>
            <a:solidFill>
              <a:schemeClr val="bg1"/>
            </a:solidFill>
            <a:ln w="3175">
              <a:miter lim="400000"/>
            </a:ln>
            <a:effectLst>
              <a:outerShdw blurRad="101600" dist="25400" dir="4200000" algn="t" rotWithShape="0">
                <a:prstClr val="black">
                  <a:alpha val="29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F6FC6"/>
                </a:solidFill>
                <a:effectLst/>
                <a:uLnTx/>
                <a:uFillTx/>
                <a:latin typeface="+mn-ea"/>
                <a:cs typeface="+mn-cs"/>
              </a:endParaRPr>
            </a:p>
          </p:txBody>
        </p:sp>
        <p:sp>
          <p:nvSpPr>
            <p:cNvPr id="22" name="椭圆 21">
              <a:extLst>
                <a:ext uri="{FF2B5EF4-FFF2-40B4-BE49-F238E27FC236}">
                  <a16:creationId xmlns:a16="http://schemas.microsoft.com/office/drawing/2014/main" id="{8B7F05A2-DCBE-6B01-C165-B2F68772818A}"/>
                </a:ext>
              </a:extLst>
            </p:cNvPr>
            <p:cNvSpPr/>
            <p:nvPr/>
          </p:nvSpPr>
          <p:spPr>
            <a:xfrm>
              <a:off x="4266893" y="861841"/>
              <a:ext cx="627936" cy="73574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spcAft>
                  <a:spcPts val="600"/>
                </a:spcAft>
              </a:pPr>
              <a:r>
                <a:rPr lang="en-US" altLang="zh-CN" sz="2800" spc="80" dirty="0">
                  <a:solidFill>
                    <a:schemeClr val="bg1"/>
                  </a:solidFill>
                  <a:latin typeface="Microsoft YaHei" panose="020B0503020204020204" pitchFamily="34" charset="-122"/>
                  <a:ea typeface="Microsoft YaHei" panose="020B0503020204020204" pitchFamily="34" charset="-122"/>
                </a:rPr>
                <a:t>2</a:t>
              </a:r>
              <a:endParaRPr lang="zh-CN" altLang="en-US" sz="2800" spc="80" dirty="0">
                <a:solidFill>
                  <a:schemeClr val="bg1"/>
                </a:solidFill>
                <a:latin typeface="Microsoft YaHei" panose="020B0503020204020204" pitchFamily="34" charset="-122"/>
                <a:ea typeface="Microsoft YaHei" panose="020B0503020204020204" pitchFamily="34" charset="-122"/>
              </a:endParaRPr>
            </a:p>
          </p:txBody>
        </p:sp>
      </p:grpSp>
      <p:sp>
        <p:nvSpPr>
          <p:cNvPr id="23" name="文本框 22">
            <a:extLst>
              <a:ext uri="{FF2B5EF4-FFF2-40B4-BE49-F238E27FC236}">
                <a16:creationId xmlns:a16="http://schemas.microsoft.com/office/drawing/2014/main" id="{0D9EB11A-6641-6C50-2427-D106FE73D53D}"/>
              </a:ext>
            </a:extLst>
          </p:cNvPr>
          <p:cNvSpPr txBox="1"/>
          <p:nvPr/>
        </p:nvSpPr>
        <p:spPr>
          <a:xfrm>
            <a:off x="8927599" y="2949430"/>
            <a:ext cx="2017950" cy="345094"/>
          </a:xfrm>
          <a:prstGeom prst="rect">
            <a:avLst/>
          </a:prstGeom>
        </p:spPr>
        <p:txBody>
          <a:bodyPr wrap="square">
            <a:spAutoFit/>
          </a:bodyPr>
          <a:lstStyle>
            <a:defPPr>
              <a:defRPr lang="zh-CN"/>
            </a:defPPr>
            <a:lvl1pPr>
              <a:lnSpc>
                <a:spcPct val="130000"/>
              </a:lnSpc>
              <a:defRPr sz="1100">
                <a:solidFill>
                  <a:schemeClr val="bg1"/>
                </a:solidFill>
                <a:latin typeface="微软雅黑 Light" panose="020B0502040204020203" pitchFamily="34" charset="-122"/>
                <a:ea typeface="微软雅黑 Light" panose="020B0502040204020203" pitchFamily="34" charset="-122"/>
              </a:defRPr>
            </a:lvl1pPr>
          </a:lstStyle>
          <a:p>
            <a:pPr algn="ctr"/>
            <a:r>
              <a:rPr lang="zh-CN" altLang="en-US" sz="1400" dirty="0">
                <a:solidFill>
                  <a:schemeClr val="tx1"/>
                </a:solidFill>
                <a:latin typeface="Microsoft YaHei" panose="020B0503020204020204" pitchFamily="34" charset="-122"/>
                <a:ea typeface="Microsoft YaHei" panose="020B0503020204020204" pitchFamily="34" charset="-122"/>
                <a:sym typeface="+mn-lt"/>
              </a:rPr>
              <a:t>可编程网络软件架构</a:t>
            </a:r>
            <a:endParaRPr lang="en-US" sz="1400" dirty="0">
              <a:solidFill>
                <a:schemeClr val="tx1"/>
              </a:solidFill>
              <a:latin typeface="Microsoft YaHei" panose="020B0503020204020204" pitchFamily="34" charset="-122"/>
              <a:ea typeface="Microsoft YaHei" panose="020B0503020204020204" pitchFamily="34" charset="-122"/>
              <a:sym typeface="+mn-lt"/>
            </a:endParaRPr>
          </a:p>
        </p:txBody>
      </p:sp>
      <p:grpSp>
        <p:nvGrpSpPr>
          <p:cNvPr id="24" name="组合 23">
            <a:extLst>
              <a:ext uri="{FF2B5EF4-FFF2-40B4-BE49-F238E27FC236}">
                <a16:creationId xmlns:a16="http://schemas.microsoft.com/office/drawing/2014/main" id="{C4626302-678D-B523-C72E-05B1561241D2}"/>
              </a:ext>
            </a:extLst>
          </p:cNvPr>
          <p:cNvGrpSpPr/>
          <p:nvPr/>
        </p:nvGrpSpPr>
        <p:grpSpPr>
          <a:xfrm>
            <a:off x="7636265" y="4847804"/>
            <a:ext cx="2720459" cy="735747"/>
            <a:chOff x="4266893" y="861841"/>
            <a:chExt cx="2720459" cy="735747"/>
          </a:xfrm>
        </p:grpSpPr>
        <p:sp>
          <p:nvSpPr>
            <p:cNvPr id="25" name="矩形: 圆角 24">
              <a:extLst>
                <a:ext uri="{FF2B5EF4-FFF2-40B4-BE49-F238E27FC236}">
                  <a16:creationId xmlns:a16="http://schemas.microsoft.com/office/drawing/2014/main" id="{E81F7E06-6176-06BC-4756-FD2B1388D3F6}"/>
                </a:ext>
              </a:extLst>
            </p:cNvPr>
            <p:cNvSpPr/>
            <p:nvPr/>
          </p:nvSpPr>
          <p:spPr>
            <a:xfrm flipH="1">
              <a:off x="4454417" y="963083"/>
              <a:ext cx="2532935" cy="526169"/>
            </a:xfrm>
            <a:prstGeom prst="roundRect">
              <a:avLst>
                <a:gd name="adj" fmla="val 4737"/>
              </a:avLst>
            </a:prstGeom>
            <a:solidFill>
              <a:schemeClr val="bg1"/>
            </a:solidFill>
            <a:ln w="3175">
              <a:miter lim="400000"/>
            </a:ln>
            <a:effectLst>
              <a:outerShdw blurRad="101600" dist="25400" dir="4200000" algn="t" rotWithShape="0">
                <a:prstClr val="black">
                  <a:alpha val="29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F6FC6"/>
                </a:solidFill>
                <a:effectLst/>
                <a:uLnTx/>
                <a:uFillTx/>
                <a:latin typeface="+mn-ea"/>
                <a:cs typeface="+mn-cs"/>
              </a:endParaRPr>
            </a:p>
          </p:txBody>
        </p:sp>
        <p:sp>
          <p:nvSpPr>
            <p:cNvPr id="26" name="椭圆 25">
              <a:extLst>
                <a:ext uri="{FF2B5EF4-FFF2-40B4-BE49-F238E27FC236}">
                  <a16:creationId xmlns:a16="http://schemas.microsoft.com/office/drawing/2014/main" id="{6F2242A1-468E-A3BC-0035-F832558E1DAD}"/>
                </a:ext>
              </a:extLst>
            </p:cNvPr>
            <p:cNvSpPr/>
            <p:nvPr/>
          </p:nvSpPr>
          <p:spPr>
            <a:xfrm>
              <a:off x="4266893" y="861841"/>
              <a:ext cx="627936" cy="73574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spcAft>
                  <a:spcPts val="600"/>
                </a:spcAft>
              </a:pPr>
              <a:r>
                <a:rPr lang="en-US" altLang="zh-CN" sz="2800" spc="80" dirty="0">
                  <a:solidFill>
                    <a:schemeClr val="bg1"/>
                  </a:solidFill>
                  <a:latin typeface="Microsoft YaHei" panose="020B0503020204020204" pitchFamily="34" charset="-122"/>
                  <a:ea typeface="Microsoft YaHei" panose="020B0503020204020204" pitchFamily="34" charset="-122"/>
                </a:rPr>
                <a:t>3</a:t>
              </a:r>
              <a:endParaRPr lang="zh-CN" altLang="en-US" sz="2800" spc="80" dirty="0">
                <a:solidFill>
                  <a:schemeClr val="bg1"/>
                </a:solidFill>
                <a:latin typeface="Microsoft YaHei" panose="020B0503020204020204" pitchFamily="34" charset="-122"/>
                <a:ea typeface="Microsoft YaHei" panose="020B0503020204020204" pitchFamily="34" charset="-122"/>
              </a:endParaRPr>
            </a:p>
          </p:txBody>
        </p:sp>
      </p:grpSp>
      <p:sp>
        <p:nvSpPr>
          <p:cNvPr id="27" name="文本框 26">
            <a:extLst>
              <a:ext uri="{FF2B5EF4-FFF2-40B4-BE49-F238E27FC236}">
                <a16:creationId xmlns:a16="http://schemas.microsoft.com/office/drawing/2014/main" id="{EDEE5CCB-6CFC-7BA5-DE65-D971F9752A71}"/>
              </a:ext>
            </a:extLst>
          </p:cNvPr>
          <p:cNvSpPr txBox="1"/>
          <p:nvPr/>
        </p:nvSpPr>
        <p:spPr>
          <a:xfrm>
            <a:off x="8325630" y="5038352"/>
            <a:ext cx="2017950" cy="346249"/>
          </a:xfrm>
          <a:prstGeom prst="rect">
            <a:avLst/>
          </a:prstGeom>
        </p:spPr>
        <p:txBody>
          <a:bodyPr wrap="square">
            <a:spAutoFit/>
          </a:bodyPr>
          <a:lstStyle>
            <a:defPPr>
              <a:defRPr lang="zh-CN"/>
            </a:defPPr>
            <a:lvl1pPr>
              <a:lnSpc>
                <a:spcPct val="130000"/>
              </a:lnSpc>
              <a:defRPr sz="1100">
                <a:solidFill>
                  <a:schemeClr val="bg1"/>
                </a:solidFill>
                <a:latin typeface="微软雅黑 Light" panose="020B0502040204020203" pitchFamily="34" charset="-122"/>
                <a:ea typeface="微软雅黑 Light" panose="020B0502040204020203" pitchFamily="34" charset="-122"/>
              </a:defRPr>
            </a:lvl1pPr>
          </a:lstStyle>
          <a:p>
            <a:pPr algn="ctr"/>
            <a:r>
              <a:rPr lang="zh-CN" altLang="en-US" sz="1400" dirty="0">
                <a:solidFill>
                  <a:schemeClr val="tx1"/>
                </a:solidFill>
                <a:latin typeface="Microsoft YaHei" panose="020B0503020204020204" pitchFamily="34" charset="-122"/>
                <a:ea typeface="Microsoft YaHei" panose="020B0503020204020204" pitchFamily="34" charset="-122"/>
                <a:sym typeface="+mn-lt"/>
              </a:rPr>
              <a:t>微前端</a:t>
            </a:r>
            <a:endParaRPr lang="en-US" sz="1400" dirty="0">
              <a:solidFill>
                <a:schemeClr val="tx1"/>
              </a:solidFill>
              <a:latin typeface="Microsoft YaHei" panose="020B0503020204020204" pitchFamily="34" charset="-122"/>
              <a:ea typeface="Microsoft YaHei" panose="020B0503020204020204" pitchFamily="34" charset="-122"/>
              <a:sym typeface="+mn-lt"/>
            </a:endParaRPr>
          </a:p>
        </p:txBody>
      </p:sp>
      <p:grpSp>
        <p:nvGrpSpPr>
          <p:cNvPr id="28" name="组合 27">
            <a:extLst>
              <a:ext uri="{FF2B5EF4-FFF2-40B4-BE49-F238E27FC236}">
                <a16:creationId xmlns:a16="http://schemas.microsoft.com/office/drawing/2014/main" id="{8CBF5A9F-8BB5-6B24-E70D-2EAF9B938E52}"/>
              </a:ext>
            </a:extLst>
          </p:cNvPr>
          <p:cNvGrpSpPr/>
          <p:nvPr/>
        </p:nvGrpSpPr>
        <p:grpSpPr>
          <a:xfrm>
            <a:off x="2041260" y="4847804"/>
            <a:ext cx="2720459" cy="735747"/>
            <a:chOff x="4266893" y="861841"/>
            <a:chExt cx="2720459" cy="735747"/>
          </a:xfrm>
        </p:grpSpPr>
        <p:sp>
          <p:nvSpPr>
            <p:cNvPr id="29" name="矩形: 圆角 28">
              <a:extLst>
                <a:ext uri="{FF2B5EF4-FFF2-40B4-BE49-F238E27FC236}">
                  <a16:creationId xmlns:a16="http://schemas.microsoft.com/office/drawing/2014/main" id="{D9EE2954-44F5-3F5E-D55D-383B316067AD}"/>
                </a:ext>
              </a:extLst>
            </p:cNvPr>
            <p:cNvSpPr/>
            <p:nvPr/>
          </p:nvSpPr>
          <p:spPr>
            <a:xfrm flipH="1">
              <a:off x="4454417" y="963083"/>
              <a:ext cx="2532935" cy="526169"/>
            </a:xfrm>
            <a:prstGeom prst="roundRect">
              <a:avLst>
                <a:gd name="adj" fmla="val 4737"/>
              </a:avLst>
            </a:prstGeom>
            <a:solidFill>
              <a:schemeClr val="bg1"/>
            </a:solidFill>
            <a:ln w="3175">
              <a:miter lim="400000"/>
            </a:ln>
            <a:effectLst>
              <a:outerShdw blurRad="101600" dist="25400" dir="4200000" algn="t" rotWithShape="0">
                <a:prstClr val="black">
                  <a:alpha val="29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F6FC6"/>
                </a:solidFill>
                <a:effectLst/>
                <a:uLnTx/>
                <a:uFillTx/>
                <a:latin typeface="+mn-ea"/>
                <a:cs typeface="+mn-cs"/>
              </a:endParaRPr>
            </a:p>
          </p:txBody>
        </p:sp>
        <p:sp>
          <p:nvSpPr>
            <p:cNvPr id="30" name="椭圆 29">
              <a:extLst>
                <a:ext uri="{FF2B5EF4-FFF2-40B4-BE49-F238E27FC236}">
                  <a16:creationId xmlns:a16="http://schemas.microsoft.com/office/drawing/2014/main" id="{9760AD33-9296-0A9B-DB36-66B59F4D0740}"/>
                </a:ext>
              </a:extLst>
            </p:cNvPr>
            <p:cNvSpPr/>
            <p:nvPr/>
          </p:nvSpPr>
          <p:spPr>
            <a:xfrm>
              <a:off x="4266893" y="861841"/>
              <a:ext cx="627936" cy="73574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spcAft>
                  <a:spcPts val="600"/>
                </a:spcAft>
              </a:pPr>
              <a:r>
                <a:rPr lang="en-US" altLang="zh-CN" sz="2800" spc="80" dirty="0">
                  <a:solidFill>
                    <a:schemeClr val="bg1"/>
                  </a:solidFill>
                  <a:latin typeface="Microsoft YaHei" panose="020B0503020204020204" pitchFamily="34" charset="-122"/>
                  <a:ea typeface="Microsoft YaHei" panose="020B0503020204020204" pitchFamily="34" charset="-122"/>
                </a:rPr>
                <a:t>4</a:t>
              </a:r>
              <a:endParaRPr lang="zh-CN" altLang="en-US" sz="2800" spc="80" dirty="0">
                <a:solidFill>
                  <a:schemeClr val="bg1"/>
                </a:solidFill>
                <a:latin typeface="Microsoft YaHei" panose="020B0503020204020204" pitchFamily="34" charset="-122"/>
                <a:ea typeface="Microsoft YaHei" panose="020B0503020204020204" pitchFamily="34" charset="-122"/>
              </a:endParaRPr>
            </a:p>
          </p:txBody>
        </p:sp>
      </p:grpSp>
      <p:sp>
        <p:nvSpPr>
          <p:cNvPr id="31" name="文本框 30">
            <a:extLst>
              <a:ext uri="{FF2B5EF4-FFF2-40B4-BE49-F238E27FC236}">
                <a16:creationId xmlns:a16="http://schemas.microsoft.com/office/drawing/2014/main" id="{95A3E9FD-11F9-FFB3-FF40-39E42F3F00EF}"/>
              </a:ext>
            </a:extLst>
          </p:cNvPr>
          <p:cNvSpPr txBox="1"/>
          <p:nvPr/>
        </p:nvSpPr>
        <p:spPr>
          <a:xfrm>
            <a:off x="2669196" y="5016138"/>
            <a:ext cx="2017950" cy="346249"/>
          </a:xfrm>
          <a:prstGeom prst="rect">
            <a:avLst/>
          </a:prstGeom>
        </p:spPr>
        <p:txBody>
          <a:bodyPr wrap="square">
            <a:spAutoFit/>
          </a:bodyPr>
          <a:lstStyle>
            <a:defPPr>
              <a:defRPr lang="zh-CN"/>
            </a:defPPr>
            <a:lvl1pPr>
              <a:lnSpc>
                <a:spcPct val="130000"/>
              </a:lnSpc>
              <a:defRPr sz="1100">
                <a:solidFill>
                  <a:schemeClr val="bg1"/>
                </a:solidFill>
                <a:latin typeface="微软雅黑 Light" panose="020B0502040204020203" pitchFamily="34" charset="-122"/>
                <a:ea typeface="微软雅黑 Light" panose="020B0502040204020203" pitchFamily="34" charset="-122"/>
              </a:defRPr>
            </a:lvl1pPr>
          </a:lstStyle>
          <a:p>
            <a:pPr algn="ctr"/>
            <a:r>
              <a:rPr lang="zh-CN" altLang="en-US" sz="1400" dirty="0">
                <a:solidFill>
                  <a:schemeClr val="tx1"/>
                </a:solidFill>
                <a:latin typeface="Microsoft YaHei" panose="020B0503020204020204" pitchFamily="34" charset="-122"/>
                <a:ea typeface="Microsoft YaHei" panose="020B0503020204020204" pitchFamily="34" charset="-122"/>
                <a:sym typeface="+mn-lt"/>
              </a:rPr>
              <a:t>容器化</a:t>
            </a:r>
            <a:endParaRPr lang="en-US" sz="1400" dirty="0">
              <a:solidFill>
                <a:schemeClr val="tx1"/>
              </a:solidFill>
              <a:latin typeface="Microsoft YaHei" panose="020B0503020204020204" pitchFamily="34" charset="-122"/>
              <a:ea typeface="Microsoft YaHei" panose="020B0503020204020204" pitchFamily="34" charset="-122"/>
              <a:sym typeface="+mn-lt"/>
            </a:endParaRPr>
          </a:p>
        </p:txBody>
      </p:sp>
      <p:grpSp>
        <p:nvGrpSpPr>
          <p:cNvPr id="32" name="组合 31">
            <a:extLst>
              <a:ext uri="{FF2B5EF4-FFF2-40B4-BE49-F238E27FC236}">
                <a16:creationId xmlns:a16="http://schemas.microsoft.com/office/drawing/2014/main" id="{0AA60388-4967-22F6-1B16-7A1035EB4C6C}"/>
              </a:ext>
            </a:extLst>
          </p:cNvPr>
          <p:cNvGrpSpPr/>
          <p:nvPr/>
        </p:nvGrpSpPr>
        <p:grpSpPr>
          <a:xfrm>
            <a:off x="1211369" y="2780575"/>
            <a:ext cx="2720459" cy="735747"/>
            <a:chOff x="4266893" y="861841"/>
            <a:chExt cx="2720459" cy="735747"/>
          </a:xfrm>
        </p:grpSpPr>
        <p:sp>
          <p:nvSpPr>
            <p:cNvPr id="33" name="矩形: 圆角 32">
              <a:extLst>
                <a:ext uri="{FF2B5EF4-FFF2-40B4-BE49-F238E27FC236}">
                  <a16:creationId xmlns:a16="http://schemas.microsoft.com/office/drawing/2014/main" id="{6C9219CC-CCE3-89BC-A7BA-C8E80BA31DC6}"/>
                </a:ext>
              </a:extLst>
            </p:cNvPr>
            <p:cNvSpPr/>
            <p:nvPr/>
          </p:nvSpPr>
          <p:spPr>
            <a:xfrm flipH="1">
              <a:off x="4454417" y="963083"/>
              <a:ext cx="2532935" cy="526169"/>
            </a:xfrm>
            <a:prstGeom prst="roundRect">
              <a:avLst>
                <a:gd name="adj" fmla="val 4737"/>
              </a:avLst>
            </a:prstGeom>
            <a:solidFill>
              <a:schemeClr val="bg1"/>
            </a:solidFill>
            <a:ln w="3175">
              <a:miter lim="400000"/>
            </a:ln>
            <a:effectLst>
              <a:outerShdw blurRad="101600" dist="25400" dir="4200000" algn="t" rotWithShape="0">
                <a:prstClr val="black">
                  <a:alpha val="29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F6FC6"/>
                </a:solidFill>
                <a:effectLst/>
                <a:uLnTx/>
                <a:uFillTx/>
                <a:latin typeface="+mn-ea"/>
                <a:cs typeface="+mn-cs"/>
              </a:endParaRPr>
            </a:p>
          </p:txBody>
        </p:sp>
        <p:sp>
          <p:nvSpPr>
            <p:cNvPr id="34" name="椭圆 33">
              <a:extLst>
                <a:ext uri="{FF2B5EF4-FFF2-40B4-BE49-F238E27FC236}">
                  <a16:creationId xmlns:a16="http://schemas.microsoft.com/office/drawing/2014/main" id="{37527434-14C9-E96F-FB54-4995822D3658}"/>
                </a:ext>
              </a:extLst>
            </p:cNvPr>
            <p:cNvSpPr/>
            <p:nvPr/>
          </p:nvSpPr>
          <p:spPr>
            <a:xfrm>
              <a:off x="4266893" y="861841"/>
              <a:ext cx="627936" cy="73574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spcAft>
                  <a:spcPts val="600"/>
                </a:spcAft>
              </a:pPr>
              <a:r>
                <a:rPr lang="en-US" altLang="zh-CN" sz="2800" spc="80" dirty="0">
                  <a:solidFill>
                    <a:schemeClr val="bg1"/>
                  </a:solidFill>
                  <a:latin typeface="Microsoft YaHei" panose="020B0503020204020204" pitchFamily="34" charset="-122"/>
                  <a:ea typeface="Microsoft YaHei" panose="020B0503020204020204" pitchFamily="34" charset="-122"/>
                </a:rPr>
                <a:t>5</a:t>
              </a:r>
              <a:endParaRPr lang="zh-CN" altLang="en-US" sz="2800" spc="80" dirty="0">
                <a:solidFill>
                  <a:schemeClr val="bg1"/>
                </a:solidFill>
                <a:latin typeface="Microsoft YaHei" panose="020B0503020204020204" pitchFamily="34" charset="-122"/>
                <a:ea typeface="Microsoft YaHei" panose="020B0503020204020204" pitchFamily="34" charset="-122"/>
              </a:endParaRPr>
            </a:p>
          </p:txBody>
        </p:sp>
      </p:grpSp>
      <p:sp>
        <p:nvSpPr>
          <p:cNvPr id="35" name="文本框 34">
            <a:extLst>
              <a:ext uri="{FF2B5EF4-FFF2-40B4-BE49-F238E27FC236}">
                <a16:creationId xmlns:a16="http://schemas.microsoft.com/office/drawing/2014/main" id="{264B300C-5D4F-D2C6-A648-D0E5A83FB364}"/>
              </a:ext>
            </a:extLst>
          </p:cNvPr>
          <p:cNvSpPr txBox="1"/>
          <p:nvPr/>
        </p:nvSpPr>
        <p:spPr>
          <a:xfrm>
            <a:off x="1883617" y="2945883"/>
            <a:ext cx="2017950" cy="345094"/>
          </a:xfrm>
          <a:prstGeom prst="rect">
            <a:avLst/>
          </a:prstGeom>
        </p:spPr>
        <p:txBody>
          <a:bodyPr wrap="square">
            <a:spAutoFit/>
          </a:bodyPr>
          <a:lstStyle>
            <a:defPPr>
              <a:defRPr lang="zh-CN"/>
            </a:defPPr>
            <a:lvl1pPr>
              <a:lnSpc>
                <a:spcPct val="130000"/>
              </a:lnSpc>
              <a:defRPr sz="1100">
                <a:solidFill>
                  <a:schemeClr val="bg1"/>
                </a:solidFill>
                <a:latin typeface="微软雅黑 Light" panose="020B0502040204020203" pitchFamily="34" charset="-122"/>
                <a:ea typeface="微软雅黑 Light" panose="020B0502040204020203" pitchFamily="34" charset="-122"/>
              </a:defRPr>
            </a:lvl1pPr>
          </a:lstStyle>
          <a:p>
            <a:pPr algn="ctr"/>
            <a:r>
              <a:rPr lang="zh-CN" altLang="en-US" sz="1400" dirty="0">
                <a:solidFill>
                  <a:schemeClr val="tx1"/>
                </a:solidFill>
                <a:latin typeface="Microsoft YaHei" panose="020B0503020204020204" pitchFamily="34" charset="-122"/>
                <a:ea typeface="Microsoft YaHei" panose="020B0503020204020204" pitchFamily="34" charset="-122"/>
                <a:sym typeface="+mn-lt"/>
              </a:rPr>
              <a:t>云计算与软件架构</a:t>
            </a:r>
            <a:endParaRPr lang="en-US" sz="1400" dirty="0">
              <a:solidFill>
                <a:schemeClr val="tx1"/>
              </a:solidFill>
              <a:latin typeface="Microsoft YaHei" panose="020B0503020204020204" pitchFamily="34" charset="-122"/>
              <a:ea typeface="Microsoft YaHei" panose="020B0503020204020204" pitchFamily="34" charset="-122"/>
              <a:sym typeface="+mn-lt"/>
            </a:endParaRPr>
          </a:p>
        </p:txBody>
      </p:sp>
    </p:spTree>
    <p:extLst>
      <p:ext uri="{BB962C8B-B14F-4D97-AF65-F5344CB8AC3E}">
        <p14:creationId xmlns:p14="http://schemas.microsoft.com/office/powerpoint/2010/main" val="2510165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C1FA9C0-948C-44EE-8CDA-27F0EF3643B1}"/>
              </a:ext>
            </a:extLst>
          </p:cNvPr>
          <p:cNvGrpSpPr/>
          <p:nvPr/>
        </p:nvGrpSpPr>
        <p:grpSpPr>
          <a:xfrm>
            <a:off x="1335087" y="1319889"/>
            <a:ext cx="9521825" cy="3302140"/>
            <a:chOff x="1335087" y="1319889"/>
            <a:chExt cx="9521825" cy="3302140"/>
          </a:xfrm>
        </p:grpSpPr>
        <p:sp>
          <p:nvSpPr>
            <p:cNvPr id="3" name="矩形 2">
              <a:extLst>
                <a:ext uri="{FF2B5EF4-FFF2-40B4-BE49-F238E27FC236}">
                  <a16:creationId xmlns:a16="http://schemas.microsoft.com/office/drawing/2014/main" id="{2102E7FA-FD6A-4250-AA2D-8790979C794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chemeClr val="accent1"/>
                  </a:solidFill>
                  <a:cs typeface="+mn-ea"/>
                  <a:sym typeface="+mn-lt"/>
                </a:rPr>
                <a:t>总结</a:t>
              </a:r>
              <a:endParaRPr lang="zh-CN" altLang="en-US" sz="4000" dirty="0">
                <a:solidFill>
                  <a:schemeClr val="accent1"/>
                </a:solidFill>
                <a:cs typeface="+mn-ea"/>
                <a:sym typeface="+mn-lt"/>
              </a:endParaRPr>
            </a:p>
          </p:txBody>
        </p:sp>
        <p:grpSp>
          <p:nvGrpSpPr>
            <p:cNvPr id="4" name="组合 3">
              <a:extLst>
                <a:ext uri="{FF2B5EF4-FFF2-40B4-BE49-F238E27FC236}">
                  <a16:creationId xmlns:a16="http://schemas.microsoft.com/office/drawing/2014/main" id="{83AA2F30-1FA8-4F78-846A-CD95D412D4BF}"/>
                </a:ext>
              </a:extLst>
            </p:cNvPr>
            <p:cNvGrpSpPr/>
            <p:nvPr/>
          </p:nvGrpSpPr>
          <p:grpSpPr>
            <a:xfrm>
              <a:off x="4819048" y="1319889"/>
              <a:ext cx="2682145" cy="2646878"/>
              <a:chOff x="5865211" y="1319889"/>
              <a:chExt cx="2682145" cy="2646878"/>
            </a:xfrm>
          </p:grpSpPr>
          <p:sp>
            <p:nvSpPr>
              <p:cNvPr id="5" name="文本框 4">
                <a:extLst>
                  <a:ext uri="{FF2B5EF4-FFF2-40B4-BE49-F238E27FC236}">
                    <a16:creationId xmlns:a16="http://schemas.microsoft.com/office/drawing/2014/main" id="{F1DA59C4-9755-4BC8-8970-3D8F222E4CD0}"/>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04</a:t>
                </a:r>
                <a:endParaRPr lang="zh-CN" altLang="en-US" sz="16600" dirty="0">
                  <a:solidFill>
                    <a:schemeClr val="accent1"/>
                  </a:solidFill>
                  <a:cs typeface="+mn-ea"/>
                  <a:sym typeface="+mn-lt"/>
                </a:endParaRPr>
              </a:p>
            </p:txBody>
          </p:sp>
          <p:sp>
            <p:nvSpPr>
              <p:cNvPr id="6" name="文本框 5">
                <a:extLst>
                  <a:ext uri="{FF2B5EF4-FFF2-40B4-BE49-F238E27FC236}">
                    <a16:creationId xmlns:a16="http://schemas.microsoft.com/office/drawing/2014/main" id="{FA13847E-4B3E-4A15-A2CF-AD634BB84502}"/>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FOUR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grpSp>
    </p:spTree>
    <p:extLst>
      <p:ext uri="{BB962C8B-B14F-4D97-AF65-F5344CB8AC3E}">
        <p14:creationId xmlns:p14="http://schemas.microsoft.com/office/powerpoint/2010/main" val="2187888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en-US" altLang="zh-CN" dirty="0">
                <a:cs typeface="+mn-ea"/>
                <a:sym typeface="+mn-lt"/>
              </a:rPr>
              <a:t>05 </a:t>
            </a:r>
            <a:r>
              <a:rPr lang="zh-CN" altLang="en-US" dirty="0">
                <a:cs typeface="+mn-ea"/>
                <a:sym typeface="+mn-lt"/>
              </a:rPr>
              <a:t>总结</a:t>
            </a:r>
            <a:endParaRPr lang="zh-CN" altLang="en-US" b="1" dirty="0">
              <a:solidFill>
                <a:srgbClr val="18388A"/>
              </a:solidFill>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a:xfrm>
            <a:off x="8746825" y="6356349"/>
            <a:ext cx="2743200" cy="365125"/>
          </a:xfrm>
        </p:spPr>
        <p:txBody>
          <a:bodyPr/>
          <a:lstStyle/>
          <a:p>
            <a:r>
              <a:rPr lang="en-US" altLang="zh-CN" dirty="0">
                <a:cs typeface="+mn-ea"/>
                <a:sym typeface="+mn-lt"/>
              </a:rPr>
              <a:t>20</a:t>
            </a:r>
            <a:endParaRPr lang="zh-CN" altLang="en-US" dirty="0">
              <a:cs typeface="+mn-ea"/>
              <a:sym typeface="+mn-lt"/>
            </a:endParaRPr>
          </a:p>
        </p:txBody>
      </p:sp>
      <p:sp>
        <p:nvSpPr>
          <p:cNvPr id="4" name="矩形: 圆角 3">
            <a:extLst>
              <a:ext uri="{FF2B5EF4-FFF2-40B4-BE49-F238E27FC236}">
                <a16:creationId xmlns:a16="http://schemas.microsoft.com/office/drawing/2014/main" id="{FAFCCB1A-78EC-43B6-AA43-351B9950DE25}"/>
              </a:ext>
            </a:extLst>
          </p:cNvPr>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6"/>
            <a:ext cx="9168366" cy="3248986"/>
          </a:xfrm>
          <a:prstGeom prst="rect">
            <a:avLst/>
          </a:prstGeom>
          <a:noFill/>
        </p:spPr>
        <p:txBody>
          <a:bodyPr wrap="square" rtlCol="0">
            <a:normAutofit fontScale="77500" lnSpcReduction="20000"/>
          </a:bodyPr>
          <a:lstStyle/>
          <a:p>
            <a:pPr algn="ctr">
              <a:lnSpc>
                <a:spcPct val="130000"/>
              </a:lnSpc>
              <a:spcAft>
                <a:spcPts val="200"/>
              </a:spcAft>
            </a:pPr>
            <a:r>
              <a:rPr lang="zh-CN" altLang="en-US" sz="2800" b="1" dirty="0">
                <a:cs typeface="+mn-ea"/>
                <a:sym typeface="+mn-lt"/>
              </a:rPr>
              <a:t>总结</a:t>
            </a:r>
            <a:endParaRPr lang="en-US" altLang="zh-CN" sz="2800" b="1" dirty="0">
              <a:cs typeface="+mn-ea"/>
              <a:sym typeface="+mn-lt"/>
            </a:endParaRPr>
          </a:p>
          <a:p>
            <a:pPr algn="ctr">
              <a:lnSpc>
                <a:spcPct val="130000"/>
              </a:lnSpc>
              <a:spcAft>
                <a:spcPts val="200"/>
              </a:spcAft>
            </a:pPr>
            <a:endParaRPr lang="en-US" altLang="zh-CN" sz="2400" dirty="0">
              <a:ea typeface="微软雅黑" panose="020B0503020204020204" pitchFamily="34" charset="-122"/>
              <a:cs typeface="+mn-ea"/>
              <a:sym typeface="+mn-lt"/>
            </a:endParaRPr>
          </a:p>
          <a:p>
            <a:pPr indent="457200">
              <a:lnSpc>
                <a:spcPct val="130000"/>
              </a:lnSpc>
              <a:spcAft>
                <a:spcPts val="200"/>
              </a:spcAft>
            </a:pPr>
            <a:r>
              <a:rPr lang="zh-CN" altLang="en-US" sz="2400" dirty="0">
                <a:ea typeface="微软雅黑" panose="020B0503020204020204" pitchFamily="34" charset="-122"/>
                <a:cs typeface="+mn-ea"/>
                <a:sym typeface="+mn-lt"/>
              </a:rPr>
              <a:t>本次调研研究，首先从软件架构的定义出发，详细讲解了软件架构从实现到分类的相关细节，并对各类经典软件架构进行了对比分析，帮助读者更好地理解软件架构相关理论。</a:t>
            </a:r>
            <a:endParaRPr lang="en-US" altLang="zh-CN" sz="2400" dirty="0">
              <a:ea typeface="微软雅黑" panose="020B0503020204020204" pitchFamily="34" charset="-122"/>
              <a:cs typeface="+mn-ea"/>
              <a:sym typeface="+mn-lt"/>
            </a:endParaRPr>
          </a:p>
          <a:p>
            <a:pPr indent="457200">
              <a:lnSpc>
                <a:spcPct val="130000"/>
              </a:lnSpc>
              <a:spcAft>
                <a:spcPts val="200"/>
              </a:spcAft>
            </a:pPr>
            <a:r>
              <a:rPr lang="zh-CN" altLang="en-US" sz="2400" dirty="0">
                <a:ea typeface="微软雅黑" panose="020B0503020204020204" pitchFamily="34" charset="-122"/>
                <a:cs typeface="+mn-ea"/>
                <a:sym typeface="+mn-lt"/>
              </a:rPr>
              <a:t>随后选取了当前软件架构中研究较为火热的软件架构恢复、软件架构腐蚀评估和软件架构重构三个方面进行了描述，并对现有研究成果案例进行分析。</a:t>
            </a:r>
            <a:endParaRPr lang="en-US" altLang="zh-CN" sz="2400" dirty="0">
              <a:ea typeface="微软雅黑" panose="020B0503020204020204" pitchFamily="34" charset="-122"/>
              <a:cs typeface="+mn-ea"/>
              <a:sym typeface="+mn-lt"/>
            </a:endParaRPr>
          </a:p>
          <a:p>
            <a:pPr indent="457200">
              <a:lnSpc>
                <a:spcPct val="130000"/>
              </a:lnSpc>
              <a:spcAft>
                <a:spcPts val="200"/>
              </a:spcAft>
            </a:pPr>
            <a:r>
              <a:rPr lang="zh-CN" altLang="en-US" sz="2400" dirty="0">
                <a:ea typeface="微软雅黑" panose="020B0503020204020204" pitchFamily="34" charset="-122"/>
                <a:cs typeface="+mn-ea"/>
                <a:sym typeface="+mn-lt"/>
              </a:rPr>
              <a:t>最后分析了软件架构的发展趋势与展望，整体形成了一份描述细致，内容完备的研究报告。</a:t>
            </a:r>
          </a:p>
        </p:txBody>
      </p:sp>
    </p:spTree>
    <p:extLst>
      <p:ext uri="{BB962C8B-B14F-4D97-AF65-F5344CB8AC3E}">
        <p14:creationId xmlns:p14="http://schemas.microsoft.com/office/powerpoint/2010/main" val="796905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3CCF343B-4E0B-4154-8946-89391E5C2A8C}"/>
              </a:ext>
            </a:extLst>
          </p:cNvPr>
          <p:cNvSpPr>
            <a:spLocks noGrp="1"/>
          </p:cNvSpPr>
          <p:nvPr>
            <p:ph type="body" sz="quarter" idx="10"/>
          </p:nvPr>
        </p:nvSpPr>
        <p:spPr>
          <a:xfrm>
            <a:off x="2106984" y="2971800"/>
            <a:ext cx="7978032" cy="914400"/>
          </a:xfrm>
        </p:spPr>
        <p:txBody>
          <a:bodyPr>
            <a:normAutofit/>
          </a:bodyPr>
          <a:lstStyle/>
          <a:p>
            <a:r>
              <a:rPr lang="zh-CN" altLang="en-US" dirty="0"/>
              <a:t>感谢您的观看</a:t>
            </a:r>
          </a:p>
        </p:txBody>
      </p:sp>
    </p:spTree>
    <p:extLst>
      <p:ext uri="{BB962C8B-B14F-4D97-AF65-F5344CB8AC3E}">
        <p14:creationId xmlns:p14="http://schemas.microsoft.com/office/powerpoint/2010/main" val="160664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rgbClr val="18388A"/>
                </a:solidFill>
                <a:latin typeface="等线" panose="02010600030101010101" pitchFamily="2" charset="-122"/>
                <a:ea typeface="等线" panose="02010600030101010101" pitchFamily="2" charset="-122"/>
                <a:cs typeface="+mn-ea"/>
                <a:sym typeface="+mn-lt"/>
              </a:rPr>
              <a:t>软件架构概述</a:t>
            </a:r>
            <a:endParaRPr lang="zh-CN" altLang="en-US" sz="4000" dirty="0">
              <a:solidFill>
                <a:schemeClr val="accent1"/>
              </a:solidFill>
              <a:cs typeface="+mn-ea"/>
              <a:sym typeface="+mn-lt"/>
            </a:endParaRP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682145" cy="2646878"/>
            <a:chOff x="5865211" y="1319889"/>
            <a:chExt cx="2682145"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01</a:t>
              </a:r>
              <a:endParaRPr lang="zh-CN" altLang="en-US" sz="16600" dirty="0">
                <a:solidFill>
                  <a:schemeClr val="accent1"/>
                </a:solidFill>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ONE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sp>
        <p:nvSpPr>
          <p:cNvPr id="6" name="文本框 5">
            <a:extLst>
              <a:ext uri="{FF2B5EF4-FFF2-40B4-BE49-F238E27FC236}">
                <a16:creationId xmlns:a16="http://schemas.microsoft.com/office/drawing/2014/main" id="{B7A05B27-A17F-4D6F-81C4-6C4EF514BE0B}"/>
              </a:ext>
            </a:extLst>
          </p:cNvPr>
          <p:cNvSpPr txBox="1"/>
          <p:nvPr/>
        </p:nvSpPr>
        <p:spPr>
          <a:xfrm>
            <a:off x="2872911" y="4992172"/>
            <a:ext cx="1488520"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dirty="0">
                <a:solidFill>
                  <a:srgbClr val="18388A"/>
                </a:solidFill>
                <a:latin typeface="方正兰亭细黑_GBK" panose="02000000000000000000" pitchFamily="2" charset="-122"/>
                <a:ea typeface="方正兰亭细黑_GBK" panose="02000000000000000000" pitchFamily="2" charset="-122"/>
              </a:rPr>
              <a:t>概念</a:t>
            </a:r>
          </a:p>
        </p:txBody>
      </p:sp>
      <p:sp>
        <p:nvSpPr>
          <p:cNvPr id="8" name="文本框 7">
            <a:extLst>
              <a:ext uri="{FF2B5EF4-FFF2-40B4-BE49-F238E27FC236}">
                <a16:creationId xmlns:a16="http://schemas.microsoft.com/office/drawing/2014/main" id="{F98381CE-3A1F-44B7-A923-7B9192714392}"/>
              </a:ext>
            </a:extLst>
          </p:cNvPr>
          <p:cNvSpPr txBox="1"/>
          <p:nvPr/>
        </p:nvSpPr>
        <p:spPr>
          <a:xfrm>
            <a:off x="7782989" y="4966782"/>
            <a:ext cx="1488520"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zh-CN" dirty="0">
                <a:solidFill>
                  <a:srgbClr val="18388A"/>
                </a:solidFill>
                <a:latin typeface="方正兰亭细黑_GBK" panose="02000000000000000000" pitchFamily="2" charset="-122"/>
                <a:ea typeface="方正兰亭细黑_GBK" panose="02000000000000000000" pitchFamily="2" charset="-122"/>
              </a:rPr>
              <a:t>4+1</a:t>
            </a:r>
            <a:r>
              <a:rPr lang="zh-CN" altLang="en-US" dirty="0">
                <a:solidFill>
                  <a:srgbClr val="18388A"/>
                </a:solidFill>
                <a:latin typeface="方正兰亭细黑_GBK" panose="02000000000000000000" pitchFamily="2" charset="-122"/>
                <a:ea typeface="方正兰亭细黑_GBK" panose="02000000000000000000" pitchFamily="2" charset="-122"/>
              </a:rPr>
              <a:t>视图</a:t>
            </a:r>
          </a:p>
        </p:txBody>
      </p:sp>
      <p:sp>
        <p:nvSpPr>
          <p:cNvPr id="5" name="文本框 4">
            <a:extLst>
              <a:ext uri="{FF2B5EF4-FFF2-40B4-BE49-F238E27FC236}">
                <a16:creationId xmlns:a16="http://schemas.microsoft.com/office/drawing/2014/main" id="{1664A326-5AFC-E64A-3677-2A8D4717325E}"/>
              </a:ext>
            </a:extLst>
          </p:cNvPr>
          <p:cNvSpPr txBox="1"/>
          <p:nvPr/>
        </p:nvSpPr>
        <p:spPr>
          <a:xfrm>
            <a:off x="4211560" y="4992172"/>
            <a:ext cx="1488520"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dirty="0">
                <a:solidFill>
                  <a:srgbClr val="18388A"/>
                </a:solidFill>
                <a:latin typeface="方正兰亭细黑_GBK" panose="02000000000000000000" pitchFamily="2" charset="-122"/>
                <a:ea typeface="方正兰亭细黑_GBK" panose="02000000000000000000" pitchFamily="2" charset="-122"/>
              </a:rPr>
              <a:t>架构风格</a:t>
            </a:r>
          </a:p>
        </p:txBody>
      </p:sp>
      <p:sp>
        <p:nvSpPr>
          <p:cNvPr id="9" name="文本框 8">
            <a:extLst>
              <a:ext uri="{FF2B5EF4-FFF2-40B4-BE49-F238E27FC236}">
                <a16:creationId xmlns:a16="http://schemas.microsoft.com/office/drawing/2014/main" id="{48320D1B-6E1A-2D2C-3843-305288D92CD3}"/>
              </a:ext>
            </a:extLst>
          </p:cNvPr>
          <p:cNvSpPr txBox="1"/>
          <p:nvPr/>
        </p:nvSpPr>
        <p:spPr>
          <a:xfrm>
            <a:off x="5997274" y="4992172"/>
            <a:ext cx="1488520"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dirty="0">
                <a:solidFill>
                  <a:srgbClr val="18388A"/>
                </a:solidFill>
                <a:latin typeface="方正兰亭细黑_GBK" panose="02000000000000000000" pitchFamily="2" charset="-122"/>
                <a:ea typeface="方正兰亭细黑_GBK" panose="02000000000000000000" pitchFamily="2" charset="-122"/>
              </a:rPr>
              <a:t>设计方法</a:t>
            </a:r>
          </a:p>
        </p:txBody>
      </p:sp>
    </p:spTree>
    <p:extLst>
      <p:ext uri="{BB962C8B-B14F-4D97-AF65-F5344CB8AC3E}">
        <p14:creationId xmlns:p14="http://schemas.microsoft.com/office/powerpoint/2010/main" val="80234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dirty="0">
                <a:cs typeface="+mn-ea"/>
                <a:sym typeface="+mn-lt"/>
              </a:rPr>
              <a:t>软件架构概念</a:t>
            </a:r>
            <a:endParaRPr lang="zh-CN" altLang="en-US" b="1" dirty="0">
              <a:solidFill>
                <a:srgbClr val="18388A"/>
              </a:solidFill>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a:xfrm>
            <a:off x="8746825" y="6356349"/>
            <a:ext cx="2743200" cy="365125"/>
          </a:xfrm>
        </p:spPr>
        <p:txBody>
          <a:bodyPr/>
          <a:lstStyle/>
          <a:p>
            <a:r>
              <a:rPr lang="en-US" altLang="zh-CN" dirty="0">
                <a:cs typeface="+mn-ea"/>
                <a:sym typeface="+mn-lt"/>
              </a:rPr>
              <a:t>1</a:t>
            </a:r>
            <a:endParaRPr lang="zh-CN" altLang="en-US" dirty="0">
              <a:cs typeface="+mn-ea"/>
              <a:sym typeface="+mn-lt"/>
            </a:endParaRPr>
          </a:p>
        </p:txBody>
      </p:sp>
      <p:sp>
        <p:nvSpPr>
          <p:cNvPr id="4" name="矩形: 圆角 3">
            <a:extLst>
              <a:ext uri="{FF2B5EF4-FFF2-40B4-BE49-F238E27FC236}">
                <a16:creationId xmlns:a16="http://schemas.microsoft.com/office/drawing/2014/main" id="{FAFCCB1A-78EC-43B6-AA43-351B9950DE25}"/>
              </a:ext>
            </a:extLst>
          </p:cNvPr>
          <p:cNvSpPr/>
          <p:nvPr/>
        </p:nvSpPr>
        <p:spPr>
          <a:xfrm>
            <a:off x="1091255" y="1371600"/>
            <a:ext cx="5166274" cy="4679257"/>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084405" y="1585620"/>
            <a:ext cx="5011595" cy="4679256"/>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5"/>
            <a:ext cx="4678918" cy="4032331"/>
          </a:xfrm>
          <a:prstGeom prst="rect">
            <a:avLst/>
          </a:prstGeom>
          <a:noFill/>
        </p:spPr>
        <p:txBody>
          <a:bodyPr wrap="square" rtlCol="0">
            <a:normAutofit/>
          </a:bodyPr>
          <a:lstStyle/>
          <a:p>
            <a:pPr algn="ctr">
              <a:lnSpc>
                <a:spcPct val="130000"/>
              </a:lnSpc>
            </a:pPr>
            <a:r>
              <a:rPr lang="zh-CN" altLang="en-US" sz="2800" b="1" dirty="0">
                <a:cs typeface="+mn-ea"/>
                <a:sym typeface="+mn-lt"/>
              </a:rPr>
              <a:t>软件架构的概念</a:t>
            </a:r>
            <a:endParaRPr lang="en-US" altLang="zh-CN" sz="2800" b="1" dirty="0">
              <a:cs typeface="+mn-ea"/>
              <a:sym typeface="+mn-lt"/>
            </a:endParaRPr>
          </a:p>
          <a:p>
            <a:pPr>
              <a:lnSpc>
                <a:spcPct val="130000"/>
              </a:lnSpc>
            </a:pPr>
            <a:r>
              <a:rPr lang="zh-CN" altLang="en-US" sz="2400" dirty="0"/>
              <a:t>软件架构是指软件系统的结构设计，包括软件组件之间的关系和交互以及软件与环境之间的交互。</a:t>
            </a:r>
            <a:endParaRPr lang="en-US" altLang="zh-CN" sz="2400" dirty="0"/>
          </a:p>
          <a:p>
            <a:pPr>
              <a:lnSpc>
                <a:spcPct val="130000"/>
              </a:lnSpc>
            </a:pPr>
            <a:r>
              <a:rPr lang="zh-CN" altLang="en-US" sz="2400" dirty="0"/>
              <a:t>它是软件系统设计的高级抽象，描述系统的组织方式。</a:t>
            </a:r>
            <a:endParaRPr lang="en-US" altLang="zh-CN" sz="2400" dirty="0"/>
          </a:p>
          <a:p>
            <a:pPr>
              <a:lnSpc>
                <a:spcPct val="130000"/>
              </a:lnSpc>
            </a:pPr>
            <a:r>
              <a:rPr lang="zh-CN" altLang="en-US" sz="2400" dirty="0"/>
              <a:t>它为软件系统的开发、维护、扩展和演化提供了基础和指导。</a:t>
            </a:r>
            <a:endParaRPr lang="en-US" altLang="zh-CN" sz="2400" dirty="0"/>
          </a:p>
        </p:txBody>
      </p:sp>
      <p:pic>
        <p:nvPicPr>
          <p:cNvPr id="8" name="图片 7">
            <a:extLst>
              <a:ext uri="{FF2B5EF4-FFF2-40B4-BE49-F238E27FC236}">
                <a16:creationId xmlns:a16="http://schemas.microsoft.com/office/drawing/2014/main" id="{0D8A23CA-CC56-0207-096B-33D4431A73C4}"/>
              </a:ext>
            </a:extLst>
          </p:cNvPr>
          <p:cNvPicPr>
            <a:picLocks noChangeAspect="1"/>
          </p:cNvPicPr>
          <p:nvPr/>
        </p:nvPicPr>
        <p:blipFill>
          <a:blip r:embed="rId2"/>
          <a:stretch>
            <a:fillRect/>
          </a:stretch>
        </p:blipFill>
        <p:spPr>
          <a:xfrm>
            <a:off x="6828213" y="1371601"/>
            <a:ext cx="4866008" cy="4165599"/>
          </a:xfrm>
          <a:prstGeom prst="rect">
            <a:avLst/>
          </a:prstGeom>
        </p:spPr>
      </p:pic>
    </p:spTree>
    <p:extLst>
      <p:ext uri="{BB962C8B-B14F-4D97-AF65-F5344CB8AC3E}">
        <p14:creationId xmlns:p14="http://schemas.microsoft.com/office/powerpoint/2010/main" val="149601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p:txBody>
          <a:bodyPr/>
          <a:lstStyle/>
          <a:p>
            <a:r>
              <a:rPr lang="zh-CN" altLang="en-US" b="1" dirty="0">
                <a:solidFill>
                  <a:srgbClr val="18388A"/>
                </a:solidFill>
                <a:latin typeface="+mn-lt"/>
                <a:ea typeface="+mn-ea"/>
                <a:cs typeface="+mn-ea"/>
                <a:sym typeface="+mn-lt"/>
              </a:rPr>
              <a:t>软件架构风格</a:t>
            </a: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a:xfrm>
            <a:off x="8746825" y="6356349"/>
            <a:ext cx="2743200" cy="365125"/>
          </a:xfrm>
        </p:spPr>
        <p:txBody>
          <a:bodyPr/>
          <a:lstStyle/>
          <a:p>
            <a:r>
              <a:rPr lang="en-US" altLang="zh-CN" dirty="0">
                <a:cs typeface="+mn-ea"/>
                <a:sym typeface="+mn-lt"/>
              </a:rPr>
              <a:t>2</a:t>
            </a:r>
            <a:endParaRPr lang="zh-CN" altLang="en-US" dirty="0">
              <a:cs typeface="+mn-ea"/>
              <a:sym typeface="+mn-lt"/>
            </a:endParaRPr>
          </a:p>
        </p:txBody>
      </p:sp>
      <p:sp>
        <p:nvSpPr>
          <p:cNvPr id="10" name="对话气泡: 矩形 9">
            <a:extLst>
              <a:ext uri="{FF2B5EF4-FFF2-40B4-BE49-F238E27FC236}">
                <a16:creationId xmlns:a16="http://schemas.microsoft.com/office/drawing/2014/main" id="{52B6B908-8D35-145E-2240-BAE4F2444F1C}"/>
              </a:ext>
            </a:extLst>
          </p:cNvPr>
          <p:cNvSpPr/>
          <p:nvPr/>
        </p:nvSpPr>
        <p:spPr>
          <a:xfrm rot="10800000">
            <a:off x="827902" y="2683761"/>
            <a:ext cx="3223707" cy="3383401"/>
          </a:xfrm>
          <a:prstGeom prst="wedgeRectCallo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对话气泡: 矩形 10">
            <a:extLst>
              <a:ext uri="{FF2B5EF4-FFF2-40B4-BE49-F238E27FC236}">
                <a16:creationId xmlns:a16="http://schemas.microsoft.com/office/drawing/2014/main" id="{57C03BDC-6EEE-EEC1-D627-FD550513106E}"/>
              </a:ext>
            </a:extLst>
          </p:cNvPr>
          <p:cNvSpPr/>
          <p:nvPr/>
        </p:nvSpPr>
        <p:spPr>
          <a:xfrm rot="10800000">
            <a:off x="4407043" y="2683764"/>
            <a:ext cx="3075426" cy="3383383"/>
          </a:xfrm>
          <a:prstGeom prst="wedgeRectCallo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对话气泡: 矩形 11">
            <a:extLst>
              <a:ext uri="{FF2B5EF4-FFF2-40B4-BE49-F238E27FC236}">
                <a16:creationId xmlns:a16="http://schemas.microsoft.com/office/drawing/2014/main" id="{CC96D5E6-7C28-6B1D-D277-79539EBC1704}"/>
              </a:ext>
            </a:extLst>
          </p:cNvPr>
          <p:cNvSpPr/>
          <p:nvPr/>
        </p:nvSpPr>
        <p:spPr>
          <a:xfrm rot="10800000">
            <a:off x="7837900" y="2683763"/>
            <a:ext cx="3075427" cy="3383375"/>
          </a:xfrm>
          <a:prstGeom prst="wedgeRectCallo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 name="直接连接符 13">
            <a:extLst>
              <a:ext uri="{FF2B5EF4-FFF2-40B4-BE49-F238E27FC236}">
                <a16:creationId xmlns:a16="http://schemas.microsoft.com/office/drawing/2014/main" id="{189DDAAB-D61F-2B21-465A-7CDDF5D1675A}"/>
              </a:ext>
            </a:extLst>
          </p:cNvPr>
          <p:cNvCxnSpPr>
            <a:cxnSpLocks/>
            <a:stCxn id="15" idx="2"/>
            <a:endCxn id="17" idx="2"/>
          </p:cNvCxnSpPr>
          <p:nvPr/>
        </p:nvCxnSpPr>
        <p:spPr>
          <a:xfrm>
            <a:off x="3123887" y="1680519"/>
            <a:ext cx="70976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0EA48736-EE45-E9AA-6E9F-3C0B5D092BD8}"/>
              </a:ext>
            </a:extLst>
          </p:cNvPr>
          <p:cNvSpPr/>
          <p:nvPr/>
        </p:nvSpPr>
        <p:spPr>
          <a:xfrm>
            <a:off x="3123887" y="1606381"/>
            <a:ext cx="135778" cy="148276"/>
          </a:xfrm>
          <a:prstGeom prst="ellipse">
            <a:avLst/>
          </a:prstGeom>
          <a:solidFill>
            <a:schemeClr val="bg1"/>
          </a:solidFill>
          <a:ln w="28575">
            <a:solidFill>
              <a:srgbClr val="3A5A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777B6C89-3CC3-ECAB-6F9F-83C849A2D300}"/>
              </a:ext>
            </a:extLst>
          </p:cNvPr>
          <p:cNvSpPr/>
          <p:nvPr/>
        </p:nvSpPr>
        <p:spPr>
          <a:xfrm>
            <a:off x="6716496" y="1633818"/>
            <a:ext cx="135778" cy="148276"/>
          </a:xfrm>
          <a:prstGeom prst="ellipse">
            <a:avLst/>
          </a:prstGeom>
          <a:solidFill>
            <a:schemeClr val="bg1"/>
          </a:solidFill>
          <a:ln w="28575">
            <a:solidFill>
              <a:srgbClr val="3A5A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734BA45B-5761-076D-F1B6-07A9371E4667}"/>
              </a:ext>
            </a:extLst>
          </p:cNvPr>
          <p:cNvSpPr/>
          <p:nvPr/>
        </p:nvSpPr>
        <p:spPr>
          <a:xfrm>
            <a:off x="10221495" y="1606381"/>
            <a:ext cx="135778" cy="148276"/>
          </a:xfrm>
          <a:prstGeom prst="ellipse">
            <a:avLst/>
          </a:prstGeom>
          <a:solidFill>
            <a:schemeClr val="bg1"/>
          </a:solidFill>
          <a:ln w="28575">
            <a:solidFill>
              <a:srgbClr val="3A5A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08C10BD6-7B7C-9C87-C7FB-10C0826547EF}"/>
              </a:ext>
            </a:extLst>
          </p:cNvPr>
          <p:cNvSpPr txBox="1"/>
          <p:nvPr/>
        </p:nvSpPr>
        <p:spPr>
          <a:xfrm>
            <a:off x="976183" y="3837344"/>
            <a:ext cx="3017841" cy="2277547"/>
          </a:xfrm>
          <a:prstGeom prst="rect">
            <a:avLst/>
          </a:prstGeom>
          <a:noFill/>
        </p:spPr>
        <p:txBody>
          <a:bodyPr wrap="square" rtlCol="0">
            <a:spAutoFit/>
          </a:bodyPr>
          <a:lstStyle/>
          <a:p>
            <a:r>
              <a:rPr lang="zh-CN" altLang="en-US" b="1" dirty="0"/>
              <a:t>软件架构风格的分类</a:t>
            </a:r>
            <a:endParaRPr lang="en-US" altLang="zh-CN" b="1" dirty="0"/>
          </a:p>
          <a:p>
            <a:endParaRPr lang="en-US" altLang="zh-CN" sz="800" b="1" dirty="0"/>
          </a:p>
          <a:p>
            <a:r>
              <a:rPr lang="zh-CN" altLang="en-US" sz="1400" dirty="0"/>
              <a:t>软件架构风格使之在软件架构设计中常用的一种组织方式和思维模式。</a:t>
            </a:r>
            <a:endParaRPr lang="en-US" altLang="zh-CN" sz="1400" dirty="0"/>
          </a:p>
          <a:p>
            <a:r>
              <a:rPr lang="zh-CN" altLang="en-US" sz="1400" dirty="0"/>
              <a:t>常见的软件架构风格包括分层、组件化、面向对象、事件驱动、并发等。</a:t>
            </a:r>
            <a:endParaRPr lang="en-US" altLang="zh-CN" sz="1400" dirty="0"/>
          </a:p>
          <a:p>
            <a:r>
              <a:rPr lang="zh-CN" altLang="en-US" sz="1400" dirty="0"/>
              <a:t>软件架构风格的选择会影响软件系统的性能、可维护性、可扩展性等方面。</a:t>
            </a:r>
            <a:endParaRPr lang="en-US" altLang="zh-CN" sz="1400" dirty="0"/>
          </a:p>
        </p:txBody>
      </p:sp>
      <p:sp>
        <p:nvSpPr>
          <p:cNvPr id="24" name="文本框 23">
            <a:extLst>
              <a:ext uri="{FF2B5EF4-FFF2-40B4-BE49-F238E27FC236}">
                <a16:creationId xmlns:a16="http://schemas.microsoft.com/office/drawing/2014/main" id="{9AE5DBD0-7005-E17D-492E-E8E91B01C47B}"/>
              </a:ext>
            </a:extLst>
          </p:cNvPr>
          <p:cNvSpPr txBox="1"/>
          <p:nvPr/>
        </p:nvSpPr>
        <p:spPr>
          <a:xfrm>
            <a:off x="4558287" y="3837344"/>
            <a:ext cx="2715350" cy="2215991"/>
          </a:xfrm>
          <a:prstGeom prst="rect">
            <a:avLst/>
          </a:prstGeom>
          <a:noFill/>
        </p:spPr>
        <p:txBody>
          <a:bodyPr wrap="square" rtlCol="0">
            <a:spAutoFit/>
          </a:bodyPr>
          <a:lstStyle/>
          <a:p>
            <a:r>
              <a:rPr lang="zh-CN" altLang="en-US" b="1" dirty="0"/>
              <a:t>常见软件架构风格介绍</a:t>
            </a:r>
            <a:endParaRPr lang="en-US" altLang="zh-CN" b="1" dirty="0"/>
          </a:p>
          <a:p>
            <a:endParaRPr lang="en-US" altLang="zh-CN" sz="800" dirty="0"/>
          </a:p>
          <a:p>
            <a:r>
              <a:rPr lang="zh-CN" altLang="en-US" sz="1400" dirty="0"/>
              <a:t>分层架构：将系统分为多个层次，每个层次负责不同功能，层次之间通过接口进行通信。</a:t>
            </a:r>
            <a:endParaRPr lang="en-US" altLang="zh-CN" sz="1400" dirty="0"/>
          </a:p>
          <a:p>
            <a:r>
              <a:rPr lang="zh-CN" altLang="en-US" sz="1400" dirty="0"/>
              <a:t>组件架构：将系统划分为多个组件，每个组件具有独立的功能接口，组件之间通过接口进行通信。</a:t>
            </a:r>
            <a:endParaRPr lang="en-US" altLang="zh-CN" sz="1400" dirty="0"/>
          </a:p>
          <a:p>
            <a:r>
              <a:rPr lang="zh-CN" altLang="en-US" sz="1400" dirty="0"/>
              <a:t>面向对象架构：将系统分为多个对象</a:t>
            </a:r>
            <a:endParaRPr lang="en-US" altLang="zh-CN" sz="1400" dirty="0"/>
          </a:p>
        </p:txBody>
      </p:sp>
      <p:pic>
        <p:nvPicPr>
          <p:cNvPr id="26" name="图片 25">
            <a:extLst>
              <a:ext uri="{FF2B5EF4-FFF2-40B4-BE49-F238E27FC236}">
                <a16:creationId xmlns:a16="http://schemas.microsoft.com/office/drawing/2014/main" id="{15902F3E-D514-7FE6-E71B-7F36A0E2EDD4}"/>
              </a:ext>
            </a:extLst>
          </p:cNvPr>
          <p:cNvPicPr>
            <a:picLocks noChangeAspect="1"/>
          </p:cNvPicPr>
          <p:nvPr/>
        </p:nvPicPr>
        <p:blipFill>
          <a:blip r:embed="rId2"/>
          <a:stretch>
            <a:fillRect/>
          </a:stretch>
        </p:blipFill>
        <p:spPr>
          <a:xfrm>
            <a:off x="1091255" y="2836631"/>
            <a:ext cx="800212" cy="847843"/>
          </a:xfrm>
          <a:prstGeom prst="rect">
            <a:avLst/>
          </a:prstGeom>
        </p:spPr>
      </p:pic>
      <p:pic>
        <p:nvPicPr>
          <p:cNvPr id="28" name="图片 27">
            <a:extLst>
              <a:ext uri="{FF2B5EF4-FFF2-40B4-BE49-F238E27FC236}">
                <a16:creationId xmlns:a16="http://schemas.microsoft.com/office/drawing/2014/main" id="{AD539F98-7F74-4108-04B5-489BFB5232E1}"/>
              </a:ext>
            </a:extLst>
          </p:cNvPr>
          <p:cNvPicPr>
            <a:picLocks noChangeAspect="1"/>
          </p:cNvPicPr>
          <p:nvPr/>
        </p:nvPicPr>
        <p:blipFill>
          <a:blip r:embed="rId3"/>
          <a:stretch>
            <a:fillRect/>
          </a:stretch>
        </p:blipFill>
        <p:spPr>
          <a:xfrm>
            <a:off x="4558286" y="2834100"/>
            <a:ext cx="1019232" cy="962608"/>
          </a:xfrm>
          <a:prstGeom prst="rect">
            <a:avLst/>
          </a:prstGeom>
        </p:spPr>
      </p:pic>
      <p:sp>
        <p:nvSpPr>
          <p:cNvPr id="29" name="文本框 28">
            <a:extLst>
              <a:ext uri="{FF2B5EF4-FFF2-40B4-BE49-F238E27FC236}">
                <a16:creationId xmlns:a16="http://schemas.microsoft.com/office/drawing/2014/main" id="{F30597E1-4064-8558-C25D-191E25388C53}"/>
              </a:ext>
            </a:extLst>
          </p:cNvPr>
          <p:cNvSpPr txBox="1"/>
          <p:nvPr/>
        </p:nvSpPr>
        <p:spPr>
          <a:xfrm>
            <a:off x="7837900" y="3837344"/>
            <a:ext cx="2924183" cy="1785104"/>
          </a:xfrm>
          <a:prstGeom prst="rect">
            <a:avLst/>
          </a:prstGeom>
          <a:noFill/>
        </p:spPr>
        <p:txBody>
          <a:bodyPr wrap="square" rtlCol="0">
            <a:spAutoFit/>
          </a:bodyPr>
          <a:lstStyle/>
          <a:p>
            <a:r>
              <a:rPr lang="zh-CN" altLang="en-US" b="1" dirty="0">
                <a:solidFill>
                  <a:srgbClr val="2170BF"/>
                </a:solidFill>
              </a:rPr>
              <a:t>软件架构风格的选择原则</a:t>
            </a:r>
            <a:endParaRPr lang="en-US" altLang="zh-CN" b="1" dirty="0">
              <a:solidFill>
                <a:srgbClr val="2170BF"/>
              </a:solidFill>
            </a:endParaRPr>
          </a:p>
          <a:p>
            <a:endParaRPr lang="en-US" altLang="zh-CN" sz="800" b="1" dirty="0"/>
          </a:p>
          <a:p>
            <a:r>
              <a:rPr lang="zh-CN" altLang="en-US" sz="1400" dirty="0"/>
              <a:t>根据系统的需求和特点选择合适的架构风格。</a:t>
            </a:r>
            <a:endParaRPr lang="en-US" altLang="zh-CN" sz="1400" dirty="0"/>
          </a:p>
          <a:p>
            <a:r>
              <a:rPr lang="zh-CN" altLang="en-US" sz="1400" dirty="0"/>
              <a:t>考虑系统的性能、可维护性、可扩展性等因素。</a:t>
            </a:r>
            <a:endParaRPr lang="en-US" altLang="zh-CN" sz="1400" dirty="0"/>
          </a:p>
          <a:p>
            <a:r>
              <a:rPr lang="zh-CN" altLang="en-US" sz="1400" dirty="0"/>
              <a:t>结合开发团队的技能和经验进行选择。</a:t>
            </a:r>
            <a:endParaRPr lang="en-US" altLang="zh-CN" sz="1400" dirty="0"/>
          </a:p>
        </p:txBody>
      </p:sp>
      <p:pic>
        <p:nvPicPr>
          <p:cNvPr id="31" name="图片 30">
            <a:extLst>
              <a:ext uri="{FF2B5EF4-FFF2-40B4-BE49-F238E27FC236}">
                <a16:creationId xmlns:a16="http://schemas.microsoft.com/office/drawing/2014/main" id="{7ECB0FCC-CD3E-5574-A9D9-D203E3D4DC4D}"/>
              </a:ext>
            </a:extLst>
          </p:cNvPr>
          <p:cNvPicPr>
            <a:picLocks noChangeAspect="1"/>
          </p:cNvPicPr>
          <p:nvPr/>
        </p:nvPicPr>
        <p:blipFill rotWithShape="1">
          <a:blip r:embed="rId4"/>
          <a:srcRect l="6180" t="9109" r="60538" b="69688"/>
          <a:stretch/>
        </p:blipFill>
        <p:spPr>
          <a:xfrm>
            <a:off x="7837900" y="2867603"/>
            <a:ext cx="1334823" cy="929105"/>
          </a:xfrm>
          <a:prstGeom prst="rect">
            <a:avLst/>
          </a:prstGeom>
        </p:spPr>
      </p:pic>
    </p:spTree>
    <p:extLst>
      <p:ext uri="{BB962C8B-B14F-4D97-AF65-F5344CB8AC3E}">
        <p14:creationId xmlns:p14="http://schemas.microsoft.com/office/powerpoint/2010/main" val="38349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39DF8-B9E3-BF1E-4B1C-6938CD55A34E}"/>
              </a:ext>
            </a:extLst>
          </p:cNvPr>
          <p:cNvSpPr>
            <a:spLocks noGrp="1"/>
          </p:cNvSpPr>
          <p:nvPr>
            <p:ph type="title"/>
          </p:nvPr>
        </p:nvSpPr>
        <p:spPr/>
        <p:txBody>
          <a:bodyPr/>
          <a:lstStyle/>
          <a:p>
            <a:r>
              <a:rPr lang="zh-CN" altLang="en-US" dirty="0"/>
              <a:t>软件架构设计方法</a:t>
            </a:r>
          </a:p>
        </p:txBody>
      </p:sp>
      <p:sp>
        <p:nvSpPr>
          <p:cNvPr id="3" name="灯片编号占位符 2">
            <a:extLst>
              <a:ext uri="{FF2B5EF4-FFF2-40B4-BE49-F238E27FC236}">
                <a16:creationId xmlns:a16="http://schemas.microsoft.com/office/drawing/2014/main" id="{8EFBCCA1-7CD4-C36F-1EBC-6746C93E30CF}"/>
              </a:ext>
            </a:extLst>
          </p:cNvPr>
          <p:cNvSpPr>
            <a:spLocks noGrp="1"/>
          </p:cNvSpPr>
          <p:nvPr>
            <p:ph type="sldNum" sz="quarter" idx="12"/>
          </p:nvPr>
        </p:nvSpPr>
        <p:spPr>
          <a:xfrm>
            <a:off x="8814988" y="6351071"/>
            <a:ext cx="2743200" cy="365125"/>
          </a:xfrm>
        </p:spPr>
        <p:txBody>
          <a:bodyPr/>
          <a:lstStyle/>
          <a:p>
            <a:r>
              <a:rPr lang="en-US" altLang="zh-CN" dirty="0"/>
              <a:t>3</a:t>
            </a:r>
            <a:endParaRPr lang="zh-CN" altLang="en-US" dirty="0"/>
          </a:p>
        </p:txBody>
      </p:sp>
      <p:sp>
        <p:nvSpPr>
          <p:cNvPr id="4" name="矩形 3">
            <a:extLst>
              <a:ext uri="{FF2B5EF4-FFF2-40B4-BE49-F238E27FC236}">
                <a16:creationId xmlns:a16="http://schemas.microsoft.com/office/drawing/2014/main" id="{30EDB92F-2072-B60C-9EAF-5D29EA077C10}"/>
              </a:ext>
            </a:extLst>
          </p:cNvPr>
          <p:cNvSpPr/>
          <p:nvPr/>
        </p:nvSpPr>
        <p:spPr>
          <a:xfrm>
            <a:off x="963827" y="1828800"/>
            <a:ext cx="2842053" cy="390473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6F0F35B-DE84-D872-8D53-B65B6B621E9C}"/>
              </a:ext>
            </a:extLst>
          </p:cNvPr>
          <p:cNvSpPr/>
          <p:nvPr/>
        </p:nvSpPr>
        <p:spPr>
          <a:xfrm>
            <a:off x="8183777" y="1828799"/>
            <a:ext cx="2842053" cy="390473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B89A0D3-57A3-E2AE-1289-F6EB98FD5DE7}"/>
              </a:ext>
            </a:extLst>
          </p:cNvPr>
          <p:cNvSpPr/>
          <p:nvPr/>
        </p:nvSpPr>
        <p:spPr>
          <a:xfrm>
            <a:off x="4573802" y="1828798"/>
            <a:ext cx="2842053" cy="3904735"/>
          </a:xfrm>
          <a:prstGeom prst="rect">
            <a:avLst/>
          </a:prstGeom>
          <a:solidFill>
            <a:srgbClr val="2171B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2ABDC367-90C2-3F6A-1935-11681006EAF6}"/>
              </a:ext>
            </a:extLst>
          </p:cNvPr>
          <p:cNvPicPr>
            <a:picLocks noChangeAspect="1"/>
          </p:cNvPicPr>
          <p:nvPr/>
        </p:nvPicPr>
        <p:blipFill>
          <a:blip r:embed="rId2"/>
          <a:stretch>
            <a:fillRect/>
          </a:stretch>
        </p:blipFill>
        <p:spPr>
          <a:xfrm>
            <a:off x="1091255" y="1857373"/>
            <a:ext cx="1047896" cy="1009791"/>
          </a:xfrm>
          <a:prstGeom prst="rect">
            <a:avLst/>
          </a:prstGeom>
        </p:spPr>
      </p:pic>
      <p:pic>
        <p:nvPicPr>
          <p:cNvPr id="10" name="图片 9">
            <a:extLst>
              <a:ext uri="{FF2B5EF4-FFF2-40B4-BE49-F238E27FC236}">
                <a16:creationId xmlns:a16="http://schemas.microsoft.com/office/drawing/2014/main" id="{1E68A846-5F8C-7D72-38ED-FDA8E9E47049}"/>
              </a:ext>
            </a:extLst>
          </p:cNvPr>
          <p:cNvPicPr>
            <a:picLocks noChangeAspect="1"/>
          </p:cNvPicPr>
          <p:nvPr/>
        </p:nvPicPr>
        <p:blipFill>
          <a:blip r:embed="rId3"/>
          <a:stretch>
            <a:fillRect/>
          </a:stretch>
        </p:blipFill>
        <p:spPr>
          <a:xfrm>
            <a:off x="8276751" y="1940646"/>
            <a:ext cx="1076475" cy="1047896"/>
          </a:xfrm>
          <a:prstGeom prst="rect">
            <a:avLst/>
          </a:prstGeom>
        </p:spPr>
      </p:pic>
      <p:sp>
        <p:nvSpPr>
          <p:cNvPr id="11" name="文本框 10">
            <a:extLst>
              <a:ext uri="{FF2B5EF4-FFF2-40B4-BE49-F238E27FC236}">
                <a16:creationId xmlns:a16="http://schemas.microsoft.com/office/drawing/2014/main" id="{94F1E053-60DE-5348-BCB6-BF82168EE424}"/>
              </a:ext>
            </a:extLst>
          </p:cNvPr>
          <p:cNvSpPr txBox="1"/>
          <p:nvPr/>
        </p:nvSpPr>
        <p:spPr>
          <a:xfrm>
            <a:off x="1145650" y="3131046"/>
            <a:ext cx="2380219" cy="1938992"/>
          </a:xfrm>
          <a:prstGeom prst="rect">
            <a:avLst/>
          </a:prstGeom>
          <a:noFill/>
        </p:spPr>
        <p:txBody>
          <a:bodyPr wrap="square" rtlCol="0">
            <a:spAutoFit/>
          </a:bodyPr>
          <a:lstStyle/>
          <a:p>
            <a:r>
              <a:rPr lang="zh-CN" altLang="en-US" b="1" dirty="0"/>
              <a:t>软件架构设计方法论</a:t>
            </a:r>
            <a:endParaRPr lang="en-US" altLang="zh-CN" b="1" dirty="0"/>
          </a:p>
          <a:p>
            <a:endParaRPr lang="en-US" altLang="zh-CN" dirty="0"/>
          </a:p>
          <a:p>
            <a:r>
              <a:rPr lang="zh-CN" altLang="en-US" sz="1200" dirty="0"/>
              <a:t>软件架构设计方法论是指在软件架构设计过程中遵循的一套理论、原则和方法。</a:t>
            </a:r>
            <a:endParaRPr lang="en-US" altLang="zh-CN" sz="1200" dirty="0"/>
          </a:p>
          <a:p>
            <a:r>
              <a:rPr lang="zh-CN" altLang="en-US" sz="1200" dirty="0"/>
              <a:t>常见方法论包括架构驱动、领域驱动、组件驱动等</a:t>
            </a:r>
            <a:endParaRPr lang="en-US" altLang="zh-CN" sz="1200" dirty="0"/>
          </a:p>
          <a:p>
            <a:r>
              <a:rPr lang="zh-CN" altLang="en-US" sz="1200" dirty="0"/>
              <a:t>方法论的选择有助于提高软件架构设计的效率和质量</a:t>
            </a:r>
          </a:p>
        </p:txBody>
      </p:sp>
      <p:sp>
        <p:nvSpPr>
          <p:cNvPr id="12" name="文本框 11">
            <a:extLst>
              <a:ext uri="{FF2B5EF4-FFF2-40B4-BE49-F238E27FC236}">
                <a16:creationId xmlns:a16="http://schemas.microsoft.com/office/drawing/2014/main" id="{A7E5FBB5-3FF1-78B9-0E34-DE7F4DD9179B}"/>
              </a:ext>
            </a:extLst>
          </p:cNvPr>
          <p:cNvSpPr txBox="1"/>
          <p:nvPr/>
        </p:nvSpPr>
        <p:spPr>
          <a:xfrm>
            <a:off x="4804719" y="3131046"/>
            <a:ext cx="2380219" cy="2123658"/>
          </a:xfrm>
          <a:prstGeom prst="rect">
            <a:avLst/>
          </a:prstGeom>
          <a:noFill/>
        </p:spPr>
        <p:txBody>
          <a:bodyPr wrap="square" rtlCol="0">
            <a:spAutoFit/>
          </a:bodyPr>
          <a:lstStyle/>
          <a:p>
            <a:r>
              <a:rPr lang="zh-CN" altLang="en-US" b="1" dirty="0">
                <a:solidFill>
                  <a:schemeClr val="bg1"/>
                </a:solidFill>
              </a:rPr>
              <a:t>软件架构设计过程</a:t>
            </a:r>
            <a:endParaRPr lang="en-US" altLang="zh-CN" b="1" dirty="0">
              <a:solidFill>
                <a:schemeClr val="bg1"/>
              </a:solidFill>
            </a:endParaRPr>
          </a:p>
          <a:p>
            <a:endParaRPr lang="en-US" altLang="zh-CN" dirty="0">
              <a:solidFill>
                <a:schemeClr val="bg1"/>
              </a:solidFill>
            </a:endParaRPr>
          </a:p>
          <a:p>
            <a:r>
              <a:rPr lang="zh-CN" altLang="en-US" sz="1200" dirty="0">
                <a:solidFill>
                  <a:schemeClr val="bg1"/>
                </a:solidFill>
              </a:rPr>
              <a:t>软件架构设计过程包括需求分析、架构设计、架构验证和架构演化等阶段。</a:t>
            </a:r>
            <a:endParaRPr lang="en-US" altLang="zh-CN" sz="1200" dirty="0">
              <a:solidFill>
                <a:schemeClr val="bg1"/>
              </a:solidFill>
            </a:endParaRPr>
          </a:p>
          <a:p>
            <a:r>
              <a:rPr lang="zh-CN" altLang="en-US" sz="1200" dirty="0">
                <a:solidFill>
                  <a:schemeClr val="bg1"/>
                </a:solidFill>
              </a:rPr>
              <a:t>在每个阶段都需要采用适当的方法和工具进行分析和设计。</a:t>
            </a:r>
            <a:endParaRPr lang="en-US" altLang="zh-CN" sz="1200" dirty="0">
              <a:solidFill>
                <a:schemeClr val="bg1"/>
              </a:solidFill>
            </a:endParaRPr>
          </a:p>
          <a:p>
            <a:r>
              <a:rPr lang="zh-CN" altLang="en-US" sz="1200" dirty="0">
                <a:solidFill>
                  <a:schemeClr val="bg1"/>
                </a:solidFill>
              </a:rPr>
              <a:t>架构设计过程中需要考虑系统的性能、可维护性、可扩展性等因素。</a:t>
            </a:r>
            <a:endParaRPr lang="en-US" altLang="zh-CN" sz="1200" dirty="0">
              <a:solidFill>
                <a:schemeClr val="bg1"/>
              </a:solidFill>
            </a:endParaRPr>
          </a:p>
        </p:txBody>
      </p:sp>
      <p:sp>
        <p:nvSpPr>
          <p:cNvPr id="13" name="文本框 12">
            <a:extLst>
              <a:ext uri="{FF2B5EF4-FFF2-40B4-BE49-F238E27FC236}">
                <a16:creationId xmlns:a16="http://schemas.microsoft.com/office/drawing/2014/main" id="{02AA4652-4AFC-563E-2763-05C847CB8B59}"/>
              </a:ext>
            </a:extLst>
          </p:cNvPr>
          <p:cNvSpPr txBox="1"/>
          <p:nvPr/>
        </p:nvSpPr>
        <p:spPr>
          <a:xfrm>
            <a:off x="8414693" y="3131046"/>
            <a:ext cx="2380219" cy="1754326"/>
          </a:xfrm>
          <a:prstGeom prst="rect">
            <a:avLst/>
          </a:prstGeom>
          <a:noFill/>
        </p:spPr>
        <p:txBody>
          <a:bodyPr wrap="square" rtlCol="0">
            <a:spAutoFit/>
          </a:bodyPr>
          <a:lstStyle/>
          <a:p>
            <a:r>
              <a:rPr lang="zh-CN" altLang="en-US" b="1" dirty="0"/>
              <a:t>软件架构设计过程</a:t>
            </a:r>
            <a:endParaRPr lang="en-US" altLang="zh-CN" b="1" dirty="0"/>
          </a:p>
          <a:p>
            <a:endParaRPr lang="en-US" altLang="zh-CN" dirty="0"/>
          </a:p>
          <a:p>
            <a:r>
              <a:rPr lang="zh-CN" altLang="en-US" sz="1200" dirty="0"/>
              <a:t>软件架构设计工具包括</a:t>
            </a:r>
            <a:r>
              <a:rPr lang="en-US" altLang="zh-CN" sz="1200" dirty="0"/>
              <a:t>UML</a:t>
            </a:r>
            <a:r>
              <a:rPr lang="zh-CN" altLang="en-US" sz="1200" dirty="0"/>
              <a:t>、</a:t>
            </a:r>
            <a:r>
              <a:rPr lang="en-US" altLang="zh-CN" sz="1200" dirty="0" err="1"/>
              <a:t>SysML</a:t>
            </a:r>
            <a:r>
              <a:rPr lang="zh-CN" altLang="en-US" sz="1200" dirty="0"/>
              <a:t>，架构描述语言等。</a:t>
            </a:r>
            <a:endParaRPr lang="en-US" altLang="zh-CN" sz="1200" dirty="0"/>
          </a:p>
          <a:p>
            <a:r>
              <a:rPr lang="zh-CN" altLang="en-US" sz="1200" dirty="0"/>
              <a:t>常用的技术包括设计模式、架构模式、软件架构等。</a:t>
            </a:r>
            <a:endParaRPr lang="en-US" altLang="zh-CN" sz="1200" dirty="0"/>
          </a:p>
          <a:p>
            <a:r>
              <a:rPr lang="zh-CN" altLang="en-US" sz="1200" dirty="0"/>
              <a:t>工具和技术的选择有助于提高软件架构设计的质量和效率。</a:t>
            </a:r>
            <a:endParaRPr lang="en-US" altLang="zh-CN" sz="1200" dirty="0"/>
          </a:p>
        </p:txBody>
      </p:sp>
      <p:pic>
        <p:nvPicPr>
          <p:cNvPr id="17" name="图片 16">
            <a:extLst>
              <a:ext uri="{FF2B5EF4-FFF2-40B4-BE49-F238E27FC236}">
                <a16:creationId xmlns:a16="http://schemas.microsoft.com/office/drawing/2014/main" id="{F09F0835-C856-2D51-18F0-0C6A0932DE14}"/>
              </a:ext>
            </a:extLst>
          </p:cNvPr>
          <p:cNvPicPr>
            <a:picLocks noChangeAspect="1"/>
          </p:cNvPicPr>
          <p:nvPr/>
        </p:nvPicPr>
        <p:blipFill>
          <a:blip r:embed="rId4"/>
          <a:stretch>
            <a:fillRect/>
          </a:stretch>
        </p:blipFill>
        <p:spPr>
          <a:xfrm>
            <a:off x="4804719" y="1951211"/>
            <a:ext cx="1019317" cy="1057423"/>
          </a:xfrm>
          <a:prstGeom prst="rect">
            <a:avLst/>
          </a:prstGeom>
        </p:spPr>
      </p:pic>
    </p:spTree>
    <p:extLst>
      <p:ext uri="{BB962C8B-B14F-4D97-AF65-F5344CB8AC3E}">
        <p14:creationId xmlns:p14="http://schemas.microsoft.com/office/powerpoint/2010/main" val="115110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1B35C-8E1E-DBB6-4DD3-843F06D8C85F}"/>
              </a:ext>
            </a:extLst>
          </p:cNvPr>
          <p:cNvSpPr>
            <a:spLocks noGrp="1"/>
          </p:cNvSpPr>
          <p:nvPr>
            <p:ph type="title"/>
          </p:nvPr>
        </p:nvSpPr>
        <p:spPr/>
        <p:txBody>
          <a:bodyPr/>
          <a:lstStyle/>
          <a:p>
            <a:r>
              <a:rPr lang="en-US" altLang="zh-CN" dirty="0"/>
              <a:t>4+1</a:t>
            </a:r>
            <a:r>
              <a:rPr lang="zh-CN" altLang="en-US" dirty="0"/>
              <a:t>视图</a:t>
            </a:r>
          </a:p>
        </p:txBody>
      </p:sp>
      <p:sp>
        <p:nvSpPr>
          <p:cNvPr id="3" name="灯片编号占位符 2">
            <a:extLst>
              <a:ext uri="{FF2B5EF4-FFF2-40B4-BE49-F238E27FC236}">
                <a16:creationId xmlns:a16="http://schemas.microsoft.com/office/drawing/2014/main" id="{F2668C2D-7C5F-1270-3420-5612BEACCF2B}"/>
              </a:ext>
            </a:extLst>
          </p:cNvPr>
          <p:cNvSpPr>
            <a:spLocks noGrp="1"/>
          </p:cNvSpPr>
          <p:nvPr>
            <p:ph type="sldNum" sz="quarter" idx="12"/>
          </p:nvPr>
        </p:nvSpPr>
        <p:spPr>
          <a:xfrm>
            <a:off x="8874366" y="6391887"/>
            <a:ext cx="2743200" cy="365125"/>
          </a:xfrm>
        </p:spPr>
        <p:txBody>
          <a:bodyPr/>
          <a:lstStyle/>
          <a:p>
            <a:r>
              <a:rPr lang="en-US" altLang="zh-CN" dirty="0"/>
              <a:t>4</a:t>
            </a:r>
            <a:endParaRPr lang="zh-CN" altLang="en-US" dirty="0"/>
          </a:p>
        </p:txBody>
      </p:sp>
      <p:sp>
        <p:nvSpPr>
          <p:cNvPr id="7" name="椭圆 6">
            <a:extLst>
              <a:ext uri="{FF2B5EF4-FFF2-40B4-BE49-F238E27FC236}">
                <a16:creationId xmlns:a16="http://schemas.microsoft.com/office/drawing/2014/main" id="{92E23957-6FE1-3185-C515-6724C31CBF1A}"/>
              </a:ext>
            </a:extLst>
          </p:cNvPr>
          <p:cNvSpPr/>
          <p:nvPr/>
        </p:nvSpPr>
        <p:spPr>
          <a:xfrm>
            <a:off x="8127127" y="2588213"/>
            <a:ext cx="1822081" cy="1023321"/>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场景视图</a:t>
            </a:r>
          </a:p>
        </p:txBody>
      </p:sp>
      <p:sp>
        <p:nvSpPr>
          <p:cNvPr id="8" name="矩形: 圆角 7">
            <a:extLst>
              <a:ext uri="{FF2B5EF4-FFF2-40B4-BE49-F238E27FC236}">
                <a16:creationId xmlns:a16="http://schemas.microsoft.com/office/drawing/2014/main" id="{1456978B-E303-7CC8-B887-30EDB118DDA5}"/>
              </a:ext>
            </a:extLst>
          </p:cNvPr>
          <p:cNvSpPr/>
          <p:nvPr/>
        </p:nvSpPr>
        <p:spPr>
          <a:xfrm>
            <a:off x="9903888" y="1904272"/>
            <a:ext cx="1637079" cy="117459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物理视图</a:t>
            </a:r>
          </a:p>
        </p:txBody>
      </p:sp>
      <p:sp>
        <p:nvSpPr>
          <p:cNvPr id="9" name="矩形: 圆角 8">
            <a:extLst>
              <a:ext uri="{FF2B5EF4-FFF2-40B4-BE49-F238E27FC236}">
                <a16:creationId xmlns:a16="http://schemas.microsoft.com/office/drawing/2014/main" id="{EA74DE17-69F2-2A25-47AE-A80BF85CFA6E}"/>
              </a:ext>
            </a:extLst>
          </p:cNvPr>
          <p:cNvSpPr/>
          <p:nvPr/>
        </p:nvSpPr>
        <p:spPr>
          <a:xfrm>
            <a:off x="6558524" y="1904272"/>
            <a:ext cx="1637079" cy="117459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逻辑视图</a:t>
            </a:r>
          </a:p>
        </p:txBody>
      </p:sp>
      <p:sp>
        <p:nvSpPr>
          <p:cNvPr id="10" name="矩形: 圆角 9">
            <a:extLst>
              <a:ext uri="{FF2B5EF4-FFF2-40B4-BE49-F238E27FC236}">
                <a16:creationId xmlns:a16="http://schemas.microsoft.com/office/drawing/2014/main" id="{492C2C26-8FB6-8F22-7584-FBB012F13D98}"/>
              </a:ext>
            </a:extLst>
          </p:cNvPr>
          <p:cNvSpPr/>
          <p:nvPr/>
        </p:nvSpPr>
        <p:spPr>
          <a:xfrm>
            <a:off x="6558524" y="3145774"/>
            <a:ext cx="1637079" cy="117459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开发视图</a:t>
            </a:r>
          </a:p>
        </p:txBody>
      </p:sp>
      <p:sp>
        <p:nvSpPr>
          <p:cNvPr id="11" name="矩形: 圆角 10">
            <a:extLst>
              <a:ext uri="{FF2B5EF4-FFF2-40B4-BE49-F238E27FC236}">
                <a16:creationId xmlns:a16="http://schemas.microsoft.com/office/drawing/2014/main" id="{DA3D27F8-FC0E-76F7-6C3B-8EC4C877CBDD}"/>
              </a:ext>
            </a:extLst>
          </p:cNvPr>
          <p:cNvSpPr/>
          <p:nvPr/>
        </p:nvSpPr>
        <p:spPr>
          <a:xfrm>
            <a:off x="9902321" y="3145774"/>
            <a:ext cx="1637079" cy="117459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处理视图</a:t>
            </a:r>
          </a:p>
        </p:txBody>
      </p:sp>
      <p:grpSp>
        <p:nvGrpSpPr>
          <p:cNvPr id="12" name="组合 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C6797E5-409C-2162-5FB0-FC642D1D6FAB}"/>
              </a:ext>
            </a:extLst>
          </p:cNvPr>
          <p:cNvGrpSpPr>
            <a:grpSpLocks noChangeAspect="1"/>
          </p:cNvGrpSpPr>
          <p:nvPr/>
        </p:nvGrpSpPr>
        <p:grpSpPr>
          <a:xfrm>
            <a:off x="1277107" y="1702200"/>
            <a:ext cx="3979759" cy="4061744"/>
            <a:chOff x="3821113" y="1552575"/>
            <a:chExt cx="4546600" cy="4640263"/>
          </a:xfrm>
        </p:grpSpPr>
        <p:sp>
          <p:nvSpPr>
            <p:cNvPr id="13" name="íṩľïḑè">
              <a:extLst>
                <a:ext uri="{FF2B5EF4-FFF2-40B4-BE49-F238E27FC236}">
                  <a16:creationId xmlns:a16="http://schemas.microsoft.com/office/drawing/2014/main" id="{50881F06-B32C-B0CA-BA7A-95B6B8C83DB1}"/>
                </a:ext>
              </a:extLst>
            </p:cNvPr>
            <p:cNvSpPr/>
            <p:nvPr/>
          </p:nvSpPr>
          <p:spPr bwMode="auto">
            <a:xfrm>
              <a:off x="4805363" y="1552575"/>
              <a:ext cx="2530475" cy="4640263"/>
            </a:xfrm>
            <a:custGeom>
              <a:avLst/>
              <a:gdLst>
                <a:gd name="T0" fmla="*/ 54 w 54"/>
                <a:gd name="T1" fmla="*/ 99 h 99"/>
                <a:gd name="T2" fmla="*/ 34 w 54"/>
                <a:gd name="T3" fmla="*/ 0 h 99"/>
                <a:gd name="T4" fmla="*/ 24 w 54"/>
                <a:gd name="T5" fmla="*/ 0 h 99"/>
                <a:gd name="T6" fmla="*/ 21 w 54"/>
                <a:gd name="T7" fmla="*/ 0 h 99"/>
                <a:gd name="T8" fmla="*/ 20 w 54"/>
                <a:gd name="T9" fmla="*/ 3 h 99"/>
                <a:gd name="T10" fmla="*/ 0 w 54"/>
                <a:gd name="T11" fmla="*/ 99 h 99"/>
                <a:gd name="T12" fmla="*/ 8 w 54"/>
                <a:gd name="T13" fmla="*/ 99 h 99"/>
                <a:gd name="T14" fmla="*/ 28 w 54"/>
                <a:gd name="T15" fmla="*/ 4 h 99"/>
                <a:gd name="T16" fmla="*/ 24 w 54"/>
                <a:gd name="T17" fmla="*/ 7 h 99"/>
                <a:gd name="T18" fmla="*/ 31 w 54"/>
                <a:gd name="T19" fmla="*/ 7 h 99"/>
                <a:gd name="T20" fmla="*/ 27 w 54"/>
                <a:gd name="T21" fmla="*/ 4 h 99"/>
                <a:gd name="T22" fmla="*/ 46 w 54"/>
                <a:gd name="T23" fmla="*/ 99 h 99"/>
                <a:gd name="T24" fmla="*/ 54 w 54"/>
                <a:gd name="T2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99">
                  <a:moveTo>
                    <a:pt x="54" y="99"/>
                  </a:moveTo>
                  <a:cubicBezTo>
                    <a:pt x="52" y="88"/>
                    <a:pt x="34" y="0"/>
                    <a:pt x="34" y="0"/>
                  </a:cubicBezTo>
                  <a:cubicBezTo>
                    <a:pt x="24" y="0"/>
                    <a:pt x="24" y="0"/>
                    <a:pt x="24" y="0"/>
                  </a:cubicBezTo>
                  <a:cubicBezTo>
                    <a:pt x="21" y="0"/>
                    <a:pt x="21" y="0"/>
                    <a:pt x="21" y="0"/>
                  </a:cubicBezTo>
                  <a:cubicBezTo>
                    <a:pt x="20" y="3"/>
                    <a:pt x="20" y="3"/>
                    <a:pt x="20" y="3"/>
                  </a:cubicBezTo>
                  <a:cubicBezTo>
                    <a:pt x="20" y="3"/>
                    <a:pt x="3" y="88"/>
                    <a:pt x="0" y="99"/>
                  </a:cubicBezTo>
                  <a:cubicBezTo>
                    <a:pt x="8" y="99"/>
                    <a:pt x="8" y="99"/>
                    <a:pt x="8" y="99"/>
                  </a:cubicBezTo>
                  <a:cubicBezTo>
                    <a:pt x="11" y="84"/>
                    <a:pt x="28" y="4"/>
                    <a:pt x="28" y="4"/>
                  </a:cubicBezTo>
                  <a:cubicBezTo>
                    <a:pt x="24" y="7"/>
                    <a:pt x="24" y="7"/>
                    <a:pt x="24" y="7"/>
                  </a:cubicBezTo>
                  <a:cubicBezTo>
                    <a:pt x="31" y="7"/>
                    <a:pt x="31" y="7"/>
                    <a:pt x="31" y="7"/>
                  </a:cubicBezTo>
                  <a:cubicBezTo>
                    <a:pt x="27" y="4"/>
                    <a:pt x="27" y="4"/>
                    <a:pt x="27" y="4"/>
                  </a:cubicBezTo>
                  <a:cubicBezTo>
                    <a:pt x="27" y="4"/>
                    <a:pt x="43" y="84"/>
                    <a:pt x="46" y="99"/>
                  </a:cubicBezTo>
                  <a:lnTo>
                    <a:pt x="54" y="99"/>
                  </a:lnTo>
                  <a:close/>
                </a:path>
              </a:pathLst>
            </a:custGeom>
            <a:solidFill>
              <a:srgbClr val="2C58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ṩ1ïďè">
              <a:extLst>
                <a:ext uri="{FF2B5EF4-FFF2-40B4-BE49-F238E27FC236}">
                  <a16:creationId xmlns:a16="http://schemas.microsoft.com/office/drawing/2014/main" id="{35CB38C0-9CCB-1461-7C75-20D9733B5906}"/>
                </a:ext>
              </a:extLst>
            </p:cNvPr>
            <p:cNvSpPr/>
            <p:nvPr/>
          </p:nvSpPr>
          <p:spPr bwMode="auto">
            <a:xfrm>
              <a:off x="3821113" y="1833563"/>
              <a:ext cx="4546600" cy="3468688"/>
            </a:xfrm>
            <a:custGeom>
              <a:avLst/>
              <a:gdLst>
                <a:gd name="T0" fmla="*/ 97 w 97"/>
                <a:gd name="T1" fmla="*/ 2 h 74"/>
                <a:gd name="T2" fmla="*/ 97 w 97"/>
                <a:gd name="T3" fmla="*/ 72 h 74"/>
                <a:gd name="T4" fmla="*/ 95 w 97"/>
                <a:gd name="T5" fmla="*/ 74 h 74"/>
                <a:gd name="T6" fmla="*/ 2 w 97"/>
                <a:gd name="T7" fmla="*/ 74 h 74"/>
                <a:gd name="T8" fmla="*/ 0 w 97"/>
                <a:gd name="T9" fmla="*/ 72 h 74"/>
                <a:gd name="T10" fmla="*/ 0 w 97"/>
                <a:gd name="T11" fmla="*/ 2 h 74"/>
                <a:gd name="T12" fmla="*/ 2 w 97"/>
                <a:gd name="T13" fmla="*/ 0 h 74"/>
                <a:gd name="T14" fmla="*/ 95 w 97"/>
                <a:gd name="T15" fmla="*/ 0 h 74"/>
                <a:gd name="T16" fmla="*/ 97 w 97"/>
                <a:gd name="T1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74">
                  <a:moveTo>
                    <a:pt x="97" y="2"/>
                  </a:moveTo>
                  <a:cubicBezTo>
                    <a:pt x="97" y="72"/>
                    <a:pt x="97" y="72"/>
                    <a:pt x="97" y="72"/>
                  </a:cubicBezTo>
                  <a:cubicBezTo>
                    <a:pt x="97" y="73"/>
                    <a:pt x="96" y="74"/>
                    <a:pt x="95" y="74"/>
                  </a:cubicBezTo>
                  <a:cubicBezTo>
                    <a:pt x="2" y="74"/>
                    <a:pt x="2" y="74"/>
                    <a:pt x="2" y="74"/>
                  </a:cubicBezTo>
                  <a:cubicBezTo>
                    <a:pt x="1" y="74"/>
                    <a:pt x="0" y="73"/>
                    <a:pt x="0" y="72"/>
                  </a:cubicBezTo>
                  <a:cubicBezTo>
                    <a:pt x="0" y="2"/>
                    <a:pt x="0" y="2"/>
                    <a:pt x="0" y="2"/>
                  </a:cubicBezTo>
                  <a:cubicBezTo>
                    <a:pt x="0" y="1"/>
                    <a:pt x="1" y="0"/>
                    <a:pt x="2" y="0"/>
                  </a:cubicBezTo>
                  <a:cubicBezTo>
                    <a:pt x="95" y="0"/>
                    <a:pt x="95" y="0"/>
                    <a:pt x="95" y="0"/>
                  </a:cubicBezTo>
                  <a:cubicBezTo>
                    <a:pt x="96" y="0"/>
                    <a:pt x="97" y="1"/>
                    <a:pt x="97" y="2"/>
                  </a:cubicBezTo>
                  <a:close/>
                </a:path>
              </a:pathLst>
            </a:custGeom>
            <a:solidFill>
              <a:srgbClr val="D847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š1íḍê">
              <a:extLst>
                <a:ext uri="{FF2B5EF4-FFF2-40B4-BE49-F238E27FC236}">
                  <a16:creationId xmlns:a16="http://schemas.microsoft.com/office/drawing/2014/main" id="{8BD168B9-98E3-2034-8256-A2DD8C52CBDB}"/>
                </a:ext>
              </a:extLst>
            </p:cNvPr>
            <p:cNvSpPr/>
            <p:nvPr/>
          </p:nvSpPr>
          <p:spPr bwMode="auto">
            <a:xfrm>
              <a:off x="4008437" y="2022475"/>
              <a:ext cx="4171951" cy="3092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 name="ïŝḻíḓe">
              <a:extLst>
                <a:ext uri="{FF2B5EF4-FFF2-40B4-BE49-F238E27FC236}">
                  <a16:creationId xmlns:a16="http://schemas.microsoft.com/office/drawing/2014/main" id="{239586CC-BAB8-8A82-F3B0-A4B0F2AF3CAD}"/>
                </a:ext>
              </a:extLst>
            </p:cNvPr>
            <p:cNvSpPr/>
            <p:nvPr/>
          </p:nvSpPr>
          <p:spPr bwMode="auto">
            <a:xfrm>
              <a:off x="5086351" y="3989388"/>
              <a:ext cx="1588" cy="1588"/>
            </a:xfrm>
            <a:prstGeom prst="rect">
              <a:avLst/>
            </a:prstGeom>
            <a:solidFill>
              <a:srgbClr val="D8472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 name="î$ļiḋé">
              <a:extLst>
                <a:ext uri="{FF2B5EF4-FFF2-40B4-BE49-F238E27FC236}">
                  <a16:creationId xmlns:a16="http://schemas.microsoft.com/office/drawing/2014/main" id="{FCB678DF-AC1C-E515-989D-CB1C2CFE5217}"/>
                </a:ext>
              </a:extLst>
            </p:cNvPr>
            <p:cNvSpPr/>
            <p:nvPr/>
          </p:nvSpPr>
          <p:spPr bwMode="auto">
            <a:xfrm>
              <a:off x="5086351" y="3989388"/>
              <a:ext cx="1588" cy="1588"/>
            </a:xfrm>
            <a:prstGeom prst="rect">
              <a:avLst/>
            </a:prstGeom>
            <a:solidFill>
              <a:srgbClr val="D8472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śļîḑé">
              <a:extLst>
                <a:ext uri="{FF2B5EF4-FFF2-40B4-BE49-F238E27FC236}">
                  <a16:creationId xmlns:a16="http://schemas.microsoft.com/office/drawing/2014/main" id="{87576288-5894-5D77-21CB-392B2BDAFA2F}"/>
                </a:ext>
              </a:extLst>
            </p:cNvPr>
            <p:cNvSpPr/>
            <p:nvPr/>
          </p:nvSpPr>
          <p:spPr bwMode="auto">
            <a:xfrm>
              <a:off x="5086351" y="3989388"/>
              <a:ext cx="1588" cy="1588"/>
            </a:xfrm>
            <a:prstGeom prst="rect">
              <a:avLst/>
            </a:prstGeom>
            <a:solidFill>
              <a:srgbClr val="D8472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ïS1íḑè">
              <a:extLst>
                <a:ext uri="{FF2B5EF4-FFF2-40B4-BE49-F238E27FC236}">
                  <a16:creationId xmlns:a16="http://schemas.microsoft.com/office/drawing/2014/main" id="{8C6894E9-0FCF-E464-8381-5A785BE6866B}"/>
                </a:ext>
              </a:extLst>
            </p:cNvPr>
            <p:cNvSpPr/>
            <p:nvPr/>
          </p:nvSpPr>
          <p:spPr bwMode="auto">
            <a:xfrm>
              <a:off x="5086351" y="3989388"/>
              <a:ext cx="1588" cy="1588"/>
            </a:xfrm>
            <a:prstGeom prst="rect">
              <a:avLst/>
            </a:prstGeom>
            <a:solidFill>
              <a:srgbClr val="D8472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íšḷîdè">
              <a:extLst>
                <a:ext uri="{FF2B5EF4-FFF2-40B4-BE49-F238E27FC236}">
                  <a16:creationId xmlns:a16="http://schemas.microsoft.com/office/drawing/2014/main" id="{030D780B-BE0E-B902-4FEA-BC83AB24E5D0}"/>
                </a:ext>
              </a:extLst>
            </p:cNvPr>
            <p:cNvSpPr/>
            <p:nvPr/>
          </p:nvSpPr>
          <p:spPr bwMode="auto">
            <a:xfrm>
              <a:off x="5086351" y="3989388"/>
              <a:ext cx="1588" cy="1588"/>
            </a:xfrm>
            <a:prstGeom prst="rect">
              <a:avLst/>
            </a:prstGeom>
            <a:solidFill>
              <a:srgbClr val="D8472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í$1iḓè">
              <a:extLst>
                <a:ext uri="{FF2B5EF4-FFF2-40B4-BE49-F238E27FC236}">
                  <a16:creationId xmlns:a16="http://schemas.microsoft.com/office/drawing/2014/main" id="{C537F906-839C-DF81-6DD4-DFB31685FC80}"/>
                </a:ext>
              </a:extLst>
            </p:cNvPr>
            <p:cNvSpPr/>
            <p:nvPr/>
          </p:nvSpPr>
          <p:spPr bwMode="auto">
            <a:xfrm>
              <a:off x="5086351" y="3989388"/>
              <a:ext cx="1588" cy="1588"/>
            </a:xfrm>
            <a:prstGeom prst="rect">
              <a:avLst/>
            </a:prstGeom>
            <a:solidFill>
              <a:srgbClr val="D8472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işļídè">
              <a:extLst>
                <a:ext uri="{FF2B5EF4-FFF2-40B4-BE49-F238E27FC236}">
                  <a16:creationId xmlns:a16="http://schemas.microsoft.com/office/drawing/2014/main" id="{3A9220DF-CD7B-A36A-07E9-A02EEF862C16}"/>
                </a:ext>
              </a:extLst>
            </p:cNvPr>
            <p:cNvSpPr/>
            <p:nvPr/>
          </p:nvSpPr>
          <p:spPr bwMode="auto">
            <a:xfrm>
              <a:off x="5086351" y="3989388"/>
              <a:ext cx="1588" cy="1588"/>
            </a:xfrm>
            <a:prstGeom prst="rect">
              <a:avLst/>
            </a:prstGeom>
            <a:solidFill>
              <a:srgbClr val="D8472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ş1íḓe">
              <a:extLst>
                <a:ext uri="{FF2B5EF4-FFF2-40B4-BE49-F238E27FC236}">
                  <a16:creationId xmlns:a16="http://schemas.microsoft.com/office/drawing/2014/main" id="{E531D197-F3E2-D73F-439E-21D7FCE3374F}"/>
                </a:ext>
              </a:extLst>
            </p:cNvPr>
            <p:cNvSpPr/>
            <p:nvPr/>
          </p:nvSpPr>
          <p:spPr bwMode="auto">
            <a:xfrm>
              <a:off x="4711701" y="3614738"/>
              <a:ext cx="749300" cy="750888"/>
            </a:xfrm>
            <a:custGeom>
              <a:avLst/>
              <a:gdLst>
                <a:gd name="T0" fmla="*/ 13 w 16"/>
                <a:gd name="T1" fmla="*/ 12 h 16"/>
                <a:gd name="T2" fmla="*/ 3 w 16"/>
                <a:gd name="T3" fmla="*/ 14 h 16"/>
                <a:gd name="T4" fmla="*/ 2 w 16"/>
                <a:gd name="T5" fmla="*/ 4 h 16"/>
                <a:gd name="T6" fmla="*/ 12 w 16"/>
                <a:gd name="T7" fmla="*/ 3 h 16"/>
                <a:gd name="T8" fmla="*/ 13 w 16"/>
                <a:gd name="T9" fmla="*/ 12 h 16"/>
              </a:gdLst>
              <a:ahLst/>
              <a:cxnLst>
                <a:cxn ang="0">
                  <a:pos x="T0" y="T1"/>
                </a:cxn>
                <a:cxn ang="0">
                  <a:pos x="T2" y="T3"/>
                </a:cxn>
                <a:cxn ang="0">
                  <a:pos x="T4" y="T5"/>
                </a:cxn>
                <a:cxn ang="0">
                  <a:pos x="T6" y="T7"/>
                </a:cxn>
                <a:cxn ang="0">
                  <a:pos x="T8" y="T9"/>
                </a:cxn>
              </a:cxnLst>
              <a:rect l="0" t="0" r="r" b="b"/>
              <a:pathLst>
                <a:path w="16" h="16">
                  <a:moveTo>
                    <a:pt x="13" y="12"/>
                  </a:moveTo>
                  <a:cubicBezTo>
                    <a:pt x="11" y="16"/>
                    <a:pt x="7" y="16"/>
                    <a:pt x="3" y="14"/>
                  </a:cubicBezTo>
                  <a:cubicBezTo>
                    <a:pt x="0" y="12"/>
                    <a:pt x="0" y="7"/>
                    <a:pt x="2" y="4"/>
                  </a:cubicBezTo>
                  <a:cubicBezTo>
                    <a:pt x="4" y="1"/>
                    <a:pt x="9" y="0"/>
                    <a:pt x="12" y="3"/>
                  </a:cubicBezTo>
                  <a:cubicBezTo>
                    <a:pt x="15" y="5"/>
                    <a:pt x="16" y="9"/>
                    <a:pt x="1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35" name="直接箭头连接符 34">
            <a:extLst>
              <a:ext uri="{FF2B5EF4-FFF2-40B4-BE49-F238E27FC236}">
                <a16:creationId xmlns:a16="http://schemas.microsoft.com/office/drawing/2014/main" id="{50E9D016-4995-D0CA-12CB-8F8483F6F55E}"/>
              </a:ext>
            </a:extLst>
          </p:cNvPr>
          <p:cNvCxnSpPr>
            <a:cxnSpLocks/>
          </p:cNvCxnSpPr>
          <p:nvPr/>
        </p:nvCxnSpPr>
        <p:spPr>
          <a:xfrm flipV="1">
            <a:off x="5256868" y="3145774"/>
            <a:ext cx="1203405" cy="2832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F4F7DD60-3017-0F45-2378-E01884CCE9B5}"/>
              </a:ext>
            </a:extLst>
          </p:cNvPr>
          <p:cNvSpPr/>
          <p:nvPr/>
        </p:nvSpPr>
        <p:spPr>
          <a:xfrm>
            <a:off x="1749445" y="2243090"/>
            <a:ext cx="3100794" cy="2388383"/>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5AD36BDD-C5CF-C6A8-BB08-CE02AF351F54}"/>
              </a:ext>
            </a:extLst>
          </p:cNvPr>
          <p:cNvSpPr txBox="1"/>
          <p:nvPr/>
        </p:nvSpPr>
        <p:spPr>
          <a:xfrm>
            <a:off x="1782830" y="2843042"/>
            <a:ext cx="3034024" cy="1477328"/>
          </a:xfrm>
          <a:prstGeom prst="rect">
            <a:avLst/>
          </a:prstGeom>
          <a:noFill/>
        </p:spPr>
        <p:txBody>
          <a:bodyPr wrap="square" rtlCol="0">
            <a:spAutoFit/>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为了更好地描述软件架构，通常使用</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4+1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视图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，包括逻辑视图、处理视图、物理视图、开发视图和场景视图。</a:t>
            </a:r>
          </a:p>
          <a:p>
            <a:endParaRPr lang="zh-CN" altLang="en-US" dirty="0"/>
          </a:p>
        </p:txBody>
      </p:sp>
    </p:spTree>
    <p:extLst>
      <p:ext uri="{BB962C8B-B14F-4D97-AF65-F5344CB8AC3E}">
        <p14:creationId xmlns:p14="http://schemas.microsoft.com/office/powerpoint/2010/main" val="117740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FC11A-AC3C-7CA1-7BCB-7673FF38C1EA}"/>
              </a:ext>
            </a:extLst>
          </p:cNvPr>
          <p:cNvSpPr>
            <a:spLocks noGrp="1"/>
          </p:cNvSpPr>
          <p:nvPr>
            <p:ph type="title"/>
          </p:nvPr>
        </p:nvSpPr>
        <p:spPr/>
        <p:txBody>
          <a:bodyPr/>
          <a:lstStyle/>
          <a:p>
            <a:r>
              <a:rPr lang="zh-CN" altLang="en-US" dirty="0"/>
              <a:t>常见软件架构</a:t>
            </a:r>
          </a:p>
        </p:txBody>
      </p:sp>
      <p:sp>
        <p:nvSpPr>
          <p:cNvPr id="3" name="灯片编号占位符 2">
            <a:extLst>
              <a:ext uri="{FF2B5EF4-FFF2-40B4-BE49-F238E27FC236}">
                <a16:creationId xmlns:a16="http://schemas.microsoft.com/office/drawing/2014/main" id="{BE282453-9F20-F696-F7E3-632E2AE6ED29}"/>
              </a:ext>
            </a:extLst>
          </p:cNvPr>
          <p:cNvSpPr>
            <a:spLocks noGrp="1"/>
          </p:cNvSpPr>
          <p:nvPr>
            <p:ph type="sldNum" sz="quarter" idx="12"/>
          </p:nvPr>
        </p:nvSpPr>
        <p:spPr>
          <a:xfrm>
            <a:off x="8814989" y="6380011"/>
            <a:ext cx="2743200" cy="365125"/>
          </a:xfrm>
        </p:spPr>
        <p:txBody>
          <a:bodyPr/>
          <a:lstStyle/>
          <a:p>
            <a:r>
              <a:rPr lang="en-US" altLang="zh-CN" dirty="0"/>
              <a:t>5</a:t>
            </a:r>
            <a:endParaRPr lang="zh-CN" altLang="en-US" dirty="0"/>
          </a:p>
        </p:txBody>
      </p:sp>
      <p:pic>
        <p:nvPicPr>
          <p:cNvPr id="1026" name="Picture 2">
            <a:extLst>
              <a:ext uri="{FF2B5EF4-FFF2-40B4-BE49-F238E27FC236}">
                <a16:creationId xmlns:a16="http://schemas.microsoft.com/office/drawing/2014/main" id="{17E39172-38C2-10E1-3507-F3A2CBFBE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698" y="1628078"/>
            <a:ext cx="5174491" cy="387051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8D767F1C-6E04-19FB-EE1E-A3D1A2E57016}"/>
              </a:ext>
            </a:extLst>
          </p:cNvPr>
          <p:cNvSpPr txBox="1"/>
          <p:nvPr/>
        </p:nvSpPr>
        <p:spPr>
          <a:xfrm>
            <a:off x="552568" y="1366468"/>
            <a:ext cx="3372662" cy="523220"/>
          </a:xfrm>
          <a:prstGeom prst="rect">
            <a:avLst/>
          </a:prstGeom>
          <a:noFill/>
        </p:spPr>
        <p:txBody>
          <a:bodyPr wrap="square" rtlCol="0">
            <a:spAutoFit/>
          </a:bodyPr>
          <a:lstStyle/>
          <a:p>
            <a:r>
              <a:rPr lang="zh-CN" altLang="en-US" sz="2800" b="1" dirty="0">
                <a:cs typeface="+mn-ea"/>
                <a:sym typeface="+mn-lt"/>
              </a:rPr>
              <a:t>一、分层软件架构</a:t>
            </a:r>
            <a:endParaRPr lang="zh-CN" altLang="en-US" dirty="0"/>
          </a:p>
        </p:txBody>
      </p:sp>
      <p:sp>
        <p:nvSpPr>
          <p:cNvPr id="5" name="文本框 4">
            <a:extLst>
              <a:ext uri="{FF2B5EF4-FFF2-40B4-BE49-F238E27FC236}">
                <a16:creationId xmlns:a16="http://schemas.microsoft.com/office/drawing/2014/main" id="{95D18DCB-9797-4E44-400A-B02814542987}"/>
              </a:ext>
            </a:extLst>
          </p:cNvPr>
          <p:cNvSpPr txBox="1"/>
          <p:nvPr/>
        </p:nvSpPr>
        <p:spPr>
          <a:xfrm>
            <a:off x="639337" y="2111298"/>
            <a:ext cx="4155687" cy="4198393"/>
          </a:xfrm>
          <a:prstGeom prst="rect">
            <a:avLst/>
          </a:prstGeom>
          <a:solidFill>
            <a:srgbClr val="D4DEF8"/>
          </a:solidFill>
        </p:spPr>
        <p:txBody>
          <a:bodyPr wrap="square" rtlCol="0">
            <a:spAutoFit/>
          </a:bodyPr>
          <a:lstStyle/>
          <a:p>
            <a:pPr indent="457200">
              <a:lnSpc>
                <a:spcPct val="150000"/>
              </a:lnSpc>
            </a:pPr>
            <a:r>
              <a:rPr lang="zh-CN" altLang="en-US" dirty="0"/>
              <a:t>分层架构（</a:t>
            </a:r>
            <a:r>
              <a:rPr lang="en-US" altLang="zh-CN" dirty="0"/>
              <a:t>layered architecture</a:t>
            </a:r>
            <a:r>
              <a:rPr lang="zh-CN" altLang="en-US" dirty="0"/>
              <a:t>）是最常见的软件架构，也是事实上的标准架构。如果你不知道要用什么架构，那就用它。</a:t>
            </a:r>
          </a:p>
          <a:p>
            <a:pPr indent="457200">
              <a:lnSpc>
                <a:spcPct val="150000"/>
              </a:lnSpc>
            </a:pPr>
            <a:r>
              <a:rPr lang="zh-CN" altLang="en-US" dirty="0"/>
              <a:t>这种架构将软件分成若干个水平层，每一层都有清晰的角色和分工，不需要知道其他层的细节。层与层之间通过接口通信。</a:t>
            </a:r>
          </a:p>
          <a:p>
            <a:pPr indent="457200">
              <a:lnSpc>
                <a:spcPct val="150000"/>
              </a:lnSpc>
            </a:pPr>
            <a:r>
              <a:rPr lang="zh-CN" altLang="en-US" dirty="0"/>
              <a:t>虽然没有明确约定，软件一定要分成多少层，但是四层的结构最常见。</a:t>
            </a:r>
          </a:p>
        </p:txBody>
      </p:sp>
    </p:spTree>
    <p:extLst>
      <p:ext uri="{BB962C8B-B14F-4D97-AF65-F5344CB8AC3E}">
        <p14:creationId xmlns:p14="http://schemas.microsoft.com/office/powerpoint/2010/main" val="270327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FC11A-AC3C-7CA1-7BCB-7673FF38C1EA}"/>
              </a:ext>
            </a:extLst>
          </p:cNvPr>
          <p:cNvSpPr>
            <a:spLocks noGrp="1"/>
          </p:cNvSpPr>
          <p:nvPr>
            <p:ph type="title"/>
          </p:nvPr>
        </p:nvSpPr>
        <p:spPr/>
        <p:txBody>
          <a:bodyPr/>
          <a:lstStyle/>
          <a:p>
            <a:r>
              <a:rPr lang="zh-CN" altLang="en-US" dirty="0"/>
              <a:t>常见软件架构</a:t>
            </a:r>
          </a:p>
        </p:txBody>
      </p:sp>
      <p:sp>
        <p:nvSpPr>
          <p:cNvPr id="3" name="灯片编号占位符 2">
            <a:extLst>
              <a:ext uri="{FF2B5EF4-FFF2-40B4-BE49-F238E27FC236}">
                <a16:creationId xmlns:a16="http://schemas.microsoft.com/office/drawing/2014/main" id="{BE282453-9F20-F696-F7E3-632E2AE6ED29}"/>
              </a:ext>
            </a:extLst>
          </p:cNvPr>
          <p:cNvSpPr>
            <a:spLocks noGrp="1"/>
          </p:cNvSpPr>
          <p:nvPr>
            <p:ph type="sldNum" sz="quarter" idx="12"/>
          </p:nvPr>
        </p:nvSpPr>
        <p:spPr>
          <a:xfrm>
            <a:off x="8904054" y="6374074"/>
            <a:ext cx="2743200" cy="365125"/>
          </a:xfrm>
        </p:spPr>
        <p:txBody>
          <a:bodyPr/>
          <a:lstStyle/>
          <a:p>
            <a:r>
              <a:rPr lang="en-US" altLang="zh-CN" dirty="0"/>
              <a:t>6</a:t>
            </a:r>
            <a:endParaRPr lang="zh-CN" altLang="en-US" dirty="0"/>
          </a:p>
        </p:txBody>
      </p:sp>
      <p:sp>
        <p:nvSpPr>
          <p:cNvPr id="4" name="文本框 3">
            <a:extLst>
              <a:ext uri="{FF2B5EF4-FFF2-40B4-BE49-F238E27FC236}">
                <a16:creationId xmlns:a16="http://schemas.microsoft.com/office/drawing/2014/main" id="{8D767F1C-6E04-19FB-EE1E-A3D1A2E57016}"/>
              </a:ext>
            </a:extLst>
          </p:cNvPr>
          <p:cNvSpPr txBox="1"/>
          <p:nvPr/>
        </p:nvSpPr>
        <p:spPr>
          <a:xfrm>
            <a:off x="552568" y="1366468"/>
            <a:ext cx="3372662" cy="523220"/>
          </a:xfrm>
          <a:prstGeom prst="rect">
            <a:avLst/>
          </a:prstGeom>
          <a:noFill/>
        </p:spPr>
        <p:txBody>
          <a:bodyPr wrap="square" rtlCol="0">
            <a:spAutoFit/>
          </a:bodyPr>
          <a:lstStyle/>
          <a:p>
            <a:r>
              <a:rPr lang="zh-CN" altLang="en-US" sz="2800" b="1" dirty="0">
                <a:cs typeface="+mn-ea"/>
                <a:sym typeface="+mn-lt"/>
              </a:rPr>
              <a:t>二、事件驱动架构</a:t>
            </a:r>
            <a:endParaRPr lang="zh-CN" altLang="en-US" dirty="0"/>
          </a:p>
        </p:txBody>
      </p:sp>
      <p:sp>
        <p:nvSpPr>
          <p:cNvPr id="5" name="文本框 4">
            <a:extLst>
              <a:ext uri="{FF2B5EF4-FFF2-40B4-BE49-F238E27FC236}">
                <a16:creationId xmlns:a16="http://schemas.microsoft.com/office/drawing/2014/main" id="{95D18DCB-9797-4E44-400A-B02814542987}"/>
              </a:ext>
            </a:extLst>
          </p:cNvPr>
          <p:cNvSpPr txBox="1"/>
          <p:nvPr/>
        </p:nvSpPr>
        <p:spPr>
          <a:xfrm>
            <a:off x="633810" y="2105991"/>
            <a:ext cx="3231945" cy="3367397"/>
          </a:xfrm>
          <a:prstGeom prst="rect">
            <a:avLst/>
          </a:prstGeom>
          <a:solidFill>
            <a:srgbClr val="D4DEF8"/>
          </a:solidFill>
        </p:spPr>
        <p:txBody>
          <a:bodyPr wrap="square" rtlCol="0">
            <a:spAutoFit/>
          </a:bodyPr>
          <a:lstStyle/>
          <a:p>
            <a:pPr indent="457200">
              <a:lnSpc>
                <a:spcPct val="150000"/>
              </a:lnSpc>
            </a:pPr>
            <a:r>
              <a:rPr lang="zh-CN" altLang="zh-CN" dirty="0"/>
              <a:t>事件驱动架构是一种架构模式，其中系统的不同组件通过异步事件进行通信。当事件发生时，系统中的其他组件可以订阅并响应该事件。这种架构模式通常用于处理高度交互的系统，例如实时数据处理或响应式应用程序。</a:t>
            </a:r>
          </a:p>
        </p:txBody>
      </p:sp>
      <p:pic>
        <p:nvPicPr>
          <p:cNvPr id="6" name="图片 5">
            <a:extLst>
              <a:ext uri="{FF2B5EF4-FFF2-40B4-BE49-F238E27FC236}">
                <a16:creationId xmlns:a16="http://schemas.microsoft.com/office/drawing/2014/main" id="{41EC9066-383E-A422-0E56-36C30F59CC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58093" y="1300976"/>
            <a:ext cx="5969380" cy="4600064"/>
          </a:xfrm>
          <a:prstGeom prst="rect">
            <a:avLst/>
          </a:prstGeom>
          <a:noFill/>
          <a:ln>
            <a:noFill/>
          </a:ln>
        </p:spPr>
      </p:pic>
    </p:spTree>
    <p:extLst>
      <p:ext uri="{BB962C8B-B14F-4D97-AF65-F5344CB8AC3E}">
        <p14:creationId xmlns:p14="http://schemas.microsoft.com/office/powerpoint/2010/main" val="16357572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logo主色">
      <a:dk1>
        <a:sysClr val="windowText" lastClr="000000"/>
      </a:dk1>
      <a:lt1>
        <a:sysClr val="window" lastClr="FFFFFF"/>
      </a:lt1>
      <a:dk2>
        <a:srgbClr val="44546A"/>
      </a:dk2>
      <a:lt2>
        <a:srgbClr val="E7E6E6"/>
      </a:lt2>
      <a:accent1>
        <a:srgbClr val="18388A"/>
      </a:accent1>
      <a:accent2>
        <a:srgbClr val="9E1213"/>
      </a:accent2>
      <a:accent3>
        <a:srgbClr val="EC8A04"/>
      </a:accent3>
      <a:accent4>
        <a:srgbClr val="FBA533"/>
      </a:accent4>
      <a:accent5>
        <a:srgbClr val="5B7DC1"/>
      </a:accent5>
      <a:accent6>
        <a:srgbClr val="CC3E3E"/>
      </a:accent6>
      <a:hlink>
        <a:srgbClr val="0563C1"/>
      </a:hlink>
      <a:folHlink>
        <a:srgbClr val="954F72"/>
      </a:folHlink>
    </a:clrScheme>
    <a:fontScheme name="font">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42517</TotalTime>
  <Words>2939</Words>
  <Application>Microsoft Office PowerPoint</Application>
  <PresentationFormat>宽屏</PresentationFormat>
  <Paragraphs>207</Paragraphs>
  <Slides>27</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Arial Unicode MS</vt:lpstr>
      <vt:lpstr>Roboto Regular</vt:lpstr>
      <vt:lpstr>等线</vt:lpstr>
      <vt:lpstr>方正兰亭细黑_GBK</vt:lpstr>
      <vt:lpstr>思源黑体 CN Normal</vt:lpstr>
      <vt:lpstr>宋体</vt:lpstr>
      <vt:lpstr>微软雅黑</vt:lpstr>
      <vt:lpstr>微软雅黑</vt:lpstr>
      <vt:lpstr>Arial</vt:lpstr>
      <vt:lpstr>Calibri</vt:lpstr>
      <vt:lpstr>Wingdings</vt:lpstr>
      <vt:lpstr>Office 主题​​</vt:lpstr>
      <vt:lpstr>1_OfficePLUS</vt:lpstr>
      <vt:lpstr>PowerPoint 演示文稿</vt:lpstr>
      <vt:lpstr>PowerPoint 演示文稿</vt:lpstr>
      <vt:lpstr>PowerPoint 演示文稿</vt:lpstr>
      <vt:lpstr>软件架构概念</vt:lpstr>
      <vt:lpstr>软件架构风格</vt:lpstr>
      <vt:lpstr>软件架构设计方法</vt:lpstr>
      <vt:lpstr>4+1视图</vt:lpstr>
      <vt:lpstr>常见软件架构</vt:lpstr>
      <vt:lpstr>常见软件架构</vt:lpstr>
      <vt:lpstr>常见软件架构</vt:lpstr>
      <vt:lpstr>常见软件架构</vt:lpstr>
      <vt:lpstr>常见软件架构</vt:lpstr>
      <vt:lpstr>不同架构间对比</vt:lpstr>
      <vt:lpstr>不同架构间对比</vt:lpstr>
      <vt:lpstr>不同架构间对比</vt:lpstr>
      <vt:lpstr>PowerPoint 演示文稿</vt:lpstr>
      <vt:lpstr>软件架构恢复</vt:lpstr>
      <vt:lpstr>软件恢复相关研究举例</vt:lpstr>
      <vt:lpstr>软件架构腐蚀评估</vt:lpstr>
      <vt:lpstr>软件腐蚀相关研究举例</vt:lpstr>
      <vt:lpstr>软件架构重构</vt:lpstr>
      <vt:lpstr>软件架构重构相关研究举例</vt:lpstr>
      <vt:lpstr>PowerPoint 演示文稿</vt:lpstr>
      <vt:lpstr>软件架构发展趋势与展望</vt:lpstr>
      <vt:lpstr>PowerPoint 演示文稿</vt:lpstr>
      <vt:lpstr>05 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戴建邦</dc:creator>
  <cp:lastModifiedBy>竟晗 徐</cp:lastModifiedBy>
  <cp:revision>3035</cp:revision>
  <dcterms:created xsi:type="dcterms:W3CDTF">2018-12-16T05:38:48Z</dcterms:created>
  <dcterms:modified xsi:type="dcterms:W3CDTF">2024-05-29T07:42:53Z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