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3" r:id="rId3"/>
    <p:sldId id="257" r:id="rId4"/>
    <p:sldId id="272" r:id="rId5"/>
    <p:sldId id="258" r:id="rId6"/>
    <p:sldId id="262" r:id="rId7"/>
    <p:sldId id="263" r:id="rId8"/>
    <p:sldId id="261" r:id="rId9"/>
    <p:sldId id="276" r:id="rId10"/>
    <p:sldId id="274" r:id="rId11"/>
    <p:sldId id="275" r:id="rId12"/>
    <p:sldId id="277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55" autoAdjust="0"/>
  </p:normalViewPr>
  <p:slideViewPr>
    <p:cSldViewPr>
      <p:cViewPr>
        <p:scale>
          <a:sx n="75" d="100"/>
          <a:sy n="75" d="100"/>
        </p:scale>
        <p:origin x="-5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78CFE-04F0-4456-9E06-2CA88720C3E6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10A81-B885-40E1-932A-FC06A63319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b="1" dirty="0" smtClean="0"/>
              <a:t>Image</a:t>
            </a:r>
            <a:r>
              <a:rPr lang="en-PH" b="1" baseline="0" dirty="0" smtClean="0"/>
              <a:t> Resource:</a:t>
            </a:r>
            <a:r>
              <a:rPr lang="en-PH" b="0" baseline="0" dirty="0" smtClean="0"/>
              <a:t> https://slack.com/brand-guidelines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10A81-B885-40E1-932A-FC06A63319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b="1" dirty="0" smtClean="0"/>
              <a:t>Image Resource:</a:t>
            </a:r>
            <a:r>
              <a:rPr lang="en-PH" b="0" dirty="0" smtClean="0"/>
              <a:t> https://news.bitcoin.com/diffie-hellman-2015-turing-award/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10A81-B885-40E1-932A-FC06A63319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10A81-B885-40E1-932A-FC06A63319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message digest is a fixed size numeric representation of the contents of a message, </a:t>
            </a:r>
            <a:r>
              <a:rPr lang="en-US" b="1" dirty="0" smtClean="0"/>
              <a:t>computed</a:t>
            </a:r>
            <a:r>
              <a:rPr lang="en-US" dirty="0" smtClean="0"/>
              <a:t> by a hash function. A message digest can be encrypted, forming a digital signature.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10A81-B885-40E1-932A-FC06A63319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b="1" dirty="0" smtClean="0"/>
              <a:t>Digital Signatures - </a:t>
            </a:r>
            <a:r>
              <a:rPr lang="en-PH" dirty="0" smtClean="0"/>
              <a:t>These are first transformed with the algorithm to give a message-digest, then sent to the recipient of a coded transmission along with the associated hash value or key using separate transmissions.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b="1" dirty="0" smtClean="0"/>
              <a:t>Files Downloaded</a:t>
            </a:r>
            <a:r>
              <a:rPr lang="en-PH" b="1" baseline="0" dirty="0" smtClean="0"/>
              <a:t> </a:t>
            </a:r>
            <a:r>
              <a:rPr lang="en-PH" b="0" baseline="0" dirty="0" smtClean="0"/>
              <a:t>- </a:t>
            </a:r>
            <a:r>
              <a:rPr lang="en-PH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hashes are used to authenticate messages. In this case, we are trying to protect the original input from tampering, and we select a hash that is strong enough to make malicious attack infeasible or unprofitable.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10A81-B885-40E1-932A-FC06A63319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Authentication</a:t>
            </a:r>
            <a:r>
              <a:rPr lang="en-US" dirty="0" smtClean="0"/>
              <a:t> - Cryptographic hash functions let you log in to a system without storing your password anywhere vulnerable.</a:t>
            </a:r>
          </a:p>
          <a:p>
            <a:r>
              <a:rPr lang="en-US" b="1" dirty="0" smtClean="0"/>
              <a:t>Search</a:t>
            </a:r>
            <a:r>
              <a:rPr lang="en-US" b="1" baseline="0" dirty="0" smtClean="0"/>
              <a:t> - </a:t>
            </a:r>
            <a:r>
              <a:rPr lang="en-US" dirty="0" smtClean="0"/>
              <a:t>Hashing is useful for indexing large storage spaces, so that you can look things up in them without reading their entire contents every time.</a:t>
            </a:r>
          </a:p>
          <a:p>
            <a:r>
              <a:rPr lang="en-US" b="1" dirty="0" smtClean="0"/>
              <a:t>Programming Languages </a:t>
            </a:r>
            <a:r>
              <a:rPr lang="en-US" b="0" dirty="0" smtClean="0"/>
              <a:t>-</a:t>
            </a:r>
            <a:r>
              <a:rPr lang="en-US" b="0" baseline="0" dirty="0" smtClean="0"/>
              <a:t> </a:t>
            </a:r>
            <a:r>
              <a:rPr lang="en-US" dirty="0" smtClean="0"/>
              <a:t>Hash tables are a convenient way to implement the mechanism that connects a variable's name to its memory location.</a:t>
            </a:r>
          </a:p>
          <a:p>
            <a:r>
              <a:rPr lang="en-US" b="1" dirty="0" smtClean="0"/>
              <a:t>Key Updating</a:t>
            </a:r>
            <a:r>
              <a:rPr lang="en-US" b="0" dirty="0" smtClean="0"/>
              <a:t>- key</a:t>
            </a:r>
            <a:r>
              <a:rPr lang="en-US" dirty="0" smtClean="0"/>
              <a:t> is hashed at specific intervals resulting in new key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10A81-B885-40E1-932A-FC06A63319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b="1" dirty="0" smtClean="0"/>
              <a:t>Resources:</a:t>
            </a:r>
            <a:endParaRPr lang="en-PH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http://etutorials.org/Programming/Programming+.net+security/Part+III+.NET+Cryptography/Chapter+13.+Hashing+Algorithms/13.1+Hashing+Algorithms+Explained/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http://www.cs.uregina.ca/Links/class-info/210/Hash/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http://interactivepython.org/runestone/static/pythonds/SortSearch/Hashing.html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https://www.hackerearth.com/practice/data-structures/hash-tables/basics-of-hash-tables/tutorial/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https://www.ibm.com/support/knowledgecenter/en/SSFKSJ_7.1.0/.../sy10510_.htm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10A81-B885-40E1-932A-FC06A63319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2667763" y="630937"/>
            <a:ext cx="3926681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E6F1F6-4629-4D53-A11E-ACE05BE9BBC6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FBC22B-7A1B-4113-8F3A-7C27012144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F1F6-4629-4D53-A11E-ACE05BE9BBC6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C22B-7A1B-4113-8F3A-7C2701214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382386"/>
            <a:ext cx="1119099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82386"/>
            <a:ext cx="6294439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F1F6-4629-4D53-A11E-ACE05BE9BBC6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C22B-7A1B-4113-8F3A-7C2701214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F1F6-4629-4D53-A11E-ACE05BE9BBC6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C22B-7A1B-4113-8F3A-7C2701214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E6F1F6-4629-4D53-A11E-ACE05BE9BBC6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FBC22B-7A1B-4113-8F3A-7C270121446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110979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60045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2286000"/>
            <a:ext cx="360045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F1F6-4629-4D53-A11E-ACE05BE9BBC6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C22B-7A1B-4113-8F3A-7C2701214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2199634"/>
            <a:ext cx="36004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909102"/>
            <a:ext cx="360045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004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0045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F1F6-4629-4D53-A11E-ACE05BE9BBC6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C22B-7A1B-4113-8F3A-7C2701214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F1F6-4629-4D53-A11E-ACE05BE9BBC6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C22B-7A1B-4113-8F3A-7C2701214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F1F6-4629-4D53-A11E-ACE05BE9BBC6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C22B-7A1B-4113-8F3A-7C2701214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6E6F1F6-4629-4D53-A11E-ACE05BE9BBC6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EFBC22B-7A1B-4113-8F3A-7C27012144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6E6F1F6-4629-4D53-A11E-ACE05BE9BBC6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6375679"/>
            <a:ext cx="925830" cy="345796"/>
          </a:xfrm>
        </p:spPr>
        <p:txBody>
          <a:bodyPr/>
          <a:lstStyle/>
          <a:p>
            <a:fld id="{7EFBC22B-7A1B-4113-8F3A-7C2701214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6E6F1F6-4629-4D53-A11E-ACE05BE9BBC6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FBC22B-7A1B-4113-8F3A-7C27012144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664369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1447800"/>
            <a:ext cx="3555556" cy="35555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438400"/>
            <a:ext cx="7420708" cy="3207376"/>
          </a:xfrm>
        </p:spPr>
        <p:txBody>
          <a:bodyPr/>
          <a:lstStyle/>
          <a:p>
            <a:r>
              <a:rPr lang="en-PH" dirty="0" smtClean="0"/>
              <a:t>Hash Algorithm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872442" cy="112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296974"/>
          </a:xfrm>
        </p:spPr>
        <p:txBody>
          <a:bodyPr>
            <a:normAutofit/>
          </a:bodyPr>
          <a:lstStyle/>
          <a:p>
            <a:r>
              <a:rPr lang="en-PH" sz="4000" dirty="0" smtClean="0"/>
              <a:t>Placing a value on an array using hashing algorithm.</a:t>
            </a:r>
            <a:endParaRPr 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4" y="2818043"/>
            <a:ext cx="661549" cy="3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4495" y="2817692"/>
            <a:ext cx="1173140" cy="32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17" y="2818395"/>
            <a:ext cx="1525964" cy="33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00576" y="2818043"/>
            <a:ext cx="1181961" cy="3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2278" y="2884198"/>
            <a:ext cx="511595" cy="26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86791" y="2884902"/>
            <a:ext cx="679186" cy="27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0510" y="1746473"/>
            <a:ext cx="595395" cy="3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8677" y="3242797"/>
            <a:ext cx="643904" cy="28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14495" y="3245614"/>
            <a:ext cx="1455409" cy="31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17" y="3247023"/>
            <a:ext cx="1525964" cy="33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72014" y="3249136"/>
            <a:ext cx="1455409" cy="3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29403" y="3180517"/>
            <a:ext cx="996728" cy="39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58229" y="3246671"/>
            <a:ext cx="595395" cy="3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14495" y="1814037"/>
            <a:ext cx="643904" cy="28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7239" y="3467676"/>
            <a:ext cx="926163" cy="41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14494" y="3534888"/>
            <a:ext cx="1190790" cy="3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971816" y="3601397"/>
            <a:ext cx="1455409" cy="29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72014" y="3532423"/>
            <a:ext cx="1181961" cy="3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400840" y="3532776"/>
            <a:ext cx="771803" cy="33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43914" y="3599282"/>
            <a:ext cx="740931" cy="27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0115" y="1746474"/>
            <a:ext cx="633398" cy="3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Hashing 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428736"/>
            <a:ext cx="7231380" cy="390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5429264"/>
            <a:ext cx="72485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sz="4800" dirty="0" smtClean="0"/>
              <a:t>Collision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1" y="1940815"/>
            <a:ext cx="769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Mia	M	77	</a:t>
            </a:r>
            <a:r>
              <a:rPr lang="en-US" sz="2000" dirty="0" err="1" smtClean="0"/>
              <a:t>i</a:t>
            </a:r>
            <a:r>
              <a:rPr lang="en-US" sz="2000" dirty="0" smtClean="0"/>
              <a:t>	105	a	97	=  279	</a:t>
            </a:r>
            <a:r>
              <a:rPr lang="en-US" sz="2000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1" y="2315488"/>
            <a:ext cx="769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	T	84	</a:t>
            </a:r>
            <a:r>
              <a:rPr lang="en-US" sz="2000" dirty="0" err="1" smtClean="0"/>
              <a:t>i</a:t>
            </a:r>
            <a:r>
              <a:rPr lang="en-US" sz="2000" dirty="0" smtClean="0"/>
              <a:t>	105	m	109	=  298	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1" y="2694636"/>
            <a:ext cx="769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Bea	B	66	e	101	a	97	=  264	</a:t>
            </a:r>
            <a:r>
              <a:rPr lang="en-US" sz="200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091294"/>
            <a:ext cx="769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Zoe	Z	90	o	111	e	101	=  302	</a:t>
            </a:r>
            <a:r>
              <a:rPr lang="en-US" sz="20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505200"/>
            <a:ext cx="769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Sue	S	83	u	117	e	101	=  301	</a:t>
            </a:r>
            <a:r>
              <a:rPr lang="en-US" sz="2000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933084"/>
            <a:ext cx="769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Len	L	76	e	101	n	110	=  287	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370258"/>
            <a:ext cx="769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Moe	M	77	o	111	e	101	=  289	</a:t>
            </a:r>
            <a:r>
              <a:rPr lang="en-US" sz="2000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4800600"/>
            <a:ext cx="782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Lou	L	76	o	111	u	117	=  304	</a:t>
            </a:r>
            <a:r>
              <a:rPr lang="en-US" sz="2000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5257800"/>
            <a:ext cx="769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Rae	R	82	a	97	e	101	=  280	</a:t>
            </a:r>
            <a:r>
              <a:rPr lang="en-US" sz="20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5715000"/>
            <a:ext cx="769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Max	M	77	a	97	x	120	=  294	</a:t>
            </a:r>
            <a:r>
              <a:rPr lang="en-US" sz="2000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6096000"/>
            <a:ext cx="769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Tod	T	84	o	111	d	100	=  295	</a:t>
            </a:r>
            <a:r>
              <a:rPr lang="en-US" sz="20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8" name="AutoShape 2"/>
          <p:cNvSpPr>
            <a:spLocks noChangeAspect="1" noChangeArrowheads="1" noTextEdit="1"/>
          </p:cNvSpPr>
          <p:nvPr/>
        </p:nvSpPr>
        <p:spPr bwMode="auto">
          <a:xfrm>
            <a:off x="825103" y="731839"/>
            <a:ext cx="6647259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493043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156222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819399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3482578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145756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4810124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5473303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6136481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6799659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825103" y="1298347"/>
            <a:ext cx="7262982" cy="455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829865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7462837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825102" y="772205"/>
            <a:ext cx="7262983" cy="567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987028" y="815975"/>
            <a:ext cx="468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651397" y="815975"/>
            <a:ext cx="4664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2322910" y="815975"/>
            <a:ext cx="44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2936081" y="815975"/>
            <a:ext cx="578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3615928" y="801688"/>
            <a:ext cx="480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4308871" y="815975"/>
            <a:ext cx="460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Zoe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4972050" y="815975"/>
            <a:ext cx="456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5636418" y="815975"/>
            <a:ext cx="453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Lou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6293643" y="815975"/>
            <a:ext cx="468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6929437" y="815975"/>
            <a:ext cx="543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1117996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1781174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2444353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auto">
          <a:xfrm>
            <a:off x="3107530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1"/>
          <p:cNvSpPr>
            <a:spLocks noChangeArrowheads="1"/>
          </p:cNvSpPr>
          <p:nvPr/>
        </p:nvSpPr>
        <p:spPr bwMode="auto">
          <a:xfrm>
            <a:off x="3770709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4433887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5097065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5761434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6424612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7087790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>
            <a:off x="8088085" y="786720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7565401" y="823481"/>
            <a:ext cx="47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36"/>
          <p:cNvSpPr>
            <a:spLocks noChangeArrowheads="1"/>
          </p:cNvSpPr>
          <p:nvPr/>
        </p:nvSpPr>
        <p:spPr bwMode="auto">
          <a:xfrm>
            <a:off x="7686384" y="136615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708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 tmFilter="0, 0; .2, .5; .8, .5; 1, 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500" autoRev="1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 tmFilter="0, 0; .2, .5; .8, .5; 1, 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500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 tmFilter="0, 0; .2, .5; .8, .5; 1, 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500" autoRev="1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5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32" grpId="0"/>
      <p:bldP spid="34" grpId="0"/>
      <p:bldP spid="35" grpId="0"/>
      <p:bldP spid="36" grpId="0"/>
      <p:bldP spid="36" grpId="1"/>
      <p:bldP spid="37" grpId="0" build="allAtOnce"/>
      <p:bldP spid="37" grpId="1" build="allAtOnce"/>
      <p:bldP spid="38" grpId="0"/>
      <p:bldP spid="38" grpId="1"/>
      <p:bldP spid="39" grpId="0"/>
      <p:bldP spid="39" grpId="1"/>
      <p:bldP spid="40" grpId="0"/>
      <p:bldP spid="40" grpId="1"/>
      <p:bldP spid="41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9715" y="1248229"/>
            <a:ext cx="7347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Open Addressing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 resolving a collision by placing an item somewhere other than its calculated address.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3429000"/>
            <a:ext cx="7347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Linear Probing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 open addressing technique that utilizes linear search when the calculated address is already occupied.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2604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spect="1" noChangeArrowheads="1" noTextEdit="1"/>
          </p:cNvSpPr>
          <p:nvPr/>
        </p:nvSpPr>
        <p:spPr bwMode="auto">
          <a:xfrm>
            <a:off x="825103" y="731839"/>
            <a:ext cx="6647259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493043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6222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19399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482578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145756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810124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473303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136481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799659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825103" y="1327377"/>
            <a:ext cx="7262982" cy="703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829865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62837" y="771526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825102" y="772205"/>
            <a:ext cx="7262983" cy="567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987028" y="815975"/>
            <a:ext cx="468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651397" y="815975"/>
            <a:ext cx="4664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322910" y="815975"/>
            <a:ext cx="44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936081" y="815975"/>
            <a:ext cx="578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615928" y="801688"/>
            <a:ext cx="480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308871" y="815975"/>
            <a:ext cx="460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Zoe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972050" y="815975"/>
            <a:ext cx="456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636418" y="815975"/>
            <a:ext cx="453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Lou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293643" y="815975"/>
            <a:ext cx="468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6929437" y="815975"/>
            <a:ext cx="543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1117996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781174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444353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3107530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3770709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433887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097065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5761434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6424612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7087790" y="135572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8088085" y="786720"/>
            <a:ext cx="0" cy="5476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7565401" y="823481"/>
            <a:ext cx="47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686384" y="136615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59806" y="219055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Find Rae</a:t>
            </a:r>
            <a:endParaRPr lang="en-US" sz="3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58544" y="3011025"/>
            <a:ext cx="4147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Rae = (82 + 97 + 101) = 280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528934" y="3909192"/>
            <a:ext cx="2473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280 Mod 11 = 5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3380193" y="4659086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theData</a:t>
            </a:r>
            <a:r>
              <a:rPr lang="en-US" sz="2800" dirty="0" smtClean="0"/>
              <a:t> = Array(5)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3302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Real-Life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633742" cy="3593591"/>
          </a:xfrm>
        </p:spPr>
        <p:txBody>
          <a:bodyPr>
            <a:normAutofit/>
          </a:bodyPr>
          <a:lstStyle/>
          <a:p>
            <a:r>
              <a:rPr lang="en-PH" b="1" dirty="0" smtClean="0">
                <a:solidFill>
                  <a:schemeClr val="tx1"/>
                </a:solidFill>
              </a:rPr>
              <a:t>Digital Signature </a:t>
            </a:r>
            <a:r>
              <a:rPr lang="en-PH" dirty="0" smtClean="0">
                <a:solidFill>
                  <a:schemeClr val="tx1"/>
                </a:solidFill>
              </a:rPr>
              <a:t> -  hashing algorithms are used to scramble digital signatures.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PH" b="1" dirty="0" smtClean="0">
                <a:solidFill>
                  <a:schemeClr val="tx1"/>
                </a:solidFill>
              </a:rPr>
              <a:t>Files Downloaded</a:t>
            </a:r>
            <a:r>
              <a:rPr lang="en-PH" dirty="0" smtClean="0">
                <a:solidFill>
                  <a:schemeClr val="tx1"/>
                </a:solidFill>
              </a:rPr>
              <a:t> - the hash provides additional assurance that the data we received is correct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Real-Life Application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Authentication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Search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Programming languages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Construct a message authentication code (MAC)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Timestamping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Key updating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4384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7200" dirty="0" smtClean="0"/>
              <a:t>Conclusion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343400"/>
            <a:ext cx="7633742" cy="1840993"/>
          </a:xfrm>
        </p:spPr>
        <p:txBody>
          <a:bodyPr>
            <a:normAutofit/>
          </a:bodyPr>
          <a:lstStyle/>
          <a:p>
            <a:r>
              <a:rPr lang="en-PH" dirty="0" smtClean="0">
                <a:solidFill>
                  <a:schemeClr val="tx1"/>
                </a:solidFill>
              </a:rPr>
              <a:t>1976</a:t>
            </a:r>
          </a:p>
          <a:p>
            <a:pPr marL="914400" lvl="1" indent="-457200"/>
            <a:r>
              <a:rPr lang="en-PH" sz="2000" dirty="0" err="1" smtClean="0">
                <a:solidFill>
                  <a:schemeClr val="tx1"/>
                </a:solidFill>
              </a:rPr>
              <a:t>Diffie</a:t>
            </a:r>
            <a:r>
              <a:rPr lang="en-PH" sz="2000" dirty="0" smtClean="0">
                <a:solidFill>
                  <a:schemeClr val="tx1"/>
                </a:solidFill>
              </a:rPr>
              <a:t> and Hellman </a:t>
            </a:r>
          </a:p>
          <a:p>
            <a:pPr marL="1314450" lvl="2" indent="-457200"/>
            <a:r>
              <a:rPr lang="en-PH" sz="2000" dirty="0" smtClean="0">
                <a:solidFill>
                  <a:schemeClr val="tx1"/>
                </a:solidFill>
              </a:rPr>
              <a:t>identified the need for a one-way hash function as a building block of a digital signature scheme.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DiffHellCov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1219200"/>
            <a:ext cx="5105400" cy="29002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4038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Whitfield </a:t>
            </a:r>
            <a:r>
              <a:rPr lang="en-PH" dirty="0" err="1" smtClean="0"/>
              <a:t>Diffie</a:t>
            </a:r>
            <a:r>
              <a:rPr lang="en-PH" dirty="0" smtClean="0"/>
              <a:t>		Martin Hellman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History </a:t>
            </a:r>
            <a:r>
              <a:rPr lang="en-PH" sz="2800" dirty="0" smtClean="0">
                <a:solidFill>
                  <a:srgbClr val="2A1A00"/>
                </a:solidFill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633742" cy="3886200"/>
          </a:xfrm>
        </p:spPr>
        <p:txBody>
          <a:bodyPr>
            <a:noAutofit/>
          </a:bodyPr>
          <a:lstStyle/>
          <a:p>
            <a:pPr marL="514350" indent="-457200"/>
            <a:r>
              <a:rPr lang="en-US" dirty="0" smtClean="0">
                <a:solidFill>
                  <a:schemeClr val="tx1"/>
                </a:solidFill>
              </a:rPr>
              <a:t>1976 (cont.)</a:t>
            </a:r>
          </a:p>
          <a:p>
            <a:pPr marL="914400" lvl="1" indent="-457200"/>
            <a:r>
              <a:rPr lang="en-PH" sz="2000" dirty="0" smtClean="0">
                <a:solidFill>
                  <a:schemeClr val="tx1"/>
                </a:solidFill>
              </a:rPr>
              <a:t>The </a:t>
            </a:r>
            <a:r>
              <a:rPr lang="en-PH" sz="2000" dirty="0">
                <a:solidFill>
                  <a:schemeClr val="tx1"/>
                </a:solidFill>
              </a:rPr>
              <a:t>first definitions, analysis and constructions for cryptographic hash functions can be found in the work of </a:t>
            </a:r>
            <a:r>
              <a:rPr lang="en-PH" sz="2000" i="1" dirty="0">
                <a:solidFill>
                  <a:schemeClr val="tx1"/>
                </a:solidFill>
              </a:rPr>
              <a:t>Rabin, Yuval , and </a:t>
            </a:r>
            <a:r>
              <a:rPr lang="en-PH" sz="2000" i="1" dirty="0" err="1">
                <a:solidFill>
                  <a:schemeClr val="tx1"/>
                </a:solidFill>
              </a:rPr>
              <a:t>Merkle</a:t>
            </a:r>
            <a:r>
              <a:rPr lang="en-PH" sz="2000" dirty="0">
                <a:solidFill>
                  <a:schemeClr val="tx1"/>
                </a:solidFill>
              </a:rPr>
              <a:t>  of the late </a:t>
            </a:r>
            <a:r>
              <a:rPr lang="en-PH" sz="2000" dirty="0" smtClean="0">
                <a:solidFill>
                  <a:schemeClr val="tx1"/>
                </a:solidFill>
              </a:rPr>
              <a:t>1970s.</a:t>
            </a:r>
          </a:p>
          <a:p>
            <a:pPr marL="514350" indent="-457200"/>
            <a:r>
              <a:rPr lang="en-PH" dirty="0" smtClean="0">
                <a:solidFill>
                  <a:schemeClr val="tx1"/>
                </a:solidFill>
              </a:rPr>
              <a:t>1987</a:t>
            </a:r>
          </a:p>
          <a:p>
            <a:pPr marL="914400" lvl="1" indent="-457200"/>
            <a:r>
              <a:rPr lang="en-PH" sz="2000" i="1" dirty="0" err="1">
                <a:solidFill>
                  <a:schemeClr val="tx1"/>
                </a:solidFill>
              </a:rPr>
              <a:t>Damg˚ard</a:t>
            </a:r>
            <a:r>
              <a:rPr lang="en-PH" sz="2000" i="1" dirty="0">
                <a:solidFill>
                  <a:schemeClr val="tx1"/>
                </a:solidFill>
              </a:rPr>
              <a:t> </a:t>
            </a:r>
            <a:r>
              <a:rPr lang="en-PH" sz="2000" dirty="0">
                <a:solidFill>
                  <a:schemeClr val="tx1"/>
                </a:solidFill>
              </a:rPr>
              <a:t>formalized the definition of collision </a:t>
            </a:r>
            <a:r>
              <a:rPr lang="en-PH" sz="2000" dirty="0" smtClean="0">
                <a:solidFill>
                  <a:schemeClr val="tx1"/>
                </a:solidFill>
              </a:rPr>
              <a:t>resistance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History </a:t>
            </a:r>
            <a:r>
              <a:rPr lang="en-PH" sz="2800" dirty="0" smtClean="0"/>
              <a:t>(cont.)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633742" cy="3593591"/>
          </a:xfrm>
        </p:spPr>
        <p:txBody>
          <a:bodyPr>
            <a:noAutofit/>
          </a:bodyPr>
          <a:lstStyle/>
          <a:p>
            <a:pPr marL="514350" indent="-457200"/>
            <a:r>
              <a:rPr lang="en-PH" dirty="0" smtClean="0">
                <a:solidFill>
                  <a:schemeClr val="tx1"/>
                </a:solidFill>
              </a:rPr>
              <a:t>1989</a:t>
            </a:r>
          </a:p>
          <a:p>
            <a:pPr marL="914400" lvl="1" indent="-457200"/>
            <a:r>
              <a:rPr lang="en-PH" sz="2000" i="1" dirty="0" err="1" smtClean="0">
                <a:solidFill>
                  <a:schemeClr val="tx1"/>
                </a:solidFill>
              </a:rPr>
              <a:t>Naor</a:t>
            </a:r>
            <a:r>
              <a:rPr lang="en-PH" sz="2000" dirty="0" smtClean="0">
                <a:solidFill>
                  <a:schemeClr val="tx1"/>
                </a:solidFill>
              </a:rPr>
              <a:t> and </a:t>
            </a:r>
            <a:r>
              <a:rPr lang="en-PH" sz="2000" i="1" dirty="0" smtClean="0">
                <a:solidFill>
                  <a:schemeClr val="tx1"/>
                </a:solidFill>
              </a:rPr>
              <a:t>Yung</a:t>
            </a:r>
            <a:r>
              <a:rPr lang="en-PH" sz="2000" dirty="0" smtClean="0">
                <a:solidFill>
                  <a:schemeClr val="tx1"/>
                </a:solidFill>
              </a:rPr>
              <a:t> defined a variant of </a:t>
            </a:r>
            <a:r>
              <a:rPr lang="en-PH" sz="2000" dirty="0" err="1" smtClean="0">
                <a:solidFill>
                  <a:schemeClr val="tx1"/>
                </a:solidFill>
              </a:rPr>
              <a:t>seoncd</a:t>
            </a:r>
            <a:r>
              <a:rPr lang="en-PH" sz="2000" dirty="0" smtClean="0">
                <a:solidFill>
                  <a:schemeClr val="tx1"/>
                </a:solidFill>
              </a:rPr>
              <a:t> </a:t>
            </a:r>
            <a:r>
              <a:rPr lang="en-PH" sz="2000" dirty="0" err="1" smtClean="0">
                <a:solidFill>
                  <a:schemeClr val="tx1"/>
                </a:solidFill>
              </a:rPr>
              <a:t>preimage</a:t>
            </a:r>
            <a:r>
              <a:rPr lang="en-PH" sz="2000" dirty="0" smtClean="0">
                <a:solidFill>
                  <a:schemeClr val="tx1"/>
                </a:solidFill>
              </a:rPr>
              <a:t> resistant functions called Universal One Way Hash Functions.</a:t>
            </a:r>
          </a:p>
          <a:p>
            <a:pPr marL="514350" indent="-457200"/>
            <a:r>
              <a:rPr lang="en-PH" dirty="0" smtClean="0">
                <a:solidFill>
                  <a:schemeClr val="tx1"/>
                </a:solidFill>
              </a:rPr>
              <a:t>2004</a:t>
            </a:r>
          </a:p>
          <a:p>
            <a:pPr marL="914400" lvl="1" indent="-457200"/>
            <a:r>
              <a:rPr lang="en-PH" sz="2000" dirty="0" smtClean="0">
                <a:solidFill>
                  <a:schemeClr val="tx1"/>
                </a:solidFill>
              </a:rPr>
              <a:t>perfected differential cryptanalysis </a:t>
            </a:r>
          </a:p>
          <a:p>
            <a:pPr marL="514350" indent="-457200"/>
            <a:r>
              <a:rPr lang="en-PH" dirty="0" smtClean="0">
                <a:solidFill>
                  <a:schemeClr val="tx1"/>
                </a:solidFill>
              </a:rPr>
              <a:t>2007</a:t>
            </a:r>
          </a:p>
          <a:p>
            <a:pPr marL="914400" lvl="1" indent="-457200"/>
            <a:r>
              <a:rPr lang="en-PH" sz="2000" dirty="0" smtClean="0">
                <a:solidFill>
                  <a:schemeClr val="tx1"/>
                </a:solidFill>
              </a:rPr>
              <a:t>NIST announced that it would organize the SHA-3 competition, with as goal to select a new hash function family by 2012.</a:t>
            </a:r>
          </a:p>
          <a:p>
            <a:pPr marL="514350" indent="-457200"/>
            <a:r>
              <a:rPr lang="en-PH" dirty="0" smtClean="0">
                <a:solidFill>
                  <a:schemeClr val="tx1"/>
                </a:solidFill>
              </a:rPr>
              <a:t>2008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633742" cy="3593591"/>
          </a:xfrm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Hashing algorithm is another type of encryption which focuses on applying math.</a:t>
            </a:r>
          </a:p>
          <a:p>
            <a:endParaRPr lang="en-PH" dirty="0" smtClean="0">
              <a:solidFill>
                <a:schemeClr val="tx1"/>
              </a:solidFill>
            </a:endParaRPr>
          </a:p>
          <a:p>
            <a:r>
              <a:rPr lang="en-PH" dirty="0" smtClean="0">
                <a:solidFill>
                  <a:schemeClr val="tx1"/>
                </a:solidFill>
              </a:rPr>
              <a:t>Going through the process produces </a:t>
            </a:r>
            <a:r>
              <a:rPr lang="en-PH" b="1" dirty="0" smtClean="0">
                <a:solidFill>
                  <a:schemeClr val="tx1"/>
                </a:solidFill>
              </a:rPr>
              <a:t>“message digest”</a:t>
            </a:r>
            <a:r>
              <a:rPr lang="en-PH" dirty="0" smtClean="0">
                <a:solidFill>
                  <a:schemeClr val="tx1"/>
                </a:solidFill>
              </a:rPr>
              <a:t> or </a:t>
            </a:r>
            <a:r>
              <a:rPr lang="en-PH" b="1" dirty="0" smtClean="0">
                <a:solidFill>
                  <a:schemeClr val="tx1"/>
                </a:solidFill>
              </a:rPr>
              <a:t>“message fingerprint”</a:t>
            </a:r>
          </a:p>
          <a:p>
            <a:endParaRPr lang="en-PH" b="1" dirty="0" smtClean="0">
              <a:solidFill>
                <a:schemeClr val="tx1"/>
              </a:solidFill>
            </a:endParaRPr>
          </a:p>
          <a:p>
            <a:r>
              <a:rPr lang="en-PH" dirty="0" smtClean="0">
                <a:solidFill>
                  <a:schemeClr val="tx1"/>
                </a:solidFill>
              </a:rPr>
              <a:t>Mostly used by cryptographers for securing passwords as well as crypto-currencies like </a:t>
            </a:r>
            <a:r>
              <a:rPr lang="en-PH" b="1" dirty="0" err="1" smtClean="0">
                <a:solidFill>
                  <a:schemeClr val="tx1"/>
                </a:solidFill>
              </a:rPr>
              <a:t>Bitcoin</a:t>
            </a:r>
            <a:r>
              <a:rPr lang="en-PH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</a:t>
            </a:r>
            <a:r>
              <a:rPr lang="en-PH" sz="2800" dirty="0" smtClean="0"/>
              <a:t>(cont.)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633742" cy="3593591"/>
          </a:xfrm>
        </p:spPr>
        <p:txBody>
          <a:bodyPr>
            <a:normAutofit/>
          </a:bodyPr>
          <a:lstStyle/>
          <a:p>
            <a:r>
              <a:rPr lang="en-PH" dirty="0" smtClean="0">
                <a:solidFill>
                  <a:schemeClr val="tx1"/>
                </a:solidFill>
              </a:rPr>
              <a:t>Common Features of Hash Functions:</a:t>
            </a:r>
          </a:p>
          <a:p>
            <a:pPr lvl="1"/>
            <a:r>
              <a:rPr lang="en-PH" sz="2000" b="1" dirty="0" smtClean="0">
                <a:solidFill>
                  <a:schemeClr val="tx1"/>
                </a:solidFill>
              </a:rPr>
              <a:t>Hash Value </a:t>
            </a:r>
            <a:r>
              <a:rPr lang="en-PH" sz="2000" dirty="0" smtClean="0">
                <a:solidFill>
                  <a:schemeClr val="tx1"/>
                </a:solidFill>
              </a:rPr>
              <a:t>– fixed length</a:t>
            </a:r>
          </a:p>
          <a:p>
            <a:pPr lvl="1"/>
            <a:r>
              <a:rPr lang="en-PH" sz="2000" b="1" dirty="0" smtClean="0">
                <a:solidFill>
                  <a:schemeClr val="tx1"/>
                </a:solidFill>
              </a:rPr>
              <a:t>Hashing the data </a:t>
            </a:r>
            <a:r>
              <a:rPr lang="en-PH" sz="2000" dirty="0" smtClean="0">
                <a:solidFill>
                  <a:schemeClr val="tx1"/>
                </a:solidFill>
              </a:rPr>
              <a:t>– converting data with no specific length to a fixed length</a:t>
            </a:r>
          </a:p>
          <a:p>
            <a:pPr lvl="1"/>
            <a:r>
              <a:rPr lang="en-PH" sz="2000" dirty="0" smtClean="0">
                <a:solidFill>
                  <a:schemeClr val="tx1"/>
                </a:solidFill>
              </a:rPr>
              <a:t>Represents large data as smaller and compressed version of it i.e. </a:t>
            </a:r>
            <a:r>
              <a:rPr lang="en-PH" sz="2000" b="1" dirty="0" smtClean="0">
                <a:solidFill>
                  <a:schemeClr val="tx1"/>
                </a:solidFill>
              </a:rPr>
              <a:t>“compression features”</a:t>
            </a:r>
          </a:p>
          <a:p>
            <a:pPr lvl="1"/>
            <a:r>
              <a:rPr lang="en-PH" sz="2000" b="1" dirty="0" smtClean="0">
                <a:solidFill>
                  <a:schemeClr val="tx1"/>
                </a:solidFill>
              </a:rPr>
              <a:t>N-bit Hash Function</a:t>
            </a:r>
            <a:r>
              <a:rPr lang="en-PH" sz="2000" dirty="0" smtClean="0">
                <a:solidFill>
                  <a:schemeClr val="tx1"/>
                </a:solidFill>
              </a:rPr>
              <a:t> – n-bit output of hash function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</a:t>
            </a:r>
            <a:r>
              <a:rPr lang="en-PH" sz="2800" dirty="0" smtClean="0"/>
              <a:t>(cont.)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633742" cy="3593591"/>
          </a:xfrm>
        </p:spPr>
        <p:txBody>
          <a:bodyPr>
            <a:normAutofit/>
          </a:bodyPr>
          <a:lstStyle/>
          <a:p>
            <a:r>
              <a:rPr lang="en-PH" dirty="0" smtClean="0">
                <a:solidFill>
                  <a:schemeClr val="tx1"/>
                </a:solidFill>
              </a:rPr>
              <a:t>Examples of Hash Functions:</a:t>
            </a:r>
          </a:p>
          <a:p>
            <a:pPr lvl="1"/>
            <a:r>
              <a:rPr lang="en-PH" sz="2000" b="1" dirty="0" smtClean="0">
                <a:solidFill>
                  <a:schemeClr val="tx1"/>
                </a:solidFill>
              </a:rPr>
              <a:t>Message Digest (MD)</a:t>
            </a:r>
            <a:r>
              <a:rPr lang="en-PH" sz="2000" dirty="0" smtClean="0">
                <a:solidFill>
                  <a:schemeClr val="tx1"/>
                </a:solidFill>
              </a:rPr>
              <a:t> – for keeping files from being modified. It is a 128-bit hash function</a:t>
            </a:r>
          </a:p>
          <a:p>
            <a:pPr lvl="1"/>
            <a:endParaRPr lang="en-PH" sz="2000" dirty="0" smtClean="0">
              <a:solidFill>
                <a:schemeClr val="tx1"/>
              </a:solidFill>
            </a:endParaRPr>
          </a:p>
          <a:p>
            <a:pPr lvl="1"/>
            <a:r>
              <a:rPr lang="en-PH" sz="2000" b="1" dirty="0" smtClean="0">
                <a:solidFill>
                  <a:schemeClr val="tx1"/>
                </a:solidFill>
              </a:rPr>
              <a:t>Secure Hash Function</a:t>
            </a:r>
            <a:r>
              <a:rPr lang="en-PH" sz="2000" dirty="0" smtClean="0">
                <a:solidFill>
                  <a:schemeClr val="tx1"/>
                </a:solidFill>
              </a:rPr>
              <a:t> </a:t>
            </a:r>
            <a:r>
              <a:rPr lang="en-PH" sz="2000" b="1" dirty="0" smtClean="0">
                <a:solidFill>
                  <a:schemeClr val="tx1"/>
                </a:solidFill>
              </a:rPr>
              <a:t>(SHA)</a:t>
            </a:r>
            <a:r>
              <a:rPr lang="en-PH" sz="2000" dirty="0" smtClean="0">
                <a:solidFill>
                  <a:schemeClr val="tx1"/>
                </a:solidFill>
              </a:rPr>
              <a:t> – subdivided into four algorithms: SHA-0, SHA-1, SHA-2, SHA-3</a:t>
            </a:r>
          </a:p>
          <a:p>
            <a:pPr lvl="1"/>
            <a:endParaRPr lang="en-PH" sz="2000" b="1" dirty="0" smtClean="0">
              <a:solidFill>
                <a:schemeClr val="tx1"/>
              </a:solidFill>
            </a:endParaRPr>
          </a:p>
          <a:p>
            <a:pPr lvl="1"/>
            <a:r>
              <a:rPr lang="en-PH" sz="2000" b="1" dirty="0" smtClean="0">
                <a:solidFill>
                  <a:schemeClr val="tx1"/>
                </a:solidFill>
              </a:rPr>
              <a:t>Whirlpool</a:t>
            </a:r>
            <a:r>
              <a:rPr lang="en-PH" sz="2000" dirty="0" smtClean="0">
                <a:solidFill>
                  <a:schemeClr val="tx1"/>
                </a:solidFill>
              </a:rPr>
              <a:t> – 512-bit hash function </a:t>
            </a:r>
            <a:endParaRPr lang="en-PH" sz="2000" b="1" dirty="0" smtClean="0">
              <a:solidFill>
                <a:schemeClr val="tx1"/>
              </a:solidFill>
            </a:endParaRPr>
          </a:p>
          <a:p>
            <a:pPr lvl="1"/>
            <a:endParaRPr lang="en-PH" sz="2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633742" cy="3593591"/>
          </a:xfrm>
        </p:spPr>
        <p:txBody>
          <a:bodyPr>
            <a:normAutofit/>
          </a:bodyPr>
          <a:lstStyle/>
          <a:p>
            <a:r>
              <a:rPr lang="en-PH" b="1" dirty="0" smtClean="0">
                <a:solidFill>
                  <a:schemeClr val="tx1"/>
                </a:solidFill>
              </a:rPr>
              <a:t>Two Steps of Hashing: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 smtClean="0">
                <a:solidFill>
                  <a:schemeClr val="tx1"/>
                </a:solidFill>
              </a:rPr>
              <a:t>Converting an element into an integer thru hash function. Element == index </a:t>
            </a:r>
            <a:r>
              <a:rPr lang="en-PH" dirty="0" smtClean="0">
                <a:solidFill>
                  <a:schemeClr val="tx1"/>
                </a:solidFill>
                <a:sym typeface="Wingdings" pitchFamily="2" charset="2"/>
              </a:rPr>
              <a:t> hash table</a:t>
            </a:r>
          </a:p>
          <a:p>
            <a:pPr marL="514350" indent="-514350">
              <a:buFont typeface="+mj-lt"/>
              <a:buAutoNum type="arabicPeriod"/>
            </a:pPr>
            <a:endParaRPr lang="en-PH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dirty="0" smtClean="0">
                <a:solidFill>
                  <a:schemeClr val="tx1"/>
                </a:solidFill>
              </a:rPr>
              <a:t>Element in the hash table may be retrieved thru hashed keys</a:t>
            </a:r>
          </a:p>
          <a:p>
            <a:pPr marL="514350" indent="-514350">
              <a:buNone/>
            </a:pPr>
            <a:r>
              <a:rPr lang="en-PH" dirty="0" smtClean="0">
                <a:solidFill>
                  <a:schemeClr val="tx1"/>
                </a:solidFill>
              </a:rPr>
              <a:t>	- hash = </a:t>
            </a:r>
            <a:r>
              <a:rPr lang="en-PH" dirty="0" err="1" smtClean="0">
                <a:solidFill>
                  <a:schemeClr val="tx1"/>
                </a:solidFill>
              </a:rPr>
              <a:t>hashFunction</a:t>
            </a:r>
            <a:r>
              <a:rPr lang="en-PH" dirty="0" smtClean="0">
                <a:solidFill>
                  <a:schemeClr val="tx1"/>
                </a:solidFill>
              </a:rPr>
              <a:t>(key)</a:t>
            </a:r>
          </a:p>
          <a:p>
            <a:pPr marL="514350" indent="-514350">
              <a:buNone/>
            </a:pPr>
            <a:r>
              <a:rPr lang="en-PH" dirty="0" smtClean="0">
                <a:solidFill>
                  <a:schemeClr val="tx1"/>
                </a:solidFill>
              </a:rPr>
              <a:t>	- index = hash MOD </a:t>
            </a:r>
            <a:r>
              <a:rPr lang="en-PH" dirty="0" err="1" smtClean="0">
                <a:solidFill>
                  <a:schemeClr val="tx1"/>
                </a:solidFill>
              </a:rPr>
              <a:t>arraySize</a:t>
            </a:r>
            <a:endParaRPr lang="en-PH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sz="4800" dirty="0" smtClean="0"/>
              <a:t>Hash Table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eme2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185</TotalTime>
  <Words>699</Words>
  <Application>Microsoft Office PowerPoint</Application>
  <PresentationFormat>On-screen Show (4:3)</PresentationFormat>
  <Paragraphs>149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Theme2</vt:lpstr>
      <vt:lpstr>Hash Algorithm</vt:lpstr>
      <vt:lpstr>History</vt:lpstr>
      <vt:lpstr>History (cont.)</vt:lpstr>
      <vt:lpstr>History (cont.)</vt:lpstr>
      <vt:lpstr>What </vt:lpstr>
      <vt:lpstr>What (cont.)</vt:lpstr>
      <vt:lpstr>What (cont.)</vt:lpstr>
      <vt:lpstr>How</vt:lpstr>
      <vt:lpstr>Hash Table</vt:lpstr>
      <vt:lpstr>Placing a value on an array using hashing algorithm.</vt:lpstr>
      <vt:lpstr>Hashing Algorithm</vt:lpstr>
      <vt:lpstr>Collision</vt:lpstr>
      <vt:lpstr>Slide 13</vt:lpstr>
      <vt:lpstr>Slide 14</vt:lpstr>
      <vt:lpstr>Slide 15</vt:lpstr>
      <vt:lpstr>Real-Life Application</vt:lpstr>
      <vt:lpstr>Real-Life Application (cont.)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NICOLE</dc:creator>
  <cp:lastModifiedBy>NICOLE</cp:lastModifiedBy>
  <cp:revision>153</cp:revision>
  <dcterms:created xsi:type="dcterms:W3CDTF">2018-03-01T16:18:58Z</dcterms:created>
  <dcterms:modified xsi:type="dcterms:W3CDTF">2018-03-02T12:31:36Z</dcterms:modified>
</cp:coreProperties>
</file>