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6"/>
  </p:notesMasterIdLst>
  <p:handoutMasterIdLst>
    <p:handoutMasterId r:id="rId10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8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88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8" r:id="rId50"/>
    <p:sldId id="329" r:id="rId51"/>
    <p:sldId id="330" r:id="rId52"/>
    <p:sldId id="332" r:id="rId53"/>
    <p:sldId id="326" r:id="rId54"/>
    <p:sldId id="307" r:id="rId55"/>
    <p:sldId id="309" r:id="rId56"/>
    <p:sldId id="322" r:id="rId57"/>
    <p:sldId id="324" r:id="rId58"/>
    <p:sldId id="325" r:id="rId59"/>
    <p:sldId id="310" r:id="rId60"/>
    <p:sldId id="333" r:id="rId61"/>
    <p:sldId id="334" r:id="rId62"/>
    <p:sldId id="335" r:id="rId63"/>
    <p:sldId id="336" r:id="rId64"/>
    <p:sldId id="337" r:id="rId65"/>
    <p:sldId id="338" r:id="rId66"/>
    <p:sldId id="327" r:id="rId67"/>
    <p:sldId id="328" r:id="rId68"/>
    <p:sldId id="312" r:id="rId69"/>
    <p:sldId id="384" r:id="rId70"/>
    <p:sldId id="385" r:id="rId71"/>
    <p:sldId id="316" r:id="rId72"/>
    <p:sldId id="317" r:id="rId73"/>
    <p:sldId id="318" r:id="rId74"/>
    <p:sldId id="340" r:id="rId75"/>
    <p:sldId id="341" r:id="rId76"/>
    <p:sldId id="343" r:id="rId77"/>
    <p:sldId id="344" r:id="rId78"/>
    <p:sldId id="346" r:id="rId79"/>
    <p:sldId id="347" r:id="rId80"/>
    <p:sldId id="348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87" r:id="rId97"/>
    <p:sldId id="372" r:id="rId98"/>
    <p:sldId id="373" r:id="rId99"/>
    <p:sldId id="374" r:id="rId100"/>
    <p:sldId id="376" r:id="rId101"/>
    <p:sldId id="377" r:id="rId102"/>
    <p:sldId id="379" r:id="rId103"/>
    <p:sldId id="380" r:id="rId104"/>
    <p:sldId id="383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39DDEA-4B6F-4C9D-8EAF-AAA1E4412C6D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8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88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29"/>
            <p14:sldId id="330"/>
            <p14:sldId id="332"/>
            <p14:sldId id="326"/>
            <p14:sldId id="307"/>
            <p14:sldId id="309"/>
            <p14:sldId id="322"/>
            <p14:sldId id="324"/>
            <p14:sldId id="325"/>
            <p14:sldId id="310"/>
            <p14:sldId id="333"/>
            <p14:sldId id="334"/>
            <p14:sldId id="335"/>
            <p14:sldId id="336"/>
            <p14:sldId id="337"/>
            <p14:sldId id="338"/>
            <p14:sldId id="327"/>
            <p14:sldId id="328"/>
            <p14:sldId id="312"/>
            <p14:sldId id="384"/>
            <p14:sldId id="385"/>
            <p14:sldId id="316"/>
            <p14:sldId id="317"/>
            <p14:sldId id="318"/>
            <p14:sldId id="340"/>
            <p14:sldId id="341"/>
            <p14:sldId id="343"/>
            <p14:sldId id="344"/>
            <p14:sldId id="346"/>
            <p14:sldId id="347"/>
            <p14:sldId id="348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87"/>
            <p14:sldId id="372"/>
            <p14:sldId id="373"/>
            <p14:sldId id="374"/>
            <p14:sldId id="376"/>
            <p14:sldId id="377"/>
            <p14:sldId id="379"/>
            <p14:sldId id="380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72086" autoAdjust="0"/>
  </p:normalViewPr>
  <p:slideViewPr>
    <p:cSldViewPr>
      <p:cViewPr varScale="1">
        <p:scale>
          <a:sx n="52" d="100"/>
          <a:sy n="52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808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5077196-04DE-4E97-818A-9151043053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BD4E800-4264-4BF7-8C45-F6961034A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039D7-364B-433C-A614-876F437ED6BD}" type="slidenum">
              <a:rPr lang="en-US"/>
              <a:pPr/>
              <a:t>1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0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cd </a:t>
            </a:r>
            <a:r>
              <a:rPr lang="en-US" b="1" baseline="0" dirty="0" smtClean="0">
                <a:solidFill>
                  <a:srgbClr val="FF0000"/>
                </a:solidFill>
              </a:rPr>
              <a:t>-</a:t>
            </a:r>
            <a:r>
              <a:rPr lang="en-US" b="0" baseline="0" dirty="0" smtClean="0">
                <a:solidFill>
                  <a:schemeClr val="tx1"/>
                </a:solidFill>
              </a:rPr>
              <a:t>  works on </a:t>
            </a:r>
            <a:r>
              <a:rPr lang="en-US" baseline="0" dirty="0" smtClean="0"/>
              <a:t>Linux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3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8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OCTAL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MODE For File Permission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stands for "read",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stands for "write",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stands for "execute", and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stands for "no permission."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4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0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7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If you use &gt; to redirect output to a file a new file will always be created:</a:t>
            </a:r>
          </a:p>
          <a:p>
            <a:r>
              <a:rPr lang="en-US" dirty="0" smtClean="0">
                <a:effectLst/>
              </a:rPr>
              <a:t>	-</a:t>
            </a:r>
            <a:r>
              <a:rPr lang="en-US" baseline="0" dirty="0" smtClean="0">
                <a:effectLst/>
              </a:rPr>
              <a:t> replace the current content if </a:t>
            </a:r>
            <a:r>
              <a:rPr lang="en-US" baseline="0" smtClean="0">
                <a:effectLst/>
              </a:rPr>
              <a:t>it exists.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dirty="0" smtClean="0">
                <a:effectLst/>
              </a:rPr>
              <a:t>Using &gt;&gt; to redirect output to a file will only create a new file if the file doesn't exist, if the file exists then the output will be appended to the end of the file.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4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7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9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62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10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>
                <a:solidFill>
                  <a:srgbClr val="FFC000"/>
                </a:solidFill>
              </a:rPr>
              <a:t>find . –empty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8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03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8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1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03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i="1" dirty="0" smtClean="0"/>
              <a:t>Explanation: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b="1" i="1" dirty="0" smtClean="0">
                <a:solidFill>
                  <a:srgbClr val="FFC000"/>
                </a:solidFill>
              </a:rPr>
              <a:t>1</a:t>
            </a:r>
            <a:r>
              <a:rPr lang="en-US" sz="1200" b="1" i="1" baseline="30000" dirty="0" smtClean="0">
                <a:solidFill>
                  <a:srgbClr val="FFC000"/>
                </a:solidFill>
              </a:rPr>
              <a:t>st</a:t>
            </a:r>
            <a:r>
              <a:rPr lang="en-US" sz="1200" b="1" i="1" dirty="0" smtClean="0">
                <a:solidFill>
                  <a:srgbClr val="FFC000"/>
                </a:solidFill>
              </a:rPr>
              <a:t> line </a:t>
            </a:r>
            <a:r>
              <a:rPr lang="en-US" sz="1200" dirty="0" smtClean="0"/>
              <a:t>assigned the </a:t>
            </a:r>
            <a:r>
              <a:rPr lang="en-US" sz="1200" dirty="0" err="1" smtClean="0"/>
              <a:t>bourne</a:t>
            </a:r>
            <a:r>
              <a:rPr lang="en-US" sz="1200" dirty="0" smtClean="0"/>
              <a:t> shell as the interpreter of the commands or instruction on the script.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b="1" i="1" dirty="0" smtClean="0">
                <a:solidFill>
                  <a:srgbClr val="FFC000"/>
                </a:solidFill>
              </a:rPr>
              <a:t>2</a:t>
            </a:r>
            <a:r>
              <a:rPr lang="en-US" sz="1200" b="1" i="1" baseline="30000" dirty="0" smtClean="0">
                <a:solidFill>
                  <a:srgbClr val="FFC000"/>
                </a:solidFill>
              </a:rPr>
              <a:t>nd</a:t>
            </a:r>
            <a:r>
              <a:rPr lang="en-US" sz="1200" b="1" i="1" dirty="0" smtClean="0">
                <a:solidFill>
                  <a:srgbClr val="FFC000"/>
                </a:solidFill>
              </a:rPr>
              <a:t> line </a:t>
            </a:r>
            <a:r>
              <a:rPr lang="en-US" sz="1200" dirty="0" smtClean="0"/>
              <a:t>is a comment since its started with the # sign followed by the programmer  message. This will be ignore by the shell.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0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-US" sz="1200" dirty="0" err="1" smtClean="0"/>
              <a:t>chmod</a:t>
            </a:r>
            <a:r>
              <a:rPr lang="en-US" sz="1200" dirty="0" smtClean="0"/>
              <a:t> command add the permission x=execute to all users in myprog.sh script</a:t>
            </a:r>
          </a:p>
          <a:p>
            <a:pPr marL="0" indent="0">
              <a:buNone/>
            </a:pPr>
            <a:r>
              <a:rPr lang="en-US" sz="1200" dirty="0" err="1" smtClean="0"/>
              <a:t>ls</a:t>
            </a:r>
            <a:r>
              <a:rPr lang="en-US" sz="1200" dirty="0" smtClean="0"/>
              <a:t> –</a:t>
            </a:r>
            <a:r>
              <a:rPr lang="en-US" sz="1200" dirty="0" err="1" smtClean="0"/>
              <a:t>lrt</a:t>
            </a:r>
            <a:r>
              <a:rPr lang="en-US" sz="1200" dirty="0" smtClean="0"/>
              <a:t> command list the myprog.sh file attributes showing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8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u="sng" dirty="0" smtClean="0">
                <a:solidFill>
                  <a:srgbClr val="FF000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-US" sz="1200" dirty="0" smtClean="0"/>
              <a:t>After executing the script it return two lines of error detailing the problem found while running the program.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5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 1</a:t>
            </a:r>
            <a:r>
              <a:rPr lang="en-US" dirty="0" smtClean="0"/>
              <a:t> assigned the string “Salvador Pedeglorio”  to the variable </a:t>
            </a:r>
            <a:r>
              <a:rPr lang="en-US" dirty="0" err="1" smtClean="0"/>
              <a:t>myname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 2</a:t>
            </a:r>
            <a:r>
              <a:rPr lang="en-US" dirty="0" smtClean="0"/>
              <a:t> execute the echo command to print the </a:t>
            </a:r>
            <a:r>
              <a:rPr lang="en-US" dirty="0" err="1" smtClean="0"/>
              <a:t>the</a:t>
            </a:r>
            <a:r>
              <a:rPr lang="en-US" dirty="0" smtClean="0"/>
              <a:t> string “my name is $</a:t>
            </a:r>
            <a:r>
              <a:rPr lang="en-US" dirty="0" err="1" smtClean="0"/>
              <a:t>myname</a:t>
            </a:r>
            <a:r>
              <a:rPr lang="en-US" dirty="0" smtClean="0"/>
              <a:t>”, the variable </a:t>
            </a:r>
            <a:r>
              <a:rPr lang="en-US" dirty="0" err="1" smtClean="0"/>
              <a:t>myname</a:t>
            </a:r>
            <a:r>
              <a:rPr lang="en-US" dirty="0" smtClean="0"/>
              <a:t> is also substituted to it assigned value (Salvador Pedeglorio)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 3</a:t>
            </a:r>
            <a:r>
              <a:rPr lang="en-US" dirty="0" smtClean="0"/>
              <a:t> prints the  output on the </a:t>
            </a:r>
            <a:r>
              <a:rPr lang="en-US" dirty="0" err="1" smtClean="0"/>
              <a:t>stdout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8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 1</a:t>
            </a:r>
            <a:r>
              <a:rPr lang="en-US" dirty="0" smtClean="0"/>
              <a:t> prints a question to the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 2</a:t>
            </a:r>
            <a:r>
              <a:rPr lang="en-US" dirty="0" smtClean="0"/>
              <a:t> waits for the input from the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 3</a:t>
            </a:r>
            <a:r>
              <a:rPr lang="en-US" dirty="0" smtClean="0"/>
              <a:t> prints the string “User is &lt;inputs&gt;”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6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Line 1</a:t>
            </a:r>
            <a:r>
              <a:rPr lang="en-US" sz="1200" dirty="0" smtClean="0"/>
              <a:t> assigned the output of </a:t>
            </a:r>
            <a:r>
              <a:rPr lang="en-US" sz="1200" dirty="0" err="1" smtClean="0"/>
              <a:t>unix</a:t>
            </a:r>
            <a:r>
              <a:rPr lang="en-US" sz="1200" dirty="0" smtClean="0"/>
              <a:t> command </a:t>
            </a:r>
            <a:r>
              <a:rPr lang="en-US" sz="1200" dirty="0" err="1" smtClean="0"/>
              <a:t>uname</a:t>
            </a:r>
            <a:r>
              <a:rPr lang="en-US" sz="1200" dirty="0" smtClean="0"/>
              <a:t> into the </a:t>
            </a:r>
            <a:r>
              <a:rPr lang="en-US" sz="1200" dirty="0" err="1" smtClean="0"/>
              <a:t>computer_processor</a:t>
            </a:r>
            <a:r>
              <a:rPr lang="en-US" sz="1200" dirty="0" smtClean="0"/>
              <a:t> variable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Line 2</a:t>
            </a:r>
            <a:r>
              <a:rPr lang="en-US" sz="1200" dirty="0" smtClean="0"/>
              <a:t> prints the value of the computer _processor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Line 3 </a:t>
            </a:r>
            <a:r>
              <a:rPr lang="en-US" sz="1200" dirty="0" smtClean="0"/>
              <a:t>prints the output of the </a:t>
            </a:r>
            <a:r>
              <a:rPr lang="en-US" sz="1200" dirty="0" err="1" smtClean="0"/>
              <a:t>uname</a:t>
            </a:r>
            <a:r>
              <a:rPr lang="en-US" sz="1200" dirty="0" smtClean="0"/>
              <a:t> command concatenated to a given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Devices attached to the UNIX Computer such as Keyboard, Monitor, Mouse , Printer , etc..</a:t>
            </a:r>
          </a:p>
          <a:p>
            <a:endParaRPr lang="en-US" dirty="0" smtClean="0"/>
          </a:p>
          <a:p>
            <a:pPr marL="285750" indent="-285750">
              <a:buBlip>
                <a:blip r:embed="rId3"/>
              </a:buBlip>
            </a:pPr>
            <a:r>
              <a:rPr lang="en-US" dirty="0" smtClean="0"/>
              <a:t>Heart of UNIX , talks to the hardware and devices, schedules tasks, and manages memory and storage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/>
              <a:t>The shell is </a:t>
            </a:r>
            <a:r>
              <a:rPr lang="en-US" b="1" dirty="0" smtClean="0"/>
              <a:t>a utility program that starts up when you log on</a:t>
            </a:r>
            <a:r>
              <a:rPr lang="en-US" dirty="0" smtClean="0"/>
              <a:t>. It allows users to interact with the kernel by interpreting commands that are typed either at the command line or in a script file.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/>
              <a:t>Tools are the UNIX Commands. Application Programs, such as Word Processors, Spreadsheets and Database Management Systems, may be installed alongside the UNIX Commands. A user may run a utility or application through the shell.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 smtClean="0">
                <a:solidFill>
                  <a:srgbClr val="FFC000"/>
                </a:solidFill>
              </a:rPr>
              <a:t>ls</a:t>
            </a:r>
            <a:r>
              <a:rPr lang="en-US" sz="1200" dirty="0" smtClean="0"/>
              <a:t> is the command to list files. </a:t>
            </a:r>
            <a:r>
              <a:rPr lang="en-US" sz="1200" i="1" dirty="0" smtClean="0">
                <a:solidFill>
                  <a:srgbClr val="FFC000"/>
                </a:solidFill>
              </a:rPr>
              <a:t>-l </a:t>
            </a:r>
            <a:r>
              <a:rPr lang="en-US" sz="1200" dirty="0" smtClean="0"/>
              <a:t>option configure the command to display its output in a long format. </a:t>
            </a:r>
            <a:r>
              <a:rPr lang="en-US" sz="1200" dirty="0" smtClean="0">
                <a:solidFill>
                  <a:srgbClr val="FFC000"/>
                </a:solidFill>
              </a:rPr>
              <a:t>/</a:t>
            </a:r>
            <a:r>
              <a:rPr lang="en-US" sz="1200" dirty="0" err="1" smtClean="0">
                <a:solidFill>
                  <a:srgbClr val="FFC000"/>
                </a:solidFill>
              </a:rPr>
              <a:t>tmp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 smtClean="0"/>
              <a:t>is the directory where the command look for files.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E800-4264-4BF7-8C45-F6961034A3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10137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8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9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9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9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39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10139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10139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39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39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39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39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40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40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40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40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40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40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0140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40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40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40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41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0141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7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8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9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0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1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2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3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4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5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6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7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8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9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9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9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59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59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159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1596" name="Rectangle 22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1597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1598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153E70-F953-41C5-A7DB-42AB789FEC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2CA02-2EAC-4071-8449-1B6B2D202D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1FF4F2-6A8A-4C94-B359-9B4594017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5A5E28-FF5B-4814-A702-EEE5ED3366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362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3A5B45-13C9-459A-A654-E462AC3C42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759AE0-001D-47B1-81F6-17DE605B8A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634DA-80A1-42F3-9C38-05E1BAB87A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9EA3DD-D438-4AAC-B461-77571B1613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C42DEF-E23B-43F3-B4E1-50EBDCD359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293B15-B8AA-4FFB-98A9-24A23CB522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2ECD02-D593-427D-9229-264944AD1E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D20F1B-8891-4717-93F8-4B48A0F59E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gamma/>
                <a:shade val="46275"/>
                <a:invGamma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0035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5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5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5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7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8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1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2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3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4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5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6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57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4E79F2A4-A29E-4699-98B5-2E1718A73F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057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057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057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57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teral_(computer_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mymail@ti.co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438400"/>
            <a:ext cx="4038600" cy="1905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8000" b="1" dirty="0">
                <a:latin typeface="Arial Black" pitchFamily="34" charset="0"/>
              </a:rPr>
              <a:t>BASIC</a:t>
            </a:r>
          </a:p>
        </p:txBody>
      </p:sp>
      <p:pic>
        <p:nvPicPr>
          <p:cNvPr id="97289" name="Picture 9" descr="dra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39814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631901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 Selective Disclosure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oldcomputers.net/pics/att-unix-pc-righ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" t="-1" r="-5413" b="-2737"/>
          <a:stretch/>
        </p:blipFill>
        <p:spPr bwMode="auto">
          <a:xfrm>
            <a:off x="4584700" y="952500"/>
            <a:ext cx="4724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 flipH="1">
            <a:off x="609600" y="2895600"/>
            <a:ext cx="5334000" cy="311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Three ways to Login</a:t>
            </a:r>
          </a:p>
          <a:p>
            <a:pPr>
              <a:buBlip>
                <a:blip r:embed="rId4"/>
              </a:buBlip>
            </a:pPr>
            <a:r>
              <a:rPr lang="en-US" sz="2600" b="1" dirty="0" smtClean="0"/>
              <a:t>System Boot-up Login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devil-linux.org/images/screenshots/log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05000"/>
            <a:ext cx="4495800" cy="4102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276850" y="1143000"/>
            <a:ext cx="219075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276850" y="2918430"/>
            <a:ext cx="1950344" cy="3088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09600" y="1219200"/>
            <a:ext cx="525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sp>
        <p:nvSpPr>
          <p:cNvPr id="1043" name="Rectangle 1042"/>
          <p:cNvSpPr/>
          <p:nvPr/>
        </p:nvSpPr>
        <p:spPr bwMode="auto">
          <a:xfrm>
            <a:off x="609600" y="5740400"/>
            <a:ext cx="4667250" cy="266700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83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i="1" dirty="0"/>
              <a:t>for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Syntax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for </a:t>
            </a:r>
            <a:r>
              <a:rPr lang="en-US" sz="2600" b="1" i="1" dirty="0">
                <a:solidFill>
                  <a:srgbClr val="FFC000"/>
                </a:solidFill>
              </a:rPr>
              <a:t>variable in </a:t>
            </a:r>
            <a:r>
              <a:rPr lang="en-US" sz="2600" b="1" i="1" dirty="0" err="1">
                <a:solidFill>
                  <a:srgbClr val="FFC000"/>
                </a:solidFill>
              </a:rPr>
              <a:t>word_list</a:t>
            </a:r>
            <a:r>
              <a:rPr lang="en-US" sz="2600" b="1" i="1" dirty="0">
                <a:solidFill>
                  <a:srgbClr val="FFC000"/>
                </a:solidFill>
              </a:rPr>
              <a:t> 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do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command(s</a:t>
            </a:r>
            <a:r>
              <a:rPr lang="en-US" sz="2600" b="1" i="1" dirty="0">
                <a:solidFill>
                  <a:srgbClr val="FFC000"/>
                </a:solidFill>
              </a:rPr>
              <a:t>) 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done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</a:rPr>
              <a:t>for </a:t>
            </a:r>
            <a:r>
              <a:rPr lang="en-US" sz="2600" b="1" dirty="0" err="1" smtClean="0">
                <a:solidFill>
                  <a:srgbClr val="FFC000"/>
                </a:solidFill>
              </a:rPr>
              <a:t>num</a:t>
            </a:r>
            <a:r>
              <a:rPr lang="en-US" sz="2600" b="1" dirty="0" smtClean="0">
                <a:solidFill>
                  <a:srgbClr val="FFC000"/>
                </a:solidFill>
              </a:rPr>
              <a:t> in 1 2 3 4 5</a:t>
            </a:r>
            <a:endParaRPr lang="en-US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    echo </a:t>
            </a:r>
            <a:r>
              <a:rPr lang="en-US" sz="2600" b="1" dirty="0" smtClean="0">
                <a:solidFill>
                  <a:srgbClr val="FFC000"/>
                </a:solidFill>
              </a:rPr>
              <a:t>“iteration:$</a:t>
            </a:r>
            <a:r>
              <a:rPr lang="en-US" sz="2600" b="1" dirty="0" err="1" smtClean="0">
                <a:solidFill>
                  <a:srgbClr val="FFC000"/>
                </a:solidFill>
              </a:rPr>
              <a:t>num</a:t>
            </a:r>
            <a:r>
              <a:rPr lang="en-US" sz="2600" b="1" dirty="0" smtClean="0">
                <a:solidFill>
                  <a:srgbClr val="FFC000"/>
                </a:solidFill>
              </a:rPr>
              <a:t>”</a:t>
            </a:r>
            <a:endParaRPr lang="en-US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97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build="p" animBg="1"/>
      <p:bldP spid="5" grpId="0" uiExpand="1" build="p" animBg="1"/>
      <p:bldP spid="6" grpId="0" build="p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while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Syntax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while 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expressions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do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command(s</a:t>
            </a:r>
            <a:r>
              <a:rPr lang="en-US" sz="2600" b="1" i="1" dirty="0">
                <a:solidFill>
                  <a:srgbClr val="FFC000"/>
                </a:solidFill>
              </a:rPr>
              <a:t>) 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done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a</a:t>
            </a:r>
            <a:r>
              <a:rPr lang="en-US" b="1" i="1" dirty="0">
                <a:solidFill>
                  <a:srgbClr val="FFC000"/>
                </a:solidFill>
              </a:rPr>
              <a:t>= 0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while [ </a:t>
            </a:r>
            <a:r>
              <a:rPr lang="en-US" b="1" i="1" dirty="0" smtClean="0">
                <a:solidFill>
                  <a:srgbClr val="FFC000"/>
                </a:solidFill>
              </a:rPr>
              <a:t> $</a:t>
            </a:r>
            <a:r>
              <a:rPr lang="en-US" b="1" i="1" dirty="0">
                <a:solidFill>
                  <a:srgbClr val="FFC000"/>
                </a:solidFill>
              </a:rPr>
              <a:t>a -</a:t>
            </a:r>
            <a:r>
              <a:rPr lang="en-US" b="1" i="1" dirty="0" err="1">
                <a:solidFill>
                  <a:srgbClr val="FFC000"/>
                </a:solidFill>
              </a:rPr>
              <a:t>lt</a:t>
            </a:r>
            <a:r>
              <a:rPr lang="en-US" b="1" i="1" dirty="0">
                <a:solidFill>
                  <a:srgbClr val="FFC000"/>
                </a:solidFill>
              </a:rPr>
              <a:t> 11 </a:t>
            </a:r>
            <a:r>
              <a:rPr lang="en-US" b="1" i="1" dirty="0" smtClean="0">
                <a:solidFill>
                  <a:srgbClr val="FFC000"/>
                </a:solidFill>
              </a:rPr>
              <a:t> ] </a:t>
            </a:r>
            <a:endParaRPr lang="en-US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echo </a:t>
            </a:r>
            <a:r>
              <a:rPr lang="en-US" b="1" i="1" dirty="0">
                <a:solidFill>
                  <a:srgbClr val="FFC000"/>
                </a:solidFill>
              </a:rPr>
              <a:t>“10 x $a = `</a:t>
            </a:r>
            <a:r>
              <a:rPr lang="en-US" b="1" i="1" dirty="0" err="1">
                <a:solidFill>
                  <a:srgbClr val="FFC000"/>
                </a:solidFill>
              </a:rPr>
              <a:t>expr</a:t>
            </a:r>
            <a:r>
              <a:rPr lang="en-US" b="1" i="1" dirty="0">
                <a:solidFill>
                  <a:srgbClr val="FFC000"/>
                </a:solidFill>
              </a:rPr>
              <a:t> 10 \* $a`”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a</a:t>
            </a:r>
            <a:r>
              <a:rPr lang="en-US" b="1" i="1" dirty="0">
                <a:solidFill>
                  <a:srgbClr val="FFC000"/>
                </a:solidFill>
              </a:rPr>
              <a:t>=`</a:t>
            </a:r>
            <a:r>
              <a:rPr lang="en-US" b="1" i="1" dirty="0" err="1">
                <a:solidFill>
                  <a:srgbClr val="FFC000"/>
                </a:solidFill>
              </a:rPr>
              <a:t>expr</a:t>
            </a:r>
            <a:r>
              <a:rPr lang="en-US" b="1" i="1" dirty="0">
                <a:solidFill>
                  <a:srgbClr val="FFC000"/>
                </a:solidFill>
              </a:rPr>
              <a:t> $a + 1`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84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build="p" animBg="1"/>
      <p:bldP spid="7" grpId="0" uiExpand="1" build="p" animBg="1"/>
      <p:bldP spid="8" grpId="0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Function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Syntax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1" dirty="0" err="1" smtClean="0">
                <a:solidFill>
                  <a:srgbClr val="FFC000"/>
                </a:solidFill>
              </a:rPr>
              <a:t>function_name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>
                <a:solidFill>
                  <a:srgbClr val="FFC000"/>
                </a:solidFill>
              </a:rPr>
              <a:t>() { 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commands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}  </a:t>
            </a:r>
            <a:br>
              <a:rPr lang="en-US" sz="2600" b="1" i="1" dirty="0" smtClean="0">
                <a:solidFill>
                  <a:srgbClr val="FFC000"/>
                </a:solidFill>
              </a:rPr>
            </a:br>
            <a:r>
              <a:rPr lang="en-US" sz="2600" b="1" i="1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add </a:t>
            </a:r>
            <a:r>
              <a:rPr lang="en-US" b="1" i="1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	sum=`</a:t>
            </a:r>
            <a:r>
              <a:rPr lang="en-US" b="1" i="1" dirty="0" err="1">
                <a:solidFill>
                  <a:srgbClr val="FFC000"/>
                </a:solidFill>
              </a:rPr>
              <a:t>expr</a:t>
            </a:r>
            <a:r>
              <a:rPr lang="en-US" b="1" i="1" dirty="0">
                <a:solidFill>
                  <a:srgbClr val="FFC000"/>
                </a:solidFill>
              </a:rPr>
              <a:t> $1 +  $2`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	return $sum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}</a:t>
            </a:r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38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build="p" animBg="1"/>
      <p:bldP spid="5" grpId="0" uiExpand="1" build="p" animBg="1"/>
      <p:bldP spid="6" grpId="0" build="p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924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dot(.) – function can be stored on a file then can be called when needed.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. &lt;file path&gt;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 smtClean="0"/>
              <a:t>    To integrate the functions from file inside the script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. /home/a0297340/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myfunctions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57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53814"/>
              </p:ext>
            </p:extLst>
          </p:nvPr>
        </p:nvGraphicFramePr>
        <p:xfrm>
          <a:off x="762000" y="156464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05000"/>
                <a:gridCol w="29337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Rev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Rev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Date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Revised By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Revision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Items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08/06/13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Salvador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P. Pedeglorio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Original Version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79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451"/>
            <a:ext cx="8229600" cy="63246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b="1" dirty="0" smtClean="0"/>
              <a:t>Remote Login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5195" y="772851"/>
            <a:ext cx="5715000" cy="3124200"/>
            <a:chOff x="1524000" y="1186576"/>
            <a:chExt cx="5957206" cy="3677055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0" y="1186576"/>
              <a:ext cx="5957206" cy="3677055"/>
              <a:chOff x="2736397" y="1194238"/>
              <a:chExt cx="5957206" cy="367705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642"/>
              <a:stretch/>
            </p:blipFill>
            <p:spPr>
              <a:xfrm>
                <a:off x="2736397" y="1194238"/>
                <a:ext cx="5957206" cy="367292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4769517" y="2874770"/>
                <a:ext cx="114300" cy="1996523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531957" y="2874770"/>
                <a:ext cx="114300" cy="1996523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4091874" y="192630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UNIX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72139" y="3545819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UNIX</a:t>
              </a:r>
              <a:endParaRPr lang="en-US" dirty="0"/>
            </a:p>
          </p:txBody>
        </p:sp>
      </p:grpSp>
      <p:sp>
        <p:nvSpPr>
          <p:cNvPr id="9" name="Curved Right Arrow 8"/>
          <p:cNvSpPr/>
          <p:nvPr/>
        </p:nvSpPr>
        <p:spPr bwMode="auto">
          <a:xfrm>
            <a:off x="762000" y="3124110"/>
            <a:ext cx="1371600" cy="271286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urved Left Arrow 9"/>
          <p:cNvSpPr/>
          <p:nvPr/>
        </p:nvSpPr>
        <p:spPr bwMode="auto">
          <a:xfrm>
            <a:off x="7169426" y="3287451"/>
            <a:ext cx="1371600" cy="2692867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63524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 Salvador P. Pedeglorio Jr.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4" y="3667853"/>
            <a:ext cx="4800600" cy="267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08851" y="4346042"/>
            <a:ext cx="441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+mn-lt"/>
              </a:rPr>
              <a:t>USE UNIX TERMINAL</a:t>
            </a:r>
            <a:endParaRPr lang="en-US" sz="2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8851" y="4848055"/>
            <a:ext cx="42491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+mn-lt"/>
              </a:rPr>
              <a:t>USE TERM EMULATORS:</a:t>
            </a:r>
          </a:p>
          <a:p>
            <a:pPr marL="514350" indent="-514350">
              <a:buAutoNum type="arabicPeriod"/>
            </a:pPr>
            <a:r>
              <a:rPr lang="en-US" sz="2600" b="1" dirty="0" smtClean="0">
                <a:solidFill>
                  <a:schemeClr val="tx2"/>
                </a:solidFill>
                <a:latin typeface="+mn-lt"/>
              </a:rPr>
              <a:t>Putty</a:t>
            </a:r>
          </a:p>
          <a:p>
            <a:pPr marL="514350" indent="-514350">
              <a:buAutoNum type="arabicPeriod"/>
            </a:pPr>
            <a:r>
              <a:rPr lang="en-US" sz="2600" b="1" dirty="0" err="1" smtClean="0">
                <a:solidFill>
                  <a:schemeClr val="tx2"/>
                </a:solidFill>
                <a:latin typeface="+mn-lt"/>
              </a:rPr>
              <a:t>Poderosa</a:t>
            </a:r>
            <a:endParaRPr lang="en-US" sz="2600" b="1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3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4" grpId="0"/>
      <p:bldP spid="14" grpId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650"/>
            <a:ext cx="8229600" cy="45339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b="1" dirty="0" smtClean="0"/>
              <a:t>Login using login command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983" y="1130551"/>
            <a:ext cx="5326586" cy="3751779"/>
            <a:chOff x="312214" y="896421"/>
            <a:chExt cx="5326586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312214" y="896421"/>
              <a:ext cx="5326586" cy="4343400"/>
              <a:chOff x="1524000" y="1186576"/>
              <a:chExt cx="5957206" cy="367705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4000" y="1186576"/>
                <a:ext cx="5957206" cy="3677055"/>
                <a:chOff x="2736397" y="1194238"/>
                <a:chExt cx="5957206" cy="3677055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642"/>
                <a:stretch/>
              </p:blipFill>
              <p:spPr>
                <a:xfrm>
                  <a:off x="2736397" y="1194238"/>
                  <a:ext cx="5957206" cy="3672923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 bwMode="auto">
                <a:xfrm>
                  <a:off x="4769517" y="2874770"/>
                  <a:ext cx="114300" cy="1996523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6531957" y="2874770"/>
                  <a:ext cx="114300" cy="1996523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4091874" y="1926306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UNIX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72139" y="3545819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UNIX</a:t>
                </a:r>
                <a:endParaRPr lang="en-US" dirty="0"/>
              </a:p>
            </p:txBody>
          </p:sp>
        </p:grpSp>
        <p:sp>
          <p:nvSpPr>
            <p:cNvPr id="5" name="Rectangle 4"/>
            <p:cNvSpPr/>
            <p:nvPr/>
          </p:nvSpPr>
          <p:spPr bwMode="auto">
            <a:xfrm>
              <a:off x="346545" y="3316688"/>
              <a:ext cx="5181600" cy="1905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05982" y="2743200"/>
              <a:ext cx="408818" cy="57348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795007" y="2765684"/>
              <a:ext cx="408818" cy="57348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872694" y="2622312"/>
              <a:ext cx="408818" cy="28674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20841" y="2644592"/>
              <a:ext cx="408818" cy="28674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t="9625" r="39723" b="58920"/>
          <a:stretch/>
        </p:blipFill>
        <p:spPr bwMode="auto">
          <a:xfrm>
            <a:off x="3007969" y="3732168"/>
            <a:ext cx="5791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urved Right Arrow 17"/>
          <p:cNvSpPr/>
          <p:nvPr/>
        </p:nvSpPr>
        <p:spPr bwMode="auto">
          <a:xfrm>
            <a:off x="1362906" y="1885314"/>
            <a:ext cx="1393740" cy="239157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65048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68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UNIX COMMANDS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  <a:endParaRPr lang="en-US" sz="2600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    command [-options] [arguments]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Where: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command:</a:t>
            </a:r>
            <a:r>
              <a:rPr lang="en-US" sz="2600" b="1" dirty="0" smtClean="0"/>
              <a:t> </a:t>
            </a:r>
            <a:r>
              <a:rPr lang="en-US" sz="2600" dirty="0" smtClean="0"/>
              <a:t>name of a UNIX tools/apps to execute.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-options:</a:t>
            </a:r>
            <a:r>
              <a:rPr lang="en-US" sz="2600" b="1" i="1" dirty="0" smtClean="0"/>
              <a:t> </a:t>
            </a:r>
            <a:r>
              <a:rPr lang="en-US" sz="2600" dirty="0" smtClean="0"/>
              <a:t>controls the behavior of the command. 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arguments:</a:t>
            </a:r>
            <a:r>
              <a:rPr lang="en-US" sz="2600" b="1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input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data (usually file(s) or strings)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600" b="1" i="1" dirty="0" smtClean="0"/>
              <a:t>   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b="1" i="1" dirty="0" smtClean="0">
                <a:solidFill>
                  <a:srgbClr val="FFC000"/>
                </a:solidFill>
              </a:rPr>
              <a:t> -l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>
                <a:solidFill>
                  <a:srgbClr val="FFC000"/>
                </a:solidFill>
              </a:rPr>
              <a:t> 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Note: </a:t>
            </a:r>
            <a:r>
              <a:rPr lang="en-US" sz="2600" dirty="0" smtClean="0"/>
              <a:t>Some commands doesn’t require options or arguments to work like </a:t>
            </a:r>
            <a:r>
              <a:rPr lang="en-US" sz="2600" dirty="0" err="1" smtClean="0"/>
              <a:t>ps,ls</a:t>
            </a:r>
            <a:r>
              <a:rPr lang="en-US" sz="2600" dirty="0" smtClean="0"/>
              <a:t> etc..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26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Command Manual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UNIX provides a utility to show information about a command. The syntax, options and examples of the command are documented and accessible to all users.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    man [command]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chemeClr val="tx2"/>
                </a:solidFill>
              </a:rPr>
              <a:t> </a:t>
            </a:r>
            <a:r>
              <a:rPr lang="en-US" sz="2600" b="1" i="1" dirty="0" smtClean="0">
                <a:solidFill>
                  <a:schemeClr val="tx2"/>
                </a:solidFill>
              </a:rPr>
              <a:t>    </a:t>
            </a:r>
            <a:r>
              <a:rPr lang="en-US" sz="2600" b="1" i="1" dirty="0" smtClean="0">
                <a:solidFill>
                  <a:srgbClr val="FFC000"/>
                </a:solidFill>
              </a:rPr>
              <a:t>man login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932708" cy="37082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64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Logging Out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you finish your session, it is a good practice to logout from the system. Use any of the following command.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logout</a:t>
            </a:r>
          </a:p>
          <a:p>
            <a:pPr marL="0" indent="0">
              <a:buNone/>
            </a:pPr>
            <a:r>
              <a:rPr lang="en-US" b="1" dirty="0" smtClean="0"/>
              <a:t>or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e</a:t>
            </a:r>
            <a:r>
              <a:rPr lang="en-US" b="1" i="1" dirty="0" smtClean="0">
                <a:solidFill>
                  <a:srgbClr val="FFC000"/>
                </a:solidFill>
              </a:rPr>
              <a:t>xit</a:t>
            </a:r>
            <a:endParaRPr lang="en-US" b="1" i="1" dirty="0">
              <a:solidFill>
                <a:srgbClr val="FFC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20667"/>
            <a:ext cx="5514974" cy="324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20668"/>
            <a:ext cx="5521600" cy="324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03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FILE MANAGEMENT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Basic Types of UNIX Files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Ordinary Files </a:t>
            </a:r>
            <a:r>
              <a:rPr lang="en-US" sz="2600" dirty="0" smtClean="0"/>
              <a:t>- </a:t>
            </a:r>
            <a:r>
              <a:rPr lang="en-US" sz="2400" dirty="0">
                <a:effectLst/>
              </a:rPr>
              <a:t>C</a:t>
            </a:r>
            <a:r>
              <a:rPr lang="en-US" sz="2400" dirty="0" smtClean="0">
                <a:effectLst/>
              </a:rPr>
              <a:t>ontains </a:t>
            </a:r>
            <a:r>
              <a:rPr lang="en-US" sz="2400" dirty="0">
                <a:effectLst/>
              </a:rPr>
              <a:t>data, text, or program </a:t>
            </a:r>
            <a:r>
              <a:rPr lang="en-US" sz="2400" dirty="0" smtClean="0">
                <a:effectLst/>
              </a:rPr>
              <a:t>instructions</a:t>
            </a:r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sz="2600" b="1" dirty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Special Files </a:t>
            </a:r>
            <a:r>
              <a:rPr lang="en-US" sz="2600" dirty="0" smtClean="0"/>
              <a:t>- </a:t>
            </a:r>
            <a:r>
              <a:rPr lang="en-US" sz="2400" dirty="0">
                <a:effectLst/>
              </a:rPr>
              <a:t>P</a:t>
            </a:r>
            <a:r>
              <a:rPr lang="en-US" sz="2400" dirty="0" smtClean="0">
                <a:effectLst/>
              </a:rPr>
              <a:t>rovides </a:t>
            </a:r>
            <a:r>
              <a:rPr lang="en-US" sz="2400" dirty="0">
                <a:effectLst/>
              </a:rPr>
              <a:t>access to hardware such as hard drives, CD-ROM drives, modems, and Ethernet adapters. Other special files are similar to aliases or shortcuts and enable you to access a single file using different </a:t>
            </a:r>
            <a:r>
              <a:rPr lang="en-US" sz="2400" dirty="0" smtClean="0">
                <a:effectLst/>
              </a:rPr>
              <a:t>names.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Directories</a:t>
            </a:r>
            <a:r>
              <a:rPr lang="en-US" sz="2600" b="1" dirty="0" smtClean="0"/>
              <a:t> </a:t>
            </a:r>
            <a:r>
              <a:rPr lang="en-US" sz="2600" dirty="0" smtClean="0"/>
              <a:t>- </a:t>
            </a:r>
            <a:r>
              <a:rPr lang="en-US" sz="2400" dirty="0" smtClean="0">
                <a:effectLst/>
              </a:rPr>
              <a:t>Stores </a:t>
            </a:r>
            <a:r>
              <a:rPr lang="en-US" sz="2400" dirty="0">
                <a:effectLst/>
              </a:rPr>
              <a:t>both special and ordinary files. For users familiar with Windows or Mac OS, UNIX directories are equivalent to folders</a:t>
            </a:r>
            <a:r>
              <a:rPr lang="en-US" sz="2200" dirty="0">
                <a:effectLst/>
              </a:rPr>
              <a:t>.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09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File Structure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0" name="Elbow Connector 29"/>
          <p:cNvCxnSpPr>
            <a:stCxn id="3075" idx="2"/>
            <a:endCxn id="3076" idx="0"/>
          </p:cNvCxnSpPr>
          <p:nvPr/>
        </p:nvCxnSpPr>
        <p:spPr bwMode="auto">
          <a:xfrm rot="5400000">
            <a:off x="3110948" y="841512"/>
            <a:ext cx="473764" cy="2143540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68" name="Elbow Connector 7167"/>
          <p:cNvCxnSpPr>
            <a:stCxn id="3075" idx="2"/>
            <a:endCxn id="3077" idx="0"/>
          </p:cNvCxnSpPr>
          <p:nvPr/>
        </p:nvCxnSpPr>
        <p:spPr bwMode="auto">
          <a:xfrm rot="16200000" flipH="1">
            <a:off x="5377070" y="718930"/>
            <a:ext cx="493642" cy="2408582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72" name="Elbow Connector 7171"/>
          <p:cNvCxnSpPr>
            <a:stCxn id="3076" idx="2"/>
          </p:cNvCxnSpPr>
          <p:nvPr/>
        </p:nvCxnSpPr>
        <p:spPr bwMode="auto">
          <a:xfrm rot="16200000" flipH="1">
            <a:off x="1123122" y="4429538"/>
            <a:ext cx="2975112" cy="669236"/>
          </a:xfrm>
          <a:prstGeom prst="bentConnector2">
            <a:avLst/>
          </a:prstGeom>
          <a:ln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74" name="Elbow Connector 7173"/>
          <p:cNvCxnSpPr>
            <a:stCxn id="3076" idx="2"/>
          </p:cNvCxnSpPr>
          <p:nvPr/>
        </p:nvCxnSpPr>
        <p:spPr bwMode="auto">
          <a:xfrm rot="16200000" flipH="1">
            <a:off x="1527313" y="4025347"/>
            <a:ext cx="2166730" cy="669236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76" name="Elbow Connector 7175"/>
          <p:cNvCxnSpPr>
            <a:stCxn id="3076" idx="2"/>
          </p:cNvCxnSpPr>
          <p:nvPr/>
        </p:nvCxnSpPr>
        <p:spPr bwMode="auto">
          <a:xfrm rot="16200000" flipH="1">
            <a:off x="1900030" y="3652630"/>
            <a:ext cx="1391478" cy="639418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78" name="Elbow Connector 7177"/>
          <p:cNvCxnSpPr>
            <a:stCxn id="3076" idx="2"/>
            <a:endCxn id="3079" idx="1"/>
          </p:cNvCxnSpPr>
          <p:nvPr/>
        </p:nvCxnSpPr>
        <p:spPr bwMode="auto">
          <a:xfrm rot="16200000" flipH="1">
            <a:off x="2377935" y="3174725"/>
            <a:ext cx="419100" cy="62285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85" name="Elbow Connector 7184"/>
          <p:cNvCxnSpPr>
            <a:stCxn id="3079" idx="3"/>
            <a:endCxn id="3078" idx="1"/>
          </p:cNvCxnSpPr>
          <p:nvPr/>
        </p:nvCxnSpPr>
        <p:spPr bwMode="auto">
          <a:xfrm>
            <a:off x="3677478" y="3695700"/>
            <a:ext cx="1023059" cy="18219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87" name="Elbow Connector 7186"/>
          <p:cNvCxnSpPr>
            <a:stCxn id="3079" idx="3"/>
          </p:cNvCxnSpPr>
          <p:nvPr/>
        </p:nvCxnSpPr>
        <p:spPr bwMode="auto">
          <a:xfrm>
            <a:off x="3677478" y="3695700"/>
            <a:ext cx="1043610" cy="1780760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89" name="Elbow Connector 7188"/>
          <p:cNvCxnSpPr>
            <a:stCxn id="3079" idx="3"/>
          </p:cNvCxnSpPr>
          <p:nvPr/>
        </p:nvCxnSpPr>
        <p:spPr bwMode="auto">
          <a:xfrm>
            <a:off x="3677478" y="3695700"/>
            <a:ext cx="1010480" cy="2559325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91" name="Elbow Connector 7190"/>
          <p:cNvCxnSpPr>
            <a:stCxn id="3077" idx="2"/>
          </p:cNvCxnSpPr>
          <p:nvPr/>
        </p:nvCxnSpPr>
        <p:spPr bwMode="auto">
          <a:xfrm rot="16200000" flipH="1">
            <a:off x="6964845" y="3163128"/>
            <a:ext cx="395909" cy="669234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93" name="Elbow Connector 7192"/>
          <p:cNvCxnSpPr>
            <a:stCxn id="3077" idx="2"/>
          </p:cNvCxnSpPr>
          <p:nvPr/>
        </p:nvCxnSpPr>
        <p:spPr bwMode="auto">
          <a:xfrm rot="16200000" flipH="1">
            <a:off x="6512201" y="3615772"/>
            <a:ext cx="1271380" cy="639418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95" name="Elbow Connector 7194"/>
          <p:cNvCxnSpPr>
            <a:stCxn id="3077" idx="2"/>
          </p:cNvCxnSpPr>
          <p:nvPr/>
        </p:nvCxnSpPr>
        <p:spPr bwMode="auto">
          <a:xfrm rot="16200000" flipH="1">
            <a:off x="6091030" y="4036942"/>
            <a:ext cx="2143539" cy="669235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97" name="Elbow Connector 7196"/>
          <p:cNvCxnSpPr>
            <a:stCxn id="3077" idx="2"/>
          </p:cNvCxnSpPr>
          <p:nvPr/>
        </p:nvCxnSpPr>
        <p:spPr bwMode="auto">
          <a:xfrm rot="16200000" flipH="1">
            <a:off x="5693465" y="4434507"/>
            <a:ext cx="2938669" cy="669235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810000" y="457200"/>
            <a:ext cx="1219200" cy="1219200"/>
            <a:chOff x="3810000" y="685800"/>
            <a:chExt cx="1219200" cy="1219200"/>
          </a:xfrm>
        </p:grpSpPr>
        <p:pic>
          <p:nvPicPr>
            <p:cNvPr id="3075" name="Picture 3" descr="C:\Icons\Nuove Png\ICON PACKS\CRISTAL\CRISTAL RUBY FOLD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6858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98" name="TextBox 7197"/>
            <p:cNvSpPr txBox="1"/>
            <p:nvPr/>
          </p:nvSpPr>
          <p:spPr>
            <a:xfrm rot="20201737">
              <a:off x="4234562" y="1087544"/>
              <a:ext cx="68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</a:rPr>
                <a:t>DIR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66460" y="2150164"/>
            <a:ext cx="1219200" cy="1126436"/>
            <a:chOff x="1666460" y="2378764"/>
            <a:chExt cx="1219200" cy="1219200"/>
          </a:xfrm>
        </p:grpSpPr>
        <p:pic>
          <p:nvPicPr>
            <p:cNvPr id="3076" name="Picture 4" descr="C:\Icons\Nuove Png\ICON PACKS\CRISTAL\CRISTAL TANGERINE FOLD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460" y="237876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 rot="20201737">
              <a:off x="2054084" y="2777194"/>
              <a:ext cx="68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</a:rPr>
                <a:t>DIR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8582" y="2170042"/>
            <a:ext cx="1219200" cy="1129749"/>
            <a:chOff x="6218582" y="2398642"/>
            <a:chExt cx="1219200" cy="1219200"/>
          </a:xfrm>
        </p:grpSpPr>
        <p:pic>
          <p:nvPicPr>
            <p:cNvPr id="3077" name="Picture 5" descr="C:\Icons\Nuove Png\ICON PACKS\CRISTAL\CRISTAL STRAWBERRY FOLD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582" y="239864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 rot="20201737">
              <a:off x="6617311" y="2790445"/>
              <a:ext cx="68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</a:rPr>
                <a:t>DIR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00537" y="3303102"/>
            <a:ext cx="798626" cy="821634"/>
            <a:chOff x="4700537" y="3790122"/>
            <a:chExt cx="798626" cy="821634"/>
          </a:xfrm>
        </p:grpSpPr>
        <p:pic>
          <p:nvPicPr>
            <p:cNvPr id="3078" name="Picture 6" descr="C:\Icons\Nuove Png\ICON PACKS\CRISTAL\CRISTAL LIME FOLD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0537" y="3790122"/>
              <a:ext cx="762000" cy="821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 rot="20201737">
              <a:off x="4816675" y="3979414"/>
              <a:ext cx="68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</a:rPr>
                <a:t>DIR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910" y="3276600"/>
            <a:ext cx="823785" cy="838200"/>
            <a:chOff x="2898910" y="3505200"/>
            <a:chExt cx="823785" cy="838200"/>
          </a:xfrm>
        </p:grpSpPr>
        <p:pic>
          <p:nvPicPr>
            <p:cNvPr id="3079" name="Picture 7" descr="C:\Icons\Nuove Png\ICON PACKS\CRISTAL\CRISTAL GRAPHITE FOLD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10" y="3505200"/>
              <a:ext cx="778568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 rot="20201737">
              <a:off x="3040207" y="3701334"/>
              <a:ext cx="68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</a:rPr>
                <a:t>DIR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pic>
        <p:nvPicPr>
          <p:cNvPr id="3082" name="Picture 10" descr="C:\Icons\Nuove Png\ICON PACKS\d3A big pack\d3A big pack filete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99" y="3352797"/>
            <a:ext cx="680001" cy="7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 descr="C:\Icons\Nuove Png\ICON PACKS\d3A big pack\d3A big pack filete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58" y="4359964"/>
            <a:ext cx="636103" cy="6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Icons\Nuove Png\ICON PACKS\d3A big pack\d3A big pack filegif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1" y="6019800"/>
            <a:ext cx="6510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Icons\Nuove Png\ICON PACKS\d3A big pack\d3A big pack filemp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48" y="5181600"/>
            <a:ext cx="630306" cy="6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Icons\Nuove Png\ICON PACKS\d3A big pack\d3A big pack filepp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31" y="5181599"/>
            <a:ext cx="635431" cy="6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Icons\Nuove Png\ICON PACKS\d3A big pack\d3A big pack filevide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39" y="4359964"/>
            <a:ext cx="642915" cy="6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Icons\Nuove Png\ICON PACKS\d3A big pack\d3A big pack filexl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78" y="6019799"/>
            <a:ext cx="661935" cy="6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Icons\Nuove Png\ICON PACKS\d3A big pack\d3A big pack filetextrich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99" y="4359964"/>
            <a:ext cx="680001" cy="6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Icons\Nuove Png\ICON PACKS\d3A big pack\d3A big pack filete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99" y="5181600"/>
            <a:ext cx="680001" cy="7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6" descr="C:\Icons\Nuove Png\ICON PACKS\d3A big pack\d3A big pack filetextrich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19800"/>
            <a:ext cx="680001" cy="6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Elbow Connector 46"/>
          <p:cNvCxnSpPr>
            <a:endCxn id="90" idx="1"/>
          </p:cNvCxnSpPr>
          <p:nvPr/>
        </p:nvCxnSpPr>
        <p:spPr bwMode="auto">
          <a:xfrm>
            <a:off x="3677478" y="3705220"/>
            <a:ext cx="1010480" cy="991146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64008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52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999"/>
            <a:ext cx="8229600" cy="58342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 Black" pitchFamily="34" charset="0"/>
              </a:rPr>
              <a:t>Listing Files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	</a:t>
            </a:r>
            <a:r>
              <a:rPr lang="en-US" b="1" i="1" dirty="0" err="1" smtClean="0">
                <a:solidFill>
                  <a:srgbClr val="FFC000"/>
                </a:solidFill>
              </a:rPr>
              <a:t>ls</a:t>
            </a:r>
            <a:r>
              <a:rPr lang="en-US" b="1" i="1" dirty="0" smtClean="0">
                <a:solidFill>
                  <a:srgbClr val="FFC000"/>
                </a:solidFill>
              </a:rPr>
              <a:t> [-options] [directory]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list all content of the current directory</a:t>
            </a:r>
            <a:endParaRPr lang="en-US" sz="2600" dirty="0"/>
          </a:p>
          <a:p>
            <a:pPr>
              <a:buBlip>
                <a:blip r:embed="rId3"/>
              </a:buBlip>
            </a:pPr>
            <a:endParaRPr lang="en-US" sz="2600" dirty="0" smtClean="0"/>
          </a:p>
          <a:p>
            <a:pPr>
              <a:buBlip>
                <a:blip r:embed="rId3"/>
              </a:buBlip>
            </a:pPr>
            <a:endParaRPr lang="en-US" sz="2600" dirty="0"/>
          </a:p>
          <a:p>
            <a:pPr>
              <a:buBlip>
                <a:blip r:embed="rId3"/>
              </a:buBlip>
            </a:pPr>
            <a:r>
              <a:rPr lang="en-US" sz="2600" dirty="0" smtClean="0"/>
              <a:t>To list all files in long format</a:t>
            </a: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t="14892" r="20467" b="73467"/>
          <a:stretch/>
        </p:blipFill>
        <p:spPr bwMode="auto">
          <a:xfrm>
            <a:off x="1381538" y="3276600"/>
            <a:ext cx="7076661" cy="7354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526" r="20593" b="63304"/>
          <a:stretch/>
        </p:blipFill>
        <p:spPr bwMode="auto">
          <a:xfrm>
            <a:off x="1371599" y="4691269"/>
            <a:ext cx="7086600" cy="152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9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585" r="20593" b="66616"/>
          <a:stretch/>
        </p:blipFill>
        <p:spPr bwMode="auto">
          <a:xfrm>
            <a:off x="513522" y="1219200"/>
            <a:ext cx="7716078" cy="776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File Information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61" y="2148511"/>
            <a:ext cx="8229600" cy="4533900"/>
          </a:xfrm>
        </p:spPr>
        <p:txBody>
          <a:bodyPr/>
          <a:lstStyle/>
          <a:p>
            <a:pPr marL="0" indent="0">
              <a:buNone/>
            </a:pP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A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file type and permission </a:t>
            </a: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B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the number of memory blocks </a:t>
            </a: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C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owner of the file. </a:t>
            </a: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D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group of the owner. </a:t>
            </a: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E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file size in </a:t>
            </a:r>
            <a:r>
              <a:rPr lang="en-US" sz="2600" dirty="0" smtClean="0">
                <a:effectLst/>
              </a:rPr>
              <a:t>bytes.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F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date and time when this file was created </a:t>
            </a:r>
            <a:r>
              <a:rPr lang="en-US" sz="2600" dirty="0" smtClean="0">
                <a:effectLst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effectLst/>
              </a:rPr>
              <a:t> </a:t>
            </a:r>
            <a:r>
              <a:rPr lang="en-US" sz="2600" dirty="0" smtClean="0">
                <a:effectLst/>
              </a:rPr>
              <a:t>   or </a:t>
            </a:r>
            <a:r>
              <a:rPr lang="en-US" sz="2600" dirty="0">
                <a:effectLst/>
              </a:rPr>
              <a:t>modified last </a:t>
            </a:r>
            <a:r>
              <a:rPr lang="en-US" sz="2600" dirty="0" smtClean="0">
                <a:effectLst/>
              </a:rPr>
              <a:t>time.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  <a:effectLst/>
              </a:rPr>
              <a:t>G</a:t>
            </a:r>
            <a:r>
              <a:rPr lang="en-US" sz="2600" dirty="0" smtClean="0">
                <a:effectLst/>
              </a:rPr>
              <a:t>: </a:t>
            </a:r>
            <a:r>
              <a:rPr lang="en-US" sz="2600" dirty="0">
                <a:effectLst/>
              </a:rPr>
              <a:t>represents file or directory name.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2003567"/>
            <a:ext cx="1177788" cy="647326"/>
            <a:chOff x="609600" y="2359717"/>
            <a:chExt cx="1177788" cy="647326"/>
          </a:xfrm>
        </p:grpSpPr>
        <p:sp>
          <p:nvSpPr>
            <p:cNvPr id="6" name="TextBox 5"/>
            <p:cNvSpPr txBox="1"/>
            <p:nvPr/>
          </p:nvSpPr>
          <p:spPr>
            <a:xfrm>
              <a:off x="1020416" y="2514600"/>
              <a:ext cx="4936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FFC000"/>
                  </a:solidFill>
                  <a:latin typeface="+mn-lt"/>
                </a:rPr>
                <a:t>A</a:t>
              </a:r>
              <a:endParaRPr lang="en-US" sz="2600" b="1" dirty="0">
                <a:solidFill>
                  <a:srgbClr val="FFC000"/>
                </a:solidFill>
                <a:latin typeface="+mn-lt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 rot="5400000">
              <a:off x="1063902" y="1905415"/>
              <a:ext cx="269183" cy="1177788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07874" y="2006050"/>
            <a:ext cx="493644" cy="659296"/>
            <a:chOff x="1707874" y="2362200"/>
            <a:chExt cx="493644" cy="659296"/>
          </a:xfrm>
        </p:grpSpPr>
        <p:sp>
          <p:nvSpPr>
            <p:cNvPr id="10" name="Right Brace 9"/>
            <p:cNvSpPr/>
            <p:nvPr/>
          </p:nvSpPr>
          <p:spPr bwMode="auto">
            <a:xfrm rot="5400000">
              <a:off x="1749288" y="2400300"/>
              <a:ext cx="304800" cy="228600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07874" y="2529053"/>
              <a:ext cx="4936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</a:t>
              </a:r>
              <a:endPara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400" y="1995282"/>
            <a:ext cx="983974" cy="637760"/>
            <a:chOff x="2057400" y="2351432"/>
            <a:chExt cx="983974" cy="637760"/>
          </a:xfrm>
        </p:grpSpPr>
        <p:sp>
          <p:nvSpPr>
            <p:cNvPr id="11" name="Right Brace 10"/>
            <p:cNvSpPr/>
            <p:nvPr/>
          </p:nvSpPr>
          <p:spPr bwMode="auto">
            <a:xfrm rot="5400000">
              <a:off x="2410652" y="1998180"/>
              <a:ext cx="277469" cy="983974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8828" y="2496749"/>
              <a:ext cx="4936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4200" y="1995281"/>
            <a:ext cx="955815" cy="997987"/>
            <a:chOff x="3124200" y="2351431"/>
            <a:chExt cx="955815" cy="997987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3468758" y="2006873"/>
              <a:ext cx="266700" cy="955815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34798" y="2477024"/>
              <a:ext cx="493644" cy="872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80012" y="1995281"/>
            <a:ext cx="493644" cy="629108"/>
            <a:chOff x="4080012" y="2351431"/>
            <a:chExt cx="493644" cy="629108"/>
          </a:xfrm>
        </p:grpSpPr>
        <p:sp>
          <p:nvSpPr>
            <p:cNvPr id="13" name="Right Brace 12"/>
            <p:cNvSpPr/>
            <p:nvPr/>
          </p:nvSpPr>
          <p:spPr bwMode="auto">
            <a:xfrm rot="5400000">
              <a:off x="4137165" y="2294281"/>
              <a:ext cx="266700" cy="381000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0012" y="2488096"/>
              <a:ext cx="4936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3900" y="2003567"/>
            <a:ext cx="1257300" cy="853764"/>
            <a:chOff x="4533900" y="2359717"/>
            <a:chExt cx="1257300" cy="853764"/>
          </a:xfrm>
        </p:grpSpPr>
        <p:sp>
          <p:nvSpPr>
            <p:cNvPr id="8" name="Right Brace 7"/>
            <p:cNvSpPr/>
            <p:nvPr/>
          </p:nvSpPr>
          <p:spPr bwMode="auto">
            <a:xfrm rot="5400000">
              <a:off x="5033342" y="1860275"/>
              <a:ext cx="258416" cy="1257300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30117" y="2492495"/>
              <a:ext cx="370882" cy="72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3600" y="2044150"/>
            <a:ext cx="2286000" cy="577984"/>
            <a:chOff x="5943600" y="2400300"/>
            <a:chExt cx="2286000" cy="577984"/>
          </a:xfrm>
        </p:grpSpPr>
        <p:sp>
          <p:nvSpPr>
            <p:cNvPr id="9" name="Right Brace 8"/>
            <p:cNvSpPr/>
            <p:nvPr/>
          </p:nvSpPr>
          <p:spPr bwMode="auto">
            <a:xfrm rot="5400000">
              <a:off x="6972300" y="1371600"/>
              <a:ext cx="228600" cy="2286000"/>
            </a:xfrm>
            <a:prstGeom prst="rightBrace">
              <a:avLst>
                <a:gd name="adj1" fmla="val 8333"/>
                <a:gd name="adj2" fmla="val 46838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5738" y="2485841"/>
              <a:ext cx="4936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61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Training Objectives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training the participants must have the fundamental skills required to:</a:t>
            </a:r>
          </a:p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Login and Logout to a UNIX System</a:t>
            </a:r>
            <a:endParaRPr lang="en-US" dirty="0"/>
          </a:p>
          <a:p>
            <a:pPr>
              <a:buBlip>
                <a:blip r:embed="rId3"/>
              </a:buBlip>
            </a:pPr>
            <a:r>
              <a:rPr lang="en-US" dirty="0" smtClean="0"/>
              <a:t> Manage Files and Directories</a:t>
            </a:r>
          </a:p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Execute UNIX commands</a:t>
            </a:r>
          </a:p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Manage Processes</a:t>
            </a:r>
          </a:p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Use an editor</a:t>
            </a:r>
          </a:p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Create a simple Bourne Shell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31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Files Information (Prefix- Indicator)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93238"/>
            <a:ext cx="8610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  <a:effectLst/>
              </a:rPr>
              <a:t>-</a:t>
            </a:r>
            <a:r>
              <a:rPr lang="en-US" sz="2600" dirty="0" smtClean="0">
                <a:effectLst/>
              </a:rPr>
              <a:t> : </a:t>
            </a:r>
            <a:r>
              <a:rPr lang="en-US" sz="2200" dirty="0">
                <a:effectLst/>
              </a:rPr>
              <a:t>Regular file, such as an ASCII text file, binary executable, or </a:t>
            </a:r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     hard </a:t>
            </a:r>
            <a:r>
              <a:rPr lang="en-US" sz="2200" dirty="0">
                <a:effectLst/>
              </a:rPr>
              <a:t>link</a:t>
            </a:r>
            <a:r>
              <a:rPr lang="en-US" sz="2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  <a:effectLst/>
              </a:rPr>
              <a:t>b </a:t>
            </a:r>
            <a:r>
              <a:rPr lang="en-US" sz="2200" dirty="0" smtClean="0">
                <a:effectLst/>
              </a:rPr>
              <a:t>: </a:t>
            </a:r>
            <a:r>
              <a:rPr lang="en-US" sz="2200" dirty="0">
                <a:effectLst/>
              </a:rPr>
              <a:t>Block special file. Block input/output device file such as </a:t>
            </a:r>
            <a:r>
              <a:rPr lang="en-US" sz="2200" dirty="0" smtClean="0">
                <a:effectLst/>
              </a:rPr>
              <a:t>a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    physical </a:t>
            </a:r>
            <a:r>
              <a:rPr lang="en-US" sz="2200" dirty="0">
                <a:effectLst/>
              </a:rPr>
              <a:t>hard drive</a:t>
            </a:r>
            <a:r>
              <a:rPr lang="en-US" sz="2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  <a:effectLst/>
              </a:rPr>
              <a:t>c</a:t>
            </a:r>
            <a:r>
              <a:rPr lang="en-US" sz="22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2200" dirty="0" smtClean="0">
                <a:effectLst/>
              </a:rPr>
              <a:t>:</a:t>
            </a:r>
            <a:r>
              <a:rPr lang="en-US" sz="22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2200" dirty="0" smtClean="0">
                <a:effectLst/>
              </a:rPr>
              <a:t>Character </a:t>
            </a:r>
            <a:r>
              <a:rPr lang="en-US" sz="2200" dirty="0">
                <a:effectLst/>
              </a:rPr>
              <a:t>special file. Raw input/output device file such as </a:t>
            </a:r>
            <a:r>
              <a:rPr lang="en-US" sz="2200" dirty="0" smtClean="0">
                <a:effectLst/>
              </a:rPr>
              <a:t>a 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    physical </a:t>
            </a:r>
            <a:r>
              <a:rPr lang="en-US" sz="2200" dirty="0">
                <a:effectLst/>
              </a:rPr>
              <a:t>hard </a:t>
            </a:r>
            <a:r>
              <a:rPr lang="en-US" sz="2200" dirty="0" smtClean="0">
                <a:effectLst/>
              </a:rPr>
              <a:t>drive.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  <a:effectLst/>
              </a:rPr>
              <a:t>d </a:t>
            </a:r>
            <a:r>
              <a:rPr lang="en-US" sz="2200" dirty="0" smtClean="0">
                <a:effectLst/>
              </a:rPr>
              <a:t>: </a:t>
            </a:r>
            <a:r>
              <a:rPr lang="en-US" sz="2200" dirty="0">
                <a:effectLst/>
              </a:rPr>
              <a:t>Directory file that contains a listing of other files and directories</a:t>
            </a:r>
            <a:r>
              <a:rPr lang="en-US" sz="2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  <a:effectLst/>
              </a:rPr>
              <a:t>l  </a:t>
            </a:r>
            <a:r>
              <a:rPr lang="en-US" sz="2200" dirty="0" smtClean="0">
                <a:effectLst/>
              </a:rPr>
              <a:t>: </a:t>
            </a:r>
            <a:r>
              <a:rPr lang="en-US" sz="2200" dirty="0">
                <a:effectLst/>
              </a:rPr>
              <a:t>Symbolic link file. Links on any regular file</a:t>
            </a:r>
            <a:r>
              <a:rPr lang="en-US" sz="2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  <a:effectLst/>
              </a:rPr>
              <a:t>p</a:t>
            </a:r>
            <a:r>
              <a:rPr lang="en-US" sz="2200" dirty="0" smtClean="0">
                <a:effectLst/>
              </a:rPr>
              <a:t> : </a:t>
            </a:r>
            <a:r>
              <a:rPr lang="en-US" sz="2200" dirty="0">
                <a:effectLst/>
              </a:rPr>
              <a:t>Named pipe. A mechanism for </a:t>
            </a:r>
            <a:r>
              <a:rPr lang="en-US" sz="2200" dirty="0" err="1">
                <a:effectLst/>
              </a:rPr>
              <a:t>interprocess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communications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  <a:effectLst/>
              </a:rPr>
              <a:t>s</a:t>
            </a:r>
            <a:r>
              <a:rPr lang="en-US" sz="2200" dirty="0" smtClean="0">
                <a:effectLst/>
              </a:rPr>
              <a:t> : Socket </a:t>
            </a:r>
            <a:r>
              <a:rPr lang="en-US" sz="2200" dirty="0">
                <a:effectLst/>
              </a:rPr>
              <a:t>used for </a:t>
            </a:r>
            <a:r>
              <a:rPr lang="en-US" sz="2200" dirty="0" err="1">
                <a:effectLst/>
              </a:rPr>
              <a:t>interprocess</a:t>
            </a:r>
            <a:r>
              <a:rPr lang="en-US" sz="2200" dirty="0">
                <a:effectLst/>
              </a:rPr>
              <a:t> communication.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585" r="20593" b="66616"/>
          <a:stretch/>
        </p:blipFill>
        <p:spPr bwMode="auto">
          <a:xfrm>
            <a:off x="589722" y="1295400"/>
            <a:ext cx="7716078" cy="776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Brace 6"/>
          <p:cNvSpPr/>
          <p:nvPr/>
        </p:nvSpPr>
        <p:spPr bwMode="auto">
          <a:xfrm rot="5400000">
            <a:off x="567358" y="2177500"/>
            <a:ext cx="266700" cy="76200"/>
          </a:xfrm>
          <a:prstGeom prst="rightBrace">
            <a:avLst>
              <a:gd name="adj1" fmla="val 8333"/>
              <a:gd name="adj2" fmla="val 46838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24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Hidden Files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485"/>
            <a:ext cx="8229600" cy="538028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effectLst/>
              </a:rPr>
              <a:t>	An </a:t>
            </a:r>
            <a:r>
              <a:rPr lang="en-US" sz="2600" dirty="0">
                <a:effectLst/>
              </a:rPr>
              <a:t>invisible file is one whose first character is </a:t>
            </a:r>
            <a:r>
              <a:rPr lang="en-US" sz="2600" dirty="0" smtClean="0">
                <a:effectLst/>
              </a:rPr>
              <a:t>a dot </a:t>
            </a:r>
            <a:r>
              <a:rPr lang="en-US" sz="2600" dirty="0">
                <a:effectLst/>
              </a:rPr>
              <a:t>or period character (.). </a:t>
            </a:r>
            <a:endParaRPr lang="en-US" sz="2600" dirty="0" smtClean="0">
              <a:effectLst/>
            </a:endParaRPr>
          </a:p>
          <a:p>
            <a:pPr>
              <a:buBlip>
                <a:blip r:embed="rId2"/>
              </a:buBlip>
            </a:pPr>
            <a:r>
              <a:rPr lang="en-US" sz="2600" dirty="0" smtClean="0">
                <a:effectLst/>
              </a:rPr>
              <a:t>To list invisible files add 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–a </a:t>
            </a:r>
            <a:r>
              <a:rPr lang="en-US" sz="2600" dirty="0" smtClean="0">
                <a:effectLst/>
              </a:rPr>
              <a:t>option to 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</a:t>
            </a:r>
            <a:r>
              <a:rPr lang="en-US" sz="2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596101" y="5409574"/>
            <a:ext cx="82000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C000"/>
                </a:solidFill>
              </a:rPr>
              <a:t>Single dot</a:t>
            </a:r>
            <a:r>
              <a:rPr lang="en-US" sz="2600" dirty="0">
                <a:solidFill>
                  <a:srgbClr val="FFC000"/>
                </a:solidFill>
              </a:rPr>
              <a:t> </a:t>
            </a:r>
            <a:r>
              <a:rPr lang="en-US" sz="2600" dirty="0" smtClean="0">
                <a:solidFill>
                  <a:srgbClr val="FFC000"/>
                </a:solidFill>
              </a:rPr>
              <a:t>. </a:t>
            </a:r>
            <a:r>
              <a:rPr lang="en-US" sz="2600" dirty="0"/>
              <a:t> </a:t>
            </a:r>
            <a:r>
              <a:rPr lang="en-US" sz="2600" dirty="0" smtClean="0"/>
              <a:t>   -  </a:t>
            </a:r>
            <a:r>
              <a:rPr lang="en-US" sz="2600" dirty="0"/>
              <a:t>This represents current directory.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Double dot</a:t>
            </a:r>
            <a:r>
              <a:rPr lang="en-US" sz="2600" dirty="0">
                <a:solidFill>
                  <a:srgbClr val="FFC000"/>
                </a:solidFill>
              </a:rPr>
              <a:t> </a:t>
            </a:r>
            <a:r>
              <a:rPr lang="en-US" sz="2600" b="1" dirty="0" smtClean="0">
                <a:solidFill>
                  <a:srgbClr val="FFC000"/>
                </a:solidFill>
              </a:rPr>
              <a:t>.. </a:t>
            </a:r>
            <a:r>
              <a:rPr lang="en-US" sz="2600" dirty="0"/>
              <a:t> </a:t>
            </a:r>
            <a:r>
              <a:rPr lang="en-US" sz="2600" dirty="0" smtClean="0"/>
              <a:t>-   This </a:t>
            </a:r>
            <a:r>
              <a:rPr lang="en-US" sz="2600" dirty="0"/>
              <a:t>represents parent </a:t>
            </a:r>
            <a:r>
              <a:rPr lang="en-US" sz="2600" dirty="0" smtClean="0"/>
              <a:t>directory.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1" r="5586" b="13359"/>
          <a:stretch/>
        </p:blipFill>
        <p:spPr bwMode="auto">
          <a:xfrm>
            <a:off x="1017291" y="2739887"/>
            <a:ext cx="7437161" cy="23688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514600" y="3200400"/>
            <a:ext cx="3200400" cy="25146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V="1">
            <a:off x="2667000" y="3429000"/>
            <a:ext cx="3124200" cy="2667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77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Creating Files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165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You can create a regular file in many ways. One way is to use the </a:t>
            </a:r>
            <a:r>
              <a:rPr lang="en-US" sz="2600" b="1" i="1" dirty="0" smtClean="0">
                <a:solidFill>
                  <a:srgbClr val="FFC000"/>
                </a:solidFill>
              </a:rPr>
              <a:t>vi editor</a:t>
            </a:r>
            <a:r>
              <a:rPr lang="en-US" sz="2600" dirty="0" smtClean="0"/>
              <a:t>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     vi &lt;desired filename&gt;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$vi myfile.txt</a:t>
            </a:r>
            <a:r>
              <a:rPr lang="en-US" sz="2600" b="1" i="1" dirty="0">
                <a:solidFill>
                  <a:schemeClr val="tx2"/>
                </a:solidFill>
              </a:rPr>
              <a:t> </a:t>
            </a:r>
            <a:endParaRPr lang="en-US" sz="2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5568605" cy="2971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5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/>
              <a:t>Creating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36" y="1143000"/>
            <a:ext cx="8686800" cy="559348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 smtClean="0"/>
              <a:t>To add content on a file, shift to insert mode by </a:t>
            </a:r>
            <a:r>
              <a:rPr lang="en-US" sz="2600" b="1" dirty="0" smtClean="0">
                <a:solidFill>
                  <a:srgbClr val="FFC000"/>
                </a:solidFill>
              </a:rPr>
              <a:t>pressing </a:t>
            </a:r>
            <a:r>
              <a:rPr lang="en-US" sz="2600" b="1" i="1" dirty="0" err="1">
                <a:solidFill>
                  <a:srgbClr val="FFC000"/>
                </a:solidFill>
              </a:rPr>
              <a:t>i</a:t>
            </a:r>
            <a:r>
              <a:rPr lang="en-US" sz="2600" b="1" dirty="0" smtClean="0">
                <a:solidFill>
                  <a:srgbClr val="FFC000"/>
                </a:solidFill>
              </a:rPr>
              <a:t> key</a:t>
            </a:r>
            <a:r>
              <a:rPr lang="en-US" sz="2600" dirty="0" smtClean="0"/>
              <a:t> then you can now start typing characters on the first line of the file.</a:t>
            </a:r>
          </a:p>
          <a:p>
            <a:pPr>
              <a:buBlip>
                <a:blip r:embed="rId2"/>
              </a:buBlip>
            </a:pPr>
            <a:endParaRPr lang="en-US" sz="2600" dirty="0"/>
          </a:p>
          <a:p>
            <a:pPr>
              <a:buBlip>
                <a:blip r:embed="rId2"/>
              </a:buBlip>
            </a:pPr>
            <a:endParaRPr lang="en-US" sz="2600" dirty="0" smtClean="0"/>
          </a:p>
          <a:p>
            <a:pPr>
              <a:buBlip>
                <a:blip r:embed="rId2"/>
              </a:buBlip>
            </a:pPr>
            <a:endParaRPr lang="en-US" sz="2600" dirty="0"/>
          </a:p>
          <a:p>
            <a:pPr>
              <a:buBlip>
                <a:blip r:embed="rId2"/>
              </a:buBlip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76939"/>
            <a:ext cx="5715000" cy="31904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88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sz="3200" b="1" dirty="0"/>
              <a:t>Creating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36" y="838200"/>
            <a:ext cx="8686800" cy="559348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 smtClean="0"/>
              <a:t>To save the file </a:t>
            </a:r>
            <a:r>
              <a:rPr lang="en-US" sz="2600" b="1" dirty="0" smtClean="0">
                <a:solidFill>
                  <a:srgbClr val="FFC000"/>
                </a:solidFill>
              </a:rPr>
              <a:t>press </a:t>
            </a:r>
            <a:r>
              <a:rPr lang="en-US" sz="2600" b="1" i="1" dirty="0" smtClean="0">
                <a:solidFill>
                  <a:srgbClr val="FFC000"/>
                </a:solidFill>
              </a:rPr>
              <a:t>esc</a:t>
            </a:r>
            <a:r>
              <a:rPr lang="en-US" sz="2600" b="1" dirty="0" smtClean="0">
                <a:solidFill>
                  <a:srgbClr val="FFC000"/>
                </a:solidFill>
              </a:rPr>
              <a:t> key </a:t>
            </a:r>
            <a:r>
              <a:rPr lang="en-US" sz="2600" dirty="0" smtClean="0"/>
              <a:t>then type </a:t>
            </a:r>
            <a:r>
              <a:rPr lang="en-US" sz="2600" b="1" i="1" dirty="0" smtClean="0">
                <a:solidFill>
                  <a:srgbClr val="FFC000"/>
                </a:solidFill>
              </a:rPr>
              <a:t>:</a:t>
            </a:r>
            <a:r>
              <a:rPr lang="en-US" sz="2600" b="1" i="1" dirty="0" err="1" smtClean="0">
                <a:solidFill>
                  <a:srgbClr val="FFC000"/>
                </a:solidFill>
              </a:rPr>
              <a:t>wq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endParaRPr lang="en-US" sz="2600" b="1" i="1" dirty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endParaRPr lang="en-US" sz="2600" b="1" i="1" dirty="0" smtClean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endParaRPr lang="en-US" sz="2600" b="1" i="1" dirty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endParaRPr lang="en-US" sz="2600" b="1" i="1" dirty="0" smtClean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endParaRPr lang="en-US" sz="26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600" b="1" i="1" dirty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600" dirty="0" smtClean="0"/>
              <a:t>Use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 to check the file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68" y="1371600"/>
            <a:ext cx="5562600" cy="266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2" r="18035" b="9495"/>
          <a:stretch/>
        </p:blipFill>
        <p:spPr bwMode="auto">
          <a:xfrm>
            <a:off x="1557442" y="4953000"/>
            <a:ext cx="6456500" cy="12059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1447800" y="36576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831268" y="5161721"/>
            <a:ext cx="1295400" cy="434009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77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Viewing File Content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Multiple utilities can be use to view the contents of a regular file.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cat [-options] [file(s)]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more [-options] [file]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less [-options] [file]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head [-options] [file]</a:t>
            </a:r>
          </a:p>
          <a:p>
            <a:pPr marL="0" indent="0">
              <a:buNone/>
            </a:pPr>
            <a:r>
              <a:rPr lang="en-US" sz="2600" b="1" i="1">
                <a:solidFill>
                  <a:srgbClr val="FFC000"/>
                </a:solidFill>
              </a:rPr>
              <a:t>	</a:t>
            </a:r>
            <a:r>
              <a:rPr lang="en-US" sz="2600" b="1" i="1" smtClean="0">
                <a:solidFill>
                  <a:srgbClr val="FFC000"/>
                </a:solidFill>
              </a:rPr>
              <a:t>tail [-</a:t>
            </a:r>
            <a:r>
              <a:rPr lang="en-US" sz="2600" b="1" i="1" dirty="0" smtClean="0">
                <a:solidFill>
                  <a:srgbClr val="FFC000"/>
                </a:solidFill>
              </a:rPr>
              <a:t>options] [file]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vi [file(s)]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9" r="24428" b="8008"/>
          <a:stretch/>
        </p:blipFill>
        <p:spPr bwMode="auto">
          <a:xfrm>
            <a:off x="1447800" y="5715000"/>
            <a:ext cx="5952917" cy="569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97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0" r="27120" b="11427"/>
          <a:stretch/>
        </p:blipFill>
        <p:spPr bwMode="auto">
          <a:xfrm>
            <a:off x="1696276" y="3843126"/>
            <a:ext cx="5740883" cy="7686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Counting Words on File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25" y="914400"/>
            <a:ext cx="6403075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You can count the number of words, bytes and line of a files through the use of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wc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  <a:r>
              <a:rPr lang="en-US" sz="2600" b="1" i="1" dirty="0" smtClean="0">
                <a:solidFill>
                  <a:schemeClr val="tx2"/>
                </a:solidFill>
              </a:rPr>
              <a:t/>
            </a:r>
            <a:br>
              <a:rPr lang="en-US" sz="2600" b="1" i="1" dirty="0" smtClean="0">
                <a:solidFill>
                  <a:schemeClr val="tx2"/>
                </a:solidFill>
              </a:rPr>
            </a:br>
            <a:r>
              <a:rPr lang="en-US" sz="2600" b="1" i="1" dirty="0" smtClean="0">
                <a:solidFill>
                  <a:schemeClr val="tx2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wc</a:t>
            </a:r>
            <a:r>
              <a:rPr lang="en-US" sz="2600" b="1" i="1" dirty="0" smtClean="0">
                <a:solidFill>
                  <a:srgbClr val="FFC000"/>
                </a:solidFill>
              </a:rPr>
              <a:t> [-options] [file(s)]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Examples:</a:t>
            </a:r>
          </a:p>
          <a:p>
            <a:pPr marL="0" indent="0">
              <a:buNone/>
            </a:pPr>
            <a:endParaRPr lang="en-US" sz="26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b="1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tx2"/>
                </a:solidFill>
              </a:rPr>
              <a:t>	</a:t>
            </a:r>
            <a:r>
              <a:rPr lang="en-US" sz="2600" b="1" i="1" dirty="0" smtClean="0">
                <a:solidFill>
                  <a:schemeClr val="tx2"/>
                </a:solidFill>
              </a:rPr>
              <a:t>		</a:t>
            </a:r>
            <a:r>
              <a:rPr lang="en-US" sz="2200" b="1" dirty="0" smtClean="0">
                <a:solidFill>
                  <a:srgbClr val="FFC000"/>
                </a:solidFill>
              </a:rPr>
              <a:t>File Name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</a:rPr>
              <a:t>	</a:t>
            </a:r>
            <a:r>
              <a:rPr lang="en-US" sz="2200" b="1" dirty="0" smtClean="0">
                <a:solidFill>
                  <a:srgbClr val="FFC000"/>
                </a:solidFill>
              </a:rPr>
              <a:t>		Number of bytes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</a:rPr>
              <a:t>	</a:t>
            </a:r>
            <a:r>
              <a:rPr lang="en-US" sz="2200" b="1" dirty="0" smtClean="0">
                <a:solidFill>
                  <a:srgbClr val="FFC000"/>
                </a:solidFill>
              </a:rPr>
              <a:t>		Number of words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</a:rPr>
              <a:t>	</a:t>
            </a:r>
            <a:r>
              <a:rPr lang="en-US" sz="2200" b="1" dirty="0" smtClean="0">
                <a:solidFill>
                  <a:srgbClr val="FFC000"/>
                </a:solidFill>
              </a:rPr>
              <a:t>		Number of Line</a:t>
            </a:r>
          </a:p>
          <a:p>
            <a:pPr marL="0" indent="0">
              <a:buNone/>
            </a:pP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  <p:grpSp>
        <p:nvGrpSpPr>
          <p:cNvPr id="13332" name="Group 13331"/>
          <p:cNvGrpSpPr/>
          <p:nvPr/>
        </p:nvGrpSpPr>
        <p:grpSpPr>
          <a:xfrm>
            <a:off x="1904998" y="4605125"/>
            <a:ext cx="1447805" cy="1636647"/>
            <a:chOff x="1904998" y="4956311"/>
            <a:chExt cx="1447805" cy="1636647"/>
          </a:xfrm>
        </p:grpSpPr>
        <p:cxnSp>
          <p:nvCxnSpPr>
            <p:cNvPr id="13320" name="Elbow Connector 13319"/>
            <p:cNvCxnSpPr/>
            <p:nvPr/>
          </p:nvCxnSpPr>
          <p:spPr bwMode="auto">
            <a:xfrm>
              <a:off x="2133599" y="4956311"/>
              <a:ext cx="1219204" cy="1179447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5" name="Elbow Connector 13324"/>
            <p:cNvCxnSpPr/>
            <p:nvPr/>
          </p:nvCxnSpPr>
          <p:spPr bwMode="auto">
            <a:xfrm rot="16200000" flipH="1">
              <a:off x="1810577" y="5050733"/>
              <a:ext cx="1636646" cy="1447803"/>
            </a:xfrm>
            <a:prstGeom prst="bentConnector3">
              <a:avLst>
                <a:gd name="adj1" fmla="val 98583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3" name="Elbow Connector 13312"/>
            <p:cNvCxnSpPr/>
            <p:nvPr/>
          </p:nvCxnSpPr>
          <p:spPr bwMode="auto">
            <a:xfrm>
              <a:off x="2438400" y="4962936"/>
              <a:ext cx="914400" cy="720587"/>
            </a:xfrm>
            <a:prstGeom prst="bentConnector3">
              <a:avLst>
                <a:gd name="adj1" fmla="val 7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Elbow Connector 29"/>
            <p:cNvCxnSpPr/>
            <p:nvPr/>
          </p:nvCxnSpPr>
          <p:spPr bwMode="auto">
            <a:xfrm>
              <a:off x="2819400" y="4956311"/>
              <a:ext cx="533400" cy="384313"/>
            </a:xfrm>
            <a:prstGeom prst="bentConnector3">
              <a:avLst>
                <a:gd name="adj1" fmla="val 279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20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Copying File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To </a:t>
            </a:r>
            <a:r>
              <a:rPr lang="en-US" sz="2600" dirty="0"/>
              <a:t>copy </a:t>
            </a:r>
            <a:r>
              <a:rPr lang="en-US" sz="2600" dirty="0" smtClean="0"/>
              <a:t>a file in the same directory or different locations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cp</a:t>
            </a:r>
            <a:r>
              <a:rPr lang="en-US" sz="2600" dirty="0" smtClean="0"/>
              <a:t> command.</a:t>
            </a:r>
            <a:endParaRPr lang="en-US" sz="2600" b="1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cp</a:t>
            </a:r>
            <a:r>
              <a:rPr lang="en-US" sz="2600" b="1" i="1" dirty="0" smtClean="0">
                <a:solidFill>
                  <a:srgbClr val="FFC000"/>
                </a:solidFill>
              </a:rPr>
              <a:t> [-options] [source file] [destination file]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cp</a:t>
            </a:r>
            <a:r>
              <a:rPr lang="en-US" sz="2600" b="1" i="1" dirty="0" smtClean="0">
                <a:solidFill>
                  <a:srgbClr val="FFC000"/>
                </a:solidFill>
              </a:rPr>
              <a:t> myfile.txt myfile_copy.txt</a:t>
            </a:r>
          </a:p>
          <a:p>
            <a:pPr marL="0" indent="0">
              <a:buNone/>
            </a:pPr>
            <a:r>
              <a:rPr lang="en-US" sz="2600" b="1" i="1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cp</a:t>
            </a:r>
            <a:r>
              <a:rPr lang="en-US" sz="2600" b="1" i="1" dirty="0" smtClean="0">
                <a:solidFill>
                  <a:srgbClr val="FFC000"/>
                </a:solidFill>
              </a:rPr>
              <a:t> –p myfile.txt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600" b="1" i="1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cp</a:t>
            </a:r>
            <a:r>
              <a:rPr lang="en-US" sz="2600" b="1" i="1" dirty="0" smtClean="0">
                <a:solidFill>
                  <a:srgbClr val="FFC000"/>
                </a:solidFill>
              </a:rPr>
              <a:t>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/myfile.txt  /home/a0297340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sz="2600" dirty="0" smtClean="0"/>
              <a:t>	If the destination file exist, it will override the content of the file.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b="1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24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Renaming Files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change the name of a file use the </a:t>
            </a:r>
            <a:r>
              <a:rPr lang="en-US" sz="2600" i="1" dirty="0" smtClean="0">
                <a:solidFill>
                  <a:srgbClr val="FFC000"/>
                </a:solidFill>
              </a:rPr>
              <a:t>mv</a:t>
            </a:r>
            <a:r>
              <a:rPr lang="en-US" sz="2600" dirty="0" smtClean="0"/>
              <a:t> command.</a:t>
            </a:r>
            <a:endParaRPr lang="en-US" sz="26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mv [source file] [destination file]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mv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myold_file</a:t>
            </a:r>
            <a:r>
              <a:rPr lang="en-US" sz="2600" b="1" i="1" dirty="0" smtClean="0">
                <a:solidFill>
                  <a:srgbClr val="FFC000"/>
                </a:solidFill>
              </a:rPr>
              <a:t> 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mynew_file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mv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myold_file</a:t>
            </a:r>
            <a:r>
              <a:rPr lang="en-US" sz="2600" b="1" i="1" dirty="0" smtClean="0">
                <a:solidFill>
                  <a:srgbClr val="FFC000"/>
                </a:solidFill>
              </a:rPr>
              <a:t> 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mynew_file</a:t>
            </a:r>
            <a:endParaRPr lang="en-US" sz="26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sz="2600" dirty="0" smtClean="0"/>
              <a:t>	If </a:t>
            </a:r>
            <a:r>
              <a:rPr lang="en-US" sz="2600" dirty="0"/>
              <a:t>the destination file </a:t>
            </a:r>
            <a:r>
              <a:rPr lang="en-US" sz="2600" dirty="0" smtClean="0"/>
              <a:t>exist, </a:t>
            </a:r>
            <a:r>
              <a:rPr lang="en-US" sz="2600" dirty="0"/>
              <a:t>it will override the content of the file.</a:t>
            </a:r>
            <a:endParaRPr lang="en-US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b="1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5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Deleting Files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delete a file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[file(s)]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mytrash_file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mytrash_file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mydrafts_file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600" dirty="0" smtClean="0"/>
              <a:t>If backup system was not in place, there is no way to recover the deleted file(s).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53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Course Outline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 Introduction to UNIX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File Management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Directory Management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File / Directory Permission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Basic Utilities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Processes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Directory Management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162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effectLst/>
              </a:rPr>
              <a:t>	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effectLst/>
              </a:rPr>
              <a:t>is a file whose sole job is to store file names and related information. </a:t>
            </a:r>
            <a:r>
              <a:rPr lang="en-US" sz="2600" dirty="0" smtClean="0">
                <a:effectLst/>
              </a:rPr>
              <a:t>In other OS like Windows its commonly called </a:t>
            </a: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</a:t>
            </a:r>
            <a:r>
              <a:rPr lang="en-US" sz="2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/>
              </a:rPr>
              <a:t>Root Directory</a:t>
            </a:r>
          </a:p>
          <a:p>
            <a:pPr marL="0" indent="0">
              <a:buNone/>
            </a:pPr>
            <a:r>
              <a:rPr lang="en-US" sz="2600" dirty="0">
                <a:effectLst/>
              </a:rPr>
              <a:t>	</a:t>
            </a:r>
            <a:r>
              <a:rPr lang="en-US" sz="2600" dirty="0" smtClean="0">
                <a:effectLst/>
              </a:rPr>
              <a:t>The root directory of a UNIX file system is always named as </a:t>
            </a:r>
            <a:r>
              <a:rPr lang="en-US" sz="2600" b="1" i="1" dirty="0" smtClean="0">
                <a:solidFill>
                  <a:srgbClr val="FFC000"/>
                </a:solidFill>
                <a:effectLst/>
              </a:rPr>
              <a:t>/</a:t>
            </a:r>
            <a:r>
              <a:rPr lang="en-US" sz="2600" i="1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2600" i="1" dirty="0" smtClean="0">
                <a:effectLst/>
              </a:rPr>
              <a:t>.</a:t>
            </a:r>
            <a:endParaRPr lang="en-US" sz="2600" i="1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/>
              </a:rPr>
              <a:t>Your Home Directory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effectLst/>
              </a:rPr>
              <a:t>	</a:t>
            </a:r>
            <a:r>
              <a:rPr lang="en-US" sz="2800" dirty="0">
                <a:effectLst/>
              </a:rPr>
              <a:t>The directory in which you find yourself when you first login is called your home </a:t>
            </a:r>
            <a:r>
              <a:rPr lang="en-US" sz="2800" dirty="0" smtClean="0">
                <a:effectLst/>
              </a:rPr>
              <a:t>directory. This is where you create your own files, scripts, etc.. </a:t>
            </a: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524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1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Path Name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09338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FFC000"/>
                </a:solidFill>
              </a:rPr>
              <a:t>Path Name </a:t>
            </a:r>
            <a:r>
              <a:rPr lang="en-US" sz="2600" dirty="0" smtClean="0"/>
              <a:t>points to a certain location of a file or directory on the file </a:t>
            </a:r>
            <a:r>
              <a:rPr lang="en-US" sz="2600" dirty="0"/>
              <a:t>s</a:t>
            </a:r>
            <a:r>
              <a:rPr lang="en-US" sz="2600" dirty="0" smtClean="0"/>
              <a:t>ystem. It elements are separated by a </a:t>
            </a:r>
            <a:r>
              <a:rPr lang="en-US" sz="2600" b="1" i="1" dirty="0" smtClean="0">
                <a:solidFill>
                  <a:srgbClr val="FFC000"/>
                </a:solidFill>
              </a:rPr>
              <a:t>/ </a:t>
            </a:r>
            <a:r>
              <a:rPr lang="en-US" sz="2600" dirty="0" smtClean="0"/>
              <a:t>character.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Two Type of Path.</a:t>
            </a:r>
          </a:p>
          <a:p>
            <a:pPr>
              <a:buBlip>
                <a:blip r:embed="rId2"/>
              </a:buBlip>
            </a:pPr>
            <a:r>
              <a:rPr lang="en-US" sz="2600" b="1" dirty="0" smtClean="0">
                <a:solidFill>
                  <a:srgbClr val="FFC000"/>
                </a:solidFill>
              </a:rPr>
              <a:t>Absolute Path : </a:t>
            </a:r>
            <a:r>
              <a:rPr lang="en-US" sz="2600" dirty="0" smtClean="0"/>
              <a:t>Always begin with / which described its relation to the root directory.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 Example: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</a:rPr>
              <a:t>	/home/a0123456</a:t>
            </a:r>
          </a:p>
          <a:p>
            <a:pPr>
              <a:buBlip>
                <a:blip r:embed="rId2"/>
              </a:buBlip>
            </a:pPr>
            <a:r>
              <a:rPr lang="en-US" sz="2600" b="1" dirty="0" smtClean="0">
                <a:solidFill>
                  <a:srgbClr val="FFC000"/>
                </a:solidFill>
              </a:rPr>
              <a:t>Relative Path : </a:t>
            </a:r>
            <a:r>
              <a:rPr lang="en-US" sz="2600" dirty="0" smtClean="0"/>
              <a:t>Doesn’t begin with / . It is relative to the current working directory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Example: 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	</a:t>
            </a:r>
            <a:r>
              <a:rPr lang="en-US" sz="2600" b="1" dirty="0" smtClean="0">
                <a:solidFill>
                  <a:srgbClr val="FFC000"/>
                </a:solidFill>
              </a:rPr>
              <a:t> </a:t>
            </a:r>
            <a:r>
              <a:rPr lang="en-US" sz="2600" b="1" dirty="0" err="1" smtClean="0">
                <a:solidFill>
                  <a:srgbClr val="FFC000"/>
                </a:solidFill>
              </a:rPr>
              <a:t>myfolder</a:t>
            </a:r>
            <a:r>
              <a:rPr lang="en-US" sz="2600" b="1" dirty="0" smtClean="0">
                <a:solidFill>
                  <a:srgbClr val="FFC000"/>
                </a:solidFill>
              </a:rPr>
              <a:t>/schedule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26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Printing Current Directory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	To find your current working directory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pwd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/>
              <a:t>	</a:t>
            </a:r>
            <a:r>
              <a:rPr lang="en-US" sz="2600" b="1" i="1" dirty="0" smtClean="0"/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pwd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/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%</a:t>
            </a:r>
            <a:r>
              <a:rPr lang="en-US" sz="2600" b="1" i="1" dirty="0" err="1" smtClean="0">
                <a:solidFill>
                  <a:srgbClr val="FFC000"/>
                </a:solidFill>
              </a:rPr>
              <a:t>pwd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   /home/a0123456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79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Changing Directory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You can navigate to a directory using the </a:t>
            </a:r>
            <a:r>
              <a:rPr lang="en-US" sz="2600" b="1" i="1" dirty="0" smtClean="0">
                <a:solidFill>
                  <a:srgbClr val="FFC000"/>
                </a:solidFill>
              </a:rPr>
              <a:t>cd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 by providing an absolute or relative path.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cd [destination directory]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cd /home/a0123456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cd ../home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600" dirty="0" smtClean="0"/>
              <a:t>	You </a:t>
            </a:r>
            <a:r>
              <a:rPr lang="en-US" sz="2600" dirty="0"/>
              <a:t>must have a read permission to the destination directory, otherwise it will fail.</a:t>
            </a:r>
          </a:p>
          <a:p>
            <a:pPr marL="0" indent="0">
              <a:buNone/>
            </a:pP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64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/>
              <a:t>Changing </a:t>
            </a:r>
            <a:r>
              <a:rPr lang="en-US" sz="3200" b="1" dirty="0" smtClean="0"/>
              <a:t>Directory (cont..)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You can use the </a:t>
            </a:r>
            <a:r>
              <a:rPr lang="en-US" sz="2600" b="1" i="1" dirty="0" smtClean="0">
                <a:solidFill>
                  <a:srgbClr val="FFC000"/>
                </a:solidFill>
              </a:rPr>
              <a:t>~</a:t>
            </a:r>
            <a:r>
              <a:rPr lang="en-US" sz="2600" dirty="0" smtClean="0"/>
              <a:t> as absolute path to go back to your home directory.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	cd ~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You can also use </a:t>
            </a:r>
            <a:r>
              <a:rPr lang="en-US" sz="2600" b="1" i="1" dirty="0" smtClean="0">
                <a:solidFill>
                  <a:srgbClr val="FFC000"/>
                </a:solidFill>
              </a:rPr>
              <a:t>~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userid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to go to other user’s home directory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cd ~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myfriend_id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>
              <a:buBlip>
                <a:blip r:embed="rId3"/>
              </a:buBlip>
            </a:pPr>
            <a:r>
              <a:rPr lang="en-US" sz="2600" dirty="0" smtClean="0"/>
              <a:t>You can also use </a:t>
            </a:r>
            <a:r>
              <a:rPr lang="en-US" sz="2600" i="1" dirty="0" smtClean="0">
                <a:solidFill>
                  <a:srgbClr val="FFC000"/>
                </a:solidFill>
              </a:rPr>
              <a:t>–</a:t>
            </a:r>
            <a:r>
              <a:rPr lang="en-US" sz="2600" dirty="0" smtClean="0"/>
              <a:t> to go back to you previous directory.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cd -</a:t>
            </a:r>
          </a:p>
          <a:p>
            <a:pPr marL="0" indent="0">
              <a:buNone/>
            </a:pPr>
            <a:endParaRPr lang="en-US" sz="26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Listing Directory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63555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list the contents of a directory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b="1" i="1" dirty="0" smtClean="0">
                <a:solidFill>
                  <a:srgbClr val="FFC000"/>
                </a:solidFill>
              </a:rPr>
              <a:t> [directory]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3" r="25606" b="9197"/>
          <a:stretch/>
        </p:blipFill>
        <p:spPr bwMode="auto">
          <a:xfrm>
            <a:off x="1524000" y="3886200"/>
            <a:ext cx="6477000" cy="15770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95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Creating Directory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create a directory use the command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mkdir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 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mkdir</a:t>
            </a:r>
            <a:r>
              <a:rPr lang="en-US" sz="2600" b="1" i="1" dirty="0" smtClean="0">
                <a:solidFill>
                  <a:srgbClr val="FFC000"/>
                </a:solidFill>
              </a:rPr>
              <a:t> [-options] [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dirname</a:t>
            </a:r>
            <a:r>
              <a:rPr lang="en-US" sz="2600" b="1" i="1" dirty="0" smtClean="0">
                <a:solidFill>
                  <a:srgbClr val="FFC000"/>
                </a:solidFill>
              </a:rPr>
              <a:t>(s)]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mkdir</a:t>
            </a:r>
            <a:r>
              <a:rPr lang="en-US" sz="2600" b="1" i="1" dirty="0" smtClean="0">
                <a:solidFill>
                  <a:srgbClr val="FFC000"/>
                </a:solidFill>
              </a:rPr>
              <a:t> junk 	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mkdir</a:t>
            </a:r>
            <a:r>
              <a:rPr lang="en-US" sz="2600" b="1" i="1" dirty="0" smtClean="0">
                <a:solidFill>
                  <a:srgbClr val="FFC000"/>
                </a:solidFill>
              </a:rPr>
              <a:t> backup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/backup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mkdir</a:t>
            </a:r>
            <a:r>
              <a:rPr lang="en-US" sz="2600" b="1" i="1" dirty="0" smtClean="0">
                <a:solidFill>
                  <a:srgbClr val="FFC000"/>
                </a:solidFill>
              </a:rPr>
              <a:t> –p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/backup/music/pop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600" dirty="0"/>
              <a:t>You must have a </a:t>
            </a:r>
            <a:r>
              <a:rPr lang="en-US" sz="2600" dirty="0" smtClean="0"/>
              <a:t>write permission </a:t>
            </a:r>
            <a:r>
              <a:rPr lang="en-US" sz="2600" dirty="0"/>
              <a:t>to the </a:t>
            </a:r>
            <a:r>
              <a:rPr lang="en-US" sz="2600" dirty="0" smtClean="0"/>
              <a:t>destination or current directory </a:t>
            </a:r>
            <a:r>
              <a:rPr lang="en-US" sz="2600" dirty="0"/>
              <a:t>to </a:t>
            </a:r>
            <a:r>
              <a:rPr lang="en-US" sz="2600" dirty="0" smtClean="0"/>
              <a:t>create, </a:t>
            </a:r>
            <a:r>
              <a:rPr lang="en-US" sz="2600" dirty="0"/>
              <a:t>otherwise it will fail.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70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smtClean="0"/>
              <a:t>Removing Directory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delete an empty directory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rmdir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rmdir</a:t>
            </a:r>
            <a:r>
              <a:rPr lang="en-US" sz="2600" b="1" i="1" dirty="0" smtClean="0">
                <a:solidFill>
                  <a:srgbClr val="FFC000"/>
                </a:solidFill>
              </a:rPr>
              <a:t> [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dirname</a:t>
            </a:r>
            <a:r>
              <a:rPr lang="en-US" sz="2600" b="1" i="1" dirty="0" smtClean="0">
                <a:solidFill>
                  <a:srgbClr val="FFC000"/>
                </a:solidFill>
              </a:rPr>
              <a:t>(s)]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rmdir</a:t>
            </a:r>
            <a:r>
              <a:rPr lang="en-US" sz="2600" b="1" i="1" dirty="0" smtClean="0">
                <a:solidFill>
                  <a:srgbClr val="FFC000"/>
                </a:solidFill>
              </a:rPr>
              <a:t>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/junk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rmdir</a:t>
            </a:r>
            <a:r>
              <a:rPr lang="en-US" sz="2600" b="1" i="1" dirty="0" smtClean="0">
                <a:solidFill>
                  <a:srgbClr val="FFC000"/>
                </a:solidFill>
              </a:rPr>
              <a:t> junk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rmdir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emptydir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unusedir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Notes:</a:t>
            </a: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/>
              <a:t>If Backup system is not in place, there is no way to recover the deleted </a:t>
            </a:r>
            <a:r>
              <a:rPr lang="en-US" sz="2600" dirty="0" smtClean="0"/>
              <a:t>directories.</a:t>
            </a:r>
            <a:endParaRPr lang="en-US" sz="2600" b="1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67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smtClean="0"/>
              <a:t>Removing Directory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delete a non-empty directory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with -</a:t>
            </a:r>
            <a:r>
              <a:rPr lang="en-US" sz="2600" b="1" i="1" dirty="0" smtClean="0">
                <a:solidFill>
                  <a:srgbClr val="FFC000"/>
                </a:solidFill>
              </a:rPr>
              <a:t>r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-r [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dirname</a:t>
            </a:r>
            <a:r>
              <a:rPr lang="en-US" sz="2600" b="1" i="1" dirty="0" smtClean="0">
                <a:solidFill>
                  <a:srgbClr val="FFC000"/>
                </a:solidFill>
              </a:rPr>
              <a:t>(s)]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-r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/junk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-r junk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-r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dir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unusedir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Notes:</a:t>
            </a: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/>
              <a:t>If Backup system is not in place, there is no way to recover the deleted </a:t>
            </a:r>
            <a:r>
              <a:rPr lang="en-US" sz="2600" dirty="0" smtClean="0"/>
              <a:t>directories.</a:t>
            </a:r>
            <a:endParaRPr lang="en-US" sz="2600" b="1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5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Renaming Directory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To rename directory use the command </a:t>
            </a:r>
            <a:r>
              <a:rPr lang="en-US" sz="2600" b="1" i="1" dirty="0" smtClean="0">
                <a:solidFill>
                  <a:srgbClr val="FFC000"/>
                </a:solidFill>
              </a:rPr>
              <a:t>mv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mv [source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dirname</a:t>
            </a:r>
            <a:r>
              <a:rPr lang="en-US" sz="2600" b="1" i="1" dirty="0" smtClean="0">
                <a:solidFill>
                  <a:srgbClr val="FFC000"/>
                </a:solidFill>
              </a:rPr>
              <a:t>]  [destination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dirname</a:t>
            </a:r>
            <a:r>
              <a:rPr lang="en-US" sz="2600" b="1" i="1" dirty="0" smtClean="0">
                <a:solidFill>
                  <a:srgbClr val="FFC000"/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mv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mydir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yourdir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mv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myjunk</a:t>
            </a:r>
            <a:r>
              <a:rPr lang="en-US" sz="2600" b="1" i="1" dirty="0" smtClean="0">
                <a:solidFill>
                  <a:srgbClr val="FFC000"/>
                </a:solidFill>
              </a:rPr>
              <a:t> 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600" b="1" i="1" dirty="0" smtClean="0">
                <a:solidFill>
                  <a:srgbClr val="FFC000"/>
                </a:solidFill>
              </a:rPr>
              <a:t>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myjunk_copy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600" dirty="0"/>
              <a:t>You must have a </a:t>
            </a:r>
            <a:r>
              <a:rPr lang="en-US" sz="2600" dirty="0" smtClean="0"/>
              <a:t>write permission </a:t>
            </a:r>
            <a:r>
              <a:rPr lang="en-US" sz="2600" dirty="0"/>
              <a:t>to the source directory to </a:t>
            </a:r>
            <a:r>
              <a:rPr lang="en-US" sz="2600" dirty="0" smtClean="0"/>
              <a:t>move, </a:t>
            </a:r>
            <a:r>
              <a:rPr lang="en-US" sz="2600" dirty="0"/>
              <a:t>otherwise it will fail.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7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Course Outline (cont..)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 Introduction to Bourne Shell Programming</a:t>
            </a:r>
          </a:p>
          <a:p>
            <a:pPr>
              <a:buBlip>
                <a:blip r:embed="rId4"/>
              </a:buBlip>
            </a:pPr>
            <a:r>
              <a:rPr lang="en-US" dirty="0" smtClean="0"/>
              <a:t> Steps in Creating Bourne Shell Scripts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Variables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Reading User Input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Positional Parameters</a:t>
            </a:r>
          </a:p>
          <a:p>
            <a:pPr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smtClean="0"/>
              <a:t>Command Substitution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Blip>
                <a:blip r:embed="rId4"/>
              </a:buBlip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77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Permission/Access Mode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File Permission Attributes: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Owner Permission </a:t>
            </a:r>
            <a:r>
              <a:rPr lang="en-US" sz="2600" dirty="0" smtClean="0"/>
              <a:t>- </a:t>
            </a:r>
            <a:r>
              <a:rPr lang="en-US" sz="2400" dirty="0">
                <a:effectLst/>
              </a:rPr>
              <a:t>Determines </a:t>
            </a:r>
            <a:r>
              <a:rPr lang="en-US" sz="2400" dirty="0" smtClean="0">
                <a:effectLst/>
              </a:rPr>
              <a:t>what </a:t>
            </a:r>
            <a:r>
              <a:rPr lang="en-US" sz="2400" dirty="0">
                <a:effectLst/>
              </a:rPr>
              <a:t>actions the owner of the file can perform on the </a:t>
            </a:r>
            <a:r>
              <a:rPr lang="en-US" sz="2400" dirty="0" smtClean="0">
                <a:effectLst/>
              </a:rPr>
              <a:t>file.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>
              <a:buBlip>
                <a:blip r:embed="rId2"/>
              </a:buBlip>
            </a:pP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Group Permission </a:t>
            </a:r>
            <a:r>
              <a:rPr lang="en-US" sz="2600" dirty="0" smtClean="0"/>
              <a:t>- </a:t>
            </a:r>
            <a:r>
              <a:rPr lang="en-US" sz="2400" dirty="0" smtClean="0">
                <a:effectLst/>
              </a:rPr>
              <a:t>Determines </a:t>
            </a:r>
            <a:r>
              <a:rPr lang="en-US" sz="2400" dirty="0">
                <a:effectLst/>
              </a:rPr>
              <a:t>what actions a user, who is a member of the group that a file belongs to, can perform on the file</a:t>
            </a:r>
            <a:r>
              <a:rPr lang="en-US" sz="2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>
              <a:buBlip>
                <a:blip r:embed="rId2"/>
              </a:buBlip>
            </a:pP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Others Permission </a:t>
            </a:r>
            <a:r>
              <a:rPr lang="en-US" sz="2600" dirty="0" smtClean="0"/>
              <a:t>- </a:t>
            </a:r>
            <a:r>
              <a:rPr lang="en-US" sz="2400" dirty="0">
                <a:effectLst/>
              </a:rPr>
              <a:t>Determines </a:t>
            </a:r>
            <a:r>
              <a:rPr lang="en-US" sz="2400" dirty="0" smtClean="0">
                <a:effectLst/>
              </a:rPr>
              <a:t>what </a:t>
            </a:r>
            <a:r>
              <a:rPr lang="en-US" sz="2400" dirty="0">
                <a:effectLst/>
              </a:rPr>
              <a:t>action all other users can perform on the file.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4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8" r="25606" b="12235"/>
          <a:stretch/>
        </p:blipFill>
        <p:spPr bwMode="auto">
          <a:xfrm>
            <a:off x="673636" y="2650435"/>
            <a:ext cx="7708364" cy="8348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File Permission Indicator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7132" y="1412319"/>
            <a:ext cx="81135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File Permission Indicator are set into 3 types of users.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/>
              <a:t>– Owner of the file</a:t>
            </a:r>
          </a:p>
          <a:p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/>
              <a:t>– Group where the file belong.</a:t>
            </a:r>
          </a:p>
          <a:p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/>
              <a:t>-  Everyone who have access to the system.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8640" y="3478141"/>
            <a:ext cx="437368" cy="787864"/>
            <a:chOff x="875144" y="3478141"/>
            <a:chExt cx="437368" cy="787864"/>
          </a:xfrm>
        </p:grpSpPr>
        <p:sp>
          <p:nvSpPr>
            <p:cNvPr id="17" name="Right Brace 16"/>
            <p:cNvSpPr/>
            <p:nvPr/>
          </p:nvSpPr>
          <p:spPr bwMode="auto">
            <a:xfrm rot="5400000">
              <a:off x="895105" y="3475971"/>
              <a:ext cx="378791" cy="383132"/>
            </a:xfrm>
            <a:prstGeom prst="rightBrac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5144" y="3773562"/>
              <a:ext cx="437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  <a:endPara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98708" y="3475930"/>
            <a:ext cx="437368" cy="790075"/>
            <a:chOff x="1198708" y="3475930"/>
            <a:chExt cx="437368" cy="790075"/>
          </a:xfrm>
        </p:grpSpPr>
        <p:sp>
          <p:nvSpPr>
            <p:cNvPr id="18" name="Right Brace 17"/>
            <p:cNvSpPr/>
            <p:nvPr/>
          </p:nvSpPr>
          <p:spPr bwMode="auto">
            <a:xfrm rot="5400000">
              <a:off x="1258660" y="3515960"/>
              <a:ext cx="381002" cy="300942"/>
            </a:xfrm>
            <a:prstGeom prst="rightBrac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8708" y="3773562"/>
              <a:ext cx="437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0276" y="3485324"/>
            <a:ext cx="437368" cy="780681"/>
            <a:chOff x="1580276" y="3485324"/>
            <a:chExt cx="437368" cy="780681"/>
          </a:xfrm>
        </p:grpSpPr>
        <p:sp>
          <p:nvSpPr>
            <p:cNvPr id="19" name="Right Brace 18"/>
            <p:cNvSpPr/>
            <p:nvPr/>
          </p:nvSpPr>
          <p:spPr bwMode="auto">
            <a:xfrm rot="5400000">
              <a:off x="1599914" y="3485041"/>
              <a:ext cx="381002" cy="381568"/>
            </a:xfrm>
            <a:prstGeom prst="rightBrac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80276" y="3773562"/>
              <a:ext cx="437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69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Access Mode</a:t>
            </a:r>
          </a:p>
          <a:p>
            <a:pPr marL="400050" lvl="1" indent="0">
              <a:buNone/>
            </a:pPr>
            <a:r>
              <a:rPr lang="en-US" sz="2600" dirty="0" smtClean="0"/>
              <a:t>	Each </a:t>
            </a:r>
            <a:r>
              <a:rPr lang="en-US" sz="2600" dirty="0"/>
              <a:t>permissions have 3 character positions </a:t>
            </a:r>
            <a:r>
              <a:rPr lang="en-US" sz="2600" dirty="0" smtClean="0"/>
              <a:t>which denotes </a:t>
            </a:r>
            <a:r>
              <a:rPr lang="en-US" sz="2600" dirty="0"/>
              <a:t>access </a:t>
            </a:r>
            <a:r>
              <a:rPr lang="en-US" sz="2600" dirty="0" smtClean="0"/>
              <a:t>modes: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600" b="1" dirty="0" smtClean="0">
                <a:solidFill>
                  <a:srgbClr val="FFC000"/>
                </a:solidFill>
              </a:rPr>
              <a:t>Read ( r )  </a:t>
            </a:r>
            <a:r>
              <a:rPr lang="en-US" sz="2600" dirty="0" smtClean="0">
                <a:solidFill>
                  <a:srgbClr val="FFC000"/>
                </a:solidFill>
              </a:rPr>
              <a:t>- </a:t>
            </a:r>
            <a:r>
              <a:rPr lang="en-US" sz="2600" dirty="0">
                <a:effectLst/>
              </a:rPr>
              <a:t>Grants the capability to read </a:t>
            </a:r>
            <a:r>
              <a:rPr lang="en-US" sz="2600" dirty="0" err="1">
                <a:effectLst/>
              </a:rPr>
              <a:t>ie</a:t>
            </a:r>
            <a:r>
              <a:rPr lang="en-US" sz="2600" dirty="0">
                <a:effectLst/>
              </a:rPr>
              <a:t>. view the contents of the </a:t>
            </a:r>
            <a:r>
              <a:rPr lang="en-US" sz="2600" dirty="0" smtClean="0">
                <a:effectLst/>
              </a:rPr>
              <a:t>file.</a:t>
            </a:r>
            <a:endParaRPr lang="en-US" sz="2600" dirty="0">
              <a:solidFill>
                <a:srgbClr val="FFC000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sz="2600" b="1" dirty="0" smtClean="0">
                <a:solidFill>
                  <a:srgbClr val="FFC000"/>
                </a:solidFill>
              </a:rPr>
              <a:t>Write ( w )</a:t>
            </a:r>
            <a:r>
              <a:rPr lang="en-US" sz="2600" dirty="0" smtClean="0">
                <a:solidFill>
                  <a:srgbClr val="FFC000"/>
                </a:solidFill>
              </a:rPr>
              <a:t> - </a:t>
            </a:r>
            <a:r>
              <a:rPr lang="en-US" sz="2600" dirty="0">
                <a:effectLst/>
              </a:rPr>
              <a:t>Grants the capability to modify, or remove the content of the </a:t>
            </a:r>
            <a:r>
              <a:rPr lang="en-US" sz="2600" dirty="0" smtClean="0">
                <a:effectLst/>
              </a:rPr>
              <a:t>file.</a:t>
            </a:r>
            <a:endParaRPr lang="en-US" sz="2600" dirty="0">
              <a:solidFill>
                <a:srgbClr val="FFC000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sz="2600" b="1" dirty="0" smtClean="0">
                <a:solidFill>
                  <a:srgbClr val="FFC000"/>
                </a:solidFill>
              </a:rPr>
              <a:t>Execute ( x ) </a:t>
            </a:r>
            <a:r>
              <a:rPr lang="en-US" sz="2600" dirty="0" smtClean="0">
                <a:solidFill>
                  <a:srgbClr val="FFC000"/>
                </a:solidFill>
              </a:rPr>
              <a:t>- </a:t>
            </a:r>
            <a:r>
              <a:rPr lang="en-US" sz="2600" dirty="0">
                <a:effectLst/>
              </a:rPr>
              <a:t>User with execute permissions can run a file as a program</a:t>
            </a:r>
            <a:r>
              <a:rPr lang="en-US" sz="2600" dirty="0" smtClean="0">
                <a:effectLst/>
              </a:rPr>
              <a:t>.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Denied ( - ) </a:t>
            </a:r>
            <a:r>
              <a:rPr lang="en-US" sz="2600" dirty="0" smtClean="0">
                <a:effectLst/>
              </a:rPr>
              <a:t>- Denied access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endParaRPr lang="en-US" sz="2600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26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514065" y="5715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owner of the file have the read and write access while group and other has read-only access .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06" r="6932" b="10247"/>
          <a:stretch/>
        </p:blipFill>
        <p:spPr bwMode="auto">
          <a:xfrm>
            <a:off x="851452" y="5257800"/>
            <a:ext cx="7331144" cy="456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5048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7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smtClean="0"/>
              <a:t>Changing Permission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02357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To change permission of a file 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chmod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400" b="1" i="1" dirty="0" err="1" smtClean="0">
                <a:solidFill>
                  <a:srgbClr val="FFC000"/>
                </a:solidFill>
              </a:rPr>
              <a:t>chmod</a:t>
            </a:r>
            <a:r>
              <a:rPr lang="en-US" sz="2400" b="1" i="1" dirty="0" smtClean="0">
                <a:solidFill>
                  <a:srgbClr val="FFC000"/>
                </a:solidFill>
              </a:rPr>
              <a:t> [-options] [reference[operator]mode(s)] [file(s)]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Where: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0158"/>
            <a:ext cx="7669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10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Changing </a:t>
            </a:r>
            <a:r>
              <a:rPr lang="en-US" sz="3600" b="1" dirty="0" smtClean="0"/>
              <a:t>Permission (cont..)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 smtClean="0"/>
              <a:t>To Add execute permission to all user in file sample.txt.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>
                <a:solidFill>
                  <a:schemeClr val="tx2"/>
                </a:solidFill>
              </a:rPr>
              <a:t>Before: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chmod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a+x</a:t>
            </a:r>
            <a:r>
              <a:rPr lang="en-US" sz="2600" b="1" i="1" dirty="0" smtClean="0">
                <a:solidFill>
                  <a:srgbClr val="FFC000"/>
                </a:solidFill>
              </a:rPr>
              <a:t> sample.txt </a:t>
            </a:r>
            <a:r>
              <a:rPr lang="en-US" sz="2600" dirty="0" smtClean="0"/>
              <a:t>or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chmod</a:t>
            </a:r>
            <a:r>
              <a:rPr lang="en-US" sz="2600" b="1" i="1" dirty="0" smtClean="0">
                <a:solidFill>
                  <a:srgbClr val="FFC000"/>
                </a:solidFill>
              </a:rPr>
              <a:t> +x sample.txt </a:t>
            </a:r>
            <a:r>
              <a:rPr lang="en-US" sz="2600" dirty="0" smtClean="0"/>
              <a:t>or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chmod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ugo+x</a:t>
            </a:r>
            <a:r>
              <a:rPr lang="en-US" sz="2600" b="1" i="1" dirty="0" smtClean="0">
                <a:solidFill>
                  <a:srgbClr val="FFC000"/>
                </a:solidFill>
              </a:rPr>
              <a:t> sample.txt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FFC000"/>
                </a:solidFill>
              </a:rPr>
              <a:t>	</a:t>
            </a:r>
            <a:r>
              <a:rPr lang="en-US" sz="2800" b="1" dirty="0" smtClean="0">
                <a:solidFill>
                  <a:schemeClr val="tx2"/>
                </a:solidFill>
              </a:rPr>
              <a:t>After: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06" r="6932" b="10247"/>
          <a:stretch/>
        </p:blipFill>
        <p:spPr bwMode="auto">
          <a:xfrm>
            <a:off x="1552432" y="3277014"/>
            <a:ext cx="7010400" cy="456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9" r="10969" b="10396"/>
          <a:stretch/>
        </p:blipFill>
        <p:spPr bwMode="auto">
          <a:xfrm>
            <a:off x="1588875" y="5791200"/>
            <a:ext cx="7013091" cy="4634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51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Environments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Shell Initialization</a:t>
            </a: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	When </a:t>
            </a:r>
            <a:r>
              <a:rPr lang="en-US" sz="2800" dirty="0">
                <a:effectLst/>
              </a:rPr>
              <a:t>you login to the system, the shell undergoes a phase called </a:t>
            </a:r>
            <a:r>
              <a:rPr lang="en-US" sz="2800" b="1" i="1" dirty="0">
                <a:solidFill>
                  <a:srgbClr val="FFC000"/>
                </a:solidFill>
                <a:effectLst/>
              </a:rPr>
              <a:t>initialization</a:t>
            </a:r>
            <a:r>
              <a:rPr lang="en-US" sz="2800" dirty="0">
                <a:effectLst/>
              </a:rPr>
              <a:t> to set up various environment. This is usually a two step process that involves the shell reading the following files:</a:t>
            </a:r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800" b="1" i="1" dirty="0">
                <a:solidFill>
                  <a:srgbClr val="FFC000"/>
                </a:solidFill>
                <a:effectLst/>
              </a:rPr>
              <a:t>/</a:t>
            </a:r>
            <a:r>
              <a:rPr lang="en-US" sz="2800" b="1" i="1" dirty="0" err="1" smtClean="0">
                <a:solidFill>
                  <a:srgbClr val="FFC000"/>
                </a:solidFill>
                <a:effectLst/>
              </a:rPr>
              <a:t>etc</a:t>
            </a:r>
            <a:r>
              <a:rPr lang="en-US" sz="2800" b="1" i="1" dirty="0" smtClean="0">
                <a:solidFill>
                  <a:srgbClr val="FFC000"/>
                </a:solidFill>
                <a:effectLst/>
              </a:rPr>
              <a:t>/profile </a:t>
            </a:r>
            <a:r>
              <a:rPr lang="en-US" sz="2800" dirty="0" smtClean="0">
                <a:effectLst/>
              </a:rPr>
              <a:t>( set by system admin)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FFC000"/>
                </a:solidFill>
                <a:effectLst/>
              </a:rPr>
              <a:t>profile</a:t>
            </a:r>
            <a:r>
              <a:rPr lang="en-US" sz="28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2800" dirty="0" smtClean="0">
                <a:effectLst/>
              </a:rPr>
              <a:t>(set by user)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600" dirty="0" smtClean="0"/>
              <a:t>	Each file can contain portion to setup an environments variable(s). This variables controls some behavior of your shell terminal.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06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248400"/>
          </a:xfrm>
        </p:spPr>
        <p:txBody>
          <a:bodyPr/>
          <a:lstStyle/>
          <a:p>
            <a:pPr marL="0" indent="0">
              <a:buNone/>
            </a:pPr>
            <a:endParaRPr lang="en-US" sz="26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Variable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is a </a:t>
            </a:r>
            <a:r>
              <a:rPr lang="en-US" sz="2600" dirty="0"/>
              <a:t>memory segment which is used to store </a:t>
            </a:r>
            <a:r>
              <a:rPr lang="en-US" sz="2600" dirty="0" smtClean="0"/>
              <a:t>data. </a:t>
            </a:r>
            <a:endParaRPr lang="en-US" sz="2600" dirty="0"/>
          </a:p>
          <a:p>
            <a:pPr>
              <a:buBlip>
                <a:blip r:embed="rId3"/>
              </a:buBlip>
            </a:pPr>
            <a:r>
              <a:rPr lang="en-US" sz="2600" dirty="0" smtClean="0"/>
              <a:t>To </a:t>
            </a:r>
            <a:r>
              <a:rPr lang="en-US" sz="2600" dirty="0"/>
              <a:t>set </a:t>
            </a:r>
            <a:r>
              <a:rPr lang="en-US" sz="2600" dirty="0" smtClean="0"/>
              <a:t>an </a:t>
            </a:r>
            <a:r>
              <a:rPr lang="en-US" sz="2600" dirty="0"/>
              <a:t>Environmental Variable in (Bourne Shell</a:t>
            </a:r>
            <a:r>
              <a:rPr lang="en-US" sz="2600" dirty="0" smtClean="0"/>
              <a:t>):</a:t>
            </a:r>
            <a:endParaRPr lang="en-US" sz="26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Syntax:  </a:t>
            </a:r>
            <a:r>
              <a:rPr lang="en-US" sz="2800" b="1" i="1" dirty="0" smtClean="0">
                <a:solidFill>
                  <a:srgbClr val="FFC000"/>
                </a:solidFill>
              </a:rPr>
              <a:t>VARNAME</a:t>
            </a:r>
            <a:r>
              <a:rPr lang="en-US" sz="2800" b="1" i="1" dirty="0">
                <a:solidFill>
                  <a:srgbClr val="FFC000"/>
                </a:solidFill>
              </a:rPr>
              <a:t>=“value</a:t>
            </a:r>
            <a:r>
              <a:rPr lang="en-US" sz="2800" dirty="0"/>
              <a:t>”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Example:   </a:t>
            </a:r>
            <a:r>
              <a:rPr lang="en-US" sz="2800" b="1" i="1" dirty="0" smtClean="0">
                <a:solidFill>
                  <a:srgbClr val="FFC000"/>
                </a:solidFill>
              </a:rPr>
              <a:t>NAME</a:t>
            </a:r>
            <a:r>
              <a:rPr lang="en-US" sz="2800" b="1" i="1" dirty="0">
                <a:solidFill>
                  <a:srgbClr val="FFC000"/>
                </a:solidFill>
              </a:rPr>
              <a:t>=“</a:t>
            </a:r>
            <a:r>
              <a:rPr lang="en-US" sz="2800" b="1" i="1" dirty="0" err="1">
                <a:solidFill>
                  <a:srgbClr val="FFC000"/>
                </a:solidFill>
              </a:rPr>
              <a:t>Mang</a:t>
            </a:r>
            <a:r>
              <a:rPr lang="en-US" sz="2800" b="1" i="1" dirty="0">
                <a:solidFill>
                  <a:srgbClr val="FFC000"/>
                </a:solidFill>
              </a:rPr>
              <a:t> Juan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endParaRPr lang="en-US" sz="2800" dirty="0"/>
          </a:p>
          <a:p>
            <a:pPr>
              <a:buBlip>
                <a:blip r:embed="rId3"/>
              </a:buBlip>
            </a:pPr>
            <a:r>
              <a:rPr lang="en-US" sz="2600" dirty="0" smtClean="0"/>
              <a:t>To display the value assigned to a Variable use the echo command: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Syntax: </a:t>
            </a:r>
            <a:r>
              <a:rPr lang="en-US" sz="2800" b="1" i="1" dirty="0" smtClean="0">
                <a:solidFill>
                  <a:srgbClr val="FFC000"/>
                </a:solidFill>
              </a:rPr>
              <a:t>echo $[VARNAME]</a:t>
            </a:r>
            <a:endParaRPr lang="en-US" sz="2800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e</a:t>
            </a:r>
            <a:r>
              <a:rPr lang="en-US" sz="2600" b="1" i="1" dirty="0" smtClean="0">
                <a:solidFill>
                  <a:srgbClr val="FFC000"/>
                </a:solidFill>
              </a:rPr>
              <a:t>cho $NAME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Mang</a:t>
            </a:r>
            <a:r>
              <a:rPr lang="en-US" sz="2600" b="1" i="1" dirty="0" smtClean="0">
                <a:solidFill>
                  <a:srgbClr val="FFC000"/>
                </a:solidFill>
              </a:rPr>
              <a:t> Juan</a:t>
            </a:r>
            <a:endParaRPr lang="en-US" sz="2600" b="1" i="1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smtClean="0"/>
              <a:t>Environmental Variables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5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effectLst/>
              </a:rPr>
              <a:t>	When you type any command on command prompt, the shell has to locate the command before it can be executed.</a:t>
            </a:r>
          </a:p>
          <a:p>
            <a:pPr marL="0" indent="0">
              <a:buNone/>
            </a:pPr>
            <a:endParaRPr lang="en-US" sz="2600" dirty="0" smtClean="0">
              <a:effectLst/>
            </a:endParaRPr>
          </a:p>
          <a:p>
            <a:pPr marL="0" indent="0">
              <a:buNone/>
            </a:pPr>
            <a:r>
              <a:rPr lang="en-US" sz="2600" dirty="0" smtClean="0">
                <a:effectLst/>
              </a:rPr>
              <a:t>The 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>
                <a:effectLst/>
              </a:rPr>
              <a:t>variable specifies the locations in which the shell should look for commands. Usually it is set as follows: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PATH=/bin:/</a:t>
            </a:r>
            <a:r>
              <a:rPr lang="en-US" sz="28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usr</a:t>
            </a:r>
            <a:r>
              <a:rPr lang="en-US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</a:t>
            </a:r>
            <a:endParaRPr lang="en-US" sz="26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3600" b="1" dirty="0"/>
              <a:t>Setting the Path: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63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PS1</a:t>
            </a:r>
            <a:r>
              <a:rPr lang="en-US" sz="2600" dirty="0" smtClean="0"/>
              <a:t>=“%”  change your shell primary prompt to %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PS2</a:t>
            </a:r>
            <a:r>
              <a:rPr lang="en-US" sz="2600" dirty="0" smtClean="0"/>
              <a:t>=“%%” change your shell secondary prompt to %%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PS1</a:t>
            </a:r>
            <a:r>
              <a:rPr lang="en-US" sz="2600" dirty="0"/>
              <a:t>=“[\w</a:t>
            </a:r>
            <a:r>
              <a:rPr lang="en-US" sz="2600" dirty="0" smtClean="0"/>
              <a:t>]” change your shell prompt to [current directory]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marL="0" indent="0" algn="l"/>
            <a:r>
              <a:rPr lang="en-US" sz="3600" b="1" dirty="0"/>
              <a:t>Setting up Shell </a:t>
            </a:r>
            <a:r>
              <a:rPr lang="en-US" sz="3600" b="1" dirty="0" smtClean="0"/>
              <a:t>Prompts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25309"/>
              </p:ext>
            </p:extLst>
          </p:nvPr>
        </p:nvGraphicFramePr>
        <p:xfrm>
          <a:off x="609600" y="3048000"/>
          <a:ext cx="8001000" cy="3334428"/>
        </p:xfrm>
        <a:graphic>
          <a:graphicData uri="http://schemas.openxmlformats.org/drawingml/2006/table">
            <a:tbl>
              <a:tblPr/>
              <a:tblGrid>
                <a:gridCol w="1778943"/>
                <a:gridCol w="6222057"/>
              </a:tblGrid>
              <a:tr h="114708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Escape Sequence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2738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\t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Current time, expressed as HH:MM:SS.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2738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\d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Current date, expressed as Weekday Month Date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157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\n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Newline.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157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\s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Current shell environment.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157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\W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Working directory.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157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\w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Full path of the working directory.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157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\u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Current </a:t>
                      </a:r>
                      <a:r>
                        <a:rPr lang="en-US" sz="1300" b="1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user.s</a:t>
                      </a:r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 username.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157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\h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Hostname of the current machine.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2075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\#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Command number of the current command. Increases with each new command entered.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9567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\$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If the effective UID is 0 (that is, if you are logged in as root), end the prompt with the # character; otherwise, use the $.</a:t>
                      </a:r>
                    </a:p>
                  </a:txBody>
                  <a:tcPr marL="34494" marR="34494" marT="34494" marB="3449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79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2" y="1676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Metacharacters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08759"/>
              </p:ext>
            </p:extLst>
          </p:nvPr>
        </p:nvGraphicFramePr>
        <p:xfrm>
          <a:off x="762000" y="7848600"/>
          <a:ext cx="7467600" cy="6057108"/>
        </p:xfrm>
        <a:graphic>
          <a:graphicData uri="http://schemas.openxmlformats.org/drawingml/2006/table">
            <a:tbl>
              <a:tblPr/>
              <a:tblGrid>
                <a:gridCol w="1066801"/>
                <a:gridCol w="6400799"/>
              </a:tblGrid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Output redirection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Output redirection (append)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Input redirection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29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File substitution wildcard; zero or more characters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29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File substitution wildcard; one character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17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[ ]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File substitution wildcard; any character between brackets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`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cmd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`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Command Substitution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$(cmd)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Command Substitution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Pipe (|)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29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Command sequence, </a:t>
                      </a:r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Sequences of Commands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OR conditional execution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AND conditional execution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29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Group commands, </a:t>
                      </a:r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Sequences of Commands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17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Run command in the background, </a:t>
                      </a:r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Background Process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5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Expand the value of a variable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17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Prevent or escape interpretation of the next character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29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Input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redirection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5" marR="44472" marT="5559" marB="55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1852" y="297180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	Characters </a:t>
            </a:r>
            <a:r>
              <a:rPr lang="en-US" sz="3200" dirty="0"/>
              <a:t>that has a special meaning (instead of a </a:t>
            </a:r>
            <a:r>
              <a:rPr lang="en-US" sz="3200" dirty="0">
                <a:hlinkClick r:id="rId2" tooltip="Literal (computer programming)"/>
              </a:rPr>
              <a:t>literal</a:t>
            </a:r>
            <a:r>
              <a:rPr lang="en-US" sz="3200" dirty="0"/>
              <a:t> meaning) to </a:t>
            </a:r>
            <a:r>
              <a:rPr lang="en-US" sz="3200" dirty="0" smtClean="0"/>
              <a:t>a UNIX shell such as Bourne Shell.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07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Course Outline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Arithmetic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Operators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Conditional Statements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File Testing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17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 smtClean="0"/>
              <a:t>Metacharacters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…)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To redirect the output of a command to a file ( </a:t>
            </a:r>
            <a:r>
              <a:rPr lang="en-US" sz="2600" b="1" dirty="0" smtClean="0">
                <a:solidFill>
                  <a:srgbClr val="FFC000"/>
                </a:solidFill>
              </a:rPr>
              <a:t>&gt;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echo Good Morning! &gt; greetings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append the output of a command to a file ( </a:t>
            </a:r>
            <a:r>
              <a:rPr lang="en-US" sz="2600" b="1" dirty="0" smtClean="0">
                <a:solidFill>
                  <a:srgbClr val="FFC000"/>
                </a:solidFill>
              </a:rPr>
              <a:t>&gt;&gt;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echo Bad Afternoon! &gt;&gt; greetings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redirect a file content to a command ( </a:t>
            </a:r>
            <a:r>
              <a:rPr lang="en-US" sz="2600" dirty="0" smtClean="0">
                <a:solidFill>
                  <a:srgbClr val="FFC000"/>
                </a:solidFill>
              </a:rPr>
              <a:t>&lt; 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wc</a:t>
            </a:r>
            <a:r>
              <a:rPr lang="en-US" sz="2600" b="1" i="1" dirty="0" smtClean="0">
                <a:solidFill>
                  <a:srgbClr val="FFC000"/>
                </a:solidFill>
              </a:rPr>
              <a:t> –l &lt; greetings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redirect  a multiple line of input to a command </a:t>
            </a:r>
            <a:r>
              <a:rPr lang="en-US" sz="2600" b="1" dirty="0" smtClean="0">
                <a:solidFill>
                  <a:srgbClr val="FFC000"/>
                </a:solidFill>
              </a:rPr>
              <a:t>&lt;&lt;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wc</a:t>
            </a:r>
            <a:r>
              <a:rPr lang="en-US" sz="2600" b="1" i="1" dirty="0" smtClean="0">
                <a:solidFill>
                  <a:srgbClr val="FFC000"/>
                </a:solidFill>
              </a:rPr>
              <a:t> –l &lt;&lt; TAG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	line 1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	line 2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TAG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71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err="1"/>
              <a:t>Metacharacters</a:t>
            </a:r>
            <a:r>
              <a:rPr lang="en-US" sz="3600" b="1" dirty="0"/>
              <a:t> (</a:t>
            </a:r>
            <a:r>
              <a:rPr lang="en-US" sz="3600" b="1" dirty="0" err="1"/>
              <a:t>cont</a:t>
            </a:r>
            <a:r>
              <a:rPr lang="en-US" sz="3600" b="1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To use the output of a command as input of another command ( </a:t>
            </a:r>
            <a:r>
              <a:rPr lang="en-US" sz="2600" b="1" dirty="0" smtClean="0">
                <a:solidFill>
                  <a:srgbClr val="FFC000"/>
                </a:solidFill>
              </a:rPr>
              <a:t>|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b="1" i="1" dirty="0" smtClean="0">
                <a:solidFill>
                  <a:srgbClr val="FFC000"/>
                </a:solidFill>
              </a:rPr>
              <a:t> –l |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wc</a:t>
            </a:r>
            <a:r>
              <a:rPr lang="en-US" sz="2600" b="1" i="1" dirty="0" smtClean="0">
                <a:solidFill>
                  <a:srgbClr val="FFC000"/>
                </a:solidFill>
              </a:rPr>
              <a:t> –l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run a sequence of command on one line ( </a:t>
            </a:r>
            <a:r>
              <a:rPr lang="en-US" sz="2600" b="1" dirty="0" smtClean="0">
                <a:solidFill>
                  <a:srgbClr val="FFC000"/>
                </a:solidFill>
              </a:rPr>
              <a:t>; 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C000"/>
                </a:solidFill>
              </a:rPr>
              <a:t>	</a:t>
            </a:r>
            <a:r>
              <a:rPr lang="en-US" sz="2400" b="1" i="1" dirty="0" smtClean="0">
                <a:solidFill>
                  <a:srgbClr val="FFC000"/>
                </a:solidFill>
              </a:rPr>
              <a:t>echo Changing Directory to </a:t>
            </a:r>
            <a:r>
              <a:rPr lang="en-US" sz="24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400" b="1" i="1" dirty="0" smtClean="0">
                <a:solidFill>
                  <a:srgbClr val="FFC000"/>
                </a:solidFill>
              </a:rPr>
              <a:t>; cd /</a:t>
            </a:r>
            <a:r>
              <a:rPr lang="en-US" sz="2400" b="1" i="1" dirty="0" err="1" smtClean="0">
                <a:solidFill>
                  <a:srgbClr val="FFC000"/>
                </a:solidFill>
              </a:rPr>
              <a:t>tmp</a:t>
            </a:r>
            <a:r>
              <a:rPr lang="en-US" sz="2400" b="1" i="1" dirty="0" smtClean="0">
                <a:solidFill>
                  <a:srgbClr val="FFC000"/>
                </a:solidFill>
              </a:rPr>
              <a:t> ; </a:t>
            </a:r>
            <a:r>
              <a:rPr lang="en-US" sz="2400" b="1" i="1" dirty="0" err="1" smtClean="0">
                <a:solidFill>
                  <a:srgbClr val="FFC000"/>
                </a:solidFill>
              </a:rPr>
              <a:t>pwd</a:t>
            </a:r>
            <a:endParaRPr lang="en-US" sz="2400" b="1" i="1" dirty="0" smtClean="0">
              <a:solidFill>
                <a:srgbClr val="FFC000"/>
              </a:solidFill>
            </a:endParaRPr>
          </a:p>
          <a:p>
            <a:pPr>
              <a:buBlip>
                <a:blip r:embed="rId3"/>
              </a:buBlip>
            </a:pPr>
            <a:r>
              <a:rPr lang="en-US" sz="2600" dirty="0" smtClean="0"/>
              <a:t>To assign the output of command to a variable ( </a:t>
            </a:r>
            <a:r>
              <a:rPr lang="en-US" sz="2600" b="1" dirty="0" smtClean="0">
                <a:solidFill>
                  <a:srgbClr val="FFC000"/>
                </a:solidFill>
              </a:rPr>
              <a:t>` `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TIME=`date`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remove all files with extension .txt from the current working directory </a:t>
            </a:r>
            <a:r>
              <a:rPr lang="en-US" sz="2600" dirty="0"/>
              <a:t>( </a:t>
            </a:r>
            <a:r>
              <a:rPr lang="en-US" sz="2600" b="1" dirty="0">
                <a:solidFill>
                  <a:srgbClr val="FFC000"/>
                </a:solidFill>
              </a:rPr>
              <a:t>* </a:t>
            </a:r>
            <a:r>
              <a:rPr lang="en-US" sz="2600" dirty="0"/>
              <a:t>)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*.txt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89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/>
              <a:t>Metacharacters</a:t>
            </a:r>
            <a:r>
              <a:rPr lang="en-US" sz="3600" b="1" dirty="0"/>
              <a:t> (</a:t>
            </a:r>
            <a:r>
              <a:rPr lang="en-US" sz="3600" b="1" dirty="0" err="1"/>
              <a:t>cont</a:t>
            </a:r>
            <a:r>
              <a:rPr lang="en-US" sz="3600" b="1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/>
              <a:t>To list all files with name start with a vowel  ( </a:t>
            </a:r>
            <a:r>
              <a:rPr lang="en-US" sz="2600" b="1" dirty="0">
                <a:solidFill>
                  <a:srgbClr val="FFC000"/>
                </a:solidFill>
              </a:rPr>
              <a:t>[ ]</a:t>
            </a:r>
            <a:r>
              <a:rPr lang="en-US" sz="2600" dirty="0"/>
              <a:t> 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ls</a:t>
            </a:r>
            <a:r>
              <a:rPr lang="en-US" sz="2600" b="1" i="1" dirty="0">
                <a:solidFill>
                  <a:srgbClr val="FFC000"/>
                </a:solidFill>
              </a:rPr>
              <a:t> [</a:t>
            </a:r>
            <a:r>
              <a:rPr lang="en-US" sz="2600" b="1" i="1" dirty="0" err="1">
                <a:solidFill>
                  <a:srgbClr val="FFC000"/>
                </a:solidFill>
              </a:rPr>
              <a:t>aeiou</a:t>
            </a:r>
            <a:r>
              <a:rPr lang="en-US" sz="2600" b="1" i="1" dirty="0" smtClean="0">
                <a:solidFill>
                  <a:srgbClr val="FFC000"/>
                </a:solidFill>
              </a:rPr>
              <a:t>]*</a:t>
            </a:r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Represent a single character ( </a:t>
            </a:r>
            <a:r>
              <a:rPr lang="en-US" sz="2600" b="1" dirty="0" smtClean="0">
                <a:solidFill>
                  <a:srgbClr val="FFC000"/>
                </a:solidFill>
              </a:rPr>
              <a:t>? 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b="1" i="1" dirty="0" smtClean="0">
                <a:solidFill>
                  <a:srgbClr val="FFC000"/>
                </a:solidFill>
              </a:rPr>
              <a:t> –l “</a:t>
            </a:r>
            <a:r>
              <a:rPr lang="en-US" sz="2600" b="1" i="1" dirty="0" err="1" smtClean="0">
                <a:solidFill>
                  <a:srgbClr val="FFC000"/>
                </a:solidFill>
              </a:rPr>
              <a:t>b?y</a:t>
            </a:r>
            <a:r>
              <a:rPr lang="en-US" sz="2600" b="1" i="1" dirty="0" smtClean="0">
                <a:solidFill>
                  <a:srgbClr val="FFC000"/>
                </a:solidFill>
              </a:rPr>
              <a:t>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display the value of variable ( </a:t>
            </a:r>
            <a:r>
              <a:rPr lang="en-US" sz="2600" b="1" dirty="0" smtClean="0">
                <a:solidFill>
                  <a:srgbClr val="FFC000"/>
                </a:solidFill>
              </a:rPr>
              <a:t>$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echo $PATH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28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b="1" dirty="0" smtClean="0"/>
              <a:t> BASIC UTILITIES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93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err="1"/>
              <a:t>g</a:t>
            </a:r>
            <a:r>
              <a:rPr lang="en-US" sz="3600" b="1" dirty="0" err="1" smtClean="0"/>
              <a:t>rep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The 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file or files for lines that have a certain pattern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Syntax: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pattern file(s)</a:t>
            </a:r>
          </a:p>
          <a:p>
            <a:pPr>
              <a:buBlip>
                <a:blip r:embed="rId2"/>
              </a:buBlip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search for a given string in a file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“string” file</a:t>
            </a:r>
          </a:p>
          <a:p>
            <a:pPr>
              <a:buBlip>
                <a:blip r:embed="rId2"/>
              </a:buBlip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search for a given string in a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“string” file1 file2 …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</a:t>
            </a:r>
            <a:endParaRPr lang="en-US" sz="26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Blip>
                <a:blip r:embed="rId2"/>
              </a:buBlip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insensitive  search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“string”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search for exact word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–w “word” file</a:t>
            </a:r>
            <a:endParaRPr lang="en-US" sz="26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6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9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/>
              <a:t>g</a:t>
            </a:r>
            <a:r>
              <a:rPr lang="en-US" sz="3600" b="1" dirty="0" err="1" smtClean="0"/>
              <a:t>rep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…)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Invert match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–v “pattern”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Count the number of lines matches the pattern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–c “pattern”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Display the file names which matches the pattern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–l “pattern” file(s)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Show the line number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–n “pattern” file(s)</a:t>
            </a:r>
          </a:p>
          <a:p>
            <a:pPr marL="0" indent="0">
              <a:buNone/>
            </a:pPr>
            <a:r>
              <a:rPr lang="en-US" sz="2600" i="1" dirty="0" smtClean="0"/>
              <a:t>	</a:t>
            </a:r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01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Using RE on </a:t>
            </a:r>
            <a:r>
              <a:rPr lang="en-US" sz="3600" b="1" dirty="0" err="1" smtClean="0"/>
              <a:t>grep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Match at </a:t>
            </a:r>
            <a:r>
              <a:rPr lang="en-US" sz="2600" dirty="0"/>
              <a:t>the beginning of line </a:t>
            </a:r>
            <a:r>
              <a:rPr lang="en-US" sz="2600" dirty="0" smtClean="0"/>
              <a:t>( </a:t>
            </a:r>
            <a:r>
              <a:rPr lang="en-US" sz="2600" dirty="0" smtClean="0">
                <a:solidFill>
                  <a:srgbClr val="FFC000"/>
                </a:solidFill>
              </a:rPr>
              <a:t>^</a:t>
            </a:r>
            <a:r>
              <a:rPr lang="en-US" sz="2600" dirty="0" smtClean="0"/>
              <a:t> ) </a:t>
            </a:r>
            <a:endParaRPr lang="en-US" sz="2600" dirty="0"/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grep</a:t>
            </a:r>
            <a:r>
              <a:rPr lang="en-US" sz="2600" b="1" i="1" dirty="0">
                <a:solidFill>
                  <a:srgbClr val="FFC000"/>
                </a:solidFill>
              </a:rPr>
              <a:t> “^pattern” file</a:t>
            </a:r>
          </a:p>
          <a:p>
            <a:pPr>
              <a:buBlip>
                <a:blip r:embed="rId3"/>
              </a:buBlip>
            </a:pPr>
            <a:r>
              <a:rPr lang="en-US" sz="2600" dirty="0"/>
              <a:t>Match </a:t>
            </a:r>
            <a:r>
              <a:rPr lang="en-US" sz="2600" dirty="0" smtClean="0"/>
              <a:t>at </a:t>
            </a:r>
            <a:r>
              <a:rPr lang="en-US" sz="2600" dirty="0"/>
              <a:t>the end of </a:t>
            </a:r>
            <a:r>
              <a:rPr lang="en-US" sz="2600" dirty="0" smtClean="0"/>
              <a:t>line ( </a:t>
            </a:r>
            <a:r>
              <a:rPr lang="en-US" sz="2600" dirty="0" smtClean="0">
                <a:solidFill>
                  <a:srgbClr val="FFC000"/>
                </a:solidFill>
              </a:rPr>
              <a:t>$</a:t>
            </a:r>
            <a:r>
              <a:rPr lang="en-US" sz="2600" dirty="0" smtClean="0"/>
              <a:t> )</a:t>
            </a:r>
            <a:endParaRPr lang="en-US" sz="2600" dirty="0"/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grep</a:t>
            </a:r>
            <a:r>
              <a:rPr lang="en-US" sz="2600" b="1" i="1" dirty="0">
                <a:solidFill>
                  <a:srgbClr val="FFC000"/>
                </a:solidFill>
              </a:rPr>
              <a:t> “</a:t>
            </a:r>
            <a:r>
              <a:rPr lang="en-US" sz="2600" b="1" i="1" dirty="0" err="1">
                <a:solidFill>
                  <a:srgbClr val="FFC000"/>
                </a:solidFill>
              </a:rPr>
              <a:t>patern</a:t>
            </a:r>
            <a:r>
              <a:rPr lang="en-US" sz="2600" b="1" i="1" dirty="0">
                <a:solidFill>
                  <a:srgbClr val="FFC000"/>
                </a:solidFill>
              </a:rPr>
              <a:t>$” file</a:t>
            </a:r>
          </a:p>
          <a:p>
            <a:pPr>
              <a:buBlip>
                <a:blip r:embed="rId3"/>
              </a:buBlip>
            </a:pPr>
            <a:r>
              <a:rPr lang="en-US" sz="2600" dirty="0"/>
              <a:t>Match </a:t>
            </a:r>
            <a:r>
              <a:rPr lang="en-US" sz="2600" dirty="0" smtClean="0"/>
              <a:t>empty line ( </a:t>
            </a:r>
            <a:r>
              <a:rPr lang="en-US" sz="2600" dirty="0" smtClean="0">
                <a:solidFill>
                  <a:srgbClr val="FFC000"/>
                </a:solidFill>
              </a:rPr>
              <a:t>^$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“^$” file</a:t>
            </a:r>
            <a:endParaRPr lang="en-US" sz="2600" i="1" dirty="0"/>
          </a:p>
          <a:p>
            <a:pPr>
              <a:buBlip>
                <a:blip r:embed="rId3"/>
              </a:buBlip>
            </a:pPr>
            <a:r>
              <a:rPr lang="en-US" sz="2600" dirty="0" smtClean="0"/>
              <a:t>Match Single Character ( </a:t>
            </a:r>
            <a:r>
              <a:rPr lang="en-US" sz="2600" dirty="0" smtClean="0">
                <a:solidFill>
                  <a:srgbClr val="FFC000"/>
                </a:solidFill>
              </a:rPr>
              <a:t>.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“.”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Match zero or more occurrence ( </a:t>
            </a:r>
            <a:r>
              <a:rPr lang="en-US" sz="2600" dirty="0" smtClean="0">
                <a:solidFill>
                  <a:srgbClr val="FFC000"/>
                </a:solidFill>
              </a:rPr>
              <a:t>*</a:t>
            </a:r>
            <a:r>
              <a:rPr lang="en-US" sz="2600" dirty="0" smtClean="0"/>
              <a:t> )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“*”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0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sz="3600" b="1" dirty="0"/>
              <a:t>Using RE on </a:t>
            </a:r>
            <a:r>
              <a:rPr lang="en-US" sz="3600" b="1" dirty="0" err="1" smtClean="0"/>
              <a:t>grep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…)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4102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Match </a:t>
            </a:r>
            <a:r>
              <a:rPr lang="en-US" sz="2600" dirty="0"/>
              <a:t>one or more occurrence ( \+ 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grep</a:t>
            </a:r>
            <a:r>
              <a:rPr lang="en-US" sz="2600" b="1" i="1" dirty="0">
                <a:solidFill>
                  <a:srgbClr val="FFC000"/>
                </a:solidFill>
              </a:rPr>
              <a:t> “its \+okay”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Match Zero or one occurrence ( \?)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	</a:t>
            </a:r>
            <a:r>
              <a:rPr lang="en-US" sz="2600" b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dirty="0" smtClean="0">
                <a:solidFill>
                  <a:srgbClr val="FFC000"/>
                </a:solidFill>
              </a:rPr>
              <a:t> “its \?okay”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Match special character (\)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	</a:t>
            </a:r>
            <a:r>
              <a:rPr lang="en-US" sz="2600" b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dirty="0" smtClean="0">
                <a:solidFill>
                  <a:srgbClr val="FFC000"/>
                </a:solidFill>
              </a:rPr>
              <a:t> “192\.168\.0\.1”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Match character class ( [0-9] 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[12345] file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[0-9] file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[a-z] file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[A-Z]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4008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34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Using RE on </a:t>
            </a:r>
            <a:r>
              <a:rPr lang="en-US" sz="3600" b="1" dirty="0" err="1"/>
              <a:t>grep</a:t>
            </a:r>
            <a:r>
              <a:rPr lang="en-US" sz="3600" b="1" dirty="0"/>
              <a:t> (</a:t>
            </a:r>
            <a:r>
              <a:rPr lang="en-US" sz="3600" b="1" dirty="0" err="1"/>
              <a:t>cont</a:t>
            </a:r>
            <a:r>
              <a:rPr lang="en-US" sz="3600" b="1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/>
              <a:t>Exception in the class [^0-9]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grep</a:t>
            </a:r>
            <a:r>
              <a:rPr lang="en-US" sz="2600" b="1" i="1" dirty="0">
                <a:solidFill>
                  <a:srgbClr val="FFC000"/>
                </a:solidFill>
              </a:rPr>
              <a:t> “[^</a:t>
            </a:r>
            <a:r>
              <a:rPr lang="en-US" sz="2600" b="1" i="1" dirty="0" err="1">
                <a:solidFill>
                  <a:srgbClr val="FFC000"/>
                </a:solidFill>
              </a:rPr>
              <a:t>aeiou</a:t>
            </a:r>
            <a:r>
              <a:rPr lang="en-US" sz="2600" b="1" i="1" dirty="0">
                <a:solidFill>
                  <a:srgbClr val="FFC000"/>
                </a:solidFill>
              </a:rPr>
              <a:t>]”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OR Operation ( \| )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“good\|accept”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M to N Occurrence ({</a:t>
            </a:r>
            <a:r>
              <a:rPr lang="en-US" sz="2600" dirty="0" err="1" smtClean="0"/>
              <a:t>m,n</a:t>
            </a:r>
            <a:r>
              <a:rPr lang="en-US" sz="2600" dirty="0" smtClean="0"/>
              <a:t>})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“[0-9]\{1,5\}”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Exact M occurrence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“[0-9]\{5\}”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M or more occurrence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grep</a:t>
            </a:r>
            <a:r>
              <a:rPr lang="en-US" sz="2600" b="1" i="1" dirty="0" smtClean="0">
                <a:solidFill>
                  <a:srgbClr val="FFC000"/>
                </a:solidFill>
              </a:rPr>
              <a:t> “[0-9]\{5,\}” file</a:t>
            </a:r>
          </a:p>
          <a:p>
            <a:pPr marL="0" indent="0">
              <a:buNone/>
            </a:pPr>
            <a:endParaRPr lang="en-US" sz="2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196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find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The </a:t>
            </a:r>
            <a:r>
              <a:rPr lang="en-US" sz="2600" b="1" i="1" dirty="0" smtClean="0">
                <a:solidFill>
                  <a:srgbClr val="FFC000"/>
                </a:solidFill>
              </a:rPr>
              <a:t>find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 is used to locate file(s) on the UNIX system.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search files using name in the current and sub directories.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–name “greetings”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search files using name in case insensitive</a:t>
            </a:r>
            <a:endParaRPr lang="en-US" sz="2600" dirty="0"/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find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iname</a:t>
            </a:r>
            <a:r>
              <a:rPr lang="en-US" sz="2600" b="1" i="1" dirty="0" smtClean="0">
                <a:solidFill>
                  <a:srgbClr val="FFC000"/>
                </a:solidFill>
              </a:rPr>
              <a:t> “Greetings”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invert the match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–not –name “greetings”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find a file based on permission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find . –perm a=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rwx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What is UNIX  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smtClean="0"/>
              <a:t>   Operating System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smtClean="0"/>
              <a:t>   Multiuser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smtClean="0"/>
              <a:t>  Multitasking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495800" y="1676400"/>
            <a:ext cx="4648200" cy="5029200"/>
            <a:chOff x="4495800" y="1676400"/>
            <a:chExt cx="4648200" cy="5029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676400"/>
              <a:ext cx="4648200" cy="50292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451850" y="2286000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UNIX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9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find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…)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To find empty files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. –empty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find files using file type	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find . –type f 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. –type d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 . –type s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. –type l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find files by size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find . –size +100c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. –size -100c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. –size 100c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40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find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 smtClean="0"/>
              <a:t>To delete the files returned by the find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~ -empty –type f –exec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rm</a:t>
            </a:r>
            <a:r>
              <a:rPr lang="en-US" sz="2600" b="1" i="1" dirty="0" smtClean="0">
                <a:solidFill>
                  <a:srgbClr val="FFC000"/>
                </a:solidFill>
              </a:rPr>
              <a:t> –f {} \ ;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find files modified 1 hour ago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find ~ -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mtime</a:t>
            </a:r>
            <a:r>
              <a:rPr lang="en-US" sz="2600" b="1" i="1" dirty="0" smtClean="0">
                <a:solidFill>
                  <a:srgbClr val="FFC000"/>
                </a:solidFill>
              </a:rPr>
              <a:t> -1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~ -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mmin</a:t>
            </a:r>
            <a:r>
              <a:rPr lang="en-US" sz="2600" b="1" i="1" dirty="0" smtClean="0">
                <a:solidFill>
                  <a:srgbClr val="FFC000"/>
                </a:solidFill>
              </a:rPr>
              <a:t> -60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find files accessed  within last hour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find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amin</a:t>
            </a:r>
            <a:r>
              <a:rPr lang="en-US" sz="2600" b="1" i="1" dirty="0" smtClean="0">
                <a:solidFill>
                  <a:srgbClr val="FFC000"/>
                </a:solidFill>
              </a:rPr>
              <a:t> -60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find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atime</a:t>
            </a:r>
            <a:r>
              <a:rPr lang="en-US" sz="2600" b="1" i="1" dirty="0" smtClean="0">
                <a:solidFill>
                  <a:srgbClr val="FFC000"/>
                </a:solidFill>
              </a:rPr>
              <a:t> 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44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	The </a:t>
            </a:r>
            <a:r>
              <a:rPr lang="en-US" sz="2600" b="1" dirty="0" err="1" smtClean="0">
                <a:solidFill>
                  <a:srgbClr val="FFC000"/>
                </a:solidFill>
              </a:rPr>
              <a:t>sed</a:t>
            </a:r>
            <a:r>
              <a:rPr lang="en-US" sz="2600" dirty="0" smtClean="0"/>
              <a:t> command is a stream editor for filtering and transporting text.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To print line 3 of a file: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–n ‘</a:t>
            </a:r>
            <a:r>
              <a:rPr lang="en-US" sz="2600" b="1" i="1" dirty="0" err="1" smtClean="0">
                <a:solidFill>
                  <a:srgbClr val="FFC000"/>
                </a:solidFill>
              </a:rPr>
              <a:t>3’p</a:t>
            </a:r>
            <a:r>
              <a:rPr lang="en-US" sz="2600" b="1" i="1" dirty="0" smtClean="0">
                <a:solidFill>
                  <a:srgbClr val="FFC000"/>
                </a:solidFill>
              </a:rPr>
              <a:t>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print every other next line starting from line 3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-n ‘3,$’p file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print a range of line starting from line 3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–n ‘3,5’p file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 -n ‘3,$’p file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62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sed</a:t>
            </a:r>
            <a:r>
              <a:rPr lang="en-US" dirty="0" smtClean="0"/>
              <a:t> ( </a:t>
            </a:r>
            <a:r>
              <a:rPr lang="en-US" dirty="0" err="1" smtClean="0"/>
              <a:t>cont</a:t>
            </a:r>
            <a:r>
              <a:rPr lang="en-US" dirty="0" smtClean="0"/>
              <a:t> ..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 smtClean="0"/>
              <a:t>To print the line(s) containing a pattern apple: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–n /apple/p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print line(s) starting from line containing the patter apple till the 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 line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 -n ‘/apple/,</a:t>
            </a:r>
            <a:r>
              <a:rPr lang="en-US" sz="2600" b="1" i="1" dirty="0" err="1" smtClean="0">
                <a:solidFill>
                  <a:srgbClr val="FFC000"/>
                </a:solidFill>
              </a:rPr>
              <a:t>3p</a:t>
            </a:r>
            <a:r>
              <a:rPr lang="en-US" sz="2600" b="1" i="1" dirty="0" smtClean="0">
                <a:solidFill>
                  <a:srgbClr val="FFC000"/>
                </a:solidFill>
              </a:rPr>
              <a:t>’ 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print  the line(s) starting from a line containing the pattern apple plus next 2 lines: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 -n ‘/apple/,+2p’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print the section of the file starting from a line containing the pattern apple then ends with the line containing patter orange 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 -n ‘/apple/,/orange/p’ file</a:t>
            </a:r>
          </a:p>
        </p:txBody>
      </p:sp>
    </p:spTree>
    <p:extLst>
      <p:ext uri="{BB962C8B-B14F-4D97-AF65-F5344CB8AC3E}">
        <p14:creationId xmlns:p14="http://schemas.microsoft.com/office/powerpoint/2010/main" val="24164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sed</a:t>
            </a:r>
            <a:r>
              <a:rPr lang="en-US" b="1" dirty="0" smtClean="0"/>
              <a:t> ( </a:t>
            </a:r>
            <a:r>
              <a:rPr lang="en-US" b="1" dirty="0" err="1" smtClean="0"/>
              <a:t>cont</a:t>
            </a:r>
            <a:r>
              <a:rPr lang="en-US" b="1" dirty="0" smtClean="0"/>
              <a:t> .. 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 smtClean="0"/>
              <a:t>To delete line 1 on a file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‘1d’ file</a:t>
            </a:r>
          </a:p>
          <a:p>
            <a:pPr>
              <a:buBlip>
                <a:blip r:embed="rId2"/>
              </a:buBlip>
            </a:pPr>
            <a:r>
              <a:rPr lang="en-US" sz="2600" i="1" dirty="0" smtClean="0"/>
              <a:t>To </a:t>
            </a:r>
            <a:r>
              <a:rPr lang="en-US" sz="2600" dirty="0" smtClean="0"/>
              <a:t>delete</a:t>
            </a:r>
            <a:r>
              <a:rPr lang="en-US" sz="2600" i="1" dirty="0" smtClean="0"/>
              <a:t> starting from line 1 then every other 2 line: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‘1~2d’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delete line starting from line 2 to 3: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‘2,3d’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delete the last line of the file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‘$d’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delete the line(s) containing the pattern apple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‘/apple/d’ file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25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b="1" dirty="0" err="1" smtClean="0"/>
              <a:t>sed</a:t>
            </a:r>
            <a:r>
              <a:rPr lang="en-US" b="1" dirty="0" smtClean="0"/>
              <a:t> ( </a:t>
            </a:r>
            <a:r>
              <a:rPr lang="en-US" b="1" dirty="0" err="1" smtClean="0"/>
              <a:t>cont</a:t>
            </a:r>
            <a:r>
              <a:rPr lang="en-US" b="1" dirty="0" smtClean="0"/>
              <a:t> .. 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55245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600" dirty="0" smtClean="0"/>
              <a:t>To delete line(s) starting from the line containing the patter apple till the end of file: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‘/apple/,$d’ file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delete line(s) starting from line containing pattern apple plus 2 lines: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sed</a:t>
            </a:r>
            <a:r>
              <a:rPr lang="en-US" sz="2600" b="1" i="1" dirty="0" smtClean="0">
                <a:solidFill>
                  <a:srgbClr val="FFC000"/>
                </a:solidFill>
              </a:rPr>
              <a:t> ‘/</a:t>
            </a:r>
            <a:r>
              <a:rPr lang="en-US" sz="2600" b="1" i="1" dirty="0">
                <a:solidFill>
                  <a:srgbClr val="FFC000"/>
                </a:solidFill>
              </a:rPr>
              <a:t>apple/+2d’ </a:t>
            </a:r>
            <a:r>
              <a:rPr lang="en-US" sz="2600" b="1" i="1" dirty="0" smtClean="0">
                <a:solidFill>
                  <a:srgbClr val="FFC000"/>
                </a:solidFill>
              </a:rPr>
              <a:t>file</a:t>
            </a:r>
          </a:p>
          <a:p>
            <a:pPr>
              <a:buBlip>
                <a:blip r:embed="rId2"/>
              </a:buBlip>
            </a:pPr>
            <a:r>
              <a:rPr lang="en-US" sz="2600" dirty="0"/>
              <a:t>To delete all blank line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sed</a:t>
            </a:r>
            <a:r>
              <a:rPr lang="en-US" sz="2600" b="1" i="1" dirty="0">
                <a:solidFill>
                  <a:srgbClr val="FFC000"/>
                </a:solidFill>
              </a:rPr>
              <a:t> ‘/^$/d’ </a:t>
            </a:r>
            <a:r>
              <a:rPr lang="en-US" sz="2600" b="1" i="1" dirty="0" smtClean="0">
                <a:solidFill>
                  <a:srgbClr val="FFC000"/>
                </a:solidFill>
              </a:rPr>
              <a:t>file</a:t>
            </a:r>
          </a:p>
          <a:p>
            <a:pPr>
              <a:buBlip>
                <a:blip r:embed="rId2"/>
              </a:buBlip>
            </a:pPr>
            <a:r>
              <a:rPr lang="en-US" sz="2600" dirty="0"/>
              <a:t>To substitute the word apple to red on a file: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sed</a:t>
            </a:r>
            <a:r>
              <a:rPr lang="en-US" sz="2600" b="1" i="1" dirty="0">
                <a:solidFill>
                  <a:srgbClr val="FFC000"/>
                </a:solidFill>
              </a:rPr>
              <a:t> ‘s/apple/red/’ file</a:t>
            </a:r>
          </a:p>
          <a:p>
            <a:pPr>
              <a:buBlip>
                <a:blip r:embed="rId2"/>
              </a:buBlip>
            </a:pPr>
            <a:r>
              <a:rPr lang="en-US" sz="2600" i="1" dirty="0"/>
              <a:t>To substitute all appearance of the letter ‘a’ to A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</a:rPr>
              <a:t>sed</a:t>
            </a:r>
            <a:r>
              <a:rPr lang="en-US" sz="2600" b="1" i="1" dirty="0">
                <a:solidFill>
                  <a:srgbClr val="FFC000"/>
                </a:solidFill>
              </a:rPr>
              <a:t> ‘s/a/A/g/’ file</a:t>
            </a:r>
          </a:p>
          <a:p>
            <a:pPr marL="0" indent="0">
              <a:buNone/>
            </a:pPr>
            <a:endParaRPr lang="en-US" sz="2600" b="1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7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3600" b="1" dirty="0"/>
              <a:t>Sending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2" y="115294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Use the </a:t>
            </a:r>
            <a:r>
              <a:rPr lang="en-US" sz="2600" b="1" i="1" dirty="0" smtClean="0">
                <a:solidFill>
                  <a:srgbClr val="FFC000"/>
                </a:solidFill>
              </a:rPr>
              <a:t>mail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utility to send email.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</a:t>
            </a:r>
            <a:r>
              <a:rPr lang="en-US" b="1" i="1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$mail [-s subject] [-c cc-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[-b bcc-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to-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sz="26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/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mail –s “Testing” 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mymail@ti.com</a:t>
            </a:r>
            <a:endParaRPr lang="en-US" sz="26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600" dirty="0" smtClean="0">
                <a:effectLst/>
              </a:rPr>
              <a:t>	You </a:t>
            </a:r>
            <a:r>
              <a:rPr lang="en-US" sz="2600" dirty="0">
                <a:effectLst/>
              </a:rPr>
              <a:t>are then expected to type in your </a:t>
            </a:r>
            <a:r>
              <a:rPr lang="en-US" sz="2600" dirty="0" smtClean="0">
                <a:effectLst/>
              </a:rPr>
              <a:t>message. </a:t>
            </a:r>
            <a:r>
              <a:rPr lang="en-US" sz="2600" dirty="0">
                <a:effectLst/>
              </a:rPr>
              <a:t>To stop simply type dot (.) as follows: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Hi</a:t>
            </a:r>
            <a:r>
              <a:rPr 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This </a:t>
            </a:r>
            <a:r>
              <a:rPr 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test . </a:t>
            </a:r>
            <a:endParaRPr lang="en-US" sz="28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Cc</a:t>
            </a:r>
            <a:r>
              <a:rPr 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sz="26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79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3600" b="1" dirty="0"/>
              <a:t>Task Scheduling: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Use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crontab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 to schedule a task/program to run at specified time frame.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>
                <a:effectLst/>
              </a:rPr>
              <a:t>*   </a:t>
            </a:r>
            <a:r>
              <a:rPr lang="en-US" sz="2600" dirty="0" smtClean="0">
                <a:effectLst/>
              </a:rPr>
              <a:t>*    *    *   *  command(s)</a:t>
            </a:r>
            <a:endParaRPr lang="en-US" sz="2600" dirty="0">
              <a:effectLst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>
                <a:effectLst/>
              </a:rPr>
              <a:t>|    |    |    |    |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>
                <a:effectLst/>
              </a:rPr>
              <a:t>|    |    |    |    </a:t>
            </a:r>
            <a:r>
              <a:rPr lang="en-US" sz="2600" dirty="0" smtClean="0">
                <a:effectLst/>
              </a:rPr>
              <a:t>+---day </a:t>
            </a:r>
            <a:r>
              <a:rPr lang="en-US" sz="2600" dirty="0">
                <a:effectLst/>
              </a:rPr>
              <a:t>of week (0 - 7) (Sunday=0 or 7)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>
                <a:effectLst/>
              </a:rPr>
              <a:t>|    |    |    </a:t>
            </a:r>
            <a:r>
              <a:rPr lang="en-US" sz="2600" dirty="0" smtClean="0">
                <a:effectLst/>
              </a:rPr>
              <a:t>+-------month </a:t>
            </a:r>
            <a:r>
              <a:rPr lang="en-US" sz="2600" dirty="0">
                <a:effectLst/>
              </a:rPr>
              <a:t>(1 - 12)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>
                <a:effectLst/>
              </a:rPr>
              <a:t>|    |    </a:t>
            </a:r>
            <a:r>
              <a:rPr lang="en-US" sz="2600" dirty="0" smtClean="0">
                <a:effectLst/>
              </a:rPr>
              <a:t>+-----------day </a:t>
            </a:r>
            <a:r>
              <a:rPr lang="en-US" sz="2600" dirty="0">
                <a:effectLst/>
              </a:rPr>
              <a:t>of month (1 - 31)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>
                <a:effectLst/>
              </a:rPr>
              <a:t>|    </a:t>
            </a:r>
            <a:r>
              <a:rPr lang="en-US" sz="2600" dirty="0" smtClean="0">
                <a:effectLst/>
              </a:rPr>
              <a:t>+----------------hour </a:t>
            </a:r>
            <a:r>
              <a:rPr lang="en-US" sz="2600" dirty="0">
                <a:effectLst/>
              </a:rPr>
              <a:t>(0 - 23)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600" dirty="0" smtClean="0">
                <a:effectLst/>
              </a:rPr>
              <a:t>+--------------------min </a:t>
            </a:r>
            <a:r>
              <a:rPr lang="en-US" sz="2600" dirty="0">
                <a:effectLst/>
              </a:rPr>
              <a:t>(0 - 59)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     *  </a:t>
            </a:r>
            <a:r>
              <a:rPr lang="en-US" sz="2600" dirty="0">
                <a:solidFill>
                  <a:srgbClr val="FFC000"/>
                </a:solidFill>
              </a:rPr>
              <a:t>*</a:t>
            </a:r>
            <a:r>
              <a:rPr lang="en-US" sz="2600" dirty="0" smtClean="0">
                <a:solidFill>
                  <a:srgbClr val="FFC000"/>
                </a:solidFill>
              </a:rPr>
              <a:t> * </a:t>
            </a:r>
            <a:r>
              <a:rPr lang="en-US" sz="2600" dirty="0">
                <a:solidFill>
                  <a:srgbClr val="FFC000"/>
                </a:solidFill>
              </a:rPr>
              <a:t>*</a:t>
            </a:r>
            <a:r>
              <a:rPr lang="en-US" sz="2600" dirty="0" smtClean="0">
                <a:solidFill>
                  <a:srgbClr val="FFC000"/>
                </a:solidFill>
              </a:rPr>
              <a:t> * (</a:t>
            </a:r>
            <a:r>
              <a:rPr lang="en-US" sz="1800" dirty="0" smtClean="0">
                <a:solidFill>
                  <a:srgbClr val="FFC000"/>
                </a:solidFill>
              </a:rPr>
              <a:t>echo `date` &gt;&gt; timestamp.txt)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600" dirty="0" smtClean="0"/>
              <a:t>To start a process in foreground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 10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start a process in background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 10 &amp;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To list running processes: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endParaRPr lang="en-US" sz="26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2600" dirty="0"/>
              <a:t>To list running processes with more information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r>
              <a:rPr lang="en-US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en-US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eaf</a:t>
            </a:r>
            <a:endParaRPr lang="en-US" sz="26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600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67317" r="17950" b="11575"/>
          <a:stretch/>
        </p:blipFill>
        <p:spPr bwMode="auto">
          <a:xfrm>
            <a:off x="609600" y="5029200"/>
            <a:ext cx="7924800" cy="116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70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067880"/>
              </p:ext>
            </p:extLst>
          </p:nvPr>
        </p:nvGraphicFramePr>
        <p:xfrm>
          <a:off x="546652" y="3044190"/>
          <a:ext cx="7977810" cy="3051810"/>
        </p:xfrm>
        <a:graphic>
          <a:graphicData uri="http://schemas.openxmlformats.org/drawingml/2006/table">
            <a:tbl>
              <a:tblPr/>
              <a:tblGrid>
                <a:gridCol w="1296986"/>
                <a:gridCol w="6680824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Column</a:t>
                      </a:r>
                      <a:endParaRPr lang="en-US" sz="1600" b="1" i="1" dirty="0"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UID</a:t>
                      </a:r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User ID that this process belongs to (the person running it).</a:t>
                      </a:r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PID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Process ID.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PPID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Parent process ID (the ID of the process that started it).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CPU utilization of process.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STIME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Process start time.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TTY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Terminal type associated with the process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TIME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CPU time taken by the process.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CMD</a:t>
                      </a:r>
                      <a:endParaRPr lang="en-US" sz="16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The command that started this process.</a:t>
                      </a:r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67317" r="17950" b="11575"/>
          <a:stretch/>
        </p:blipFill>
        <p:spPr bwMode="auto">
          <a:xfrm>
            <a:off x="546652" y="1447800"/>
            <a:ext cx="7924800" cy="116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6652" y="609600"/>
            <a:ext cx="493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Process Information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4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96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UNIX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effectLst/>
              </a:rPr>
              <a:t>	Unix </a:t>
            </a:r>
            <a:r>
              <a:rPr lang="en-US" sz="2600" dirty="0">
                <a:solidFill>
                  <a:schemeClr val="tx1"/>
                </a:solidFill>
                <a:effectLst/>
              </a:rPr>
              <a:t>was originally developed in </a:t>
            </a:r>
            <a:r>
              <a:rPr lang="en-US" sz="2600" dirty="0">
                <a:solidFill>
                  <a:srgbClr val="FFC000"/>
                </a:solidFill>
                <a:effectLst/>
              </a:rPr>
              <a:t>1969</a:t>
            </a:r>
            <a:r>
              <a:rPr lang="en-US" sz="2600" dirty="0">
                <a:solidFill>
                  <a:schemeClr val="tx1"/>
                </a:solidFill>
                <a:effectLst/>
              </a:rPr>
              <a:t> by a group of AT&amp;T employees at Bell Labs, including </a:t>
            </a:r>
            <a:r>
              <a:rPr lang="en-US" sz="2600" dirty="0">
                <a:solidFill>
                  <a:srgbClr val="FFC000"/>
                </a:solidFill>
                <a:effectLst/>
              </a:rPr>
              <a:t>Ken Thompson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, </a:t>
            </a:r>
            <a:r>
              <a:rPr lang="en-US" sz="2600" dirty="0" smtClean="0">
                <a:solidFill>
                  <a:srgbClr val="FFC000"/>
                </a:solidFill>
                <a:effectLst/>
              </a:rPr>
              <a:t>Dennis </a:t>
            </a:r>
            <a:r>
              <a:rPr lang="en-US" sz="2600" dirty="0">
                <a:solidFill>
                  <a:srgbClr val="FFC000"/>
                </a:solidFill>
                <a:effectLst/>
              </a:rPr>
              <a:t>Ritchie</a:t>
            </a:r>
            <a:r>
              <a:rPr lang="en-US" sz="2600" dirty="0">
                <a:solidFill>
                  <a:schemeClr val="tx1"/>
                </a:solidFill>
                <a:effectLst/>
              </a:rPr>
              <a:t>, </a:t>
            </a:r>
            <a:r>
              <a:rPr lang="en-US" sz="2600" dirty="0">
                <a:solidFill>
                  <a:srgbClr val="FFC000"/>
                </a:solidFill>
                <a:effectLst/>
              </a:rPr>
              <a:t>Brian Kernighan</a:t>
            </a:r>
            <a:r>
              <a:rPr lang="en-US" sz="2600" dirty="0">
                <a:solidFill>
                  <a:schemeClr val="tx1"/>
                </a:solidFill>
                <a:effectLst/>
              </a:rPr>
              <a:t>, </a:t>
            </a:r>
            <a:r>
              <a:rPr lang="en-US" sz="2600" dirty="0" smtClean="0">
                <a:solidFill>
                  <a:srgbClr val="FFC000"/>
                </a:solidFill>
                <a:effectLst/>
              </a:rPr>
              <a:t>Douglas </a:t>
            </a:r>
            <a:r>
              <a:rPr lang="en-US" sz="2600" dirty="0" err="1" smtClean="0">
                <a:solidFill>
                  <a:srgbClr val="FFC000"/>
                </a:solidFill>
                <a:effectLst/>
              </a:rPr>
              <a:t>Mcllroy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,</a:t>
            </a:r>
            <a:r>
              <a:rPr lang="en-US" sz="2600" dirty="0">
                <a:solidFill>
                  <a:schemeClr val="tx1"/>
                </a:solidFill>
                <a:effectLst/>
              </a:rPr>
              <a:t> </a:t>
            </a:r>
            <a:r>
              <a:rPr lang="en-US" sz="2600" dirty="0" smtClean="0">
                <a:solidFill>
                  <a:srgbClr val="FFC000"/>
                </a:solidFill>
                <a:effectLst/>
              </a:rPr>
              <a:t>Michael </a:t>
            </a:r>
            <a:r>
              <a:rPr lang="en-US" sz="2600" dirty="0" err="1">
                <a:solidFill>
                  <a:srgbClr val="FFC000"/>
                </a:solidFill>
                <a:effectLst/>
              </a:rPr>
              <a:t>Lesk</a:t>
            </a:r>
            <a:r>
              <a:rPr lang="en-US" sz="260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2600" dirty="0">
                <a:solidFill>
                  <a:srgbClr val="FFC000"/>
                </a:solidFill>
                <a:effectLst/>
              </a:rPr>
              <a:t>Joe </a:t>
            </a:r>
            <a:r>
              <a:rPr lang="en-US" sz="2600" dirty="0" err="1" smtClean="0">
                <a:solidFill>
                  <a:srgbClr val="FFC000"/>
                </a:solidFill>
                <a:effectLst/>
              </a:rPr>
              <a:t>Ossanna</a:t>
            </a:r>
            <a:r>
              <a:rPr lang="en-US" sz="2600" dirty="0">
                <a:solidFill>
                  <a:srgbClr val="FFC000"/>
                </a:solidFill>
                <a:effectLst/>
              </a:rPr>
              <a:t> </a:t>
            </a:r>
            <a:r>
              <a:rPr lang="en-US" sz="2600" dirty="0" smtClean="0">
                <a:effectLst/>
              </a:rPr>
              <a:t>.</a:t>
            </a:r>
            <a:endParaRPr lang="en-US" sz="2600" dirty="0" smtClean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Variants of UNIX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various Unix variants available in the market. </a:t>
            </a:r>
            <a:r>
              <a:rPr lang="en-US" sz="26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Solaris Unix</a:t>
            </a: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6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AIX</a:t>
            </a: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6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HP Unix </a:t>
            </a: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26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BSD</a:t>
            </a: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few examples. </a:t>
            </a:r>
            <a:r>
              <a:rPr lang="en-US" sz="26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a flavor of Unix which is freely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26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67317" r="17950" b="11575"/>
          <a:stretch/>
        </p:blipFill>
        <p:spPr bwMode="auto">
          <a:xfrm>
            <a:off x="838200" y="1981200"/>
            <a:ext cx="7924800" cy="116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255931"/>
            <a:ext cx="8229600" cy="45339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To kill the process </a:t>
            </a:r>
            <a:r>
              <a:rPr lang="en-US" dirty="0" err="1" smtClean="0"/>
              <a:t>mintty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kill 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1256</a:t>
            </a:r>
            <a:endParaRPr lang="en-US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-9 1256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To check the top running processes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 smtClean="0">
                <a:solidFill>
                  <a:srgbClr val="FFC000"/>
                </a:solidFill>
              </a:rPr>
              <a:t>top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652" y="609600"/>
            <a:ext cx="493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Stopping Processes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15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The ping utility</a:t>
            </a:r>
          </a:p>
          <a:p>
            <a:pPr marL="0" indent="0">
              <a:buNone/>
            </a:pPr>
            <a:r>
              <a:rPr lang="en-US" sz="2600" dirty="0" smtClean="0">
                <a:effectLst/>
              </a:rPr>
              <a:t>	Sends </a:t>
            </a:r>
            <a:r>
              <a:rPr lang="en-US" sz="2600" dirty="0">
                <a:effectLst/>
              </a:rPr>
              <a:t>an echo request to a host available on the network. Using this command you can check if your remote host is responding well or </a:t>
            </a:r>
            <a:r>
              <a:rPr lang="en-US" sz="2600" dirty="0" smtClean="0">
                <a:effectLst/>
              </a:rPr>
              <a:t>not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ping hostname or </a:t>
            </a:r>
            <a:r>
              <a:rPr lang="en-US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address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endParaRPr lang="en-US" sz="2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4" r="5754" b="9495"/>
          <a:stretch/>
        </p:blipFill>
        <p:spPr bwMode="auto">
          <a:xfrm>
            <a:off x="1229139" y="4525962"/>
            <a:ext cx="7229061" cy="18818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5048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3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The ftp utility</a:t>
            </a:r>
          </a:p>
          <a:p>
            <a:pPr marL="0" indent="0">
              <a:buNone/>
            </a:pPr>
            <a:r>
              <a:rPr lang="en-US" sz="2600" dirty="0">
                <a:effectLst/>
              </a:rPr>
              <a:t>	</a:t>
            </a:r>
            <a:r>
              <a:rPr lang="en-US" sz="2600" dirty="0" smtClean="0">
                <a:effectLst/>
              </a:rPr>
              <a:t>Helps </a:t>
            </a:r>
            <a:r>
              <a:rPr lang="en-US" sz="2600" dirty="0">
                <a:effectLst/>
              </a:rPr>
              <a:t>you to upload and download your file from one computer to another computer</a:t>
            </a:r>
            <a:r>
              <a:rPr lang="en-US" sz="26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ftp [options] hostname</a:t>
            </a:r>
            <a:endParaRPr lang="en-US" sz="26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37771"/>
              </p:ext>
            </p:extLst>
          </p:nvPr>
        </p:nvGraphicFramePr>
        <p:xfrm>
          <a:off x="533400" y="3276600"/>
          <a:ext cx="8153400" cy="3055880"/>
        </p:xfrm>
        <a:graphic>
          <a:graphicData uri="http://schemas.openxmlformats.org/drawingml/2006/table">
            <a:tbl>
              <a:tblPr/>
              <a:tblGrid>
                <a:gridCol w="1954997"/>
                <a:gridCol w="6198403"/>
              </a:tblGrid>
              <a:tr h="2233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Command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put filename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Upload filename from local machine to remote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get filename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Download filename from remote machine to local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mput</a:t>
                      </a:r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 file list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Upload more than one files from local machine to remove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mget file list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Download more than one files from remote machine to local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563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prompt off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Turns prompt off, by default you would be prompted to upload or download movies using </a:t>
                      </a:r>
                      <a:r>
                        <a:rPr lang="en-US" sz="12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mput</a:t>
                      </a:r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 or </a:t>
                      </a:r>
                      <a:r>
                        <a:rPr lang="en-US" sz="120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mget</a:t>
                      </a:r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 commands.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336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prompt on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Turns prompt on.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dir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List all the files available in the current directory of remote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cd dirname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Change directory to dirname on remote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41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lcd dirname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Change directory to dirname on local machine.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336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quit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Logout from the current login.</a:t>
                      </a:r>
                    </a:p>
                  </a:txBody>
                  <a:tcPr marL="31714" marR="31714" marT="31714" marB="3171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02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Remote connection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To connect on server1 using telnet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	</a:t>
            </a:r>
            <a:r>
              <a:rPr lang="en-US" b="1" i="1" dirty="0" smtClean="0">
                <a:solidFill>
                  <a:srgbClr val="FFC000"/>
                </a:solidFill>
              </a:rPr>
              <a:t>telnet server1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To connect using </a:t>
            </a:r>
            <a:r>
              <a:rPr lang="en-US" dirty="0" err="1" smtClean="0"/>
              <a:t>rsh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	</a:t>
            </a:r>
            <a:r>
              <a:rPr lang="en-US" b="1" i="1" dirty="0" err="1" smtClean="0">
                <a:solidFill>
                  <a:srgbClr val="FFC000"/>
                </a:solidFill>
              </a:rPr>
              <a:t>rsh</a:t>
            </a:r>
            <a:r>
              <a:rPr lang="en-US" b="1" i="1" dirty="0" smtClean="0">
                <a:solidFill>
                  <a:srgbClr val="FFC000"/>
                </a:solidFill>
              </a:rPr>
              <a:t> server1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To connect using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	</a:t>
            </a:r>
            <a:r>
              <a:rPr lang="en-US" b="1" i="1" dirty="0" err="1" smtClean="0">
                <a:solidFill>
                  <a:srgbClr val="FFC000"/>
                </a:solidFill>
              </a:rPr>
              <a:t>ssh</a:t>
            </a:r>
            <a:r>
              <a:rPr lang="en-US" b="1" i="1" dirty="0" smtClean="0">
                <a:solidFill>
                  <a:srgbClr val="FFC000"/>
                </a:solidFill>
              </a:rPr>
              <a:t> server1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12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400" b="1" dirty="0" smtClean="0"/>
              <a:t>Basic Bourne Shell Scripting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89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4013381" cy="58477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Interactive Shell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02623" y="526714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Shell Scripting</a:t>
            </a:r>
            <a:endParaRPr lang="en-US" sz="3200" b="1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3581400" y="2373077"/>
            <a:ext cx="3388659" cy="2635624"/>
          </a:xfrm>
          <a:custGeom>
            <a:avLst/>
            <a:gdLst>
              <a:gd name="connsiteX0" fmla="*/ 0 w 3388659"/>
              <a:gd name="connsiteY0" fmla="*/ 53788 h 2635624"/>
              <a:gd name="connsiteX1" fmla="*/ 0 w 3388659"/>
              <a:gd name="connsiteY1" fmla="*/ 53788 h 2635624"/>
              <a:gd name="connsiteX2" fmla="*/ 645459 w 3388659"/>
              <a:gd name="connsiteY2" fmla="*/ 26894 h 2635624"/>
              <a:gd name="connsiteX3" fmla="*/ 712694 w 3388659"/>
              <a:gd name="connsiteY3" fmla="*/ 13447 h 2635624"/>
              <a:gd name="connsiteX4" fmla="*/ 806823 w 3388659"/>
              <a:gd name="connsiteY4" fmla="*/ 0 h 2635624"/>
              <a:gd name="connsiteX5" fmla="*/ 847165 w 3388659"/>
              <a:gd name="connsiteY5" fmla="*/ 13447 h 2635624"/>
              <a:gd name="connsiteX6" fmla="*/ 820270 w 3388659"/>
              <a:gd name="connsiteY6" fmla="*/ 40341 h 2635624"/>
              <a:gd name="connsiteX7" fmla="*/ 739588 w 3388659"/>
              <a:gd name="connsiteY7" fmla="*/ 67236 h 2635624"/>
              <a:gd name="connsiteX8" fmla="*/ 645459 w 3388659"/>
              <a:gd name="connsiteY8" fmla="*/ 295836 h 2635624"/>
              <a:gd name="connsiteX9" fmla="*/ 605117 w 3388659"/>
              <a:gd name="connsiteY9" fmla="*/ 376518 h 2635624"/>
              <a:gd name="connsiteX10" fmla="*/ 524435 w 3388659"/>
              <a:gd name="connsiteY10" fmla="*/ 537883 h 2635624"/>
              <a:gd name="connsiteX11" fmla="*/ 510988 w 3388659"/>
              <a:gd name="connsiteY11" fmla="*/ 591671 h 2635624"/>
              <a:gd name="connsiteX12" fmla="*/ 443753 w 3388659"/>
              <a:gd name="connsiteY12" fmla="*/ 712694 h 2635624"/>
              <a:gd name="connsiteX13" fmla="*/ 389965 w 3388659"/>
              <a:gd name="connsiteY13" fmla="*/ 847165 h 2635624"/>
              <a:gd name="connsiteX14" fmla="*/ 430306 w 3388659"/>
              <a:gd name="connsiteY14" fmla="*/ 860612 h 2635624"/>
              <a:gd name="connsiteX15" fmla="*/ 470647 w 3388659"/>
              <a:gd name="connsiteY15" fmla="*/ 847165 h 2635624"/>
              <a:gd name="connsiteX16" fmla="*/ 524435 w 3388659"/>
              <a:gd name="connsiteY16" fmla="*/ 833718 h 2635624"/>
              <a:gd name="connsiteX17" fmla="*/ 564776 w 3388659"/>
              <a:gd name="connsiteY17" fmla="*/ 820271 h 2635624"/>
              <a:gd name="connsiteX18" fmla="*/ 632012 w 3388659"/>
              <a:gd name="connsiteY18" fmla="*/ 806824 h 2635624"/>
              <a:gd name="connsiteX19" fmla="*/ 726141 w 3388659"/>
              <a:gd name="connsiteY19" fmla="*/ 779930 h 2635624"/>
              <a:gd name="connsiteX20" fmla="*/ 779929 w 3388659"/>
              <a:gd name="connsiteY20" fmla="*/ 753036 h 2635624"/>
              <a:gd name="connsiteX21" fmla="*/ 914400 w 3388659"/>
              <a:gd name="connsiteY21" fmla="*/ 712694 h 2635624"/>
              <a:gd name="connsiteX22" fmla="*/ 1089212 w 3388659"/>
              <a:gd name="connsiteY22" fmla="*/ 699247 h 2635624"/>
              <a:gd name="connsiteX23" fmla="*/ 1223682 w 3388659"/>
              <a:gd name="connsiteY23" fmla="*/ 658906 h 2635624"/>
              <a:gd name="connsiteX24" fmla="*/ 1627094 w 3388659"/>
              <a:gd name="connsiteY24" fmla="*/ 645459 h 2635624"/>
              <a:gd name="connsiteX25" fmla="*/ 1613647 w 3388659"/>
              <a:gd name="connsiteY25" fmla="*/ 658906 h 2635624"/>
              <a:gd name="connsiteX26" fmla="*/ 1479176 w 3388659"/>
              <a:gd name="connsiteY26" fmla="*/ 753036 h 2635624"/>
              <a:gd name="connsiteX27" fmla="*/ 1398494 w 3388659"/>
              <a:gd name="connsiteY27" fmla="*/ 806824 h 2635624"/>
              <a:gd name="connsiteX28" fmla="*/ 1344706 w 3388659"/>
              <a:gd name="connsiteY28" fmla="*/ 820271 h 2635624"/>
              <a:gd name="connsiteX29" fmla="*/ 1250576 w 3388659"/>
              <a:gd name="connsiteY29" fmla="*/ 874059 h 2635624"/>
              <a:gd name="connsiteX30" fmla="*/ 1169894 w 3388659"/>
              <a:gd name="connsiteY30" fmla="*/ 968188 h 2635624"/>
              <a:gd name="connsiteX31" fmla="*/ 1143000 w 3388659"/>
              <a:gd name="connsiteY31" fmla="*/ 1008530 h 2635624"/>
              <a:gd name="connsiteX32" fmla="*/ 1075765 w 3388659"/>
              <a:gd name="connsiteY32" fmla="*/ 1062318 h 2635624"/>
              <a:gd name="connsiteX33" fmla="*/ 1048870 w 3388659"/>
              <a:gd name="connsiteY33" fmla="*/ 1116106 h 2635624"/>
              <a:gd name="connsiteX34" fmla="*/ 1035423 w 3388659"/>
              <a:gd name="connsiteY34" fmla="*/ 1169894 h 2635624"/>
              <a:gd name="connsiteX35" fmla="*/ 995082 w 3388659"/>
              <a:gd name="connsiteY35" fmla="*/ 1183341 h 2635624"/>
              <a:gd name="connsiteX36" fmla="*/ 927847 w 3388659"/>
              <a:gd name="connsiteY36" fmla="*/ 1250577 h 2635624"/>
              <a:gd name="connsiteX37" fmla="*/ 887506 w 3388659"/>
              <a:gd name="connsiteY37" fmla="*/ 1344706 h 2635624"/>
              <a:gd name="connsiteX38" fmla="*/ 860612 w 3388659"/>
              <a:gd name="connsiteY38" fmla="*/ 1385047 h 2635624"/>
              <a:gd name="connsiteX39" fmla="*/ 820270 w 3388659"/>
              <a:gd name="connsiteY39" fmla="*/ 1411941 h 2635624"/>
              <a:gd name="connsiteX40" fmla="*/ 793376 w 3388659"/>
              <a:gd name="connsiteY40" fmla="*/ 1452283 h 2635624"/>
              <a:gd name="connsiteX41" fmla="*/ 712694 w 3388659"/>
              <a:gd name="connsiteY41" fmla="*/ 1479177 h 2635624"/>
              <a:gd name="connsiteX42" fmla="*/ 672353 w 3388659"/>
              <a:gd name="connsiteY42" fmla="*/ 1506071 h 2635624"/>
              <a:gd name="connsiteX43" fmla="*/ 618565 w 3388659"/>
              <a:gd name="connsiteY43" fmla="*/ 1546412 h 2635624"/>
              <a:gd name="connsiteX44" fmla="*/ 578223 w 3388659"/>
              <a:gd name="connsiteY44" fmla="*/ 1559859 h 2635624"/>
              <a:gd name="connsiteX45" fmla="*/ 537882 w 3388659"/>
              <a:gd name="connsiteY45" fmla="*/ 1586753 h 2635624"/>
              <a:gd name="connsiteX46" fmla="*/ 578223 w 3388659"/>
              <a:gd name="connsiteY46" fmla="*/ 1600200 h 2635624"/>
              <a:gd name="connsiteX47" fmla="*/ 779929 w 3388659"/>
              <a:gd name="connsiteY47" fmla="*/ 1573306 h 2635624"/>
              <a:gd name="connsiteX48" fmla="*/ 914400 w 3388659"/>
              <a:gd name="connsiteY48" fmla="*/ 1519518 h 2635624"/>
              <a:gd name="connsiteX49" fmla="*/ 954741 w 3388659"/>
              <a:gd name="connsiteY49" fmla="*/ 1506071 h 2635624"/>
              <a:gd name="connsiteX50" fmla="*/ 1062317 w 3388659"/>
              <a:gd name="connsiteY50" fmla="*/ 1492624 h 2635624"/>
              <a:gd name="connsiteX51" fmla="*/ 1223682 w 3388659"/>
              <a:gd name="connsiteY51" fmla="*/ 1438836 h 2635624"/>
              <a:gd name="connsiteX52" fmla="*/ 1465729 w 3388659"/>
              <a:gd name="connsiteY52" fmla="*/ 1371600 h 2635624"/>
              <a:gd name="connsiteX53" fmla="*/ 1842247 w 3388659"/>
              <a:gd name="connsiteY53" fmla="*/ 1331259 h 2635624"/>
              <a:gd name="connsiteX54" fmla="*/ 1922929 w 3388659"/>
              <a:gd name="connsiteY54" fmla="*/ 1317812 h 2635624"/>
              <a:gd name="connsiteX55" fmla="*/ 2003612 w 3388659"/>
              <a:gd name="connsiteY55" fmla="*/ 1290918 h 2635624"/>
              <a:gd name="connsiteX56" fmla="*/ 2111188 w 3388659"/>
              <a:gd name="connsiteY56" fmla="*/ 1277471 h 2635624"/>
              <a:gd name="connsiteX57" fmla="*/ 2380129 w 3388659"/>
              <a:gd name="connsiteY57" fmla="*/ 1237130 h 2635624"/>
              <a:gd name="connsiteX58" fmla="*/ 2756647 w 3388659"/>
              <a:gd name="connsiteY58" fmla="*/ 1223683 h 2635624"/>
              <a:gd name="connsiteX59" fmla="*/ 2689412 w 3388659"/>
              <a:gd name="connsiteY59" fmla="*/ 1250577 h 2635624"/>
              <a:gd name="connsiteX60" fmla="*/ 2662517 w 3388659"/>
              <a:gd name="connsiteY60" fmla="*/ 1277471 h 2635624"/>
              <a:gd name="connsiteX61" fmla="*/ 2581835 w 3388659"/>
              <a:gd name="connsiteY61" fmla="*/ 1304365 h 2635624"/>
              <a:gd name="connsiteX62" fmla="*/ 2420470 w 3388659"/>
              <a:gd name="connsiteY62" fmla="*/ 1425388 h 2635624"/>
              <a:gd name="connsiteX63" fmla="*/ 2393576 w 3388659"/>
              <a:gd name="connsiteY63" fmla="*/ 1452283 h 2635624"/>
              <a:gd name="connsiteX64" fmla="*/ 2339788 w 3388659"/>
              <a:gd name="connsiteY64" fmla="*/ 1479177 h 2635624"/>
              <a:gd name="connsiteX65" fmla="*/ 2232212 w 3388659"/>
              <a:gd name="connsiteY65" fmla="*/ 1559859 h 2635624"/>
              <a:gd name="connsiteX66" fmla="*/ 2017059 w 3388659"/>
              <a:gd name="connsiteY66" fmla="*/ 1694330 h 2635624"/>
              <a:gd name="connsiteX67" fmla="*/ 1949823 w 3388659"/>
              <a:gd name="connsiteY67" fmla="*/ 1734671 h 2635624"/>
              <a:gd name="connsiteX68" fmla="*/ 1896035 w 3388659"/>
              <a:gd name="connsiteY68" fmla="*/ 1775012 h 2635624"/>
              <a:gd name="connsiteX69" fmla="*/ 1801906 w 3388659"/>
              <a:gd name="connsiteY69" fmla="*/ 1828800 h 2635624"/>
              <a:gd name="connsiteX70" fmla="*/ 1734670 w 3388659"/>
              <a:gd name="connsiteY70" fmla="*/ 1909483 h 2635624"/>
              <a:gd name="connsiteX71" fmla="*/ 1694329 w 3388659"/>
              <a:gd name="connsiteY71" fmla="*/ 1936377 h 2635624"/>
              <a:gd name="connsiteX72" fmla="*/ 1653988 w 3388659"/>
              <a:gd name="connsiteY72" fmla="*/ 1976718 h 2635624"/>
              <a:gd name="connsiteX73" fmla="*/ 1600200 w 3388659"/>
              <a:gd name="connsiteY73" fmla="*/ 2017059 h 2635624"/>
              <a:gd name="connsiteX74" fmla="*/ 1559859 w 3388659"/>
              <a:gd name="connsiteY74" fmla="*/ 2057400 h 2635624"/>
              <a:gd name="connsiteX75" fmla="*/ 1479176 w 3388659"/>
              <a:gd name="connsiteY75" fmla="*/ 2111188 h 2635624"/>
              <a:gd name="connsiteX76" fmla="*/ 1371600 w 3388659"/>
              <a:gd name="connsiteY76" fmla="*/ 2178424 h 2635624"/>
              <a:gd name="connsiteX77" fmla="*/ 1277470 w 3388659"/>
              <a:gd name="connsiteY77" fmla="*/ 2259106 h 2635624"/>
              <a:gd name="connsiteX78" fmla="*/ 1237129 w 3388659"/>
              <a:gd name="connsiteY78" fmla="*/ 2299447 h 2635624"/>
              <a:gd name="connsiteX79" fmla="*/ 1358153 w 3388659"/>
              <a:gd name="connsiteY79" fmla="*/ 2259106 h 2635624"/>
              <a:gd name="connsiteX80" fmla="*/ 1506070 w 3388659"/>
              <a:gd name="connsiteY80" fmla="*/ 2205318 h 2635624"/>
              <a:gd name="connsiteX81" fmla="*/ 1559859 w 3388659"/>
              <a:gd name="connsiteY81" fmla="*/ 2191871 h 2635624"/>
              <a:gd name="connsiteX82" fmla="*/ 1653988 w 3388659"/>
              <a:gd name="connsiteY82" fmla="*/ 2164977 h 2635624"/>
              <a:gd name="connsiteX83" fmla="*/ 1748117 w 3388659"/>
              <a:gd name="connsiteY83" fmla="*/ 2151530 h 2635624"/>
              <a:gd name="connsiteX84" fmla="*/ 1909482 w 3388659"/>
              <a:gd name="connsiteY84" fmla="*/ 2097741 h 2635624"/>
              <a:gd name="connsiteX85" fmla="*/ 1949823 w 3388659"/>
              <a:gd name="connsiteY85" fmla="*/ 2084294 h 2635624"/>
              <a:gd name="connsiteX86" fmla="*/ 2017059 w 3388659"/>
              <a:gd name="connsiteY86" fmla="*/ 2070847 h 2635624"/>
              <a:gd name="connsiteX87" fmla="*/ 2097741 w 3388659"/>
              <a:gd name="connsiteY87" fmla="*/ 2043953 h 2635624"/>
              <a:gd name="connsiteX88" fmla="*/ 2138082 w 3388659"/>
              <a:gd name="connsiteY88" fmla="*/ 2030506 h 2635624"/>
              <a:gd name="connsiteX89" fmla="*/ 2232212 w 3388659"/>
              <a:gd name="connsiteY89" fmla="*/ 2017059 h 2635624"/>
              <a:gd name="connsiteX90" fmla="*/ 2272553 w 3388659"/>
              <a:gd name="connsiteY90" fmla="*/ 2003612 h 2635624"/>
              <a:gd name="connsiteX91" fmla="*/ 2608729 w 3388659"/>
              <a:gd name="connsiteY91" fmla="*/ 2003612 h 2635624"/>
              <a:gd name="connsiteX92" fmla="*/ 2716306 w 3388659"/>
              <a:gd name="connsiteY92" fmla="*/ 2057400 h 2635624"/>
              <a:gd name="connsiteX93" fmla="*/ 2756647 w 3388659"/>
              <a:gd name="connsiteY93" fmla="*/ 2070847 h 2635624"/>
              <a:gd name="connsiteX94" fmla="*/ 2823882 w 3388659"/>
              <a:gd name="connsiteY94" fmla="*/ 2111188 h 2635624"/>
              <a:gd name="connsiteX95" fmla="*/ 2904565 w 3388659"/>
              <a:gd name="connsiteY95" fmla="*/ 2164977 h 2635624"/>
              <a:gd name="connsiteX96" fmla="*/ 3012141 w 3388659"/>
              <a:gd name="connsiteY96" fmla="*/ 2218765 h 2635624"/>
              <a:gd name="connsiteX97" fmla="*/ 3065929 w 3388659"/>
              <a:gd name="connsiteY97" fmla="*/ 2245659 h 2635624"/>
              <a:gd name="connsiteX98" fmla="*/ 3119717 w 3388659"/>
              <a:gd name="connsiteY98" fmla="*/ 2326341 h 2635624"/>
              <a:gd name="connsiteX99" fmla="*/ 3200400 w 3388659"/>
              <a:gd name="connsiteY99" fmla="*/ 2380130 h 2635624"/>
              <a:gd name="connsiteX100" fmla="*/ 3240741 w 3388659"/>
              <a:gd name="connsiteY100" fmla="*/ 2407024 h 2635624"/>
              <a:gd name="connsiteX101" fmla="*/ 3267635 w 3388659"/>
              <a:gd name="connsiteY101" fmla="*/ 2420471 h 2635624"/>
              <a:gd name="connsiteX102" fmla="*/ 3388659 w 3388659"/>
              <a:gd name="connsiteY102" fmla="*/ 2635624 h 263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388659" h="2635624">
                <a:moveTo>
                  <a:pt x="0" y="53788"/>
                </a:moveTo>
                <a:lnTo>
                  <a:pt x="0" y="53788"/>
                </a:lnTo>
                <a:cubicBezTo>
                  <a:pt x="135950" y="49540"/>
                  <a:pt x="470437" y="43563"/>
                  <a:pt x="645459" y="26894"/>
                </a:cubicBezTo>
                <a:cubicBezTo>
                  <a:pt x="668212" y="24727"/>
                  <a:pt x="690149" y="17204"/>
                  <a:pt x="712694" y="13447"/>
                </a:cubicBezTo>
                <a:cubicBezTo>
                  <a:pt x="743958" y="8236"/>
                  <a:pt x="775447" y="4482"/>
                  <a:pt x="806823" y="0"/>
                </a:cubicBezTo>
                <a:cubicBezTo>
                  <a:pt x="820270" y="4482"/>
                  <a:pt x="842683" y="0"/>
                  <a:pt x="847165" y="13447"/>
                </a:cubicBezTo>
                <a:cubicBezTo>
                  <a:pt x="851174" y="25475"/>
                  <a:pt x="831610" y="34671"/>
                  <a:pt x="820270" y="40341"/>
                </a:cubicBezTo>
                <a:cubicBezTo>
                  <a:pt x="794914" y="53019"/>
                  <a:pt x="766482" y="58271"/>
                  <a:pt x="739588" y="67236"/>
                </a:cubicBezTo>
                <a:cubicBezTo>
                  <a:pt x="656525" y="205674"/>
                  <a:pt x="736908" y="60682"/>
                  <a:pt x="645459" y="295836"/>
                </a:cubicBezTo>
                <a:cubicBezTo>
                  <a:pt x="634561" y="323860"/>
                  <a:pt x="617560" y="349145"/>
                  <a:pt x="605117" y="376518"/>
                </a:cubicBezTo>
                <a:cubicBezTo>
                  <a:pt x="537919" y="524352"/>
                  <a:pt x="630446" y="352362"/>
                  <a:pt x="524435" y="537883"/>
                </a:cubicBezTo>
                <a:cubicBezTo>
                  <a:pt x="519953" y="555812"/>
                  <a:pt x="518494" y="574783"/>
                  <a:pt x="510988" y="591671"/>
                </a:cubicBezTo>
                <a:cubicBezTo>
                  <a:pt x="442756" y="745193"/>
                  <a:pt x="495817" y="582533"/>
                  <a:pt x="443753" y="712694"/>
                </a:cubicBezTo>
                <a:cubicBezTo>
                  <a:pt x="377287" y="878860"/>
                  <a:pt x="453036" y="721023"/>
                  <a:pt x="389965" y="847165"/>
                </a:cubicBezTo>
                <a:cubicBezTo>
                  <a:pt x="403412" y="851647"/>
                  <a:pt x="416132" y="860612"/>
                  <a:pt x="430306" y="860612"/>
                </a:cubicBezTo>
                <a:cubicBezTo>
                  <a:pt x="444480" y="860612"/>
                  <a:pt x="457018" y="851059"/>
                  <a:pt x="470647" y="847165"/>
                </a:cubicBezTo>
                <a:cubicBezTo>
                  <a:pt x="488417" y="842088"/>
                  <a:pt x="506665" y="838795"/>
                  <a:pt x="524435" y="833718"/>
                </a:cubicBezTo>
                <a:cubicBezTo>
                  <a:pt x="538064" y="829824"/>
                  <a:pt x="551025" y="823709"/>
                  <a:pt x="564776" y="820271"/>
                </a:cubicBezTo>
                <a:cubicBezTo>
                  <a:pt x="586949" y="814728"/>
                  <a:pt x="609700" y="811782"/>
                  <a:pt x="632012" y="806824"/>
                </a:cubicBezTo>
                <a:cubicBezTo>
                  <a:pt x="655632" y="801575"/>
                  <a:pt x="701951" y="790297"/>
                  <a:pt x="726141" y="779930"/>
                </a:cubicBezTo>
                <a:cubicBezTo>
                  <a:pt x="744566" y="772034"/>
                  <a:pt x="761317" y="760481"/>
                  <a:pt x="779929" y="753036"/>
                </a:cubicBezTo>
                <a:cubicBezTo>
                  <a:pt x="796506" y="746405"/>
                  <a:pt x="886330" y="715996"/>
                  <a:pt x="914400" y="712694"/>
                </a:cubicBezTo>
                <a:cubicBezTo>
                  <a:pt x="972443" y="705865"/>
                  <a:pt x="1030941" y="703729"/>
                  <a:pt x="1089212" y="699247"/>
                </a:cubicBezTo>
                <a:cubicBezTo>
                  <a:pt x="1100586" y="695456"/>
                  <a:pt x="1199005" y="660358"/>
                  <a:pt x="1223682" y="658906"/>
                </a:cubicBezTo>
                <a:cubicBezTo>
                  <a:pt x="1357995" y="651005"/>
                  <a:pt x="1492623" y="649941"/>
                  <a:pt x="1627094" y="645459"/>
                </a:cubicBezTo>
                <a:cubicBezTo>
                  <a:pt x="1736110" y="618205"/>
                  <a:pt x="1656493" y="635535"/>
                  <a:pt x="1613647" y="658906"/>
                </a:cubicBezTo>
                <a:cubicBezTo>
                  <a:pt x="1555058" y="690864"/>
                  <a:pt x="1530574" y="717058"/>
                  <a:pt x="1479176" y="753036"/>
                </a:cubicBezTo>
                <a:cubicBezTo>
                  <a:pt x="1452696" y="771572"/>
                  <a:pt x="1429851" y="798985"/>
                  <a:pt x="1398494" y="806824"/>
                </a:cubicBezTo>
                <a:cubicBezTo>
                  <a:pt x="1380565" y="811306"/>
                  <a:pt x="1362010" y="813782"/>
                  <a:pt x="1344706" y="820271"/>
                </a:cubicBezTo>
                <a:cubicBezTo>
                  <a:pt x="1320791" y="829239"/>
                  <a:pt x="1271857" y="856325"/>
                  <a:pt x="1250576" y="874059"/>
                </a:cubicBezTo>
                <a:cubicBezTo>
                  <a:pt x="1216080" y="902805"/>
                  <a:pt x="1196080" y="931527"/>
                  <a:pt x="1169894" y="968188"/>
                </a:cubicBezTo>
                <a:cubicBezTo>
                  <a:pt x="1160500" y="981339"/>
                  <a:pt x="1154428" y="997102"/>
                  <a:pt x="1143000" y="1008530"/>
                </a:cubicBezTo>
                <a:cubicBezTo>
                  <a:pt x="1122705" y="1028825"/>
                  <a:pt x="1098177" y="1044389"/>
                  <a:pt x="1075765" y="1062318"/>
                </a:cubicBezTo>
                <a:cubicBezTo>
                  <a:pt x="1066800" y="1080247"/>
                  <a:pt x="1055909" y="1097337"/>
                  <a:pt x="1048870" y="1116106"/>
                </a:cubicBezTo>
                <a:cubicBezTo>
                  <a:pt x="1042381" y="1133410"/>
                  <a:pt x="1046968" y="1155463"/>
                  <a:pt x="1035423" y="1169894"/>
                </a:cubicBezTo>
                <a:cubicBezTo>
                  <a:pt x="1026568" y="1180962"/>
                  <a:pt x="1008529" y="1178859"/>
                  <a:pt x="995082" y="1183341"/>
                </a:cubicBezTo>
                <a:cubicBezTo>
                  <a:pt x="972670" y="1205753"/>
                  <a:pt x="937870" y="1220508"/>
                  <a:pt x="927847" y="1250577"/>
                </a:cubicBezTo>
                <a:cubicBezTo>
                  <a:pt x="912761" y="1295835"/>
                  <a:pt x="914092" y="1298180"/>
                  <a:pt x="887506" y="1344706"/>
                </a:cubicBezTo>
                <a:cubicBezTo>
                  <a:pt x="879488" y="1358738"/>
                  <a:pt x="872040" y="1373619"/>
                  <a:pt x="860612" y="1385047"/>
                </a:cubicBezTo>
                <a:cubicBezTo>
                  <a:pt x="849184" y="1396475"/>
                  <a:pt x="833717" y="1402976"/>
                  <a:pt x="820270" y="1411941"/>
                </a:cubicBezTo>
                <a:cubicBezTo>
                  <a:pt x="811305" y="1425388"/>
                  <a:pt x="807081" y="1443717"/>
                  <a:pt x="793376" y="1452283"/>
                </a:cubicBezTo>
                <a:cubicBezTo>
                  <a:pt x="769336" y="1467308"/>
                  <a:pt x="736282" y="1463452"/>
                  <a:pt x="712694" y="1479177"/>
                </a:cubicBezTo>
                <a:cubicBezTo>
                  <a:pt x="699247" y="1488142"/>
                  <a:pt x="685504" y="1496677"/>
                  <a:pt x="672353" y="1506071"/>
                </a:cubicBezTo>
                <a:cubicBezTo>
                  <a:pt x="654116" y="1519098"/>
                  <a:pt x="638024" y="1535293"/>
                  <a:pt x="618565" y="1546412"/>
                </a:cubicBezTo>
                <a:cubicBezTo>
                  <a:pt x="606258" y="1553445"/>
                  <a:pt x="591670" y="1555377"/>
                  <a:pt x="578223" y="1559859"/>
                </a:cubicBezTo>
                <a:cubicBezTo>
                  <a:pt x="564776" y="1568824"/>
                  <a:pt x="537882" y="1570592"/>
                  <a:pt x="537882" y="1586753"/>
                </a:cubicBezTo>
                <a:cubicBezTo>
                  <a:pt x="537882" y="1600927"/>
                  <a:pt x="564070" y="1600986"/>
                  <a:pt x="578223" y="1600200"/>
                </a:cubicBezTo>
                <a:cubicBezTo>
                  <a:pt x="645949" y="1596437"/>
                  <a:pt x="712694" y="1582271"/>
                  <a:pt x="779929" y="1573306"/>
                </a:cubicBezTo>
                <a:cubicBezTo>
                  <a:pt x="824753" y="1555377"/>
                  <a:pt x="868601" y="1534784"/>
                  <a:pt x="914400" y="1519518"/>
                </a:cubicBezTo>
                <a:cubicBezTo>
                  <a:pt x="927847" y="1515036"/>
                  <a:pt x="940795" y="1508607"/>
                  <a:pt x="954741" y="1506071"/>
                </a:cubicBezTo>
                <a:cubicBezTo>
                  <a:pt x="990296" y="1499606"/>
                  <a:pt x="1026458" y="1497106"/>
                  <a:pt x="1062317" y="1492624"/>
                </a:cubicBezTo>
                <a:cubicBezTo>
                  <a:pt x="1160650" y="1443459"/>
                  <a:pt x="1075485" y="1481179"/>
                  <a:pt x="1223682" y="1438836"/>
                </a:cubicBezTo>
                <a:cubicBezTo>
                  <a:pt x="1351824" y="1402224"/>
                  <a:pt x="1286913" y="1403531"/>
                  <a:pt x="1465729" y="1371600"/>
                </a:cubicBezTo>
                <a:cubicBezTo>
                  <a:pt x="1583290" y="1350607"/>
                  <a:pt x="1721733" y="1341302"/>
                  <a:pt x="1842247" y="1331259"/>
                </a:cubicBezTo>
                <a:cubicBezTo>
                  <a:pt x="1869141" y="1326777"/>
                  <a:pt x="1896478" y="1324425"/>
                  <a:pt x="1922929" y="1317812"/>
                </a:cubicBezTo>
                <a:cubicBezTo>
                  <a:pt x="1950432" y="1310936"/>
                  <a:pt x="1975482" y="1294434"/>
                  <a:pt x="2003612" y="1290918"/>
                </a:cubicBezTo>
                <a:lnTo>
                  <a:pt x="2111188" y="1277471"/>
                </a:lnTo>
                <a:cubicBezTo>
                  <a:pt x="2215746" y="1242618"/>
                  <a:pt x="2183846" y="1250215"/>
                  <a:pt x="2380129" y="1237130"/>
                </a:cubicBezTo>
                <a:cubicBezTo>
                  <a:pt x="2505437" y="1228776"/>
                  <a:pt x="2631141" y="1228165"/>
                  <a:pt x="2756647" y="1223683"/>
                </a:cubicBezTo>
                <a:cubicBezTo>
                  <a:pt x="2734235" y="1232648"/>
                  <a:pt x="2710370" y="1238601"/>
                  <a:pt x="2689412" y="1250577"/>
                </a:cubicBezTo>
                <a:cubicBezTo>
                  <a:pt x="2678404" y="1256867"/>
                  <a:pt x="2673857" y="1271801"/>
                  <a:pt x="2662517" y="1277471"/>
                </a:cubicBezTo>
                <a:cubicBezTo>
                  <a:pt x="2637161" y="1290149"/>
                  <a:pt x="2581835" y="1304365"/>
                  <a:pt x="2581835" y="1304365"/>
                </a:cubicBezTo>
                <a:cubicBezTo>
                  <a:pt x="2478794" y="1407406"/>
                  <a:pt x="2581822" y="1312441"/>
                  <a:pt x="2420470" y="1425388"/>
                </a:cubicBezTo>
                <a:cubicBezTo>
                  <a:pt x="2410084" y="1432658"/>
                  <a:pt x="2404125" y="1445250"/>
                  <a:pt x="2393576" y="1452283"/>
                </a:cubicBezTo>
                <a:cubicBezTo>
                  <a:pt x="2376897" y="1463402"/>
                  <a:pt x="2356467" y="1468058"/>
                  <a:pt x="2339788" y="1479177"/>
                </a:cubicBezTo>
                <a:cubicBezTo>
                  <a:pt x="2302493" y="1504041"/>
                  <a:pt x="2270222" y="1536103"/>
                  <a:pt x="2232212" y="1559859"/>
                </a:cubicBezTo>
                <a:lnTo>
                  <a:pt x="2017059" y="1694330"/>
                </a:lnTo>
                <a:cubicBezTo>
                  <a:pt x="1994836" y="1708087"/>
                  <a:pt x="1970732" y="1718989"/>
                  <a:pt x="1949823" y="1734671"/>
                </a:cubicBezTo>
                <a:cubicBezTo>
                  <a:pt x="1931894" y="1748118"/>
                  <a:pt x="1915040" y="1763134"/>
                  <a:pt x="1896035" y="1775012"/>
                </a:cubicBezTo>
                <a:cubicBezTo>
                  <a:pt x="1843426" y="1807893"/>
                  <a:pt x="1846322" y="1791787"/>
                  <a:pt x="1801906" y="1828800"/>
                </a:cubicBezTo>
                <a:cubicBezTo>
                  <a:pt x="1669735" y="1938943"/>
                  <a:pt x="1840444" y="1803709"/>
                  <a:pt x="1734670" y="1909483"/>
                </a:cubicBezTo>
                <a:cubicBezTo>
                  <a:pt x="1723242" y="1920911"/>
                  <a:pt x="1706744" y="1926031"/>
                  <a:pt x="1694329" y="1936377"/>
                </a:cubicBezTo>
                <a:cubicBezTo>
                  <a:pt x="1679720" y="1948551"/>
                  <a:pt x="1668427" y="1964342"/>
                  <a:pt x="1653988" y="1976718"/>
                </a:cubicBezTo>
                <a:cubicBezTo>
                  <a:pt x="1636972" y="1991303"/>
                  <a:pt x="1617216" y="2002474"/>
                  <a:pt x="1600200" y="2017059"/>
                </a:cubicBezTo>
                <a:cubicBezTo>
                  <a:pt x="1585761" y="2029435"/>
                  <a:pt x="1574870" y="2045725"/>
                  <a:pt x="1559859" y="2057400"/>
                </a:cubicBezTo>
                <a:cubicBezTo>
                  <a:pt x="1534345" y="2077244"/>
                  <a:pt x="1502031" y="2088332"/>
                  <a:pt x="1479176" y="2111188"/>
                </a:cubicBezTo>
                <a:cubicBezTo>
                  <a:pt x="1412320" y="2178045"/>
                  <a:pt x="1449987" y="2158827"/>
                  <a:pt x="1371600" y="2178424"/>
                </a:cubicBezTo>
                <a:cubicBezTo>
                  <a:pt x="1271500" y="2278524"/>
                  <a:pt x="1398224" y="2155604"/>
                  <a:pt x="1277470" y="2259106"/>
                </a:cubicBezTo>
                <a:cubicBezTo>
                  <a:pt x="1263031" y="2271482"/>
                  <a:pt x="1218112" y="2299447"/>
                  <a:pt x="1237129" y="2299447"/>
                </a:cubicBezTo>
                <a:cubicBezTo>
                  <a:pt x="1279652" y="2299447"/>
                  <a:pt x="1316899" y="2269419"/>
                  <a:pt x="1358153" y="2259106"/>
                </a:cubicBezTo>
                <a:cubicBezTo>
                  <a:pt x="1479436" y="2228785"/>
                  <a:pt x="1331456" y="2268814"/>
                  <a:pt x="1506070" y="2205318"/>
                </a:cubicBezTo>
                <a:cubicBezTo>
                  <a:pt x="1523439" y="2199002"/>
                  <a:pt x="1542089" y="2196948"/>
                  <a:pt x="1559859" y="2191871"/>
                </a:cubicBezTo>
                <a:cubicBezTo>
                  <a:pt x="1610266" y="2177469"/>
                  <a:pt x="1596185" y="2175487"/>
                  <a:pt x="1653988" y="2164977"/>
                </a:cubicBezTo>
                <a:cubicBezTo>
                  <a:pt x="1685172" y="2159307"/>
                  <a:pt x="1716741" y="2156012"/>
                  <a:pt x="1748117" y="2151530"/>
                </a:cubicBezTo>
                <a:lnTo>
                  <a:pt x="1909482" y="2097741"/>
                </a:lnTo>
                <a:cubicBezTo>
                  <a:pt x="1922929" y="2093259"/>
                  <a:pt x="1935924" y="2087074"/>
                  <a:pt x="1949823" y="2084294"/>
                </a:cubicBezTo>
                <a:cubicBezTo>
                  <a:pt x="1972235" y="2079812"/>
                  <a:pt x="1995009" y="2076861"/>
                  <a:pt x="2017059" y="2070847"/>
                </a:cubicBezTo>
                <a:cubicBezTo>
                  <a:pt x="2044409" y="2063388"/>
                  <a:pt x="2070847" y="2052918"/>
                  <a:pt x="2097741" y="2043953"/>
                </a:cubicBezTo>
                <a:cubicBezTo>
                  <a:pt x="2111188" y="2039471"/>
                  <a:pt x="2124050" y="2032511"/>
                  <a:pt x="2138082" y="2030506"/>
                </a:cubicBezTo>
                <a:lnTo>
                  <a:pt x="2232212" y="2017059"/>
                </a:lnTo>
                <a:cubicBezTo>
                  <a:pt x="2245659" y="2012577"/>
                  <a:pt x="2258716" y="2006687"/>
                  <a:pt x="2272553" y="2003612"/>
                </a:cubicBezTo>
                <a:cubicBezTo>
                  <a:pt x="2404046" y="1974391"/>
                  <a:pt x="2430203" y="1994216"/>
                  <a:pt x="2608729" y="2003612"/>
                </a:cubicBezTo>
                <a:cubicBezTo>
                  <a:pt x="2644588" y="2021541"/>
                  <a:pt x="2678272" y="2044722"/>
                  <a:pt x="2716306" y="2057400"/>
                </a:cubicBezTo>
                <a:cubicBezTo>
                  <a:pt x="2729753" y="2061882"/>
                  <a:pt x="2743969" y="2064508"/>
                  <a:pt x="2756647" y="2070847"/>
                </a:cubicBezTo>
                <a:cubicBezTo>
                  <a:pt x="2780024" y="2082535"/>
                  <a:pt x="2801832" y="2097156"/>
                  <a:pt x="2823882" y="2111188"/>
                </a:cubicBezTo>
                <a:cubicBezTo>
                  <a:pt x="2851152" y="2128541"/>
                  <a:pt x="2875654" y="2150522"/>
                  <a:pt x="2904565" y="2164977"/>
                </a:cubicBezTo>
                <a:lnTo>
                  <a:pt x="3012141" y="2218765"/>
                </a:lnTo>
                <a:lnTo>
                  <a:pt x="3065929" y="2245659"/>
                </a:lnTo>
                <a:cubicBezTo>
                  <a:pt x="3083858" y="2272553"/>
                  <a:pt x="3092823" y="2308412"/>
                  <a:pt x="3119717" y="2326341"/>
                </a:cubicBezTo>
                <a:lnTo>
                  <a:pt x="3200400" y="2380130"/>
                </a:lnTo>
                <a:cubicBezTo>
                  <a:pt x="3213847" y="2389095"/>
                  <a:pt x="3226286" y="2399796"/>
                  <a:pt x="3240741" y="2407024"/>
                </a:cubicBezTo>
                <a:lnTo>
                  <a:pt x="3267635" y="2420471"/>
                </a:lnTo>
                <a:lnTo>
                  <a:pt x="3388659" y="2635624"/>
                </a:lnTo>
              </a:path>
            </a:pathLst>
          </a:custGeom>
          <a:noFill/>
          <a:ln w="476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7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Steps in Creating a Shell Script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1.     </a:t>
            </a:r>
            <a:r>
              <a:rPr lang="en-US" sz="2600" b="1" u="sng" dirty="0" smtClean="0">
                <a:solidFill>
                  <a:schemeClr val="tx2"/>
                </a:solidFill>
              </a:rPr>
              <a:t>The First Line </a:t>
            </a:r>
            <a:r>
              <a:rPr lang="en-US" sz="2600" dirty="0" smtClean="0"/>
              <a:t>– indicate the corresponding shell to  use in executing the instructions written on your script.</a:t>
            </a:r>
            <a:r>
              <a:rPr lang="en-US" sz="2600" dirty="0"/>
              <a:t> </a:t>
            </a:r>
            <a:r>
              <a:rPr lang="en-US" sz="2600" dirty="0" smtClean="0"/>
              <a:t>This is knows as “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shbang</a:t>
            </a:r>
            <a:r>
              <a:rPr lang="en-US" sz="2600" dirty="0" smtClean="0"/>
              <a:t>” with the form: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Format: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#!&lt;shell directory path&gt;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600" dirty="0" smtClean="0"/>
              <a:t>	for </a:t>
            </a:r>
            <a:r>
              <a:rPr lang="en-US" sz="2600" dirty="0" err="1" smtClean="0"/>
              <a:t>bourne</a:t>
            </a:r>
            <a:r>
              <a:rPr lang="en-US" sz="2600" dirty="0" smtClean="0"/>
              <a:t> shell,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line  is   :   </a:t>
            </a:r>
            <a:r>
              <a:rPr lang="en-US" sz="2600" b="1" i="1" dirty="0" smtClean="0">
                <a:solidFill>
                  <a:srgbClr val="FFC000"/>
                </a:solidFill>
              </a:rPr>
              <a:t>#!/bin/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sh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for c shell, 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line is            :</a:t>
            </a: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b="1" i="1" dirty="0" smtClean="0">
                <a:solidFill>
                  <a:srgbClr val="FFC000"/>
                </a:solidFill>
              </a:rPr>
              <a:t>#!/bin/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csh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for </a:t>
            </a:r>
            <a:r>
              <a:rPr lang="en-US" sz="2600" dirty="0" err="1" smtClean="0"/>
              <a:t>korn</a:t>
            </a:r>
            <a:r>
              <a:rPr lang="en-US" sz="2600" dirty="0" smtClean="0"/>
              <a:t> shell,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line is        :   </a:t>
            </a:r>
            <a:r>
              <a:rPr lang="en-US" sz="2600" b="1" i="1" dirty="0" smtClean="0">
                <a:solidFill>
                  <a:srgbClr val="FFC000"/>
                </a:solidFill>
              </a:rPr>
              <a:t>#!/bin/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ksh</a:t>
            </a:r>
            <a:r>
              <a:rPr lang="en-US" sz="2600" dirty="0"/>
              <a:t>	</a:t>
            </a:r>
            <a:r>
              <a:rPr lang="en-US" sz="2600" dirty="0" smtClean="0"/>
              <a:t>	</a:t>
            </a:r>
          </a:p>
          <a:p>
            <a:pPr marL="0" indent="0">
              <a:buNone/>
            </a:pPr>
            <a:r>
              <a:rPr lang="en-US" sz="2600" dirty="0"/>
              <a:t>		</a:t>
            </a:r>
          </a:p>
          <a:p>
            <a:pPr marL="365760" lvl="1" indent="0">
              <a:buNone/>
            </a:pPr>
            <a:endParaRPr lang="en-US" sz="2600" dirty="0" smtClean="0"/>
          </a:p>
          <a:p>
            <a:pPr marL="365760" lvl="1" indent="0">
              <a:buNone/>
            </a:pPr>
            <a:endParaRPr 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08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Steps in Creating a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2.    </a:t>
            </a:r>
            <a:r>
              <a:rPr lang="en-US" sz="2600" b="1" u="sng" dirty="0" smtClean="0">
                <a:solidFill>
                  <a:schemeClr val="tx2"/>
                </a:solidFill>
              </a:rPr>
              <a:t>Adding Comments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dirty="0" smtClean="0"/>
              <a:t>- </a:t>
            </a:r>
            <a:r>
              <a:rPr lang="en-US" sz="2600" dirty="0" smtClean="0"/>
              <a:t>lines preceded with the pound sign (#). This is use to document your script, it is ignored by the shell.</a:t>
            </a:r>
            <a:endParaRPr lang="en-US" sz="2600" b="1" u="sng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#!/bin/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sh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#this is my first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bourne</a:t>
            </a:r>
            <a:r>
              <a:rPr lang="en-US" sz="2600" b="1" i="1" dirty="0" smtClean="0">
                <a:solidFill>
                  <a:srgbClr val="FFC000"/>
                </a:solidFill>
              </a:rPr>
              <a:t> shell script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</a:rPr>
              <a:t>3.    </a:t>
            </a:r>
            <a:r>
              <a:rPr lang="en-US" sz="2600" b="1" u="sng" dirty="0">
                <a:solidFill>
                  <a:schemeClr val="tx2"/>
                </a:solidFill>
              </a:rPr>
              <a:t>Writing your </a:t>
            </a:r>
            <a:r>
              <a:rPr lang="en-US" sz="2600" b="1" u="sng" dirty="0" smtClean="0">
                <a:solidFill>
                  <a:schemeClr val="tx2"/>
                </a:solidFill>
              </a:rPr>
              <a:t>instructions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smtClean="0"/>
              <a:t>- </a:t>
            </a:r>
            <a:r>
              <a:rPr lang="en-US" sz="2600" dirty="0" smtClean="0"/>
              <a:t>commands </a:t>
            </a:r>
            <a:r>
              <a:rPr lang="en-US" sz="2600" dirty="0"/>
              <a:t>and </a:t>
            </a:r>
            <a:r>
              <a:rPr lang="en-US" sz="2600" dirty="0" err="1"/>
              <a:t>bourne</a:t>
            </a:r>
            <a:r>
              <a:rPr lang="en-US" sz="2600" dirty="0"/>
              <a:t> shell constructs.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#!/</a:t>
            </a:r>
            <a:r>
              <a:rPr lang="en-US" sz="2600" b="1" i="1" dirty="0">
                <a:solidFill>
                  <a:srgbClr val="FFC000"/>
                </a:solidFill>
              </a:rPr>
              <a:t>bin/</a:t>
            </a:r>
            <a:r>
              <a:rPr lang="en-US" sz="2600" b="1" i="1" dirty="0" err="1">
                <a:solidFill>
                  <a:srgbClr val="FFC000"/>
                </a:solidFill>
              </a:rPr>
              <a:t>sh</a:t>
            </a:r>
            <a:endParaRPr lang="en-US" sz="2600" b="1" i="1" dirty="0">
              <a:solidFill>
                <a:srgbClr val="FFC000"/>
              </a:solidFill>
            </a:endParaRPr>
          </a:p>
          <a:p>
            <a:pPr marL="36576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#</a:t>
            </a:r>
            <a:r>
              <a:rPr lang="en-US" sz="2600" b="1" i="1" dirty="0">
                <a:solidFill>
                  <a:srgbClr val="FFC000"/>
                </a:solidFill>
              </a:rPr>
              <a:t>This is my first </a:t>
            </a:r>
            <a:r>
              <a:rPr lang="en-US" sz="2600" b="1" i="1" dirty="0" err="1">
                <a:solidFill>
                  <a:srgbClr val="FFC000"/>
                </a:solidFill>
              </a:rPr>
              <a:t>bourne</a:t>
            </a:r>
            <a:r>
              <a:rPr lang="en-US" sz="2600" b="1" i="1" dirty="0">
                <a:solidFill>
                  <a:srgbClr val="FFC000"/>
                </a:solidFill>
              </a:rPr>
              <a:t> program</a:t>
            </a:r>
          </a:p>
          <a:p>
            <a:pPr marL="36576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echo </a:t>
            </a:r>
            <a:r>
              <a:rPr lang="en-US" sz="2600" b="1" i="1" dirty="0">
                <a:solidFill>
                  <a:srgbClr val="FFC000"/>
                </a:solidFill>
              </a:rPr>
              <a:t>“Hello World</a:t>
            </a:r>
          </a:p>
          <a:p>
            <a:pPr marL="0" indent="0">
              <a:buNone/>
            </a:pPr>
            <a:endParaRPr lang="en-US" sz="26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5048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611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Steps in Creating a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4.     </a:t>
            </a:r>
            <a:r>
              <a:rPr lang="en-US" sz="2600" b="1" u="sng" dirty="0" smtClean="0">
                <a:solidFill>
                  <a:schemeClr val="tx2"/>
                </a:solidFill>
              </a:rPr>
              <a:t>Making </a:t>
            </a:r>
            <a:r>
              <a:rPr lang="en-US" sz="2600" b="1" u="sng" dirty="0">
                <a:solidFill>
                  <a:schemeClr val="tx2"/>
                </a:solidFill>
              </a:rPr>
              <a:t>the script </a:t>
            </a:r>
            <a:r>
              <a:rPr lang="en-US" sz="2600" b="1" u="sng" dirty="0" smtClean="0">
                <a:solidFill>
                  <a:schemeClr val="tx2"/>
                </a:solidFill>
              </a:rPr>
              <a:t>executable </a:t>
            </a:r>
            <a:r>
              <a:rPr lang="en-US" sz="2600" dirty="0" smtClean="0"/>
              <a:t>– When you save your program it is not given the execute permission. In order to make your program executable you need to grant the execute permission.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%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chmod</a:t>
            </a:r>
            <a:r>
              <a:rPr lang="en-US" sz="2600" b="1" i="1" dirty="0" smtClean="0">
                <a:solidFill>
                  <a:srgbClr val="FFC000"/>
                </a:solidFill>
              </a:rPr>
              <a:t> +x myprog.sh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%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ls</a:t>
            </a:r>
            <a:r>
              <a:rPr lang="en-US" sz="2600" b="1" i="1" dirty="0" smtClean="0">
                <a:solidFill>
                  <a:srgbClr val="FFC000"/>
                </a:solidFill>
              </a:rPr>
              <a:t>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lrt</a:t>
            </a:r>
            <a:r>
              <a:rPr lang="en-US" sz="2600" b="1" i="1" dirty="0" smtClean="0">
                <a:solidFill>
                  <a:srgbClr val="FFC000"/>
                </a:solidFill>
              </a:rPr>
              <a:t> myprog.sh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000" b="1" i="1" dirty="0" smtClean="0">
                <a:solidFill>
                  <a:srgbClr val="FFC000"/>
                </a:solidFill>
              </a:rPr>
              <a:t>-</a:t>
            </a:r>
            <a:r>
              <a:rPr lang="en-US" sz="2000" b="1" i="1" dirty="0" err="1" smtClean="0">
                <a:solidFill>
                  <a:srgbClr val="FFC000"/>
                </a:solidFill>
              </a:rPr>
              <a:t>rwxr</a:t>
            </a:r>
            <a:r>
              <a:rPr lang="en-US" sz="2000" b="1" i="1" dirty="0" smtClean="0">
                <a:solidFill>
                  <a:srgbClr val="FFC000"/>
                </a:solidFill>
              </a:rPr>
              <a:t>-</a:t>
            </a:r>
            <a:r>
              <a:rPr lang="en-US" sz="2000" b="1" i="1" dirty="0" err="1" smtClean="0">
                <a:solidFill>
                  <a:srgbClr val="FFC000"/>
                </a:solidFill>
              </a:rPr>
              <a:t>xr</a:t>
            </a:r>
            <a:r>
              <a:rPr lang="en-US" sz="2000" b="1" i="1" dirty="0" smtClean="0">
                <a:solidFill>
                  <a:srgbClr val="FFC000"/>
                </a:solidFill>
              </a:rPr>
              <a:t>-x  </a:t>
            </a:r>
            <a:r>
              <a:rPr lang="en-US" sz="2000" b="1" i="1" dirty="0">
                <a:solidFill>
                  <a:srgbClr val="FFC000"/>
                </a:solidFill>
              </a:rPr>
              <a:t>1 a0297340 </a:t>
            </a:r>
            <a:r>
              <a:rPr lang="en-US" sz="2000" b="1" i="1" dirty="0" err="1">
                <a:solidFill>
                  <a:srgbClr val="FFC000"/>
                </a:solidFill>
              </a:rPr>
              <a:t>testware</a:t>
            </a:r>
            <a:r>
              <a:rPr lang="en-US" sz="2000" b="1" i="1" dirty="0">
                <a:solidFill>
                  <a:srgbClr val="FFC000"/>
                </a:solidFill>
              </a:rPr>
              <a:t> 0 Apr  </a:t>
            </a:r>
            <a:r>
              <a:rPr lang="en-US" sz="2000" dirty="0">
                <a:solidFill>
                  <a:srgbClr val="FFC000"/>
                </a:solidFill>
              </a:rPr>
              <a:t>6 12:55 </a:t>
            </a:r>
            <a:r>
              <a:rPr lang="en-US" sz="2000" dirty="0" smtClean="0">
                <a:solidFill>
                  <a:srgbClr val="FFC000"/>
                </a:solidFill>
              </a:rPr>
              <a:t>myprog.sh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8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Steps in Creating a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351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5. 	</a:t>
            </a:r>
            <a:r>
              <a:rPr lang="en-US" sz="2600" b="1" u="sng" dirty="0" smtClean="0">
                <a:solidFill>
                  <a:schemeClr val="tx2"/>
                </a:solidFill>
              </a:rPr>
              <a:t>Testing </a:t>
            </a:r>
            <a:r>
              <a:rPr lang="en-US" sz="2600" b="1" u="sng" dirty="0">
                <a:solidFill>
                  <a:schemeClr val="tx2"/>
                </a:solidFill>
              </a:rPr>
              <a:t>your </a:t>
            </a:r>
            <a:r>
              <a:rPr lang="en-US" sz="2600" b="1" u="sng" dirty="0" smtClean="0">
                <a:solidFill>
                  <a:schemeClr val="tx2"/>
                </a:solidFill>
              </a:rPr>
              <a:t>script </a:t>
            </a:r>
            <a:r>
              <a:rPr lang="en-US" sz="2600" dirty="0" smtClean="0">
                <a:solidFill>
                  <a:schemeClr val="tx2"/>
                </a:solidFill>
              </a:rPr>
              <a:t>-  </a:t>
            </a:r>
            <a:r>
              <a:rPr lang="en-US" sz="2600" dirty="0" smtClean="0"/>
              <a:t>run the script through a command line to check if all functionalities are working as expected.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To execute using absolute program path: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/home/a0297340/sample/myprogram.sh</a:t>
            </a:r>
            <a:endParaRPr lang="en-US" sz="2600" b="1" i="1" dirty="0">
              <a:solidFill>
                <a:srgbClr val="FFC0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600" dirty="0" smtClean="0"/>
              <a:t>To execute using relative path (on the current program directory):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./myprog.sh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Running anywhere with program name</a:t>
            </a:r>
            <a:r>
              <a:rPr lang="en-US" sz="2600" dirty="0"/>
              <a:t> </a:t>
            </a:r>
            <a:r>
              <a:rPr lang="en-US" sz="2600" dirty="0" smtClean="0"/>
              <a:t>(program absolute directory should exist on PATH)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myprog.sh</a:t>
            </a:r>
            <a:endParaRPr lang="en-US" sz="2600" b="1" i="1" dirty="0">
              <a:solidFill>
                <a:srgbClr val="FFC000"/>
              </a:solidFill>
            </a:endParaRPr>
          </a:p>
          <a:p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60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763000" cy="701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UNIX Architecture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26367" y="750004"/>
            <a:ext cx="5465233" cy="5574596"/>
            <a:chOff x="3365500" y="673100"/>
            <a:chExt cx="5465233" cy="5574596"/>
          </a:xfrm>
        </p:grpSpPr>
        <p:sp>
          <p:nvSpPr>
            <p:cNvPr id="4" name="Oval 3"/>
            <p:cNvSpPr/>
            <p:nvPr/>
          </p:nvSpPr>
          <p:spPr bwMode="auto">
            <a:xfrm>
              <a:off x="3365500" y="673100"/>
              <a:ext cx="5465233" cy="5574596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	</a:t>
              </a:r>
              <a:r>
                <a:rPr lang="en-US" dirty="0" smtClean="0"/>
                <a:t>t\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962400" y="1289190"/>
              <a:ext cx="4267200" cy="43430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572000" y="1981200"/>
              <a:ext cx="3048000" cy="304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Arial" charset="0"/>
                </a:rPr>
                <a:t>KERNEL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2966" y="5632262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>
                      <a:lumMod val="10000"/>
                    </a:schemeClr>
                  </a:solidFill>
                </a:rPr>
                <a:t>TOOLS/APPS</a:t>
              </a:r>
              <a:endParaRPr lang="en-US" b="1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443004" y="2835925"/>
              <a:ext cx="1284817" cy="1287749"/>
            </a:xfrm>
            <a:prstGeom prst="ellipse">
              <a:avLst/>
            </a:prstGeom>
            <a:solidFill>
              <a:schemeClr val="accent4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Arial" charset="0"/>
                </a:rPr>
                <a:t>HARD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WARE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0912" y="5029200"/>
              <a:ext cx="1061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SHELL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78459" y="4266496"/>
              <a:ext cx="128481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KERNEL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6266" y="593747"/>
            <a:ext cx="36999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600" dirty="0" smtClean="0">
                <a:latin typeface="+mn-lt"/>
              </a:rPr>
              <a:t>Devices attached to the UNIX Computer.</a:t>
            </a:r>
          </a:p>
          <a:p>
            <a:pPr marL="457200" indent="-457200">
              <a:buBlip>
                <a:blip r:embed="rId3"/>
              </a:buBlip>
            </a:pPr>
            <a:endParaRPr lang="en-US" sz="2600" dirty="0">
              <a:latin typeface="+mn-lt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600" dirty="0" smtClean="0">
                <a:latin typeface="+mn-lt"/>
              </a:rPr>
              <a:t>Heart </a:t>
            </a:r>
            <a:r>
              <a:rPr lang="en-US" sz="2600" dirty="0">
                <a:latin typeface="+mn-lt"/>
              </a:rPr>
              <a:t>of UNIX </a:t>
            </a:r>
          </a:p>
          <a:p>
            <a:pPr marL="457200" indent="-457200">
              <a:buBlip>
                <a:blip r:embed="rId3"/>
              </a:buBlip>
            </a:pPr>
            <a:endParaRPr lang="en-US" sz="2600" dirty="0" smtClean="0">
              <a:latin typeface="+mn-lt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600" dirty="0" smtClean="0">
                <a:latin typeface="+mn-lt"/>
              </a:rPr>
              <a:t>Interface between User and the Kernel.</a:t>
            </a:r>
          </a:p>
          <a:p>
            <a:endParaRPr lang="en-US" sz="2600" dirty="0">
              <a:latin typeface="+mn-lt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600" dirty="0" smtClean="0">
                <a:latin typeface="+mn-lt"/>
              </a:rPr>
              <a:t>Tools </a:t>
            </a:r>
            <a:r>
              <a:rPr lang="en-US" sz="2600" dirty="0">
                <a:latin typeface="+mn-lt"/>
              </a:rPr>
              <a:t>are the UNIX </a:t>
            </a:r>
            <a:r>
              <a:rPr lang="en-US" sz="2600" dirty="0" smtClean="0">
                <a:latin typeface="+mn-lt"/>
              </a:rPr>
              <a:t>Commands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smtClean="0">
                <a:latin typeface="+mn-lt"/>
              </a:rPr>
              <a:t>and Apps are the programs installed or created by the Users.</a:t>
            </a:r>
            <a:endParaRPr lang="en-US" sz="2600" dirty="0"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26367" y="1366094"/>
            <a:ext cx="2417233" cy="183430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124200" y="2283247"/>
            <a:ext cx="2515126" cy="191733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124200" y="3241912"/>
            <a:ext cx="2362200" cy="189762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429000" y="4533900"/>
            <a:ext cx="1874833" cy="135993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Creating a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6. 	</a:t>
            </a:r>
            <a:r>
              <a:rPr lang="en-US" sz="2600" b="1" u="sng" dirty="0" smtClean="0">
                <a:solidFill>
                  <a:schemeClr val="tx2"/>
                </a:solidFill>
              </a:rPr>
              <a:t>Debugging </a:t>
            </a:r>
            <a:r>
              <a:rPr lang="en-US" sz="2600" b="1" u="sng" dirty="0">
                <a:solidFill>
                  <a:schemeClr val="tx2"/>
                </a:solidFill>
              </a:rPr>
              <a:t>your </a:t>
            </a:r>
            <a:r>
              <a:rPr lang="en-US" sz="2600" b="1" u="sng" dirty="0" smtClean="0">
                <a:solidFill>
                  <a:schemeClr val="tx2"/>
                </a:solidFill>
              </a:rPr>
              <a:t>script </a:t>
            </a:r>
            <a:r>
              <a:rPr lang="en-US" sz="2600" dirty="0" smtClean="0"/>
              <a:t>– Wrong syntax, badly formed constructs or erroneous instructions may lead to unwanted output, unexpected behavior and unrecoverable crash of the program or worst case server fatal shutdown. </a:t>
            </a:r>
          </a:p>
          <a:p>
            <a:pPr marL="0" indent="0">
              <a:buNone/>
            </a:pPr>
            <a:endParaRPr lang="en-US" sz="2600" dirty="0"/>
          </a:p>
          <a:p>
            <a:pPr>
              <a:buBlip>
                <a:blip r:embed="rId3"/>
              </a:buBlip>
            </a:pPr>
            <a:r>
              <a:rPr lang="en-US" sz="2600" dirty="0" smtClean="0"/>
              <a:t>To check for a syntax error on your script: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sh</a:t>
            </a:r>
            <a:r>
              <a:rPr lang="en-US" sz="2600" b="1" i="1" dirty="0" smtClean="0">
                <a:solidFill>
                  <a:srgbClr val="FFC000"/>
                </a:solidFill>
              </a:rPr>
              <a:t> – n myprog.sh</a:t>
            </a:r>
          </a:p>
          <a:p>
            <a:pPr marL="0" indent="0">
              <a:buNone/>
            </a:pPr>
            <a:r>
              <a:rPr lang="en-US" sz="2000" dirty="0" smtClean="0"/>
              <a:t>./myprog.sh: line 3: unexpected EOF while looking for matching `"'</a:t>
            </a:r>
          </a:p>
          <a:p>
            <a:pPr marL="0" indent="0">
              <a:buNone/>
            </a:pPr>
            <a:r>
              <a:rPr lang="en-US" sz="2000" dirty="0" smtClean="0"/>
              <a:t>./myprog.sh: line 4: syntax error: unexpected end of file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22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Local variables </a:t>
            </a:r>
            <a:r>
              <a:rPr lang="en-US" sz="2600" dirty="0" smtClean="0"/>
              <a:t>– are variables accessible on the current scope where they are declared. They are set by the following form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36576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variablename</a:t>
            </a:r>
            <a:r>
              <a:rPr lang="en-US" sz="2600" b="1" i="1" dirty="0" smtClean="0">
                <a:solidFill>
                  <a:srgbClr val="FFC000"/>
                </a:solidFill>
              </a:rPr>
              <a:t>=value</a:t>
            </a:r>
          </a:p>
          <a:p>
            <a:pPr marL="0" indent="-3429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name=“Juan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Dela</a:t>
            </a:r>
            <a:r>
              <a:rPr lang="en-US" sz="2600" b="1" i="1" dirty="0" smtClean="0">
                <a:solidFill>
                  <a:srgbClr val="FFC000"/>
                </a:solidFill>
              </a:rPr>
              <a:t> Cruz”</a:t>
            </a:r>
          </a:p>
          <a:p>
            <a:pPr marL="365760" lvl="1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age=“28”</a:t>
            </a:r>
          </a:p>
          <a:p>
            <a:pPr marL="365760" lvl="1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37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Variables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Global variables </a:t>
            </a:r>
            <a:r>
              <a:rPr lang="en-US" sz="2600" dirty="0" smtClean="0"/>
              <a:t>– known also as environmental variables. They are normally declared using uppercase letters. They are accessible on the current shell and </a:t>
            </a:r>
            <a:r>
              <a:rPr lang="en-US" sz="2600" dirty="0" err="1" smtClean="0"/>
              <a:t>and</a:t>
            </a:r>
            <a:r>
              <a:rPr lang="en-US" sz="2600" dirty="0" smtClean="0"/>
              <a:t> any process spawned from that shell.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 PATH=value</a:t>
            </a:r>
          </a:p>
          <a:p>
            <a:pPr marL="400050" lvl="1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    export  PATH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PATH=/bin:/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usr</a:t>
            </a:r>
            <a:r>
              <a:rPr lang="en-US" sz="2600" b="1" i="1" dirty="0" smtClean="0">
                <a:solidFill>
                  <a:srgbClr val="FFC000"/>
                </a:solidFill>
              </a:rPr>
              <a:t>/bin/:/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salvador</a:t>
            </a:r>
            <a:r>
              <a:rPr lang="en-US" sz="2600" b="1" i="1" dirty="0" smtClean="0">
                <a:solidFill>
                  <a:srgbClr val="FFC000"/>
                </a:solidFill>
              </a:rPr>
              <a:t>/home</a:t>
            </a:r>
          </a:p>
          <a:p>
            <a:pPr marL="400050" lvl="1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   export PATH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51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Variables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Variable Substitution </a:t>
            </a:r>
            <a:r>
              <a:rPr lang="en-US" sz="2600" b="1" dirty="0" smtClean="0"/>
              <a:t>– </a:t>
            </a:r>
            <a:r>
              <a:rPr lang="en-US" sz="2600" dirty="0" smtClean="0"/>
              <a:t>to extract the values assigned in a variable a dollar sign is used.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myname</a:t>
            </a:r>
            <a:r>
              <a:rPr lang="en-US" sz="2600" b="1" i="1" dirty="0" smtClean="0">
                <a:solidFill>
                  <a:srgbClr val="FFC000"/>
                </a:solidFill>
              </a:rPr>
              <a:t>=“Salvador Pedeglorio”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echo “my name is $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myname</a:t>
            </a:r>
            <a:r>
              <a:rPr lang="en-US" sz="2600" b="1" i="1" dirty="0" smtClean="0">
                <a:solidFill>
                  <a:srgbClr val="FFC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   my name is Salvador Pedeglorio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39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Reading User Input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	The </a:t>
            </a:r>
            <a:r>
              <a:rPr lang="en-US" sz="2600" b="1" i="1" dirty="0" smtClean="0">
                <a:solidFill>
                  <a:srgbClr val="FFC000"/>
                </a:solidFill>
              </a:rPr>
              <a:t>read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 is used to get the user input in the </a:t>
            </a:r>
            <a:r>
              <a:rPr lang="en-US" sz="2600" dirty="0" err="1" smtClean="0"/>
              <a:t>stdin</a:t>
            </a:r>
            <a:r>
              <a:rPr lang="en-US" sz="2600" dirty="0" smtClean="0"/>
              <a:t> channel.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read &lt;</a:t>
            </a:r>
            <a:r>
              <a:rPr lang="en-US" sz="2600" b="1" i="1" dirty="0" err="1" smtClean="0">
                <a:solidFill>
                  <a:srgbClr val="FFC000"/>
                </a:solidFill>
              </a:rPr>
              <a:t>variablename</a:t>
            </a:r>
            <a:r>
              <a:rPr lang="en-US" sz="2600" b="1" i="1" dirty="0" smtClean="0">
                <a:solidFill>
                  <a:srgbClr val="FFC000"/>
                </a:solidFill>
              </a:rPr>
              <a:t>&gt;</a:t>
            </a:r>
            <a:endParaRPr lang="en-US" sz="26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 	echo “What is your name?”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  	read name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   	 echo “User is $name”</a:t>
            </a:r>
          </a:p>
        </p:txBody>
      </p:sp>
    </p:spTree>
    <p:extLst>
      <p:ext uri="{BB962C8B-B14F-4D97-AF65-F5344CB8AC3E}">
        <p14:creationId xmlns:p14="http://schemas.microsoft.com/office/powerpoint/2010/main" val="42857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Arguments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000999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Positional Parameters </a:t>
            </a:r>
            <a:r>
              <a:rPr lang="en-US" sz="2600" dirty="0" smtClean="0"/>
              <a:t>– are used to receive the arguments passed to the script.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   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scriptname</a:t>
            </a:r>
            <a:r>
              <a:rPr lang="en-US" sz="2600" b="1" i="1" dirty="0" smtClean="0">
                <a:solidFill>
                  <a:srgbClr val="FFC000"/>
                </a:solidFill>
              </a:rPr>
              <a:t>   arg1 arg2    arg3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Inside the script: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$1 is equal to arg1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$2 is equal to arg2  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$3 is equal to arg3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$* is equal to all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args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$# is equal to count of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args</a:t>
            </a:r>
            <a:endParaRPr lang="en-US" sz="26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3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Command Substitution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	To assign the output of a UNIX/Linux command to a variable or use its output in a string,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backquotes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rgbClr val="FFC000"/>
                </a:solidFill>
              </a:rPr>
              <a:t> ` ` </a:t>
            </a:r>
            <a:r>
              <a:rPr lang="en-US" sz="2600" dirty="0" smtClean="0"/>
              <a:t>)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character are used.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variable_name</a:t>
            </a:r>
            <a:r>
              <a:rPr lang="en-US" sz="2600" b="1" i="1" dirty="0" smtClean="0">
                <a:solidFill>
                  <a:srgbClr val="FFC000"/>
                </a:solidFill>
              </a:rPr>
              <a:t>=`command`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echo $</a:t>
            </a:r>
            <a:r>
              <a:rPr lang="en-US" sz="2600" b="1" i="1" dirty="0" err="1" smtClean="0">
                <a:solidFill>
                  <a:srgbClr val="FFC000"/>
                </a:solidFill>
              </a:rPr>
              <a:t>variable_name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computer_processor</a:t>
            </a:r>
            <a:r>
              <a:rPr lang="en-US" sz="2600" b="1" i="1" dirty="0" smtClean="0">
                <a:solidFill>
                  <a:srgbClr val="FFC000"/>
                </a:solidFill>
              </a:rPr>
              <a:t>=`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uname</a:t>
            </a:r>
            <a:r>
              <a:rPr lang="en-US" sz="2600" b="1" i="1" dirty="0" smtClean="0">
                <a:solidFill>
                  <a:srgbClr val="FFC000"/>
                </a:solidFill>
              </a:rPr>
              <a:t> –p`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echo $</a:t>
            </a:r>
            <a:r>
              <a:rPr lang="en-US" sz="2600" b="1" i="1" dirty="0" err="1" smtClean="0">
                <a:solidFill>
                  <a:srgbClr val="FFC000"/>
                </a:solidFill>
              </a:rPr>
              <a:t>computer_processor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echo “Computer Processor is `</a:t>
            </a:r>
            <a:r>
              <a:rPr lang="en-US" sz="2600" b="1" i="1" dirty="0" err="1" smtClean="0">
                <a:solidFill>
                  <a:srgbClr val="FFC000"/>
                </a:solidFill>
              </a:rPr>
              <a:t>uname</a:t>
            </a:r>
            <a:r>
              <a:rPr lang="en-US" sz="2600" b="1" i="1" dirty="0" smtClean="0">
                <a:solidFill>
                  <a:srgbClr val="FFC000"/>
                </a:solidFill>
              </a:rPr>
              <a:t> –p`”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46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smtClean="0"/>
              <a:t>Arithmetic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Integer Calculation </a:t>
            </a:r>
            <a:r>
              <a:rPr lang="en-US" u="sng" dirty="0" smtClean="0">
                <a:solidFill>
                  <a:schemeClr val="tx2"/>
                </a:solidFill>
              </a:rPr>
              <a:t>– </a:t>
            </a:r>
            <a:r>
              <a:rPr lang="en-US" sz="2600" dirty="0" smtClean="0"/>
              <a:t>to perform integer calculation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err="1" smtClean="0"/>
              <a:t>unix</a:t>
            </a:r>
            <a:r>
              <a:rPr lang="en-US" sz="2600" dirty="0"/>
              <a:t> </a:t>
            </a:r>
            <a:r>
              <a:rPr lang="en-US" sz="2600" dirty="0" smtClean="0"/>
              <a:t>command is commonly used in Bourne Shell scripts. The +,-,*,/ and % operators are supported and the normal programming precedence applied.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Command		Output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b="1" i="1" dirty="0" smtClean="0">
                <a:solidFill>
                  <a:srgbClr val="FFC000"/>
                </a:solidFill>
              </a:rPr>
              <a:t> 1 + 9		10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b="1" i="1" dirty="0" smtClean="0">
                <a:solidFill>
                  <a:srgbClr val="FFC000"/>
                </a:solidFill>
              </a:rPr>
              <a:t> 10-1   		10-1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b="1" i="1" dirty="0" smtClean="0">
                <a:solidFill>
                  <a:srgbClr val="FFC000"/>
                </a:solidFill>
              </a:rPr>
              <a:t> 7 + 9 / 3	10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b="1" i="1" dirty="0" smtClean="0">
                <a:solidFill>
                  <a:srgbClr val="FFC000"/>
                </a:solidFill>
              </a:rPr>
              <a:t> 3 * 3		error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b="1" i="1" dirty="0" smtClean="0">
                <a:solidFill>
                  <a:srgbClr val="FFC000"/>
                </a:solidFill>
              </a:rPr>
              <a:t> 3 \* 3		9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39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Arithmetic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Floating Point Calculation </a:t>
            </a:r>
            <a:r>
              <a:rPr lang="en-US" sz="2600" dirty="0" smtClean="0"/>
              <a:t>– to perform precision calculation on Bourne Shell the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bc</a:t>
            </a:r>
            <a:r>
              <a:rPr lang="en-US" sz="2600" dirty="0" smtClean="0"/>
              <a:t>,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awk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nawk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utilities are used.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Examples:</a:t>
            </a:r>
            <a:endParaRPr lang="en-US" sz="2600" i="1" dirty="0" smtClean="0"/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echo “scale=2; 9 / 4” |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bc</a:t>
            </a:r>
            <a:r>
              <a:rPr lang="en-US" sz="2600" b="1" i="1" dirty="0" smtClean="0">
                <a:solidFill>
                  <a:srgbClr val="FFC0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&gt;</a:t>
            </a:r>
            <a:r>
              <a:rPr lang="en-US" sz="2600" b="1" i="1" dirty="0" smtClean="0">
                <a:solidFill>
                  <a:srgbClr val="FFC000"/>
                </a:solidFill>
              </a:rPr>
              <a:t>2.25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</a:t>
            </a:r>
            <a:r>
              <a:rPr lang="en-US" sz="2600" b="1" i="1" dirty="0" err="1" smtClean="0">
                <a:solidFill>
                  <a:srgbClr val="FFC000"/>
                </a:solidFill>
              </a:rPr>
              <a:t>awk</a:t>
            </a:r>
            <a:r>
              <a:rPr lang="en-US" sz="2600" b="1" i="1" dirty="0" smtClean="0">
                <a:solidFill>
                  <a:srgbClr val="FFC000"/>
                </a:solidFill>
              </a:rPr>
              <a:t> </a:t>
            </a:r>
            <a:r>
              <a:rPr lang="en-US" sz="2600" b="1" i="1" dirty="0">
                <a:solidFill>
                  <a:srgbClr val="FFC000"/>
                </a:solidFill>
              </a:rPr>
              <a:t>-v x=9 -v y=4 'BEGIN{</a:t>
            </a:r>
            <a:r>
              <a:rPr lang="en-US" sz="2600" b="1" i="1" dirty="0" err="1">
                <a:solidFill>
                  <a:srgbClr val="FFC000"/>
                </a:solidFill>
              </a:rPr>
              <a:t>printf</a:t>
            </a: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"%.4f\</a:t>
            </a:r>
            <a:r>
              <a:rPr lang="en-US" sz="2600" b="1" i="1" dirty="0" err="1" smtClean="0">
                <a:solidFill>
                  <a:srgbClr val="FFC000"/>
                </a:solidFill>
              </a:rPr>
              <a:t>n</a:t>
            </a:r>
            <a:r>
              <a:rPr lang="en-US" sz="2600" b="1" i="1" dirty="0" err="1">
                <a:solidFill>
                  <a:srgbClr val="FFC000"/>
                </a:solidFill>
              </a:rPr>
              <a:t>",x</a:t>
            </a:r>
            <a:r>
              <a:rPr lang="en-US" sz="2600" b="1" i="1" dirty="0">
                <a:solidFill>
                  <a:srgbClr val="FFC000"/>
                </a:solidFill>
              </a:rPr>
              <a:t>/y</a:t>
            </a:r>
            <a:r>
              <a:rPr lang="en-US" sz="2600" b="1" i="1" dirty="0" smtClean="0">
                <a:solidFill>
                  <a:srgbClr val="FFC000"/>
                </a:solidFill>
              </a:rPr>
              <a:t>}‘      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&gt;2.2500</a:t>
            </a:r>
            <a:endParaRPr lang="en-US" sz="2600" b="1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56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Expressions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effectLst/>
              </a:rPr>
              <a:t>	A combination </a:t>
            </a:r>
            <a:r>
              <a:rPr lang="en-US" sz="2600" dirty="0" smtClean="0"/>
              <a:t>of explicit values, constants, variables, functions that are interpreted according to the particular rules of precedence.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 Examples: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$y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eq</a:t>
            </a:r>
            <a:r>
              <a:rPr lang="en-US" sz="2600" b="1" i="1" dirty="0" smtClean="0">
                <a:solidFill>
                  <a:srgbClr val="FFC000"/>
                </a:solidFill>
              </a:rPr>
              <a:t> 1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`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expr</a:t>
            </a:r>
            <a:r>
              <a:rPr lang="en-US" sz="2600" b="1" i="1" dirty="0" smtClean="0">
                <a:solidFill>
                  <a:srgbClr val="FFC000"/>
                </a:solidFill>
              </a:rPr>
              <a:t> 10 + 12` -ne 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7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Login to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dirty="0"/>
              <a:t>a</a:t>
            </a:r>
            <a:r>
              <a:rPr lang="en-US" dirty="0" smtClean="0"/>
              <a:t>uthorized personnel can be Login on a UNIX Computer. To Login you must have a valid: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FFC000"/>
                </a:solidFill>
              </a:rPr>
              <a:t>USER ID </a:t>
            </a:r>
            <a:r>
              <a:rPr lang="en-US" dirty="0" smtClean="0"/>
              <a:t>(i.e. a0123456)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FFC000"/>
                </a:solidFill>
              </a:rPr>
              <a:t>PASSWORD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dirty="0" smtClean="0"/>
              <a:t>User ID and Password authentication are </a:t>
            </a:r>
            <a:r>
              <a:rPr lang="en-US" u="sng" dirty="0" smtClean="0"/>
              <a:t>case sensitive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93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Expressions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	To </a:t>
            </a:r>
            <a:r>
              <a:rPr lang="en-US" sz="2600" dirty="0"/>
              <a:t>e</a:t>
            </a:r>
            <a:r>
              <a:rPr lang="en-US" sz="2600" dirty="0" smtClean="0"/>
              <a:t>valuate an expression the test built-in </a:t>
            </a:r>
            <a:r>
              <a:rPr lang="en-US" sz="2600" b="1" i="1" dirty="0" smtClean="0">
                <a:solidFill>
                  <a:srgbClr val="FFC000"/>
                </a:solidFill>
              </a:rPr>
              <a:t>test</a:t>
            </a: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smtClean="0"/>
              <a:t>command is used or the expression can be enclosed by square brackets.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test apple =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mansanas</a:t>
            </a:r>
            <a:r>
              <a:rPr lang="en-US" sz="2600" b="1" i="1" dirty="0" smtClean="0">
                <a:solidFill>
                  <a:srgbClr val="FFC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test 5 &gt; 10             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dirty="0" smtClean="0"/>
              <a:t>or 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[ apple </a:t>
            </a:r>
            <a:r>
              <a:rPr lang="en-US" sz="2600" b="1" i="1" dirty="0">
                <a:solidFill>
                  <a:srgbClr val="FFC000"/>
                </a:solidFill>
              </a:rPr>
              <a:t>= </a:t>
            </a:r>
            <a:r>
              <a:rPr lang="en-US" sz="2600" b="1" i="1" dirty="0" err="1" smtClean="0">
                <a:solidFill>
                  <a:srgbClr val="FFC000"/>
                </a:solidFill>
              </a:rPr>
              <a:t>mansanas</a:t>
            </a:r>
            <a:r>
              <a:rPr lang="en-US" sz="2600" b="1" i="1" dirty="0" smtClean="0">
                <a:solidFill>
                  <a:srgbClr val="FFC000"/>
                </a:solidFill>
              </a:rPr>
              <a:t> ]   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	[  5 &gt; 10  ]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9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Expressions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String Testing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400050" lvl="1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test -n $</a:t>
            </a:r>
            <a:r>
              <a:rPr lang="en-US" sz="2600" b="1" i="1" dirty="0" smtClean="0">
                <a:solidFill>
                  <a:srgbClr val="FFC000"/>
                </a:solidFill>
              </a:rPr>
              <a:t>word              or                 </a:t>
            </a:r>
            <a:r>
              <a:rPr lang="en-US" sz="2600" b="1" i="1" dirty="0">
                <a:solidFill>
                  <a:srgbClr val="FFC000"/>
                </a:solidFill>
              </a:rPr>
              <a:t>[ -n $word ] </a:t>
            </a:r>
            <a:endParaRPr lang="en-US" sz="2600" b="1" i="1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test tom = sue            or                 [ tom = sue ]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1919"/>
              </p:ext>
            </p:extLst>
          </p:nvPr>
        </p:nvGraphicFramePr>
        <p:xfrm>
          <a:off x="1066800" y="2286000"/>
          <a:ext cx="7086600" cy="2095500"/>
        </p:xfrm>
        <a:graphic>
          <a:graphicData uri="http://schemas.openxmlformats.org/drawingml/2006/table">
            <a:tbl>
              <a:tblPr/>
              <a:tblGrid>
                <a:gridCol w="2286000"/>
                <a:gridCol w="4800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Expression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string1 = string2</a:t>
                      </a:r>
                      <a:endParaRPr lang="en-US" sz="16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String1 is equal to String2 (space surrounding = required)</a:t>
                      </a:r>
                      <a:endParaRPr lang="en-US" sz="12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string1 != string2</a:t>
                      </a:r>
                      <a:endParaRPr lang="en-US" sz="16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String1 is not equal to String2 (space surrounding != required)</a:t>
                      </a:r>
                      <a:endParaRPr lang="en-US" sz="12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String is not null</a:t>
                      </a:r>
                      <a:endParaRPr lang="en-US" sz="12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–z string</a:t>
                      </a:r>
                      <a:endParaRPr lang="en-US" sz="16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Length of string is zero</a:t>
                      </a:r>
                      <a:endParaRPr lang="en-US" sz="12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–n string</a:t>
                      </a:r>
                      <a:endParaRPr lang="en-US" sz="16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Length of string is nonzero</a:t>
                      </a:r>
                      <a:endParaRPr lang="en-US" sz="12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95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Expressions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Integer Test</a:t>
            </a:r>
          </a:p>
          <a:p>
            <a:pPr marL="0" indent="0">
              <a:buNone/>
            </a:pPr>
            <a:endParaRPr lang="en-US" b="1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	</a:t>
            </a:r>
            <a:r>
              <a:rPr lang="en-US" sz="2600" b="1" dirty="0" smtClean="0">
                <a:solidFill>
                  <a:srgbClr val="FFC000"/>
                </a:solidFill>
              </a:rPr>
              <a:t>[  1 –</a:t>
            </a:r>
            <a:r>
              <a:rPr lang="en-US" sz="2600" b="1" dirty="0" err="1" smtClean="0">
                <a:solidFill>
                  <a:srgbClr val="FFC000"/>
                </a:solidFill>
              </a:rPr>
              <a:t>eq</a:t>
            </a:r>
            <a:r>
              <a:rPr lang="en-US" sz="2600" b="1" dirty="0" smtClean="0">
                <a:solidFill>
                  <a:srgbClr val="FFC000"/>
                </a:solidFill>
              </a:rPr>
              <a:t> 10  ]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</a:rPr>
              <a:t>	test 50 –ne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4418"/>
              </p:ext>
            </p:extLst>
          </p:nvPr>
        </p:nvGraphicFramePr>
        <p:xfrm>
          <a:off x="1066800" y="2057400"/>
          <a:ext cx="7391400" cy="2800350"/>
        </p:xfrm>
        <a:graphic>
          <a:graphicData uri="http://schemas.openxmlformats.org/drawingml/2006/table">
            <a:tbl>
              <a:tblPr/>
              <a:tblGrid>
                <a:gridCol w="2667000"/>
                <a:gridCol w="4724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Expression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int1 –</a:t>
                      </a:r>
                      <a:r>
                        <a:rPr lang="en-US" sz="2000" dirty="0" err="1" smtClean="0"/>
                        <a:t>eq</a:t>
                      </a:r>
                      <a:r>
                        <a:rPr lang="en-US" sz="2000" dirty="0" smtClean="0"/>
                        <a:t> int2</a:t>
                      </a:r>
                      <a:endParaRPr lang="en-US" sz="20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is equal to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–ne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is not equal to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–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is greater than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int1 –ge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is greater than or equal to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int1 –lt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is less than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int1 –le int2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Int1 is less than or equal to int2</a:t>
                      </a:r>
                      <a:endParaRPr lang="en-US" sz="20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1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Expressions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Logical Test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Example</a:t>
            </a:r>
            <a:r>
              <a:rPr lang="en-US" sz="2800" b="1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FFC000"/>
                </a:solidFill>
              </a:rPr>
              <a:t>	</a:t>
            </a:r>
            <a:r>
              <a:rPr lang="en-US" sz="2800" b="1" i="1" dirty="0" smtClean="0">
                <a:solidFill>
                  <a:srgbClr val="FFC000"/>
                </a:solidFill>
              </a:rPr>
              <a:t>a=10</a:t>
            </a:r>
            <a:endParaRPr lang="en-US" sz="28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[  $a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lt</a:t>
            </a:r>
            <a:r>
              <a:rPr lang="en-US" sz="2600" b="1" i="1" dirty="0" smtClean="0">
                <a:solidFill>
                  <a:srgbClr val="FFC000"/>
                </a:solidFill>
              </a:rPr>
              <a:t> 10 –o $a –</a:t>
            </a:r>
            <a:r>
              <a:rPr lang="en-US" sz="2600" b="1" i="1" dirty="0" err="1" smtClean="0">
                <a:solidFill>
                  <a:srgbClr val="FFC000"/>
                </a:solidFill>
              </a:rPr>
              <a:t>eq</a:t>
            </a:r>
            <a:r>
              <a:rPr lang="en-US" sz="2600" b="1" i="1" dirty="0" smtClean="0">
                <a:solidFill>
                  <a:srgbClr val="FFC000"/>
                </a:solidFill>
              </a:rPr>
              <a:t> 10 ]</a:t>
            </a:r>
            <a:endParaRPr lang="en-US" sz="26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07703"/>
              </p:ext>
            </p:extLst>
          </p:nvPr>
        </p:nvGraphicFramePr>
        <p:xfrm>
          <a:off x="685800" y="2362200"/>
          <a:ext cx="7772400" cy="1600200"/>
        </p:xfrm>
        <a:graphic>
          <a:graphicData uri="http://schemas.openxmlformats.org/drawingml/2006/table">
            <a:tbl>
              <a:tblPr/>
              <a:tblGrid>
                <a:gridCol w="3896131"/>
                <a:gridCol w="3876269"/>
              </a:tblGrid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Expression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expr1 -a expr2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Logical AND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expr1 -o expr2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Logical 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! </a:t>
                      </a:r>
                      <a:r>
                        <a:rPr lang="en-US" sz="2000" dirty="0" err="1"/>
                        <a:t>expr</a:t>
                      </a:r>
                      <a:endParaRPr lang="en-US" sz="2000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Logical NOT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14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3600" b="1" dirty="0" smtClean="0"/>
              <a:t>Expressions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360381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File 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820"/>
              </p:ext>
            </p:extLst>
          </p:nvPr>
        </p:nvGraphicFramePr>
        <p:xfrm>
          <a:off x="762000" y="1447799"/>
          <a:ext cx="7391400" cy="4841668"/>
        </p:xfrm>
        <a:graphic>
          <a:graphicData uri="http://schemas.openxmlformats.org/drawingml/2006/table">
            <a:tbl>
              <a:tblPr/>
              <a:tblGrid>
                <a:gridCol w="2590800"/>
                <a:gridCol w="4800600"/>
              </a:tblGrid>
              <a:tr h="1438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Expressions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–b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Block special file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–c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Character special file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–d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Directory existence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22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–f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Regular file existence and not a directory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–g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Set-group-ID is set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–k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Sticky bit is set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–p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File is a named pipe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–r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File is readable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–s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File is nonzero size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–u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Set-user-ID bit is set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–w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File is writable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–x filename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File is executable</a:t>
                      </a:r>
                    </a:p>
                  </a:txBody>
                  <a:tcPr marL="33818" marR="33818" marT="33818" marB="338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40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Expressions (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.. 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Exit status  </a:t>
            </a:r>
            <a:r>
              <a:rPr lang="en-US" sz="2600" dirty="0" smtClean="0"/>
              <a:t>- The exit status of the evaluation is true(0) or false(1) and will be stored on the ? variable.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b="1" dirty="0" smtClean="0"/>
              <a:t>Commands</a:t>
            </a:r>
            <a:r>
              <a:rPr lang="en-US" sz="2600" dirty="0" smtClean="0"/>
              <a:t>			</a:t>
            </a:r>
            <a:r>
              <a:rPr lang="en-US" sz="2600" b="1" dirty="0" smtClean="0"/>
              <a:t>Output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[ z = Z ] 				     1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  test –z “”			   	    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0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400" b="1" dirty="0" smtClean="0"/>
              <a:t>Conditional Constructs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1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3600" b="1" dirty="0"/>
              <a:t>If/else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Syntax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if   expression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	commands 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 </a:t>
            </a:r>
            <a:r>
              <a:rPr lang="en-US" sz="2600" b="1" i="1" dirty="0" smtClean="0">
                <a:solidFill>
                  <a:srgbClr val="FFC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FFC000"/>
                </a:solidFill>
              </a:rPr>
              <a:t>	</a:t>
            </a:r>
            <a:r>
              <a:rPr lang="en-US" sz="2600" b="1" i="1" dirty="0" smtClean="0">
                <a:solidFill>
                  <a:srgbClr val="FFC000"/>
                </a:solidFill>
              </a:rPr>
              <a:t>commands 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rgbClr val="FFC000"/>
                </a:solidFill>
              </a:rPr>
              <a:t> fi</a:t>
            </a:r>
          </a:p>
          <a:p>
            <a:pPr marL="0" indent="0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  </a:t>
            </a:r>
            <a:endParaRPr lang="en-US" sz="26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117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Example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17975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if  [  </a:t>
            </a:r>
            <a:r>
              <a:rPr lang="en-US" b="1" i="1" dirty="0">
                <a:solidFill>
                  <a:srgbClr val="FFC000"/>
                </a:solidFill>
              </a:rPr>
              <a:t>`date ‘+ %Y’` -</a:t>
            </a:r>
            <a:r>
              <a:rPr lang="en-US" b="1" i="1" dirty="0" err="1">
                <a:solidFill>
                  <a:srgbClr val="FFC000"/>
                </a:solidFill>
              </a:rPr>
              <a:t>eq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smtClean="0">
                <a:solidFill>
                  <a:srgbClr val="FFC000"/>
                </a:solidFill>
              </a:rPr>
              <a:t>2013 ] </a:t>
            </a:r>
            <a:endParaRPr lang="en-US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then</a:t>
            </a:r>
            <a:endParaRPr lang="en-US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echo </a:t>
            </a:r>
            <a:r>
              <a:rPr lang="en-US" b="1" i="1" dirty="0">
                <a:solidFill>
                  <a:srgbClr val="FFC000"/>
                </a:solidFill>
              </a:rPr>
              <a:t>“The Year is 2013”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else </a:t>
            </a:r>
            <a:endParaRPr lang="en-US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echo </a:t>
            </a:r>
            <a:r>
              <a:rPr lang="en-US" b="1" i="1" dirty="0">
                <a:solidFill>
                  <a:srgbClr val="FFC000"/>
                </a:solidFill>
              </a:rPr>
              <a:t>“The Year is not 2013”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fi</a:t>
            </a:r>
            <a:endParaRPr lang="en-US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89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build="p" animBg="1"/>
      <p:bldP spid="6" grpId="0" uiExpand="1" build="p" animBg="1"/>
      <p:bldP spid="7" grpId="0" uiExpand="1" build="p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if/</a:t>
            </a:r>
            <a:r>
              <a:rPr lang="en-US" sz="3200" b="1" dirty="0" err="1" smtClean="0"/>
              <a:t>elif</a:t>
            </a:r>
            <a:r>
              <a:rPr lang="en-US" sz="3200" b="1" dirty="0" smtClean="0"/>
              <a:t>/else  </a:t>
            </a:r>
            <a:br>
              <a:rPr lang="en-US" sz="3200" b="1" dirty="0" smtClean="0"/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Syntax		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9075"/>
            <a:ext cx="4040188" cy="4835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if expression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	</a:t>
            </a:r>
            <a:r>
              <a:rPr lang="en-US" sz="2200" b="1" i="1" dirty="0" smtClean="0">
                <a:solidFill>
                  <a:srgbClr val="FFC000"/>
                </a:solidFill>
              </a:rPr>
              <a:t>command(s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err="1" smtClean="0">
                <a:solidFill>
                  <a:srgbClr val="FFC000"/>
                </a:solidFill>
              </a:rPr>
              <a:t>elif</a:t>
            </a:r>
            <a:r>
              <a:rPr lang="en-US" sz="2200" b="1" i="1" dirty="0" smtClean="0">
                <a:solidFill>
                  <a:srgbClr val="FFC000"/>
                </a:solidFill>
              </a:rPr>
              <a:t> expression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	commands(s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err="1" smtClean="0">
                <a:solidFill>
                  <a:srgbClr val="FFC000"/>
                </a:solidFill>
              </a:rPr>
              <a:t>elif</a:t>
            </a:r>
            <a:r>
              <a:rPr lang="en-US" sz="2200" b="1" i="1" dirty="0" smtClean="0">
                <a:solidFill>
                  <a:srgbClr val="FFC000"/>
                </a:solidFill>
              </a:rPr>
              <a:t> expression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	command(s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	</a:t>
            </a:r>
            <a:r>
              <a:rPr lang="en-US" sz="2200" b="1" i="1" dirty="0">
                <a:solidFill>
                  <a:srgbClr val="FFC000"/>
                </a:solidFill>
              </a:rPr>
              <a:t> command(s)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fi </a:t>
            </a:r>
            <a:endParaRPr lang="en-US" sz="2200" b="1" i="1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041775" cy="6397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Example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if </a:t>
            </a:r>
            <a:r>
              <a:rPr lang="en-US" sz="2200" b="1" i="1" dirty="0" smtClean="0">
                <a:solidFill>
                  <a:srgbClr val="FFC000"/>
                </a:solidFill>
              </a:rPr>
              <a:t>[  $x –</a:t>
            </a:r>
            <a:r>
              <a:rPr lang="en-US" sz="2200" b="1" i="1" dirty="0" err="1" smtClean="0">
                <a:solidFill>
                  <a:srgbClr val="FFC000"/>
                </a:solidFill>
              </a:rPr>
              <a:t>eq</a:t>
            </a:r>
            <a:r>
              <a:rPr lang="en-US" sz="2200" b="1" i="1" dirty="0" smtClean="0">
                <a:solidFill>
                  <a:srgbClr val="FFC000"/>
                </a:solidFill>
              </a:rPr>
              <a:t> 1  ]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	</a:t>
            </a:r>
            <a:r>
              <a:rPr lang="en-US" sz="2200" b="1" i="1" dirty="0" smtClean="0">
                <a:solidFill>
                  <a:srgbClr val="FFC000"/>
                </a:solidFill>
              </a:rPr>
              <a:t>echo “Ready”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err="1">
                <a:solidFill>
                  <a:srgbClr val="FFC000"/>
                </a:solidFill>
              </a:rPr>
              <a:t>elif</a:t>
            </a:r>
            <a:r>
              <a:rPr lang="en-US" sz="2200" b="1" i="1" dirty="0">
                <a:solidFill>
                  <a:srgbClr val="FFC000"/>
                </a:solidFill>
              </a:rPr>
              <a:t>  </a:t>
            </a:r>
            <a:r>
              <a:rPr lang="en-US" sz="2200" b="1" i="1" dirty="0" smtClean="0">
                <a:solidFill>
                  <a:srgbClr val="FFC000"/>
                </a:solidFill>
              </a:rPr>
              <a:t>[  $x –</a:t>
            </a:r>
            <a:r>
              <a:rPr lang="en-US" sz="2200" b="1" i="1" dirty="0" err="1" smtClean="0">
                <a:solidFill>
                  <a:srgbClr val="FFC000"/>
                </a:solidFill>
              </a:rPr>
              <a:t>eq</a:t>
            </a:r>
            <a:r>
              <a:rPr lang="en-US" sz="2200" b="1" i="1" dirty="0" smtClean="0">
                <a:solidFill>
                  <a:srgbClr val="FFC000"/>
                </a:solidFill>
              </a:rPr>
              <a:t> 2  ]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	</a:t>
            </a:r>
            <a:r>
              <a:rPr lang="en-US" sz="2200" b="1" i="1" dirty="0" smtClean="0">
                <a:solidFill>
                  <a:srgbClr val="FFC000"/>
                </a:solidFill>
              </a:rPr>
              <a:t>echo “Get Set” 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err="1">
                <a:solidFill>
                  <a:srgbClr val="FFC000"/>
                </a:solidFill>
              </a:rPr>
              <a:t>elif</a:t>
            </a:r>
            <a:r>
              <a:rPr lang="en-US" sz="2200" b="1" i="1" dirty="0">
                <a:solidFill>
                  <a:srgbClr val="FFC000"/>
                </a:solidFill>
              </a:rPr>
              <a:t>  </a:t>
            </a:r>
            <a:r>
              <a:rPr lang="en-US" sz="2200" b="1" i="1" dirty="0" smtClean="0">
                <a:solidFill>
                  <a:srgbClr val="FFC000"/>
                </a:solidFill>
              </a:rPr>
              <a:t>[  $x –</a:t>
            </a:r>
            <a:r>
              <a:rPr lang="en-US" sz="2200" b="1" i="1" dirty="0" err="1" smtClean="0">
                <a:solidFill>
                  <a:srgbClr val="FFC000"/>
                </a:solidFill>
              </a:rPr>
              <a:t>eq</a:t>
            </a:r>
            <a:r>
              <a:rPr lang="en-US" sz="2200" b="1" i="1" dirty="0" smtClean="0">
                <a:solidFill>
                  <a:srgbClr val="FFC000"/>
                </a:solidFill>
              </a:rPr>
              <a:t> 3  ]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	</a:t>
            </a:r>
            <a:r>
              <a:rPr lang="en-US" sz="2200" b="1" i="1" dirty="0" smtClean="0">
                <a:solidFill>
                  <a:srgbClr val="FFC000"/>
                </a:solidFill>
              </a:rPr>
              <a:t>echo “Go”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	 </a:t>
            </a:r>
            <a:r>
              <a:rPr lang="en-US" sz="2200" b="1" i="1" dirty="0" smtClean="0">
                <a:solidFill>
                  <a:srgbClr val="FFC000"/>
                </a:solidFill>
              </a:rPr>
              <a:t>echo “Stop”</a:t>
            </a:r>
            <a:endParaRPr lang="en-US" sz="2200" b="1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fi </a:t>
            </a:r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32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build="p" animBg="1"/>
      <p:bldP spid="5" grpId="0" uiExpand="1" build="p" animBg="1"/>
      <p:bldP spid="6" grpId="0" build="p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Case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Syntax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782761"/>
            <a:ext cx="4040188" cy="4530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case </a:t>
            </a:r>
            <a:r>
              <a:rPr lang="en-US" sz="2200" b="1" i="1" dirty="0">
                <a:solidFill>
                  <a:srgbClr val="FFC000"/>
                </a:solidFill>
              </a:rPr>
              <a:t>variable in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value1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	command(s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;; 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value2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	command(s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;; 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value3)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 	command(s</a:t>
            </a:r>
            <a:r>
              <a:rPr lang="en-US" sz="2200" b="1" i="1" dirty="0">
                <a:solidFill>
                  <a:srgbClr val="FFC000"/>
                </a:solidFill>
              </a:rPr>
              <a:t>) </a:t>
            </a:r>
            <a:endParaRPr lang="en-US" sz="22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esac</a:t>
            </a:r>
            <a:endParaRPr lang="en-US" sz="2200" b="1" i="1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Examples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1"/>
            <a:ext cx="4041775" cy="453072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case $x in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1)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     	echo “Ready”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2)	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	</a:t>
            </a:r>
            <a:r>
              <a:rPr lang="en-US" sz="2200" b="1" i="1" dirty="0" smtClean="0">
                <a:solidFill>
                  <a:srgbClr val="FFC000"/>
                </a:solidFill>
              </a:rPr>
              <a:t>echo “Get Set”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;;</a:t>
            </a:r>
          </a:p>
          <a:p>
            <a:pPr marL="457200" indent="-457200">
              <a:buAutoNum type="arabicParenR" startAt="3"/>
            </a:pPr>
            <a:r>
              <a:rPr lang="en-US" sz="2200" b="1" i="1" dirty="0" smtClean="0">
                <a:solidFill>
                  <a:srgbClr val="FFC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smtClean="0">
                <a:solidFill>
                  <a:srgbClr val="FFC000"/>
                </a:solidFill>
              </a:rPr>
              <a:t>             echo “Go”</a:t>
            </a: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FFC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sz="2200" b="1" i="1" dirty="0" err="1" smtClean="0">
                <a:solidFill>
                  <a:srgbClr val="FFC000"/>
                </a:solidFill>
              </a:rPr>
              <a:t>esac</a:t>
            </a:r>
            <a:endParaRPr lang="en-US" sz="2200" b="1" i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37523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 A/ August 6, 2013 / Salvador P. Pedeglorio Jr.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30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build="p" animBg="1"/>
      <p:bldP spid="5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Digital Dots">
  <a:themeElements>
    <a:clrScheme name="Digital Dots 7">
      <a:dk1>
        <a:srgbClr val="007673"/>
      </a:dk1>
      <a:lt1>
        <a:srgbClr val="FFFFFF"/>
      </a:lt1>
      <a:dk2>
        <a:srgbClr val="008080"/>
      </a:dk2>
      <a:lt2>
        <a:srgbClr val="FFFF99"/>
      </a:lt2>
      <a:accent1>
        <a:srgbClr val="33CCCC"/>
      </a:accent1>
      <a:accent2>
        <a:srgbClr val="006462"/>
      </a:accent2>
      <a:accent3>
        <a:srgbClr val="AAC0C0"/>
      </a:accent3>
      <a:accent4>
        <a:srgbClr val="DADADA"/>
      </a:accent4>
      <a:accent5>
        <a:srgbClr val="ADE2E2"/>
      </a:accent5>
      <a:accent6>
        <a:srgbClr val="005A58"/>
      </a:accent6>
      <a:hlink>
        <a:srgbClr val="FFCC00"/>
      </a:hlink>
      <a:folHlink>
        <a:srgbClr val="CC3300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13424</TotalTime>
  <Words>4311</Words>
  <Application>Microsoft Office PowerPoint</Application>
  <PresentationFormat>On-screen Show (4:3)</PresentationFormat>
  <Paragraphs>1247</Paragraphs>
  <Slides>104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Digital Dots</vt:lpstr>
      <vt:lpstr>BASIC</vt:lpstr>
      <vt:lpstr>Training Objectives</vt:lpstr>
      <vt:lpstr>Course Outline</vt:lpstr>
      <vt:lpstr>Course Outline (cont..)</vt:lpstr>
      <vt:lpstr>Course Outline (cont..)</vt:lpstr>
      <vt:lpstr>INTRODUCTION</vt:lpstr>
      <vt:lpstr>PowerPoint Presentation</vt:lpstr>
      <vt:lpstr>PowerPoint Presentation</vt:lpstr>
      <vt:lpstr>Login to UNIX</vt:lpstr>
      <vt:lpstr>PowerPoint Presentation</vt:lpstr>
      <vt:lpstr>PowerPoint Presentation</vt:lpstr>
      <vt:lpstr>PowerPoint Presentation</vt:lpstr>
      <vt:lpstr>UNIX COMMANDS</vt:lpstr>
      <vt:lpstr>PowerPoint Presentation</vt:lpstr>
      <vt:lpstr>Logging Out </vt:lpstr>
      <vt:lpstr>FILE MANAGEMENT</vt:lpstr>
      <vt:lpstr>PowerPoint Presentation</vt:lpstr>
      <vt:lpstr>PowerPoint Presentation</vt:lpstr>
      <vt:lpstr>File Information</vt:lpstr>
      <vt:lpstr>Files Information (Prefix- Indicator)</vt:lpstr>
      <vt:lpstr>Hidden Files</vt:lpstr>
      <vt:lpstr>Creating Files</vt:lpstr>
      <vt:lpstr>Creating Files</vt:lpstr>
      <vt:lpstr>Creating Files</vt:lpstr>
      <vt:lpstr>Viewing File Content</vt:lpstr>
      <vt:lpstr>Counting Words on File</vt:lpstr>
      <vt:lpstr>Copying File</vt:lpstr>
      <vt:lpstr>Renaming Files</vt:lpstr>
      <vt:lpstr>Deleting Files</vt:lpstr>
      <vt:lpstr>Directory Management</vt:lpstr>
      <vt:lpstr>Path Name</vt:lpstr>
      <vt:lpstr>Printing Current Directory</vt:lpstr>
      <vt:lpstr>Changing Directory</vt:lpstr>
      <vt:lpstr>Changing Directory (cont..)</vt:lpstr>
      <vt:lpstr>Listing Directory</vt:lpstr>
      <vt:lpstr>Creating Directory</vt:lpstr>
      <vt:lpstr>Removing Directory</vt:lpstr>
      <vt:lpstr>Removing Directory</vt:lpstr>
      <vt:lpstr>Renaming Directory</vt:lpstr>
      <vt:lpstr>File Permission/Access Mode</vt:lpstr>
      <vt:lpstr>File Permission Indicator</vt:lpstr>
      <vt:lpstr>PowerPoint Presentation</vt:lpstr>
      <vt:lpstr>Changing Permission</vt:lpstr>
      <vt:lpstr>Changing Permission (cont..)</vt:lpstr>
      <vt:lpstr>Environments</vt:lpstr>
      <vt:lpstr>Environmental Variables</vt:lpstr>
      <vt:lpstr>Setting the Path:</vt:lpstr>
      <vt:lpstr>Setting up Shell Prompts</vt:lpstr>
      <vt:lpstr>Metacharacters</vt:lpstr>
      <vt:lpstr>Metacharacters (cont…)</vt:lpstr>
      <vt:lpstr>Metacharacters (cont…)</vt:lpstr>
      <vt:lpstr>Metacharacters (cont…)</vt:lpstr>
      <vt:lpstr> BASIC UTILITIES</vt:lpstr>
      <vt:lpstr>grep</vt:lpstr>
      <vt:lpstr>grep (cont…)</vt:lpstr>
      <vt:lpstr>Using RE on grep</vt:lpstr>
      <vt:lpstr>Using RE on grep (cont…)</vt:lpstr>
      <vt:lpstr>Using RE on grep (cont…)</vt:lpstr>
      <vt:lpstr>find</vt:lpstr>
      <vt:lpstr>find (cont …)</vt:lpstr>
      <vt:lpstr>find ( cont ..)</vt:lpstr>
      <vt:lpstr>sed</vt:lpstr>
      <vt:lpstr>sed ( cont .. )</vt:lpstr>
      <vt:lpstr>sed ( cont .. )</vt:lpstr>
      <vt:lpstr>sed ( cont .. )</vt:lpstr>
      <vt:lpstr>Sending Email</vt:lpstr>
      <vt:lpstr>Task Scheduling:</vt:lpstr>
      <vt:lpstr>Processes</vt:lpstr>
      <vt:lpstr>PowerPoint Presentation</vt:lpstr>
      <vt:lpstr>PowerPoint Presentation</vt:lpstr>
      <vt:lpstr>Communication</vt:lpstr>
      <vt:lpstr>PowerPoint Presentation</vt:lpstr>
      <vt:lpstr>Remote connection</vt:lpstr>
      <vt:lpstr>Basic Bourne Shell Scripting</vt:lpstr>
      <vt:lpstr>Introduction</vt:lpstr>
      <vt:lpstr>Steps in Creating a Shell Script </vt:lpstr>
      <vt:lpstr>Steps in Creating a Shell Script </vt:lpstr>
      <vt:lpstr>Steps in Creating a Shell Script </vt:lpstr>
      <vt:lpstr>Steps in Creating a Shell Script </vt:lpstr>
      <vt:lpstr>Steps in Creating a Shell Script </vt:lpstr>
      <vt:lpstr>Variables</vt:lpstr>
      <vt:lpstr>Variables ( cont .. )</vt:lpstr>
      <vt:lpstr>Variables ( cont .. )</vt:lpstr>
      <vt:lpstr>Reading User Input</vt:lpstr>
      <vt:lpstr>Arguments</vt:lpstr>
      <vt:lpstr>Command Substitution</vt:lpstr>
      <vt:lpstr>Arithmetic</vt:lpstr>
      <vt:lpstr>Arithmetic ( cont .. )</vt:lpstr>
      <vt:lpstr>Expressions</vt:lpstr>
      <vt:lpstr>Expressions ( cont .. )</vt:lpstr>
      <vt:lpstr>Expressions ( cont .. )</vt:lpstr>
      <vt:lpstr>Expressions ( cont .. )</vt:lpstr>
      <vt:lpstr>Expressions ( cont .. )</vt:lpstr>
      <vt:lpstr>Expressions ( cont .. )</vt:lpstr>
      <vt:lpstr>Expressions ( cont .. )</vt:lpstr>
      <vt:lpstr>Conditional Constructs</vt:lpstr>
      <vt:lpstr>If/else  </vt:lpstr>
      <vt:lpstr>if/elif/else   </vt:lpstr>
      <vt:lpstr>Case  </vt:lpstr>
      <vt:lpstr>for</vt:lpstr>
      <vt:lpstr>while</vt:lpstr>
      <vt:lpstr>Function</vt:lpstr>
      <vt:lpstr>Function</vt:lpstr>
      <vt:lpstr>Revision History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UNIX?</dc:title>
  <dc:creator>a0282389</dc:creator>
  <cp:lastModifiedBy>Lopez, Kimberly</cp:lastModifiedBy>
  <cp:revision>422</cp:revision>
  <cp:lastPrinted>1601-01-01T00:00:00Z</cp:lastPrinted>
  <dcterms:created xsi:type="dcterms:W3CDTF">2009-08-03T04:16:09Z</dcterms:created>
  <dcterms:modified xsi:type="dcterms:W3CDTF">2018-06-13T09:33:41Z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