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62" r:id="rId6"/>
    <p:sldId id="263" r:id="rId7"/>
    <p:sldId id="264" r:id="rId8"/>
    <p:sldId id="301" r:id="rId9"/>
    <p:sldId id="302" r:id="rId10"/>
    <p:sldId id="266" r:id="rId11"/>
    <p:sldId id="303" r:id="rId12"/>
    <p:sldId id="267" r:id="rId13"/>
  </p:sldIdLst>
  <p:sldSz cx="9144000" cy="51435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53" userDrawn="1">
          <p15:clr>
            <a:srgbClr val="9AA0A6"/>
          </p15:clr>
        </p15:guide>
        <p15:guide id="2" pos="289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53"/>
        <p:guide pos="289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2" name="Shape 742"/>
        <p:cNvGrpSpPr/>
        <p:nvPr/>
      </p:nvGrpSpPr>
      <p:grpSpPr>
        <a:xfrm>
          <a:off x="0" y="0"/>
          <a:ext cx="0" cy="0"/>
          <a:chOff x="0" y="0"/>
          <a:chExt cx="0" cy="0"/>
        </a:xfrm>
      </p:grpSpPr>
      <p:sp>
        <p:nvSpPr>
          <p:cNvPr id="743" name="Google Shape;74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gab46702374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b46702374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ab38256eba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ab38256eba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5" name="Shape 835"/>
        <p:cNvGrpSpPr/>
        <p:nvPr/>
      </p:nvGrpSpPr>
      <p:grpSpPr>
        <a:xfrm>
          <a:off x="0" y="0"/>
          <a:ext cx="0" cy="0"/>
          <a:chOff x="0" y="0"/>
          <a:chExt cx="0" cy="0"/>
        </a:xfrm>
      </p:grpSpPr>
      <p:sp>
        <p:nvSpPr>
          <p:cNvPr id="836" name="Google Shape;836;ga25d6e3485_0_1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25d6e3485_0_1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3" name="Shape 853"/>
        <p:cNvGrpSpPr/>
        <p:nvPr/>
      </p:nvGrpSpPr>
      <p:grpSpPr>
        <a:xfrm>
          <a:off x="0" y="0"/>
          <a:ext cx="0" cy="0"/>
          <a:chOff x="0" y="0"/>
          <a:chExt cx="0" cy="0"/>
        </a:xfrm>
      </p:grpSpPr>
      <p:sp>
        <p:nvSpPr>
          <p:cNvPr id="854" name="Google Shape;854;gad3e212a6b_0_16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d3e212a6b_0_16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a25d6e3485_0_17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0" name="Shape 920"/>
        <p:cNvGrpSpPr/>
        <p:nvPr/>
      </p:nvGrpSpPr>
      <p:grpSpPr>
        <a:xfrm>
          <a:off x="0" y="0"/>
          <a:ext cx="0" cy="0"/>
          <a:chOff x="0" y="0"/>
          <a:chExt cx="0" cy="0"/>
        </a:xfrm>
      </p:grpSpPr>
      <p:sp>
        <p:nvSpPr>
          <p:cNvPr id="921" name="Google Shape;921;gab46702374_0_17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b46702374_0_17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0" name="Shape 920"/>
        <p:cNvGrpSpPr/>
        <p:nvPr/>
      </p:nvGrpSpPr>
      <p:grpSpPr>
        <a:xfrm>
          <a:off x="0" y="0"/>
          <a:ext cx="0" cy="0"/>
          <a:chOff x="0" y="0"/>
          <a:chExt cx="0" cy="0"/>
        </a:xfrm>
      </p:grpSpPr>
      <p:sp>
        <p:nvSpPr>
          <p:cNvPr id="921" name="Google Shape;921;gab46702374_0_17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b46702374_0_17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59" name="Shape 259"/>
        <p:cNvGrpSpPr/>
        <p:nvPr/>
      </p:nvGrpSpPr>
      <p:grpSpPr>
        <a:xfrm>
          <a:off x="0" y="0"/>
          <a:ext cx="0" cy="0"/>
          <a:chOff x="0" y="0"/>
          <a:chExt cx="0" cy="0"/>
        </a:xfrm>
      </p:grpSpPr>
      <p:sp>
        <p:nvSpPr>
          <p:cNvPr id="260" name="Google Shape;260;p11"/>
          <p:cNvSpPr txBox="1"/>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4"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285" name="Shape 285"/>
        <p:cNvGrpSpPr/>
        <p:nvPr/>
      </p:nvGrpSpPr>
      <p:grpSpPr>
        <a:xfrm>
          <a:off x="0" y="0"/>
          <a:ext cx="0" cy="0"/>
          <a:chOff x="0" y="0"/>
          <a:chExt cx="0" cy="0"/>
        </a:xfrm>
      </p:grpSpPr>
      <p:sp>
        <p:nvSpPr>
          <p:cNvPr id="286" name="Google Shape;286;p13"/>
          <p:cNvSpPr txBox="1"/>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88" name="Google Shape;288;p13"/>
          <p:cNvSpPr txBox="1"/>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89" name="Google Shape;289;p13"/>
          <p:cNvSpPr txBox="1"/>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1" name="Google Shape;291;p13"/>
          <p:cNvSpPr txBox="1"/>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2" name="Google Shape;292;p13"/>
          <p:cNvSpPr txBox="1"/>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4" name="Google Shape;294;p13"/>
          <p:cNvSpPr txBox="1"/>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5" name="Google Shape;295;p13"/>
          <p:cNvSpPr txBox="1"/>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297" name="Google Shape;297;p13"/>
          <p:cNvSpPr txBox="1"/>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298" name="Google Shape;298;p13"/>
          <p:cNvSpPr txBox="1"/>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339" name="Shape 339"/>
        <p:cNvGrpSpPr/>
        <p:nvPr/>
      </p:nvGrpSpPr>
      <p:grpSpPr>
        <a:xfrm>
          <a:off x="0" y="0"/>
          <a:ext cx="0" cy="0"/>
          <a:chOff x="0" y="0"/>
          <a:chExt cx="0" cy="0"/>
        </a:xfrm>
      </p:grpSpPr>
      <p:sp>
        <p:nvSpPr>
          <p:cNvPr id="340" name="Google Shape;340;p14"/>
          <p:cNvSpPr txBox="1"/>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1" name="Google Shape;341;p14"/>
          <p:cNvSpPr txBox="1"/>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2" name="Google Shape;342;p14"/>
          <p:cNvSpPr txBox="1"/>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3" name="Google Shape;343;p14"/>
          <p:cNvSpPr txBox="1"/>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4" name="Google Shape;344;p14"/>
          <p:cNvSpPr txBox="1"/>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p:txBody>
      </p:sp>
      <p:sp>
        <p:nvSpPr>
          <p:cNvPr id="345" name="Google Shape;345;p14"/>
          <p:cNvSpPr txBox="1"/>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p:txBody>
      </p:sp>
      <p:sp>
        <p:nvSpPr>
          <p:cNvPr id="346" name="Google Shape;346;p14"/>
          <p:cNvSpPr txBox="1"/>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375" name="Shape 375"/>
        <p:cNvGrpSpPr/>
        <p:nvPr/>
      </p:nvGrpSpPr>
      <p:grpSpPr>
        <a:xfrm>
          <a:off x="0" y="0"/>
          <a:ext cx="0" cy="0"/>
          <a:chOff x="0" y="0"/>
          <a:chExt cx="0" cy="0"/>
        </a:xfrm>
      </p:grpSpPr>
      <p:sp>
        <p:nvSpPr>
          <p:cNvPr id="376" name="Google Shape;376;p15"/>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401" name="Shape 401"/>
        <p:cNvGrpSpPr/>
        <p:nvPr/>
      </p:nvGrpSpPr>
      <p:grpSpPr>
        <a:xfrm>
          <a:off x="0" y="0"/>
          <a:ext cx="0" cy="0"/>
          <a:chOff x="0" y="0"/>
          <a:chExt cx="0" cy="0"/>
        </a:xfrm>
      </p:grpSpPr>
      <p:sp>
        <p:nvSpPr>
          <p:cNvPr id="402" name="Google Shape;402;p16"/>
          <p:cNvSpPr txBox="1"/>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3" name="Google Shape;403;p16"/>
          <p:cNvSpPr txBox="1"/>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426" name="Shape 426"/>
        <p:cNvGrpSpPr/>
        <p:nvPr/>
      </p:nvGrpSpPr>
      <p:grpSpPr>
        <a:xfrm>
          <a:off x="0" y="0"/>
          <a:ext cx="0" cy="0"/>
          <a:chOff x="0" y="0"/>
          <a:chExt cx="0" cy="0"/>
        </a:xfrm>
      </p:grpSpPr>
      <p:sp>
        <p:nvSpPr>
          <p:cNvPr id="427" name="Google Shape;427;p17"/>
          <p:cNvSpPr txBox="1"/>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8" name="Google Shape;428;p17"/>
          <p:cNvSpPr txBox="1"/>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p:txBody>
      </p:sp>
      <p:sp>
        <p:nvSpPr>
          <p:cNvPr id="429" name="Google Shape;429;p17"/>
          <p:cNvSpPr txBox="1"/>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p:txBody>
      </p:sp>
      <p:sp>
        <p:nvSpPr>
          <p:cNvPr id="430" name="Google Shape;430;p17"/>
          <p:cNvSpPr txBox="1"/>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p:txBody>
      </p:sp>
      <p:sp>
        <p:nvSpPr>
          <p:cNvPr id="431" name="Google Shape;431;p17"/>
          <p:cNvSpPr txBox="1"/>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452" name="Shape 452"/>
        <p:cNvGrpSpPr/>
        <p:nvPr/>
      </p:nvGrpSpPr>
      <p:grpSpPr>
        <a:xfrm>
          <a:off x="0" y="0"/>
          <a:ext cx="0" cy="0"/>
          <a:chOff x="0" y="0"/>
          <a:chExt cx="0" cy="0"/>
        </a:xfrm>
      </p:grpSpPr>
      <p:sp>
        <p:nvSpPr>
          <p:cNvPr id="453" name="Google Shape;453;p18"/>
          <p:cNvSpPr txBox="1"/>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4" name="Google Shape;454;p18"/>
          <p:cNvSpPr txBox="1"/>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5" name="Google Shape;455;p18"/>
          <p:cNvSpPr txBox="1"/>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6" name="Google Shape;456;p18"/>
          <p:cNvSpPr txBox="1"/>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57" name="Google Shape;457;p18"/>
          <p:cNvSpPr txBox="1"/>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8" name="Google Shape;458;p18"/>
          <p:cNvSpPr txBox="1"/>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p:txBody>
      </p:sp>
      <p:sp>
        <p:nvSpPr>
          <p:cNvPr id="459" name="Google Shape;459;p18"/>
          <p:cNvSpPr txBox="1"/>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0" name="Google Shape;460;p18"/>
          <p:cNvSpPr txBox="1"/>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61" name="Google Shape;461;p18"/>
          <p:cNvSpPr txBox="1"/>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486" name="Shape 486"/>
        <p:cNvGrpSpPr/>
        <p:nvPr/>
      </p:nvGrpSpPr>
      <p:grpSpPr>
        <a:xfrm>
          <a:off x="0" y="0"/>
          <a:ext cx="0" cy="0"/>
          <a:chOff x="0" y="0"/>
          <a:chExt cx="0" cy="0"/>
        </a:xfrm>
      </p:grpSpPr>
      <p:sp>
        <p:nvSpPr>
          <p:cNvPr id="487" name="Google Shape;487;p19"/>
          <p:cNvSpPr txBox="1"/>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88" name="Google Shape;488;p19"/>
          <p:cNvSpPr txBox="1"/>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89" name="Google Shape;489;p19"/>
          <p:cNvSpPr txBox="1"/>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0" name="Google Shape;490;p19"/>
          <p:cNvSpPr txBox="1"/>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1" name="Google Shape;491;p19"/>
          <p:cNvSpPr txBox="1"/>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2" name="Google Shape;492;p19"/>
          <p:cNvSpPr txBox="1"/>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3" name="Google Shape;493;p19"/>
          <p:cNvSpPr txBox="1"/>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4" name="Google Shape;494;p19"/>
          <p:cNvSpPr txBox="1"/>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5" name="Google Shape;495;p19"/>
          <p:cNvSpPr txBox="1"/>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6" name="Google Shape;496;p19"/>
          <p:cNvSpPr txBox="1"/>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7" name="Google Shape;497;p19"/>
          <p:cNvSpPr txBox="1"/>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498" name="Google Shape;498;p19"/>
          <p:cNvSpPr txBox="1"/>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p:txBody>
      </p:sp>
      <p:sp>
        <p:nvSpPr>
          <p:cNvPr id="499" name="Google Shape;499;p19"/>
          <p:cNvSpPr txBox="1"/>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00" name="Google Shape;500;p19"/>
          <p:cNvSpPr txBox="1"/>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1" name="Google Shape;501;p19"/>
          <p:cNvSpPr txBox="1"/>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2" name="Google Shape;502;p19"/>
          <p:cNvSpPr txBox="1"/>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3" name="Google Shape;503;p19"/>
          <p:cNvSpPr txBox="1"/>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4" name="Google Shape;504;p19"/>
          <p:cNvSpPr txBox="1"/>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sp>
        <p:nvSpPr>
          <p:cNvPr id="505" name="Google Shape;505;p19"/>
          <p:cNvSpPr txBox="1"/>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528" name="Shape 528"/>
        <p:cNvGrpSpPr/>
        <p:nvPr/>
      </p:nvGrpSpPr>
      <p:grpSpPr>
        <a:xfrm>
          <a:off x="0" y="0"/>
          <a:ext cx="0" cy="0"/>
          <a:chOff x="0" y="0"/>
          <a:chExt cx="0" cy="0"/>
        </a:xfrm>
      </p:grpSpPr>
      <p:sp>
        <p:nvSpPr>
          <p:cNvPr id="529" name="Google Shape;529;p20"/>
          <p:cNvSpPr txBox="1"/>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30" name="Google Shape;530;p20"/>
          <p:cNvSpPr txBox="1"/>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8" name="Shape 68"/>
        <p:cNvGrpSpPr/>
        <p:nvPr/>
      </p:nvGrpSpPr>
      <p:grpSpPr>
        <a:xfrm>
          <a:off x="0" y="0"/>
          <a:ext cx="0" cy="0"/>
          <a:chOff x="0" y="0"/>
          <a:chExt cx="0" cy="0"/>
        </a:xfrm>
      </p:grpSpPr>
      <p:sp>
        <p:nvSpPr>
          <p:cNvPr id="69" name="Google Shape;69;p3"/>
          <p:cNvSpPr txBox="1"/>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70" name="Google Shape;70;p3"/>
          <p:cNvSpPr txBox="1"/>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540" name="Shape 540"/>
        <p:cNvGrpSpPr/>
        <p:nvPr/>
      </p:nvGrpSpPr>
      <p:grpSpPr>
        <a:xfrm>
          <a:off x="0" y="0"/>
          <a:ext cx="0" cy="0"/>
          <a:chOff x="0" y="0"/>
          <a:chExt cx="0" cy="0"/>
        </a:xfrm>
      </p:grpSpPr>
      <p:sp>
        <p:nvSpPr>
          <p:cNvPr id="541" name="Google Shape;541;p21"/>
          <p:cNvSpPr txBox="1"/>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3" name="Google Shape;543;p21"/>
          <p:cNvSpPr txBox="1"/>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4" name="Google Shape;544;p21"/>
          <p:cNvSpPr txBox="1"/>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6" name="Google Shape;546;p21"/>
          <p:cNvSpPr txBox="1"/>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47" name="Google Shape;547;p21"/>
          <p:cNvSpPr txBox="1"/>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p:txBody>
      </p:sp>
      <p:sp>
        <p:nvSpPr>
          <p:cNvPr id="549" name="Google Shape;549;p21"/>
          <p:cNvSpPr txBox="1"/>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21"/>
          <p:cNvSpPr txBox="1"/>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573" name="Shape 573"/>
        <p:cNvGrpSpPr/>
        <p:nvPr/>
      </p:nvGrpSpPr>
      <p:grpSpPr>
        <a:xfrm>
          <a:off x="0" y="0"/>
          <a:ext cx="0" cy="0"/>
          <a:chOff x="0" y="0"/>
          <a:chExt cx="0" cy="0"/>
        </a:xfrm>
      </p:grpSpPr>
      <p:sp>
        <p:nvSpPr>
          <p:cNvPr id="574" name="Google Shape;574;p22"/>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75" name="Google Shape;575;p22"/>
          <p:cNvSpPr txBox="1"/>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586" name="Shape 586"/>
        <p:cNvGrpSpPr/>
        <p:nvPr/>
      </p:nvGrpSpPr>
      <p:grpSpPr>
        <a:xfrm>
          <a:off x="0" y="0"/>
          <a:ext cx="0" cy="0"/>
          <a:chOff x="0" y="0"/>
          <a:chExt cx="0" cy="0"/>
        </a:xfrm>
      </p:grpSpPr>
      <p:sp>
        <p:nvSpPr>
          <p:cNvPr id="587" name="Google Shape;587;p23"/>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88" name="Google Shape;588;p23"/>
          <p:cNvSpPr txBox="1"/>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p:txBody>
      </p:sp>
      <p:sp>
        <p:nvSpPr>
          <p:cNvPr id="589" name="Google Shape;589;p23"/>
          <p:cNvSpPr txBox="1"/>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610" name="Shape 610"/>
        <p:cNvGrpSpPr/>
        <p:nvPr/>
      </p:nvGrpSpPr>
      <p:grpSpPr>
        <a:xfrm>
          <a:off x="0" y="0"/>
          <a:ext cx="0" cy="0"/>
          <a:chOff x="0" y="0"/>
          <a:chExt cx="0" cy="0"/>
        </a:xfrm>
      </p:grpSpPr>
      <p:sp>
        <p:nvSpPr>
          <p:cNvPr id="611" name="Google Shape;611;p24"/>
          <p:cNvSpPr txBox="1"/>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12" name="Google Shape;612;p24"/>
          <p:cNvSpPr txBox="1"/>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lt1"/>
                </a:solidFill>
                <a:latin typeface="Big Shoulders Text Light"/>
                <a:ea typeface="Big Shoulders Text Light"/>
                <a:cs typeface="Big Shoulders Text Light"/>
                <a:sym typeface="Big Shoulders Text Light"/>
              </a:rPr>
              <a:t>CREDITS: This presentation template was created by </a:t>
            </a:r>
            <a:r>
              <a:rPr lang="en-GB" sz="1000">
                <a:solidFill>
                  <a:schemeClr val="lt1"/>
                </a:solidFill>
                <a:uFill>
                  <a:noFill/>
                </a:uFill>
                <a:latin typeface="Big Shoulders Text Light"/>
                <a:ea typeface="Big Shoulders Text Light"/>
                <a:cs typeface="Big Shoulders Text Light"/>
                <a:sym typeface="Big Shoulders Text Light"/>
                <a:hlinkClick r:id="rId2"/>
              </a:rPr>
              <a:t>Slidesgo</a:t>
            </a:r>
            <a:r>
              <a:rPr lang="en-GB" sz="1000">
                <a:solidFill>
                  <a:schemeClr val="lt1"/>
                </a:solidFill>
                <a:latin typeface="Big Shoulders Text Light"/>
                <a:ea typeface="Big Shoulders Text Light"/>
                <a:cs typeface="Big Shoulders Text Light"/>
                <a:sym typeface="Big Shoulders Text Light"/>
              </a:rPr>
              <a:t>, including icons by </a:t>
            </a:r>
            <a:r>
              <a:rPr lang="en-GB" sz="1000">
                <a:solidFill>
                  <a:schemeClr val="lt1"/>
                </a:solidFill>
                <a:uFill>
                  <a:noFill/>
                </a:uFill>
                <a:latin typeface="Big Shoulders Text Light"/>
                <a:ea typeface="Big Shoulders Text Light"/>
                <a:cs typeface="Big Shoulders Text Light"/>
                <a:sym typeface="Big Shoulders Text Light"/>
                <a:hlinkClick r:id="rId3"/>
              </a:rPr>
              <a:t>Flaticon</a:t>
            </a:r>
            <a:r>
              <a:rPr lang="en-GB" sz="1000">
                <a:solidFill>
                  <a:schemeClr val="lt1"/>
                </a:solidFill>
                <a:latin typeface="Big Shoulders Text Light"/>
                <a:ea typeface="Big Shoulders Text Light"/>
                <a:cs typeface="Big Shoulders Text Light"/>
                <a:sym typeface="Big Shoulders Text Light"/>
              </a:rPr>
              <a:t>, and infographics &amp; images by </a:t>
            </a:r>
            <a:r>
              <a:rPr lang="en-GB" sz="1000">
                <a:solidFill>
                  <a:schemeClr val="lt1"/>
                </a:solidFill>
                <a:uFill>
                  <a:noFill/>
                </a:uFill>
                <a:latin typeface="Big Shoulders Text Light"/>
                <a:ea typeface="Big Shoulders Text Light"/>
                <a:cs typeface="Big Shoulders Text Light"/>
                <a:sym typeface="Big Shoulders Text Light"/>
                <a:hlinkClick r:id="rId4"/>
              </a:rPr>
              <a:t>Freepik</a:t>
            </a:r>
            <a:r>
              <a:rPr lang="en-GB"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642"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709"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8" name="Shape 88"/>
        <p:cNvGrpSpPr/>
        <p:nvPr/>
      </p:nvGrpSpPr>
      <p:grpSpPr>
        <a:xfrm>
          <a:off x="0" y="0"/>
          <a:ext cx="0" cy="0"/>
          <a:chOff x="0" y="0"/>
          <a:chExt cx="0" cy="0"/>
        </a:xfrm>
      </p:grpSpPr>
      <p:sp>
        <p:nvSpPr>
          <p:cNvPr id="89" name="Google Shape;89;p4"/>
          <p:cNvSpPr txBox="1"/>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
        <p:nvSpPr>
          <p:cNvPr id="90" name="Google Shape;90;p4"/>
          <p:cNvSpPr txBox="1"/>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13"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5"/>
          <p:cNvSpPr txBox="1"/>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5"/>
          <p:cNvSpPr txBox="1"/>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5"/>
          <p:cNvSpPr txBox="1"/>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18" name="Google Shape;118;p5"/>
          <p:cNvSpPr txBox="1"/>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37" name="Shape 137"/>
        <p:cNvGrpSpPr/>
        <p:nvPr/>
      </p:nvGrpSpPr>
      <p:grpSpPr>
        <a:xfrm>
          <a:off x="0" y="0"/>
          <a:ext cx="0" cy="0"/>
          <a:chOff x="0" y="0"/>
          <a:chExt cx="0" cy="0"/>
        </a:xfrm>
      </p:grpSpPr>
      <p:sp>
        <p:nvSpPr>
          <p:cNvPr id="138" name="Google Shape;138;p6"/>
          <p:cNvSpPr txBox="1"/>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3" name="Shape 163"/>
        <p:cNvGrpSpPr/>
        <p:nvPr/>
      </p:nvGrpSpPr>
      <p:grpSpPr>
        <a:xfrm>
          <a:off x="0" y="0"/>
          <a:ext cx="0" cy="0"/>
          <a:chOff x="0" y="0"/>
          <a:chExt cx="0" cy="0"/>
        </a:xfrm>
      </p:grpSpPr>
      <p:sp>
        <p:nvSpPr>
          <p:cNvPr id="164" name="Google Shape;164;p7"/>
          <p:cNvSpPr txBox="1"/>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5" name="Google Shape;165;p7"/>
          <p:cNvSpPr txBox="1"/>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0" name="Shape 190"/>
        <p:cNvGrpSpPr/>
        <p:nvPr/>
      </p:nvGrpSpPr>
      <p:grpSpPr>
        <a:xfrm>
          <a:off x="0" y="0"/>
          <a:ext cx="0" cy="0"/>
          <a:chOff x="0" y="0"/>
          <a:chExt cx="0" cy="0"/>
        </a:xfrm>
      </p:grpSpPr>
      <p:sp>
        <p:nvSpPr>
          <p:cNvPr id="191" name="Google Shape;191;p8"/>
          <p:cNvSpPr txBox="1"/>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0"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4" name="Google Shape;254;p9"/>
          <p:cNvSpPr txBox="1"/>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55" name="Google Shape;255;p9"/>
          <p:cNvSpPr txBox="1"/>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7" name="Shape 257"/>
        <p:cNvGrpSpPr/>
        <p:nvPr/>
      </p:nvGrpSpPr>
      <p:grpSpPr>
        <a:xfrm>
          <a:off x="0" y="0"/>
          <a:ext cx="0" cy="0"/>
          <a:chOff x="0" y="0"/>
          <a:chExt cx="0" cy="0"/>
        </a:xfrm>
      </p:grpSpPr>
      <p:sp>
        <p:nvSpPr>
          <p:cNvPr id="258" name="Google Shape;258;p10"/>
          <p:cNvSpPr txBox="1"/>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image" Target="../media/image4.jpeg"/><Relationship Id="rId3" Type="http://schemas.openxmlformats.org/officeDocument/2006/relationships/tags" Target="../tags/tag4.xml"/><Relationship Id="rId2" Type="http://schemas.openxmlformats.org/officeDocument/2006/relationships/image" Target="../media/image3.jpe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8.png"/><Relationship Id="rId7" Type="http://schemas.openxmlformats.org/officeDocument/2006/relationships/tags" Target="../tags/tag11.xml"/><Relationship Id="rId6" Type="http://schemas.openxmlformats.org/officeDocument/2006/relationships/image" Target="../media/image7.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6.png"/><Relationship Id="rId13" Type="http://schemas.openxmlformats.org/officeDocument/2006/relationships/notesSlide" Target="../notesSlides/notesSlide9.xml"/><Relationship Id="rId12" Type="http://schemas.openxmlformats.org/officeDocument/2006/relationships/slideLayout" Target="../slideLayouts/slideLayout14.xml"/><Relationship Id="rId11" Type="http://schemas.openxmlformats.org/officeDocument/2006/relationships/image" Target="../media/image9.jpeg"/><Relationship Id="rId10" Type="http://schemas.openxmlformats.org/officeDocument/2006/relationships/tags" Target="../tags/tag1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45" name="Shape 745"/>
        <p:cNvGrpSpPr/>
        <p:nvPr/>
      </p:nvGrpSpPr>
      <p:grpSpPr>
        <a:xfrm>
          <a:off x="0" y="0"/>
          <a:ext cx="0" cy="0"/>
          <a:chOff x="0" y="0"/>
          <a:chExt cx="0" cy="0"/>
        </a:xfrm>
      </p:grpSpPr>
      <p:sp>
        <p:nvSpPr>
          <p:cNvPr id="746" name="Google Shape;746;p29"/>
          <p:cNvSpPr txBox="1"/>
          <p:nvPr>
            <p:ph type="ctrTitle"/>
          </p:nvPr>
        </p:nvSpPr>
        <p:spPr>
          <a:xfrm>
            <a:off x="1638935" y="1275080"/>
            <a:ext cx="6156325" cy="16700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毕业设计汇报</a:t>
            </a:r>
            <a:endParaRPr lang="zh-CN" altLang="en-GB">
              <a:ea typeface="宋体" panose="02010600030101010101" pitchFamily="2" charset="-122"/>
            </a:endParaRPr>
          </a:p>
        </p:txBody>
      </p:sp>
      <p:sp>
        <p:nvSpPr>
          <p:cNvPr id="747" name="Google Shape;747;p29"/>
          <p:cNvSpPr txBox="1"/>
          <p:nvPr>
            <p:ph type="subTitle" idx="1"/>
          </p:nvPr>
        </p:nvSpPr>
        <p:spPr>
          <a:xfrm>
            <a:off x="1986280" y="2700020"/>
            <a:ext cx="5461635" cy="1922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a:ea typeface="宋体" panose="02010600030101010101" pitchFamily="2" charset="-122"/>
              </a:rPr>
              <a:t>姓名</a:t>
            </a:r>
            <a:r>
              <a:rPr lang="en-US" altLang="zh-CN">
                <a:ea typeface="宋体" panose="02010600030101010101" pitchFamily="2" charset="-122"/>
              </a:rPr>
              <a:t>:</a:t>
            </a:r>
            <a:r>
              <a:rPr lang="zh-CN" altLang="en-US">
                <a:ea typeface="宋体" panose="02010600030101010101" pitchFamily="2" charset="-122"/>
              </a:rPr>
              <a:t>文书宇</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指导教师</a:t>
            </a:r>
            <a:r>
              <a:rPr lang="en-US" altLang="zh-CN">
                <a:ea typeface="宋体" panose="02010600030101010101" pitchFamily="2" charset="-122"/>
              </a:rPr>
              <a:t>:</a:t>
            </a:r>
            <a:r>
              <a:rPr lang="zh-CN" altLang="en-US">
                <a:ea typeface="宋体" panose="02010600030101010101" pitchFamily="2" charset="-122"/>
              </a:rPr>
              <a:t>张光建</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专业</a:t>
            </a:r>
            <a:r>
              <a:rPr lang="en-US" altLang="zh-CN">
                <a:ea typeface="宋体" panose="02010600030101010101" pitchFamily="2" charset="-122"/>
              </a:rPr>
              <a:t>:</a:t>
            </a:r>
            <a:r>
              <a:rPr lang="zh-CN" altLang="en-US">
                <a:ea typeface="宋体" panose="02010600030101010101" pitchFamily="2" charset="-122"/>
              </a:rPr>
              <a:t>电子信息科学与技术</a:t>
            </a:r>
            <a:endParaRPr lang="zh-CN" altLang="en-US">
              <a:ea typeface="宋体" panose="02010600030101010101" pitchFamily="2" charset="-122"/>
            </a:endParaRPr>
          </a:p>
          <a:p>
            <a:pPr marL="0" lvl="0" indent="0" algn="ctr" rtl="0">
              <a:spcBef>
                <a:spcPts val="0"/>
              </a:spcBef>
              <a:spcAft>
                <a:spcPts val="0"/>
              </a:spcAft>
              <a:buNone/>
            </a:pPr>
            <a:r>
              <a:rPr lang="zh-CN" altLang="en-US">
                <a:ea typeface="宋体" panose="02010600030101010101" pitchFamily="2" charset="-122"/>
              </a:rPr>
              <a:t>题目</a:t>
            </a:r>
            <a:r>
              <a:rPr lang="en-US" altLang="zh-CN">
                <a:ea typeface="宋体" panose="02010600030101010101" pitchFamily="2" charset="-122"/>
              </a:rPr>
              <a:t>:基于单片机矿工生理状态监测系统的设计与实现</a:t>
            </a:r>
            <a:endParaRPr lang="en-US"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77" name="Shape 977"/>
        <p:cNvGrpSpPr/>
        <p:nvPr/>
      </p:nvGrpSpPr>
      <p:grpSpPr>
        <a:xfrm>
          <a:off x="0" y="0"/>
          <a:ext cx="0" cy="0"/>
          <a:chOff x="0" y="0"/>
          <a:chExt cx="0" cy="0"/>
        </a:xfrm>
      </p:grpSpPr>
      <p:sp>
        <p:nvSpPr>
          <p:cNvPr id="978" name="Google Shape;978;p40"/>
          <p:cNvSpPr/>
          <p:nvPr/>
        </p:nvSpPr>
        <p:spPr>
          <a:xfrm rot="10800000">
            <a:off x="5074237" y="13918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40"/>
          <p:cNvSpPr/>
          <p:nvPr/>
        </p:nvSpPr>
        <p:spPr>
          <a:xfrm rot="10800000">
            <a:off x="4998037" y="13156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40"/>
          <p:cNvSpPr/>
          <p:nvPr/>
        </p:nvSpPr>
        <p:spPr>
          <a:xfrm rot="10800000">
            <a:off x="4921837" y="1239442"/>
            <a:ext cx="3314100" cy="2678400"/>
          </a:xfrm>
          <a:prstGeom prst="rect">
            <a:avLst/>
          </a:prstGeom>
          <a:solidFill>
            <a:schemeClr val="dk2"/>
          </a:solid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40"/>
          <p:cNvSpPr/>
          <p:nvPr/>
        </p:nvSpPr>
        <p:spPr>
          <a:xfrm>
            <a:off x="740350" y="10732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40"/>
          <p:cNvSpPr/>
          <p:nvPr/>
        </p:nvSpPr>
        <p:spPr>
          <a:xfrm>
            <a:off x="816550" y="11494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40"/>
          <p:cNvSpPr/>
          <p:nvPr/>
        </p:nvSpPr>
        <p:spPr>
          <a:xfrm>
            <a:off x="892750" y="1225658"/>
            <a:ext cx="3314100" cy="2678400"/>
          </a:xfrm>
          <a:prstGeom prst="rect">
            <a:avLst/>
          </a:prstGeom>
          <a:solidFill>
            <a:schemeClr val="dk1"/>
          </a:solid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40"/>
          <p:cNvSpPr txBox="1"/>
          <p:nvPr>
            <p:ph type="body" idx="1"/>
          </p:nvPr>
        </p:nvSpPr>
        <p:spPr>
          <a:xfrm>
            <a:off x="1020445" y="1686560"/>
            <a:ext cx="2905760" cy="17564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zh-CN" altLang="en-GB">
                <a:ea typeface="宋体" panose="02010600030101010101" pitchFamily="2" charset="-122"/>
              </a:rPr>
              <a:t>经过测试，此研究的成果能够较好的应用于实际场景中，但仍存在着不足，存在着心率检测不够精确，且检测时间较长的缺陷</a:t>
            </a:r>
            <a:endParaRPr lang="zh-CN" altLang="en-US">
              <a:ea typeface="宋体" panose="02010600030101010101" pitchFamily="2" charset="-122"/>
            </a:endParaRPr>
          </a:p>
        </p:txBody>
      </p:sp>
      <p:sp>
        <p:nvSpPr>
          <p:cNvPr id="986" name="Google Shape;986;p40"/>
          <p:cNvSpPr txBox="1"/>
          <p:nvPr>
            <p:ph type="body" idx="3"/>
          </p:nvPr>
        </p:nvSpPr>
        <p:spPr>
          <a:xfrm>
            <a:off x="4998085" y="1686560"/>
            <a:ext cx="3181350" cy="17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latin typeface="+mj-ea"/>
                <a:ea typeface="+mj-ea"/>
                <a:cs typeface="+mj-ea"/>
              </a:rPr>
              <a:t>为了提高产品的实用性可考虑如下方案</a:t>
            </a:r>
            <a:r>
              <a:rPr lang="en-US" altLang="zh-CN">
                <a:latin typeface="+mj-ea"/>
                <a:ea typeface="+mj-ea"/>
                <a:cs typeface="+mj-ea"/>
              </a:rPr>
              <a:t>:</a:t>
            </a:r>
            <a:endParaRPr lang="en-US" altLang="zh-CN">
              <a:latin typeface="+mj-ea"/>
              <a:ea typeface="+mj-ea"/>
              <a:cs typeface="+mj-ea"/>
            </a:endParaRPr>
          </a:p>
          <a:p>
            <a:pPr marL="0" lvl="0" indent="0" algn="l" rtl="0">
              <a:spcBef>
                <a:spcPts val="0"/>
              </a:spcBef>
              <a:spcAft>
                <a:spcPts val="0"/>
              </a:spcAft>
              <a:buNone/>
            </a:pPr>
            <a:r>
              <a:rPr lang="en-US" altLang="zh-CN">
                <a:latin typeface="+mj-ea"/>
                <a:ea typeface="+mj-ea"/>
                <a:cs typeface="+mj-ea"/>
              </a:rPr>
              <a:t>1.</a:t>
            </a:r>
            <a:r>
              <a:rPr lang="zh-CN" altLang="en-US">
                <a:latin typeface="+mj-ea"/>
                <a:ea typeface="+mj-ea"/>
                <a:cs typeface="+mj-ea"/>
              </a:rPr>
              <a:t>优化相关算法，减少运算量</a:t>
            </a:r>
            <a:endParaRPr lang="zh-CN" altLang="en-US">
              <a:latin typeface="+mj-ea"/>
              <a:ea typeface="+mj-ea"/>
              <a:cs typeface="+mj-ea"/>
            </a:endParaRPr>
          </a:p>
          <a:p>
            <a:pPr marL="0" lvl="0" indent="0" algn="l" rtl="0">
              <a:spcBef>
                <a:spcPts val="0"/>
              </a:spcBef>
              <a:spcAft>
                <a:spcPts val="0"/>
              </a:spcAft>
              <a:buNone/>
            </a:pPr>
            <a:r>
              <a:rPr lang="en-US" altLang="zh-CN">
                <a:latin typeface="+mj-ea"/>
                <a:ea typeface="+mj-ea"/>
                <a:cs typeface="+mj-ea"/>
              </a:rPr>
              <a:t>2.</a:t>
            </a:r>
            <a:r>
              <a:rPr lang="zh-CN" altLang="en-US">
                <a:latin typeface="+mj-ea"/>
                <a:ea typeface="+mj-ea"/>
                <a:cs typeface="+mj-ea"/>
              </a:rPr>
              <a:t>更换为算力更强的主控芯片</a:t>
            </a:r>
            <a:endParaRPr lang="zh-CN" altLang="en-US">
              <a:latin typeface="+mj-ea"/>
              <a:ea typeface="+mj-ea"/>
              <a:cs typeface="+mj-ea"/>
            </a:endParaRPr>
          </a:p>
          <a:p>
            <a:pPr marL="0" lvl="0" indent="0" algn="l" rtl="0">
              <a:spcBef>
                <a:spcPts val="0"/>
              </a:spcBef>
              <a:spcAft>
                <a:spcPts val="0"/>
              </a:spcAft>
              <a:buNone/>
            </a:pPr>
            <a:r>
              <a:rPr lang="en-US" altLang="zh-CN">
                <a:latin typeface="+mj-ea"/>
                <a:ea typeface="+mj-ea"/>
                <a:cs typeface="+mj-ea"/>
              </a:rPr>
              <a:t>3.</a:t>
            </a:r>
            <a:r>
              <a:rPr lang="zh-CN" altLang="en-US">
                <a:latin typeface="+mj-ea"/>
                <a:ea typeface="+mj-ea"/>
                <a:cs typeface="+mj-ea"/>
              </a:rPr>
              <a:t>更换模块，使用检测效果更加的传感器</a:t>
            </a:r>
            <a:endParaRPr lang="zh-CN" altLang="en-US">
              <a:latin typeface="+mj-ea"/>
              <a:ea typeface="+mj-ea"/>
              <a:cs typeface="+mj-ea"/>
            </a:endParaRPr>
          </a:p>
        </p:txBody>
      </p:sp>
      <p:sp>
        <p:nvSpPr>
          <p:cNvPr id="987" name="Google Shape;987;p40"/>
          <p:cNvSpPr txBox="1"/>
          <p:nvPr>
            <p:ph type="title" idx="2"/>
          </p:nvPr>
        </p:nvSpPr>
        <p:spPr>
          <a:xfrm>
            <a:off x="1020147" y="1315900"/>
            <a:ext cx="2905800" cy="2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总结</a:t>
            </a:r>
            <a:endParaRPr lang="zh-CN" altLang="en-GB">
              <a:ea typeface="宋体" panose="02010600030101010101" pitchFamily="2" charset="-122"/>
            </a:endParaRPr>
          </a:p>
        </p:txBody>
      </p:sp>
      <p:sp>
        <p:nvSpPr>
          <p:cNvPr id="924" name="Google Shape;924;p39"/>
          <p:cNvSpPr txBox="1"/>
          <p:nvPr>
            <p:custDataLst>
              <p:tags r:id="rId1"/>
            </p:custDataLst>
          </p:nvPr>
        </p:nvSpPr>
        <p:spPr>
          <a:xfrm>
            <a:off x="713105" y="455930"/>
            <a:ext cx="7759065" cy="37655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Blinker SemiBold"/>
              <a:buNone/>
              <a:defRPr sz="2800" b="0" i="0" u="none" strike="noStrike" cap="none">
                <a:solidFill>
                  <a:schemeClr val="lt2"/>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9pPr>
          </a:lstStyle>
          <a:p>
            <a:pPr marL="0" lvl="0" indent="0" algn="ctr" rtl="0">
              <a:spcBef>
                <a:spcPts val="0"/>
              </a:spcBef>
              <a:spcAft>
                <a:spcPts val="0"/>
              </a:spcAft>
              <a:buNone/>
            </a:pPr>
            <a:r>
              <a:rPr lang="zh-CN" altLang="en-GB">
                <a:ea typeface="宋体" panose="02010600030101010101" pitchFamily="2" charset="-122"/>
              </a:rPr>
              <a:t>总结与反思</a:t>
            </a:r>
            <a:endParaRPr lang="zh-CN" altLang="en-GB">
              <a:ea typeface="宋体" panose="02010600030101010101" pitchFamily="2" charset="-122"/>
            </a:endParaRPr>
          </a:p>
        </p:txBody>
      </p:sp>
      <p:sp>
        <p:nvSpPr>
          <p:cNvPr id="2" name="Google Shape;987;p40"/>
          <p:cNvSpPr txBox="1"/>
          <p:nvPr>
            <p:custDataLst>
              <p:tags r:id="rId2"/>
            </p:custDataLst>
          </p:nvPr>
        </p:nvSpPr>
        <p:spPr>
          <a:xfrm>
            <a:off x="5073987" y="1315900"/>
            <a:ext cx="2905800" cy="273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100"/>
              <a:buFont typeface="Blinker SemiBold"/>
              <a:buNone/>
              <a:defRPr sz="2100" b="0" i="0" u="none" strike="noStrike" cap="none">
                <a:solidFill>
                  <a:schemeClr val="lt1"/>
                </a:solidFill>
                <a:latin typeface="Blinker SemiBold"/>
                <a:ea typeface="Blinker SemiBold"/>
                <a:cs typeface="Blinker SemiBold"/>
                <a:sym typeface="Blinker SemiBold"/>
              </a:defRPr>
            </a:lvl1pPr>
            <a:lvl2pPr marR="0" lvl="1"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2pPr>
            <a:lvl3pPr marR="0" lvl="2"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3pPr>
            <a:lvl4pPr marR="0" lvl="3"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4pPr>
            <a:lvl5pPr marR="0" lvl="4"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5pPr>
            <a:lvl6pPr marR="0" lvl="5"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6pPr>
            <a:lvl7pPr marR="0" lvl="6"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7pPr>
            <a:lvl8pPr marR="0" lvl="7"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8pPr>
            <a:lvl9pPr marR="0" lvl="8"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9pPr>
          </a:lstStyle>
          <a:p>
            <a:pPr marL="0" lvl="0" indent="0" algn="ctr" rtl="0">
              <a:spcBef>
                <a:spcPts val="0"/>
              </a:spcBef>
              <a:spcAft>
                <a:spcPts val="0"/>
              </a:spcAft>
              <a:buNone/>
            </a:pPr>
            <a:r>
              <a:rPr lang="zh-CN" altLang="en-GB">
                <a:ea typeface="宋体" panose="02010600030101010101" pitchFamily="2" charset="-122"/>
              </a:rPr>
              <a:t>反思</a:t>
            </a:r>
            <a:endParaRPr lang="zh-CN" altLang="en-GB">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sp>
        <p:nvSpPr>
          <p:cNvPr id="772" name="Google Shape;772;p31"/>
          <p:cNvSpPr txBox="1"/>
          <p:nvPr>
            <p:ph type="subTitle" idx="7"/>
          </p:nvPr>
        </p:nvSpPr>
        <p:spPr>
          <a:xfrm>
            <a:off x="2231318" y="3778023"/>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成果展示</a:t>
            </a:r>
            <a:endParaRPr lang="en-GB"/>
          </a:p>
        </p:txBody>
      </p:sp>
      <p:sp>
        <p:nvSpPr>
          <p:cNvPr id="773" name="Google Shape;773;p31"/>
          <p:cNvSpPr txBox="1"/>
          <p:nvPr>
            <p:ph type="subTitle" idx="13"/>
          </p:nvPr>
        </p:nvSpPr>
        <p:spPr>
          <a:xfrm>
            <a:off x="4723478" y="3778023"/>
            <a:ext cx="2187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总结与反思</a:t>
            </a:r>
            <a:endParaRPr lang="en-GB"/>
          </a:p>
        </p:txBody>
      </p:sp>
      <p:sp>
        <p:nvSpPr>
          <p:cNvPr id="774" name="Google Shape;774;p31"/>
          <p:cNvSpPr txBox="1"/>
          <p:nvPr>
            <p:ph type="subTitle" idx="4"/>
          </p:nvPr>
        </p:nvSpPr>
        <p:spPr>
          <a:xfrm>
            <a:off x="4724113" y="2120960"/>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主要工作内容</a:t>
            </a:r>
            <a:endParaRPr lang="en-GB"/>
          </a:p>
        </p:txBody>
      </p:sp>
      <p:sp>
        <p:nvSpPr>
          <p:cNvPr id="775" name="Google Shape;775;p31"/>
          <p:cNvSpPr txBox="1"/>
          <p:nvPr>
            <p:ph type="title" idx="15"/>
          </p:nvPr>
        </p:nvSpPr>
        <p:spPr>
          <a:xfrm>
            <a:off x="713105" y="440690"/>
            <a:ext cx="7759065" cy="3917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目录</a:t>
            </a:r>
            <a:endParaRPr lang="zh-CN" altLang="en-GB">
              <a:ea typeface="宋体" panose="02010600030101010101" pitchFamily="2" charset="-122"/>
            </a:endParaRPr>
          </a:p>
        </p:txBody>
      </p:sp>
      <p:sp>
        <p:nvSpPr>
          <p:cNvPr id="776" name="Google Shape;776;p31"/>
          <p:cNvSpPr txBox="1"/>
          <p:nvPr>
            <p:ph type="subTitle" idx="1"/>
          </p:nvPr>
        </p:nvSpPr>
        <p:spPr>
          <a:xfrm>
            <a:off x="2237033" y="2120961"/>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研究背景及意义</a:t>
            </a:r>
            <a:endParaRPr lang="en-GB"/>
          </a:p>
        </p:txBody>
      </p:sp>
      <p:sp>
        <p:nvSpPr>
          <p:cNvPr id="777" name="Google Shape;777;p31"/>
          <p:cNvSpPr txBox="1"/>
          <p:nvPr>
            <p:ph type="title"/>
          </p:nvPr>
        </p:nvSpPr>
        <p:spPr>
          <a:xfrm>
            <a:off x="2232588"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1</a:t>
            </a:r>
            <a:endParaRPr sz="4000"/>
          </a:p>
        </p:txBody>
      </p:sp>
      <p:sp>
        <p:nvSpPr>
          <p:cNvPr id="778" name="Google Shape;778;p31"/>
          <p:cNvSpPr txBox="1"/>
          <p:nvPr>
            <p:ph type="title" idx="3"/>
          </p:nvPr>
        </p:nvSpPr>
        <p:spPr>
          <a:xfrm>
            <a:off x="4724113"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2</a:t>
            </a:r>
            <a:endParaRPr sz="4000"/>
          </a:p>
        </p:txBody>
      </p:sp>
      <p:sp>
        <p:nvSpPr>
          <p:cNvPr id="779" name="Google Shape;779;p31"/>
          <p:cNvSpPr txBox="1"/>
          <p:nvPr>
            <p:ph type="title" idx="6"/>
          </p:nvPr>
        </p:nvSpPr>
        <p:spPr>
          <a:xfrm>
            <a:off x="2232588"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3</a:t>
            </a:r>
            <a:endParaRPr sz="4000"/>
          </a:p>
        </p:txBody>
      </p:sp>
      <p:sp>
        <p:nvSpPr>
          <p:cNvPr id="780" name="Google Shape;780;p31"/>
          <p:cNvSpPr txBox="1"/>
          <p:nvPr>
            <p:ph type="title" idx="9"/>
          </p:nvPr>
        </p:nvSpPr>
        <p:spPr>
          <a:xfrm>
            <a:off x="4724113"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a:t>4</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8" name="Shape 838"/>
        <p:cNvGrpSpPr/>
        <p:nvPr/>
      </p:nvGrpSpPr>
      <p:grpSpPr>
        <a:xfrm>
          <a:off x="0" y="0"/>
          <a:ext cx="0" cy="0"/>
          <a:chOff x="0" y="0"/>
          <a:chExt cx="0" cy="0"/>
        </a:xfrm>
      </p:grpSpPr>
      <p:sp>
        <p:nvSpPr>
          <p:cNvPr id="839" name="Google Shape;839;p35"/>
          <p:cNvSpPr txBox="1"/>
          <p:nvPr>
            <p:ph type="body" idx="1"/>
          </p:nvPr>
        </p:nvSpPr>
        <p:spPr>
          <a:xfrm>
            <a:off x="842010" y="897255"/>
            <a:ext cx="7496175" cy="4128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近年来，我国科技得到了飞速的发展，然而科技的发展离不开资源的消耗，煤矿资源就是其中之一，截止至2021年年底，我国共有煤炭储量2078.85亿吨，其资源主要分布在山西、陕西、新疆、内蒙古、贵州，我国目前的煤炭储量及需求仍然很大，许多行业都需要用到煤矿资源，为了满足煤矿资源使用的需求，这就使得我们必需要注重煤矿开采人员的生命安全，提高煤矿开采的效率。煤矿开采深度越大，相应的技术难度也越大，比如矿压、断面、岩体应力、冲击地压、瓦斯、井下温度等都会随着深度的增加而增加，这就要求在使用深层矿井开采技术过程中，必须做好巷道的支护处理、瓦斯治理等工作，要使用更高效的技术和设备，以此真正做到安全生产。根据近几年的相关专利来看，开采人员所使用的辅助器械装置已经有了很大的实用性，能够较好的保护住开采人员，但尽管这类辅助装置有了较好的安全性，但其仍有不够完美的地方，那就是不能够对开采人员的生理状态进行实时的监测，一套良好的生理状态检测系统能够及时让自身及管理人员预防危险状况的发生，其应该包括体温，心率，姿态角的检测模块以及相关的通信模块，当前这些关键技术在许多领域已经有了相当成熟的发展，若将其应用于煤矿开采人员的生命体征检测，将会进一步提高开采人员的生命安全保障，本课题旨在根据国内外现有技术发展的情况下研究一套能够监测作业人员生命体征的辅助设备，以更好的保护作业人员的生命安全</a:t>
            </a:r>
            <a:endParaRPr lang="en-GB"/>
          </a:p>
        </p:txBody>
      </p:sp>
      <p:sp>
        <p:nvSpPr>
          <p:cNvPr id="840" name="Google Shape;840;p35"/>
          <p:cNvSpPr txBox="1"/>
          <p:nvPr>
            <p:ph type="title"/>
          </p:nvPr>
        </p:nvSpPr>
        <p:spPr>
          <a:xfrm>
            <a:off x="917575" y="202565"/>
            <a:ext cx="3491865" cy="489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latin typeface="黑体" panose="02010609060101010101" charset="-122"/>
                <a:ea typeface="黑体" panose="02010609060101010101" charset="-122"/>
                <a:cs typeface="黑体" panose="02010609060101010101" charset="-122"/>
                <a:sym typeface="+mn-ea"/>
              </a:rPr>
              <a:t>研究背景及意义</a:t>
            </a:r>
            <a:endParaRPr lang="zh-CN" altLang="en-US">
              <a:latin typeface="黑体" panose="02010609060101010101" charset="-122"/>
              <a:ea typeface="黑体" panose="02010609060101010101" charset="-122"/>
              <a:cs typeface="黑体" panose="02010609060101010101" charset="-122"/>
              <a:sym typeface="+mn-ea"/>
            </a:endParaRPr>
          </a:p>
        </p:txBody>
      </p:sp>
      <p:grpSp>
        <p:nvGrpSpPr>
          <p:cNvPr id="842" name="Google Shape;842;p35"/>
          <p:cNvGrpSpPr/>
          <p:nvPr/>
        </p:nvGrpSpPr>
        <p:grpSpPr>
          <a:xfrm>
            <a:off x="2938795" y="2514293"/>
            <a:ext cx="8667291" cy="8667613"/>
            <a:chOff x="-3553205" y="-5628757"/>
            <a:chExt cx="8667291" cy="8667613"/>
          </a:xfrm>
        </p:grpSpPr>
        <p:sp>
          <p:nvSpPr>
            <p:cNvPr id="843" name="Google Shape;843;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6" name="Shape 856"/>
        <p:cNvGrpSpPr/>
        <p:nvPr/>
      </p:nvGrpSpPr>
      <p:grpSpPr>
        <a:xfrm>
          <a:off x="0" y="0"/>
          <a:ext cx="0" cy="0"/>
          <a:chOff x="0" y="0"/>
          <a:chExt cx="0" cy="0"/>
        </a:xfrm>
      </p:grpSpPr>
      <p:sp>
        <p:nvSpPr>
          <p:cNvPr id="858" name="Google Shape;858;p36"/>
          <p:cNvSpPr/>
          <p:nvPr/>
        </p:nvSpPr>
        <p:spPr>
          <a:xfrm>
            <a:off x="2194558" y="1740762"/>
            <a:ext cx="807054" cy="807054"/>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1</a:t>
            </a:r>
            <a:endParaRPr lang="en-US">
              <a:solidFill>
                <a:schemeClr val="accent4"/>
              </a:solidFill>
            </a:endParaRPr>
          </a:p>
        </p:txBody>
      </p:sp>
      <p:sp>
        <p:nvSpPr>
          <p:cNvPr id="860" name="Google Shape;860;p36"/>
          <p:cNvSpPr/>
          <p:nvPr/>
        </p:nvSpPr>
        <p:spPr>
          <a:xfrm>
            <a:off x="6158873" y="1740678"/>
            <a:ext cx="807105" cy="807105"/>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3</a:t>
            </a:r>
            <a:endParaRPr lang="en-US">
              <a:solidFill>
                <a:schemeClr val="accent4"/>
              </a:solidFill>
            </a:endParaRPr>
          </a:p>
        </p:txBody>
      </p:sp>
      <p:sp>
        <p:nvSpPr>
          <p:cNvPr id="862" name="Google Shape;862;p36"/>
          <p:cNvSpPr/>
          <p:nvPr/>
        </p:nvSpPr>
        <p:spPr>
          <a:xfrm>
            <a:off x="4184945" y="1717040"/>
            <a:ext cx="807105" cy="807105"/>
          </a:xfrm>
          <a:custGeom>
            <a:avLst/>
            <a:gdLst/>
            <a:ahLst/>
            <a:cxnLst/>
            <a:rect l="l" t="t" r="r" b="b"/>
            <a:pathLst>
              <a:path w="20424" h="20424" extrusionOk="0">
                <a:moveTo>
                  <a:pt x="10210" y="1"/>
                </a:moveTo>
                <a:cubicBezTo>
                  <a:pt x="4570" y="1"/>
                  <a:pt x="1" y="4573"/>
                  <a:pt x="1" y="10214"/>
                </a:cubicBezTo>
                <a:cubicBezTo>
                  <a:pt x="1" y="15851"/>
                  <a:pt x="4570" y="20424"/>
                  <a:pt x="10210" y="20424"/>
                </a:cubicBezTo>
                <a:cubicBezTo>
                  <a:pt x="15851" y="20424"/>
                  <a:pt x="20424" y="15851"/>
                  <a:pt x="20424" y="10214"/>
                </a:cubicBezTo>
                <a:cubicBezTo>
                  <a:pt x="20424" y="4573"/>
                  <a:pt x="15851" y="1"/>
                  <a:pt x="10210" y="1"/>
                </a:cubicBezTo>
                <a:close/>
              </a:path>
            </a:pathLst>
          </a:custGeom>
          <a:solidFill>
            <a:schemeClr val="dk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4"/>
                </a:solidFill>
              </a:rPr>
              <a:t>2</a:t>
            </a:r>
            <a:endParaRPr lang="en-US">
              <a:solidFill>
                <a:schemeClr val="accent4"/>
              </a:solidFill>
            </a:endParaRPr>
          </a:p>
        </p:txBody>
      </p:sp>
      <p:sp>
        <p:nvSpPr>
          <p:cNvPr id="864" name="Google Shape;864;p36"/>
          <p:cNvSpPr txBox="1"/>
          <p:nvPr>
            <p:ph type="subTitle" idx="4"/>
          </p:nvPr>
        </p:nvSpPr>
        <p:spPr>
          <a:xfrm>
            <a:off x="3753957" y="2793813"/>
            <a:ext cx="16761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焊接</a:t>
            </a:r>
            <a:r>
              <a:rPr lang="en-US" altLang="zh-CN">
                <a:latin typeface="+mj-ea"/>
                <a:ea typeface="+mj-ea"/>
              </a:rPr>
              <a:t>PCB</a:t>
            </a:r>
            <a:endParaRPr lang="en-US" altLang="zh-CN">
              <a:latin typeface="+mj-ea"/>
              <a:ea typeface="+mj-ea"/>
            </a:endParaRPr>
          </a:p>
        </p:txBody>
      </p:sp>
      <p:sp>
        <p:nvSpPr>
          <p:cNvPr id="867" name="Google Shape;867;p36"/>
          <p:cNvSpPr txBox="1"/>
          <p:nvPr>
            <p:ph type="subTitle" idx="1"/>
          </p:nvPr>
        </p:nvSpPr>
        <p:spPr>
          <a:xfrm>
            <a:off x="1821180" y="2794635"/>
            <a:ext cx="1676400" cy="5664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设计电路原理图与</a:t>
            </a:r>
            <a:r>
              <a:rPr lang="en-US" altLang="zh-CN">
                <a:latin typeface="+mj-ea"/>
                <a:ea typeface="+mj-ea"/>
              </a:rPr>
              <a:t>PCB</a:t>
            </a:r>
            <a:r>
              <a:rPr lang="zh-CN" altLang="en-US">
                <a:ea typeface="宋体" panose="02010600030101010101" pitchFamily="2" charset="-122"/>
              </a:rPr>
              <a:t>图</a:t>
            </a:r>
            <a:endParaRPr lang="zh-CN" altLang="en-US">
              <a:ea typeface="宋体" panose="02010600030101010101" pitchFamily="2" charset="-122"/>
            </a:endParaRPr>
          </a:p>
        </p:txBody>
      </p:sp>
      <p:sp>
        <p:nvSpPr>
          <p:cNvPr id="870" name="Google Shape;870;p36"/>
          <p:cNvSpPr txBox="1"/>
          <p:nvPr>
            <p:ph type="subTitle" idx="7"/>
          </p:nvPr>
        </p:nvSpPr>
        <p:spPr>
          <a:xfrm>
            <a:off x="5724374" y="2794448"/>
            <a:ext cx="16761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代码编写</a:t>
            </a:r>
            <a:endParaRPr lang="zh-CN" altLang="en-US">
              <a:ea typeface="宋体" panose="02010600030101010101" pitchFamily="2" charset="-122"/>
            </a:endParaRPr>
          </a:p>
        </p:txBody>
      </p:sp>
      <p:sp>
        <p:nvSpPr>
          <p:cNvPr id="872" name="Google Shape;872;p36"/>
          <p:cNvSpPr txBox="1"/>
          <p:nvPr>
            <p:ph type="title" idx="9"/>
          </p:nvPr>
        </p:nvSpPr>
        <p:spPr>
          <a:xfrm>
            <a:off x="713105" y="539750"/>
            <a:ext cx="7759065" cy="345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主要工作内容</a:t>
            </a:r>
            <a:endParaRPr lang="zh-CN" altLang="en-GB">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84810"/>
            <a:ext cx="7759065" cy="447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sym typeface="+mn-ea"/>
              </a:rPr>
              <a:t>设计电路原理图与</a:t>
            </a:r>
            <a:r>
              <a:rPr lang="en-US" altLang="zh-CN">
                <a:ea typeface="宋体" panose="02010600030101010101" pitchFamily="2" charset="-122"/>
                <a:sym typeface="+mn-ea"/>
              </a:rPr>
              <a:t>PCB</a:t>
            </a:r>
            <a:r>
              <a:rPr lang="zh-CN" altLang="en-US">
                <a:ea typeface="宋体" panose="02010600030101010101" pitchFamily="2" charset="-122"/>
                <a:sym typeface="+mn-ea"/>
              </a:rPr>
              <a:t>图</a:t>
            </a:r>
            <a:endParaRPr lang="en-GB"/>
          </a:p>
        </p:txBody>
      </p:sp>
      <p:sp>
        <p:nvSpPr>
          <p:cNvPr id="1" name="文本框 0"/>
          <p:cNvSpPr txBox="1"/>
          <p:nvPr/>
        </p:nvSpPr>
        <p:spPr>
          <a:xfrm>
            <a:off x="568325" y="832485"/>
            <a:ext cx="852170" cy="306705"/>
          </a:xfrm>
          <a:prstGeom prst="rect">
            <a:avLst/>
          </a:prstGeom>
          <a:noFill/>
        </p:spPr>
        <p:txBody>
          <a:bodyPr wrap="square" rtlCol="0">
            <a:spAutoFit/>
          </a:bodyPr>
          <a:p>
            <a:r>
              <a:rPr lang="zh-CN" altLang="en-US">
                <a:solidFill>
                  <a:schemeClr val="accent4"/>
                </a:solidFill>
              </a:rPr>
              <a:t>原理图：</a:t>
            </a:r>
            <a:endParaRPr lang="zh-CN" altLang="en-US">
              <a:solidFill>
                <a:schemeClr val="accent4"/>
              </a:solidFill>
            </a:endParaRPr>
          </a:p>
        </p:txBody>
      </p:sp>
      <p:pic>
        <p:nvPicPr>
          <p:cNvPr id="2" name="图片 1"/>
          <p:cNvPicPr>
            <a:picLocks noChangeAspect="1"/>
          </p:cNvPicPr>
          <p:nvPr>
            <p:custDataLst>
              <p:tags r:id="rId1"/>
            </p:custDataLst>
          </p:nvPr>
        </p:nvPicPr>
        <p:blipFill>
          <a:blip r:embed="rId2"/>
          <a:stretch>
            <a:fillRect/>
          </a:stretch>
        </p:blipFill>
        <p:spPr>
          <a:xfrm>
            <a:off x="775335" y="1139190"/>
            <a:ext cx="7635240" cy="3680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84810"/>
            <a:ext cx="7759065" cy="447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sym typeface="+mn-ea"/>
              </a:rPr>
              <a:t>设计电路原理图与</a:t>
            </a:r>
            <a:r>
              <a:rPr lang="en-US" altLang="zh-CN">
                <a:ea typeface="宋体" panose="02010600030101010101" pitchFamily="2" charset="-122"/>
                <a:sym typeface="+mn-ea"/>
              </a:rPr>
              <a:t>PCB</a:t>
            </a:r>
            <a:r>
              <a:rPr lang="zh-CN" altLang="en-US">
                <a:ea typeface="宋体" panose="02010600030101010101" pitchFamily="2" charset="-122"/>
                <a:sym typeface="+mn-ea"/>
              </a:rPr>
              <a:t>图</a:t>
            </a:r>
            <a:endParaRPr lang="en-GB"/>
          </a:p>
        </p:txBody>
      </p:sp>
      <p:sp>
        <p:nvSpPr>
          <p:cNvPr id="1" name="文本框 0"/>
          <p:cNvSpPr txBox="1"/>
          <p:nvPr/>
        </p:nvSpPr>
        <p:spPr>
          <a:xfrm>
            <a:off x="568325" y="832485"/>
            <a:ext cx="852170" cy="306705"/>
          </a:xfrm>
          <a:prstGeom prst="rect">
            <a:avLst/>
          </a:prstGeom>
          <a:noFill/>
        </p:spPr>
        <p:txBody>
          <a:bodyPr wrap="square" rtlCol="0">
            <a:spAutoFit/>
          </a:bodyPr>
          <a:p>
            <a:r>
              <a:rPr lang="en-US" altLang="zh-CN">
                <a:solidFill>
                  <a:schemeClr val="accent4"/>
                </a:solidFill>
              </a:rPr>
              <a:t>PCB</a:t>
            </a:r>
            <a:r>
              <a:rPr lang="zh-CN" altLang="en-US">
                <a:solidFill>
                  <a:schemeClr val="accent4"/>
                </a:solidFill>
              </a:rPr>
              <a:t>图：</a:t>
            </a:r>
            <a:endParaRPr lang="zh-CN" altLang="en-US">
              <a:solidFill>
                <a:schemeClr val="accent4"/>
              </a:solidFill>
            </a:endParaRPr>
          </a:p>
        </p:txBody>
      </p:sp>
      <p:pic>
        <p:nvPicPr>
          <p:cNvPr id="3" name="图片 2"/>
          <p:cNvPicPr>
            <a:picLocks noChangeAspect="1"/>
          </p:cNvPicPr>
          <p:nvPr>
            <p:custDataLst>
              <p:tags r:id="rId1"/>
            </p:custDataLst>
          </p:nvPr>
        </p:nvPicPr>
        <p:blipFill>
          <a:blip r:embed="rId2"/>
          <a:stretch>
            <a:fillRect/>
          </a:stretch>
        </p:blipFill>
        <p:spPr>
          <a:xfrm>
            <a:off x="2584450" y="1003935"/>
            <a:ext cx="3975100" cy="3956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8" name="Google Shape;878;p37"/>
          <p:cNvSpPr txBox="1"/>
          <p:nvPr>
            <p:ph type="title"/>
          </p:nvPr>
        </p:nvSpPr>
        <p:spPr>
          <a:xfrm>
            <a:off x="713105" y="347345"/>
            <a:ext cx="7759065" cy="4851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ea typeface="宋体" panose="02010600030101010101" pitchFamily="2" charset="-122"/>
                <a:sym typeface="+mn-ea"/>
              </a:rPr>
              <a:t>焊接</a:t>
            </a:r>
            <a:r>
              <a:rPr lang="en-US" altLang="zh-CN">
                <a:ea typeface="宋体" panose="02010600030101010101" pitchFamily="2" charset="-122"/>
                <a:sym typeface="+mn-ea"/>
              </a:rPr>
              <a:t>PCB</a:t>
            </a:r>
            <a:endParaRPr lang="en-US" altLang="zh-CN">
              <a:ea typeface="宋体" panose="02010600030101010101" pitchFamily="2" charset="-122"/>
              <a:sym typeface="+mn-ea"/>
            </a:endParaRPr>
          </a:p>
        </p:txBody>
      </p:sp>
      <p:sp>
        <p:nvSpPr>
          <p:cNvPr id="1" name="文本框 0"/>
          <p:cNvSpPr txBox="1"/>
          <p:nvPr/>
        </p:nvSpPr>
        <p:spPr>
          <a:xfrm>
            <a:off x="568325" y="832485"/>
            <a:ext cx="5560695" cy="1377950"/>
          </a:xfrm>
          <a:prstGeom prst="rect">
            <a:avLst/>
          </a:prstGeom>
          <a:noFill/>
        </p:spPr>
        <p:txBody>
          <a:bodyPr wrap="square" rtlCol="0">
            <a:noAutofit/>
          </a:bodyPr>
          <a:p>
            <a:r>
              <a:rPr lang="zh-CN" altLang="en-US">
                <a:solidFill>
                  <a:schemeClr val="accent4"/>
                </a:solidFill>
                <a:ea typeface="宋体" panose="02010600030101010101" pitchFamily="2" charset="-122"/>
              </a:rPr>
              <a:t>流程</a:t>
            </a:r>
            <a:r>
              <a:rPr lang="en-US" altLang="zh-CN">
                <a:solidFill>
                  <a:schemeClr val="accent4"/>
                </a:solidFill>
                <a:ea typeface="宋体" panose="02010600030101010101" pitchFamily="2" charset="-122"/>
              </a:rPr>
              <a:t>:</a:t>
            </a:r>
            <a:endParaRPr lang="en-US" altLang="zh-CN">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1.</a:t>
            </a:r>
            <a:r>
              <a:rPr lang="zh-CN" altLang="en-US">
                <a:solidFill>
                  <a:schemeClr val="accent4"/>
                </a:solidFill>
                <a:ea typeface="宋体" panose="02010600030101010101" pitchFamily="2" charset="-122"/>
              </a:rPr>
              <a:t>用马蹄形烙铁头以拖焊的方式配合助焊剂焊接芯片</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2.LED</a:t>
            </a:r>
            <a:r>
              <a:rPr lang="zh-CN" altLang="en-US">
                <a:solidFill>
                  <a:schemeClr val="accent4"/>
                </a:solidFill>
                <a:ea typeface="宋体" panose="02010600030101010101" pitchFamily="2" charset="-122"/>
              </a:rPr>
              <a:t>，电阻，电容使用焊锡膏，热风枪，恒温加热台进行加热焊接</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3.</a:t>
            </a:r>
            <a:r>
              <a:rPr lang="zh-CN" altLang="en-US">
                <a:solidFill>
                  <a:schemeClr val="accent4"/>
                </a:solidFill>
                <a:ea typeface="宋体" panose="02010600030101010101" pitchFamily="2" charset="-122"/>
              </a:rPr>
              <a:t>按键，排针，排座使用尖嘴烙铁头以点焊的方式焊接</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4.</a:t>
            </a:r>
            <a:r>
              <a:rPr lang="zh-CN" altLang="en-US">
                <a:solidFill>
                  <a:schemeClr val="accent4"/>
                </a:solidFill>
                <a:ea typeface="宋体" panose="02010600030101010101" pitchFamily="2" charset="-122"/>
              </a:rPr>
              <a:t>使用专用洗板水对</a:t>
            </a:r>
            <a:r>
              <a:rPr lang="en-US" altLang="zh-CN">
                <a:solidFill>
                  <a:schemeClr val="accent4"/>
                </a:solidFill>
                <a:ea typeface="宋体" panose="02010600030101010101" pitchFamily="2" charset="-122"/>
              </a:rPr>
              <a:t>PCB</a:t>
            </a:r>
            <a:r>
              <a:rPr lang="zh-CN" altLang="en-US">
                <a:solidFill>
                  <a:schemeClr val="accent4"/>
                </a:solidFill>
                <a:ea typeface="宋体" panose="02010600030101010101" pitchFamily="2" charset="-122"/>
              </a:rPr>
              <a:t>进行擦洗清洁，擦除多余的松香</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5.</a:t>
            </a:r>
            <a:r>
              <a:rPr lang="zh-CN" altLang="en-US">
                <a:solidFill>
                  <a:schemeClr val="accent4"/>
                </a:solidFill>
                <a:ea typeface="宋体" panose="02010600030101010101" pitchFamily="2" charset="-122"/>
              </a:rPr>
              <a:t>用万用表测试引脚之间的通断</a:t>
            </a:r>
            <a:endParaRPr lang="zh-CN" altLang="en-US">
              <a:solidFill>
                <a:schemeClr val="accent4"/>
              </a:solidFill>
              <a:ea typeface="宋体" panose="02010600030101010101" pitchFamily="2" charset="-122"/>
            </a:endParaRPr>
          </a:p>
        </p:txBody>
      </p:sp>
      <p:sp>
        <p:nvSpPr>
          <p:cNvPr id="3" name="文本框 2"/>
          <p:cNvSpPr txBox="1"/>
          <p:nvPr/>
        </p:nvSpPr>
        <p:spPr>
          <a:xfrm>
            <a:off x="568325" y="2341245"/>
            <a:ext cx="540385" cy="306705"/>
          </a:xfrm>
          <a:prstGeom prst="rect">
            <a:avLst/>
          </a:prstGeom>
          <a:noFill/>
        </p:spPr>
        <p:txBody>
          <a:bodyPr wrap="square" rtlCol="0">
            <a:spAutoFit/>
          </a:bodyPr>
          <a:p>
            <a:r>
              <a:rPr lang="zh-CN" altLang="en-US">
                <a:solidFill>
                  <a:schemeClr val="accent4"/>
                </a:solidFill>
              </a:rPr>
              <a:t>成果：</a:t>
            </a:r>
            <a:endParaRPr lang="zh-CN" altLang="en-US">
              <a:solidFill>
                <a:schemeClr val="accent4"/>
              </a:solidFill>
            </a:endParaRPr>
          </a:p>
        </p:txBody>
      </p:sp>
      <p:pic>
        <p:nvPicPr>
          <p:cNvPr id="29" name="图片 29" descr="IMG_20230508_155029"/>
          <p:cNvPicPr>
            <a:picLocks noChangeAspect="1"/>
          </p:cNvPicPr>
          <p:nvPr>
            <p:custDataLst>
              <p:tags r:id="rId1"/>
            </p:custDataLst>
          </p:nvPr>
        </p:nvPicPr>
        <p:blipFill>
          <a:blip r:embed="rId2"/>
          <a:srcRect l="2667" t="17384" r="8463" b="1632"/>
          <a:stretch>
            <a:fillRect/>
          </a:stretch>
        </p:blipFill>
        <p:spPr>
          <a:xfrm>
            <a:off x="1223010" y="2571433"/>
            <a:ext cx="2073910" cy="2520315"/>
          </a:xfrm>
          <a:prstGeom prst="rect">
            <a:avLst/>
          </a:prstGeom>
        </p:spPr>
      </p:pic>
      <p:pic>
        <p:nvPicPr>
          <p:cNvPr id="31" name="图片 31" descr="IMG_20230508_155042"/>
          <p:cNvPicPr>
            <a:picLocks noChangeAspect="1"/>
          </p:cNvPicPr>
          <p:nvPr>
            <p:custDataLst>
              <p:tags r:id="rId3"/>
            </p:custDataLst>
          </p:nvPr>
        </p:nvPicPr>
        <p:blipFill>
          <a:blip r:embed="rId4"/>
          <a:srcRect t="14931" b="12396"/>
          <a:stretch>
            <a:fillRect/>
          </a:stretch>
        </p:blipFill>
        <p:spPr>
          <a:xfrm>
            <a:off x="3559810" y="2571750"/>
            <a:ext cx="2599055" cy="2519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23" name="Shape 923"/>
        <p:cNvGrpSpPr/>
        <p:nvPr/>
      </p:nvGrpSpPr>
      <p:grpSpPr>
        <a:xfrm>
          <a:off x="0" y="0"/>
          <a:ext cx="0" cy="0"/>
          <a:chOff x="0" y="0"/>
          <a:chExt cx="0" cy="0"/>
        </a:xfrm>
      </p:grpSpPr>
      <p:sp>
        <p:nvSpPr>
          <p:cNvPr id="924" name="Google Shape;924;p39"/>
          <p:cNvSpPr txBox="1"/>
          <p:nvPr>
            <p:ph type="title"/>
          </p:nvPr>
        </p:nvSpPr>
        <p:spPr>
          <a:xfrm>
            <a:off x="713105" y="455930"/>
            <a:ext cx="7759065" cy="376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sym typeface="+mn-ea"/>
              </a:rPr>
              <a:t>代码编写</a:t>
            </a:r>
            <a:endParaRPr lang="en-GB"/>
          </a:p>
        </p:txBody>
      </p:sp>
      <p:sp>
        <p:nvSpPr>
          <p:cNvPr id="1" name="文本框 0"/>
          <p:cNvSpPr txBox="1"/>
          <p:nvPr/>
        </p:nvSpPr>
        <p:spPr>
          <a:xfrm>
            <a:off x="529590" y="1627505"/>
            <a:ext cx="6541135" cy="1143000"/>
          </a:xfrm>
          <a:prstGeom prst="rect">
            <a:avLst/>
          </a:prstGeom>
          <a:noFill/>
        </p:spPr>
        <p:txBody>
          <a:bodyPr wrap="square" rtlCol="0">
            <a:noAutofit/>
          </a:bodyPr>
          <a:p>
            <a:r>
              <a:rPr lang="zh-CN" altLang="en-US">
                <a:solidFill>
                  <a:schemeClr val="accent4"/>
                </a:solidFill>
                <a:ea typeface="宋体" panose="02010600030101010101" pitchFamily="2" charset="-122"/>
              </a:rPr>
              <a:t>下位机</a:t>
            </a:r>
            <a:r>
              <a:rPr lang="en-US" altLang="zh-CN">
                <a:solidFill>
                  <a:schemeClr val="accent4"/>
                </a:solidFill>
                <a:ea typeface="宋体" panose="02010600030101010101" pitchFamily="2" charset="-122"/>
              </a:rPr>
              <a:t>:</a:t>
            </a:r>
            <a:endParaRPr lang="en-US" altLang="zh-CN">
              <a:solidFill>
                <a:schemeClr val="accent4"/>
              </a:solidFill>
            </a:endParaRPr>
          </a:p>
          <a:p>
            <a:r>
              <a:rPr lang="en-US" altLang="zh-CN">
                <a:solidFill>
                  <a:schemeClr val="accent4"/>
                </a:solidFill>
              </a:rPr>
              <a:t>1.</a:t>
            </a:r>
            <a:r>
              <a:rPr lang="zh-CN" altLang="en-US">
                <a:solidFill>
                  <a:schemeClr val="accent4"/>
                </a:solidFill>
                <a:ea typeface="宋体" panose="02010600030101010101" pitchFamily="2" charset="-122"/>
              </a:rPr>
              <a:t>依据通信协议实现各个模块的读写的函数，并实现任务逻辑，单独封装成任务</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2.</a:t>
            </a:r>
            <a:r>
              <a:rPr lang="zh-CN" altLang="en-US">
                <a:solidFill>
                  <a:schemeClr val="accent4"/>
                </a:solidFill>
                <a:ea typeface="宋体" panose="02010600030101010101" pitchFamily="2" charset="-122"/>
              </a:rPr>
              <a:t>设计有限状态的机流程图，细分每个任务，划分周期，提高</a:t>
            </a:r>
            <a:r>
              <a:rPr lang="en-US" altLang="zh-CN">
                <a:solidFill>
                  <a:schemeClr val="accent4"/>
                </a:solidFill>
                <a:ea typeface="宋体" panose="02010600030101010101" pitchFamily="2" charset="-122"/>
              </a:rPr>
              <a:t>CPU</a:t>
            </a:r>
            <a:r>
              <a:rPr lang="zh-CN" altLang="en-US">
                <a:solidFill>
                  <a:schemeClr val="accent4"/>
                </a:solidFill>
                <a:ea typeface="宋体" panose="02010600030101010101" pitchFamily="2" charset="-122"/>
              </a:rPr>
              <a:t>利用率。</a:t>
            </a:r>
            <a:endParaRPr lang="zh-CN" altLang="en-US">
              <a:solidFill>
                <a:schemeClr val="accent4"/>
              </a:solidFill>
              <a:ea typeface="宋体" panose="02010600030101010101" pitchFamily="2" charset="-122"/>
            </a:endParaRPr>
          </a:p>
          <a:p>
            <a:r>
              <a:rPr lang="en-US" altLang="zh-CN">
                <a:solidFill>
                  <a:schemeClr val="accent4"/>
                </a:solidFill>
                <a:ea typeface="宋体" panose="02010600030101010101" pitchFamily="2" charset="-122"/>
              </a:rPr>
              <a:t>3.</a:t>
            </a:r>
            <a:r>
              <a:rPr lang="zh-CN" altLang="en-US">
                <a:solidFill>
                  <a:schemeClr val="accent4"/>
                </a:solidFill>
                <a:ea typeface="宋体" panose="02010600030101010101" pitchFamily="2" charset="-122"/>
              </a:rPr>
              <a:t>编写调度代码，使用硬件定时器，实现以</a:t>
            </a:r>
            <a:r>
              <a:rPr lang="en-US" altLang="zh-CN">
                <a:solidFill>
                  <a:schemeClr val="accent4"/>
                </a:solidFill>
                <a:ea typeface="宋体" panose="02010600030101010101" pitchFamily="2" charset="-122"/>
              </a:rPr>
              <a:t>5ms</a:t>
            </a:r>
            <a:r>
              <a:rPr lang="zh-CN" altLang="en-US">
                <a:solidFill>
                  <a:schemeClr val="accent4"/>
                </a:solidFill>
                <a:ea typeface="宋体" panose="02010600030101010101" pitchFamily="2" charset="-122"/>
              </a:rPr>
              <a:t>为一个</a:t>
            </a:r>
            <a:r>
              <a:rPr lang="en-US" altLang="zh-CN">
                <a:solidFill>
                  <a:schemeClr val="accent4"/>
                </a:solidFill>
                <a:ea typeface="宋体" panose="02010600030101010101" pitchFamily="2" charset="-122"/>
              </a:rPr>
              <a:t>tick</a:t>
            </a:r>
            <a:r>
              <a:rPr lang="zh-CN" altLang="en-US">
                <a:solidFill>
                  <a:schemeClr val="accent4"/>
                </a:solidFill>
                <a:ea typeface="宋体" panose="02010600030101010101" pitchFamily="2" charset="-122"/>
              </a:rPr>
              <a:t>的任务调度系统，使用双向循环链表的数据结构对所有长周期与短周期任务进行遍历，调度执行</a:t>
            </a:r>
            <a:endParaRPr lang="zh-CN" altLang="en-US">
              <a:solidFill>
                <a:schemeClr val="accent4"/>
              </a:solidFill>
              <a:ea typeface="宋体" panose="02010600030101010101" pitchFamily="2" charset="-122"/>
            </a:endParaRPr>
          </a:p>
        </p:txBody>
      </p:sp>
      <p:sp>
        <p:nvSpPr>
          <p:cNvPr id="2" name="文本框 1"/>
          <p:cNvSpPr txBox="1"/>
          <p:nvPr/>
        </p:nvSpPr>
        <p:spPr>
          <a:xfrm>
            <a:off x="529590" y="1186180"/>
            <a:ext cx="966470" cy="258445"/>
          </a:xfrm>
          <a:prstGeom prst="rect">
            <a:avLst/>
          </a:prstGeom>
          <a:noFill/>
        </p:spPr>
        <p:txBody>
          <a:bodyPr wrap="square" rtlCol="0">
            <a:noAutofit/>
          </a:bodyPr>
          <a:p>
            <a:r>
              <a:rPr lang="zh-CN" altLang="en-US">
                <a:solidFill>
                  <a:schemeClr val="accent4"/>
                </a:solidFill>
                <a:sym typeface="+mn-ea"/>
              </a:rPr>
              <a:t>主要实现：</a:t>
            </a:r>
            <a:endParaRPr lang="en-US" altLang="zh-CN"/>
          </a:p>
        </p:txBody>
      </p:sp>
      <p:sp>
        <p:nvSpPr>
          <p:cNvPr id="3" name="文本框 2"/>
          <p:cNvSpPr txBox="1"/>
          <p:nvPr>
            <p:custDataLst>
              <p:tags r:id="rId1"/>
            </p:custDataLst>
          </p:nvPr>
        </p:nvSpPr>
        <p:spPr>
          <a:xfrm>
            <a:off x="529590" y="2770505"/>
            <a:ext cx="6541135" cy="777875"/>
          </a:xfrm>
          <a:prstGeom prst="rect">
            <a:avLst/>
          </a:prstGeom>
          <a:noFill/>
        </p:spPr>
        <p:txBody>
          <a:bodyPr wrap="square" rtlCol="0">
            <a:noAutofit/>
          </a:bodyPr>
          <a:p>
            <a:r>
              <a:rPr lang="zh-CN" altLang="en-US">
                <a:solidFill>
                  <a:schemeClr val="accent4"/>
                </a:solidFill>
                <a:ea typeface="宋体" panose="02010600030101010101" pitchFamily="2" charset="-122"/>
              </a:rPr>
              <a:t>上位机</a:t>
            </a:r>
            <a:r>
              <a:rPr lang="en-US" altLang="zh-CN">
                <a:solidFill>
                  <a:schemeClr val="accent4"/>
                </a:solidFill>
                <a:ea typeface="宋体" panose="02010600030101010101" pitchFamily="2" charset="-122"/>
              </a:rPr>
              <a:t>:</a:t>
            </a:r>
            <a:endParaRPr lang="en-US" altLang="zh-CN">
              <a:solidFill>
                <a:schemeClr val="accent4"/>
              </a:solidFill>
            </a:endParaRPr>
          </a:p>
          <a:p>
            <a:r>
              <a:rPr lang="zh-CN">
                <a:solidFill>
                  <a:schemeClr val="accent4"/>
                </a:solidFill>
                <a:ea typeface="宋体" panose="02010600030101010101" pitchFamily="2" charset="-122"/>
              </a:rPr>
              <a:t>在阿里云创建物联网设备实例，添加各个传感器的子模块，实时接受来自下位机发送的数据，如下图所示。</a:t>
            </a:r>
            <a:endParaRPr lang="zh-CN">
              <a:solidFill>
                <a:schemeClr val="accent4"/>
              </a:solidFill>
              <a:ea typeface="宋体" panose="02010600030101010101" pitchFamily="2" charset="-122"/>
            </a:endParaRPr>
          </a:p>
        </p:txBody>
      </p:sp>
      <p:pic>
        <p:nvPicPr>
          <p:cNvPr id="22" name="图片 22" descr="图6.1.4.2-整体测试-阿里云"/>
          <p:cNvPicPr>
            <a:picLocks noChangeAspect="1"/>
          </p:cNvPicPr>
          <p:nvPr>
            <p:custDataLst>
              <p:tags r:id="rId2"/>
            </p:custDataLst>
          </p:nvPr>
        </p:nvPicPr>
        <p:blipFill>
          <a:blip r:embed="rId3"/>
          <a:stretch>
            <a:fillRect/>
          </a:stretch>
        </p:blipFill>
        <p:spPr>
          <a:xfrm>
            <a:off x="1377633" y="3469958"/>
            <a:ext cx="5262245" cy="1673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23" name="Shape 923"/>
        <p:cNvGrpSpPr/>
        <p:nvPr/>
      </p:nvGrpSpPr>
      <p:grpSpPr>
        <a:xfrm>
          <a:off x="0" y="0"/>
          <a:ext cx="0" cy="0"/>
          <a:chOff x="0" y="0"/>
          <a:chExt cx="0" cy="0"/>
        </a:xfrm>
      </p:grpSpPr>
      <p:sp>
        <p:nvSpPr>
          <p:cNvPr id="924" name="Google Shape;924;p39"/>
          <p:cNvSpPr txBox="1"/>
          <p:nvPr>
            <p:ph type="title"/>
          </p:nvPr>
        </p:nvSpPr>
        <p:spPr>
          <a:xfrm>
            <a:off x="713105" y="455930"/>
            <a:ext cx="7759065" cy="3765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成果展示</a:t>
            </a:r>
            <a:endParaRPr lang="zh-CN" altLang="en-US">
              <a:ea typeface="宋体" panose="02010600030101010101" pitchFamily="2" charset="-122"/>
            </a:endParaRPr>
          </a:p>
        </p:txBody>
      </p:sp>
      <p:sp>
        <p:nvSpPr>
          <p:cNvPr id="4" name="文本框 3"/>
          <p:cNvSpPr txBox="1"/>
          <p:nvPr/>
        </p:nvSpPr>
        <p:spPr>
          <a:xfrm>
            <a:off x="519430" y="1082040"/>
            <a:ext cx="1170305" cy="385445"/>
          </a:xfrm>
          <a:prstGeom prst="rect">
            <a:avLst/>
          </a:prstGeom>
          <a:noFill/>
        </p:spPr>
        <p:txBody>
          <a:bodyPr wrap="square" rtlCol="0">
            <a:noAutofit/>
          </a:bodyPr>
          <a:p>
            <a:r>
              <a:rPr lang="zh-CN" altLang="en-US">
                <a:solidFill>
                  <a:schemeClr val="accent4"/>
                </a:solidFill>
              </a:rPr>
              <a:t>温度传感器：</a:t>
            </a:r>
            <a:endParaRPr lang="zh-CN" altLang="en-US">
              <a:solidFill>
                <a:schemeClr val="accent4"/>
              </a:solidFill>
            </a:endParaRPr>
          </a:p>
        </p:txBody>
      </p:sp>
      <p:pic>
        <p:nvPicPr>
          <p:cNvPr id="19" name="图片 19" descr="图6.1.1.1-温度测试"/>
          <p:cNvPicPr>
            <a:picLocks noChangeAspect="1"/>
          </p:cNvPicPr>
          <p:nvPr>
            <p:custDataLst>
              <p:tags r:id="rId1"/>
            </p:custDataLst>
          </p:nvPr>
        </p:nvPicPr>
        <p:blipFill>
          <a:blip r:embed="rId2"/>
          <a:stretch>
            <a:fillRect/>
          </a:stretch>
        </p:blipFill>
        <p:spPr>
          <a:xfrm>
            <a:off x="519430" y="1490980"/>
            <a:ext cx="1435100" cy="723900"/>
          </a:xfrm>
          <a:prstGeom prst="rect">
            <a:avLst/>
          </a:prstGeom>
        </p:spPr>
      </p:pic>
      <p:sp>
        <p:nvSpPr>
          <p:cNvPr id="5" name="文本框 4"/>
          <p:cNvSpPr txBox="1"/>
          <p:nvPr>
            <p:custDataLst>
              <p:tags r:id="rId3"/>
            </p:custDataLst>
          </p:nvPr>
        </p:nvSpPr>
        <p:spPr>
          <a:xfrm>
            <a:off x="2280285" y="1105535"/>
            <a:ext cx="1276350" cy="385445"/>
          </a:xfrm>
          <a:prstGeom prst="rect">
            <a:avLst/>
          </a:prstGeom>
          <a:noFill/>
        </p:spPr>
        <p:txBody>
          <a:bodyPr wrap="square" rtlCol="0">
            <a:noAutofit/>
          </a:bodyPr>
          <a:p>
            <a:r>
              <a:rPr lang="zh-CN" altLang="en-US">
                <a:solidFill>
                  <a:schemeClr val="accent4"/>
                </a:solidFill>
              </a:rPr>
              <a:t>加速度传感器：</a:t>
            </a:r>
            <a:endParaRPr lang="zh-CN" altLang="en-US">
              <a:solidFill>
                <a:schemeClr val="accent4"/>
              </a:solidFill>
            </a:endParaRPr>
          </a:p>
        </p:txBody>
      </p:sp>
      <p:sp>
        <p:nvSpPr>
          <p:cNvPr id="6" name="文本框 5"/>
          <p:cNvSpPr txBox="1"/>
          <p:nvPr>
            <p:custDataLst>
              <p:tags r:id="rId4"/>
            </p:custDataLst>
          </p:nvPr>
        </p:nvSpPr>
        <p:spPr>
          <a:xfrm>
            <a:off x="4568825" y="1105535"/>
            <a:ext cx="1619250" cy="385445"/>
          </a:xfrm>
          <a:prstGeom prst="rect">
            <a:avLst/>
          </a:prstGeom>
          <a:noFill/>
        </p:spPr>
        <p:txBody>
          <a:bodyPr wrap="square" rtlCol="0">
            <a:noAutofit/>
          </a:bodyPr>
          <a:p>
            <a:r>
              <a:rPr lang="zh-CN" altLang="en-US">
                <a:solidFill>
                  <a:schemeClr val="accent4"/>
                </a:solidFill>
              </a:rPr>
              <a:t>心率血氧传感器：</a:t>
            </a:r>
            <a:endParaRPr lang="zh-CN" altLang="en-US">
              <a:solidFill>
                <a:schemeClr val="accent4"/>
              </a:solidFill>
            </a:endParaRPr>
          </a:p>
        </p:txBody>
      </p:sp>
      <p:pic>
        <p:nvPicPr>
          <p:cNvPr id="18" name="图片 18" descr="MAX30102"/>
          <p:cNvPicPr>
            <a:picLocks noChangeAspect="1"/>
          </p:cNvPicPr>
          <p:nvPr>
            <p:custDataLst>
              <p:tags r:id="rId5"/>
            </p:custDataLst>
          </p:nvPr>
        </p:nvPicPr>
        <p:blipFill>
          <a:blip r:embed="rId6"/>
          <a:stretch>
            <a:fillRect/>
          </a:stretch>
        </p:blipFill>
        <p:spPr>
          <a:xfrm>
            <a:off x="4568825" y="1490980"/>
            <a:ext cx="2944495" cy="704850"/>
          </a:xfrm>
          <a:prstGeom prst="rect">
            <a:avLst/>
          </a:prstGeom>
        </p:spPr>
      </p:pic>
      <p:pic>
        <p:nvPicPr>
          <p:cNvPr id="20" name="图片 20" descr="图6.1.3.1-MPU6050测试"/>
          <p:cNvPicPr>
            <a:picLocks noChangeAspect="1"/>
          </p:cNvPicPr>
          <p:nvPr>
            <p:custDataLst>
              <p:tags r:id="rId7"/>
            </p:custDataLst>
          </p:nvPr>
        </p:nvPicPr>
        <p:blipFill>
          <a:blip r:embed="rId8"/>
          <a:stretch>
            <a:fillRect/>
          </a:stretch>
        </p:blipFill>
        <p:spPr>
          <a:xfrm>
            <a:off x="2280285" y="1490980"/>
            <a:ext cx="2038350" cy="704850"/>
          </a:xfrm>
          <a:prstGeom prst="rect">
            <a:avLst/>
          </a:prstGeom>
        </p:spPr>
      </p:pic>
      <p:sp>
        <p:nvSpPr>
          <p:cNvPr id="8" name="文本框 7"/>
          <p:cNvSpPr txBox="1"/>
          <p:nvPr>
            <p:custDataLst>
              <p:tags r:id="rId9"/>
            </p:custDataLst>
          </p:nvPr>
        </p:nvSpPr>
        <p:spPr>
          <a:xfrm>
            <a:off x="529590" y="2445385"/>
            <a:ext cx="1170305" cy="385445"/>
          </a:xfrm>
          <a:prstGeom prst="rect">
            <a:avLst/>
          </a:prstGeom>
          <a:noFill/>
        </p:spPr>
        <p:txBody>
          <a:bodyPr wrap="square" rtlCol="0">
            <a:noAutofit/>
          </a:bodyPr>
          <a:p>
            <a:r>
              <a:rPr lang="en-US" altLang="zh-CN">
                <a:solidFill>
                  <a:schemeClr val="accent4"/>
                </a:solidFill>
              </a:rPr>
              <a:t>OLED</a:t>
            </a:r>
            <a:r>
              <a:rPr lang="zh-CN" altLang="en-US">
                <a:solidFill>
                  <a:schemeClr val="accent4"/>
                </a:solidFill>
                <a:ea typeface="宋体" panose="02010600030101010101" pitchFamily="2" charset="-122"/>
              </a:rPr>
              <a:t>屏：</a:t>
            </a:r>
            <a:endParaRPr lang="zh-CN" altLang="en-US">
              <a:solidFill>
                <a:schemeClr val="accent4"/>
              </a:solidFill>
              <a:ea typeface="宋体" panose="02010600030101010101" pitchFamily="2" charset="-122"/>
            </a:endParaRPr>
          </a:p>
        </p:txBody>
      </p:sp>
      <p:pic>
        <p:nvPicPr>
          <p:cNvPr id="23" name="图片 23" descr="图6.1.4.3-整体测试-OLED"/>
          <p:cNvPicPr>
            <a:picLocks noChangeAspect="1"/>
          </p:cNvPicPr>
          <p:nvPr>
            <p:custDataLst>
              <p:tags r:id="rId10"/>
            </p:custDataLst>
          </p:nvPr>
        </p:nvPicPr>
        <p:blipFill>
          <a:blip r:embed="rId11"/>
          <a:stretch>
            <a:fillRect/>
          </a:stretch>
        </p:blipFill>
        <p:spPr>
          <a:xfrm>
            <a:off x="519430" y="2810510"/>
            <a:ext cx="1802130" cy="16046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1ff2f7cb-0d87-4fd9-8348-9dbd2f2ef352"/>
  <p:tag name="COMMONDATA" val="eyJoZGlkIjoiNTYyNDNkYjBmNWZkZjhkYzVhMTJjOTIzODJlNGQ5Nz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Words>
  <Application>WPS 演示</Application>
  <PresentationFormat/>
  <Paragraphs>97</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宋体</vt:lpstr>
      <vt:lpstr>Wingdings</vt:lpstr>
      <vt:lpstr>Arial</vt:lpstr>
      <vt:lpstr>Blinker SemiBold</vt:lpstr>
      <vt:lpstr>Segoe Print</vt:lpstr>
      <vt:lpstr>Big Shoulders Text Light</vt:lpstr>
      <vt:lpstr>Blinker</vt:lpstr>
      <vt:lpstr>Be Vietnam</vt:lpstr>
      <vt:lpstr>Fira Sans Condensed Medium</vt:lpstr>
      <vt:lpstr>Proxima Nova Semibold</vt:lpstr>
      <vt:lpstr>Proxima Nova</vt:lpstr>
      <vt:lpstr>Big Shoulders Text</vt:lpstr>
      <vt:lpstr>Big Shoulders Text SemiBold</vt:lpstr>
      <vt:lpstr>微软雅黑</vt:lpstr>
      <vt:lpstr>Arial Unicode MS</vt:lpstr>
      <vt:lpstr>Exo</vt:lpstr>
      <vt:lpstr>Calibri</vt:lpstr>
      <vt:lpstr>Amatic SC</vt:lpstr>
      <vt:lpstr>Roboto Medium</vt:lpstr>
      <vt:lpstr>方正粗黑宋简体</vt:lpstr>
      <vt:lpstr>仿宋</vt:lpstr>
      <vt:lpstr>黑体</vt:lpstr>
      <vt:lpstr>Innovo AI Meeting by Slidesgo</vt:lpstr>
      <vt:lpstr>毕业设计汇报</vt:lpstr>
      <vt:lpstr>04</vt:lpstr>
      <vt:lpstr>About the Project</vt:lpstr>
      <vt:lpstr>Objectives Progress </vt:lpstr>
      <vt:lpstr>KPI Dashboard</vt:lpstr>
      <vt:lpstr>设计电路原理图与PCB图</vt:lpstr>
      <vt:lpstr>设计电路原理图与PCB图</vt:lpstr>
      <vt:lpstr>Project Schedule</vt:lpstr>
      <vt:lpstr>代码编写</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毕业设计汇报</dc:title>
  <dc:creator/>
  <cp:lastModifiedBy>霓虹街头紫店里面</cp:lastModifiedBy>
  <cp:revision>34</cp:revision>
  <dcterms:created xsi:type="dcterms:W3CDTF">2023-05-16T12:46:00Z</dcterms:created>
  <dcterms:modified xsi:type="dcterms:W3CDTF">2023-05-17T14:00:47Z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1CBADF52D8F049FA8A5A5CC0977345A4_13</vt:lpwstr>
  </property>
  <property fmtid="{D5CDD505-2E9C-101B-9397-08002B2CF9AE}" pid="3" name="KSOProductBuildVer">
    <vt:lpwstr>2052-11.1.0.14036</vt:lpwstr>
  </property>
</Properties>
</file>