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8" r:id="rId1"/>
  </p:sldMasterIdLst>
  <p:sldIdLst>
    <p:sldId id="256" r:id="rId2"/>
    <p:sldId id="258" r:id="rId3"/>
    <p:sldId id="257" r:id="rId4"/>
    <p:sldId id="261" r:id="rId5"/>
    <p:sldId id="274" r:id="rId6"/>
    <p:sldId id="276" r:id="rId7"/>
    <p:sldId id="277" r:id="rId8"/>
    <p:sldId id="259" r:id="rId9"/>
    <p:sldId id="260" r:id="rId10"/>
    <p:sldId id="262" r:id="rId11"/>
    <p:sldId id="269" r:id="rId12"/>
    <p:sldId id="273" r:id="rId13"/>
    <p:sldId id="271" r:id="rId14"/>
    <p:sldId id="278" r:id="rId15"/>
    <p:sldId id="279" r:id="rId16"/>
    <p:sldId id="270" r:id="rId17"/>
    <p:sldId id="27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987" autoAdjust="0"/>
    <p:restoredTop sz="94660" autoAdjust="0"/>
  </p:normalViewPr>
  <p:slideViewPr>
    <p:cSldViewPr snapToGrid="0">
      <p:cViewPr varScale="1">
        <p:scale>
          <a:sx n="70" d="100"/>
          <a:sy n="70" d="100"/>
        </p:scale>
        <p:origin x="38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smtClean="0"/>
              <a:pPr/>
              <a:t>11/30/2024</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smtClean="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130855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000522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385934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706520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172349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7634765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803856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4061269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006013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684103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348295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11/30/2024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372549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11/30/2024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324801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11/30/2024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538759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11/30/2024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829486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984080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624980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smtClean="0"/>
              <a:pPr/>
              <a:t>11/30/2024</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69269592"/>
      </p:ext>
    </p:extLst>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 id="2147483710" r:id="rId12"/>
    <p:sldLayoutId id="2147483711" r:id="rId13"/>
    <p:sldLayoutId id="2147483712" r:id="rId14"/>
    <p:sldLayoutId id="2147483713" r:id="rId15"/>
    <p:sldLayoutId id="2147483714" r:id="rId16"/>
    <p:sldLayoutId id="2147483715"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7.jpe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7.jpe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7.jpe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3D5908C4-ADAC-E9A2-CB79-86519CEB66BF}"/>
              </a:ext>
            </a:extLst>
          </p:cNvPr>
          <p:cNvSpPr>
            <a:spLocks noGrp="1"/>
          </p:cNvSpPr>
          <p:nvPr>
            <p:ph type="ctrTitle"/>
          </p:nvPr>
        </p:nvSpPr>
        <p:spPr>
          <a:xfrm>
            <a:off x="2202873" y="1423555"/>
            <a:ext cx="7782791" cy="2005445"/>
          </a:xfrm>
        </p:spPr>
        <p:txBody>
          <a:bodyPr>
            <a:normAutofit/>
          </a:bodyPr>
          <a:lstStyle/>
          <a:p>
            <a:pPr algn="ctr"/>
            <a:r>
              <a:rPr lang="en-IN" sz="3600" dirty="0">
                <a:latin typeface="Bernard MT Condensed" panose="02050806060905020404" pitchFamily="18" charset="0"/>
              </a:rPr>
              <a:t>INTERNSHIP  REPORT&amp;PROJECT  </a:t>
            </a:r>
            <a:br>
              <a:rPr lang="en-IN" sz="3600" dirty="0">
                <a:latin typeface="Bernard MT Condensed" panose="02050806060905020404" pitchFamily="18" charset="0"/>
              </a:rPr>
            </a:br>
            <a:r>
              <a:rPr lang="en-IN" sz="3600" dirty="0">
                <a:latin typeface="Bernard MT Condensed" panose="02050806060905020404" pitchFamily="18" charset="0"/>
              </a:rPr>
              <a:t>REVIEW-1</a:t>
            </a:r>
            <a:endParaRPr lang="en-GB" sz="3600" dirty="0"/>
          </a:p>
        </p:txBody>
      </p:sp>
      <p:sp>
        <p:nvSpPr>
          <p:cNvPr id="2" name="Subtitle 2">
            <a:extLst>
              <a:ext uri="{FF2B5EF4-FFF2-40B4-BE49-F238E27FC236}">
                <a16:creationId xmlns:a16="http://schemas.microsoft.com/office/drawing/2014/main" id="{E6CB9822-9449-0343-B09B-B615AE8A28B1}"/>
              </a:ext>
            </a:extLst>
          </p:cNvPr>
          <p:cNvSpPr>
            <a:spLocks noGrp="1"/>
          </p:cNvSpPr>
          <p:nvPr>
            <p:ph type="subTitle" idx="1"/>
          </p:nvPr>
        </p:nvSpPr>
        <p:spPr>
          <a:xfrm>
            <a:off x="2493818" y="3429000"/>
            <a:ext cx="7491846" cy="1787236"/>
          </a:xfrm>
          <a:prstGeom prst="rect">
            <a:avLst/>
          </a:prstGeom>
        </p:spPr>
        <p:txBody>
          <a:bodyPr vert="horz" lIns="91440" tIns="45720" rIns="91440" bIns="45720" rtlCol="0" anchor="t">
            <a:normAutofit fontScale="25000" lnSpcReduction="20000"/>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r>
              <a:rPr lang="en-IN" dirty="0">
                <a:latin typeface="Times New Roman" panose="02020603050405020304" pitchFamily="18" charset="0"/>
                <a:cs typeface="Times New Roman" panose="02020603050405020304" pitchFamily="18" charset="0"/>
              </a:rPr>
              <a:t>          </a:t>
            </a:r>
          </a:p>
          <a:p>
            <a:pPr marL="0" indent="0" algn="l">
              <a:buNone/>
            </a:pPr>
            <a:r>
              <a:rPr lang="en-US" sz="7200" dirty="0">
                <a:solidFill>
                  <a:schemeClr val="tx1"/>
                </a:solidFill>
                <a:latin typeface="Times New Roman" panose="02020603050405020304" pitchFamily="18" charset="0"/>
                <a:cs typeface="Times New Roman" panose="02020603050405020304" pitchFamily="18" charset="0"/>
              </a:rPr>
              <a:t>INTERSHIP PERIOD          : 29-05-2024 TO 30-07-2024</a:t>
            </a:r>
            <a:endParaRPr lang="en-US" sz="7200" b="1" dirty="0">
              <a:solidFill>
                <a:schemeClr val="tx1"/>
              </a:solidFill>
              <a:latin typeface="Times New Roman" panose="02020603050405020304" pitchFamily="18" charset="0"/>
              <a:cs typeface="Times New Roman" panose="02020603050405020304" pitchFamily="18" charset="0"/>
            </a:endParaRPr>
          </a:p>
          <a:p>
            <a:pPr marL="0" indent="0" algn="l">
              <a:buNone/>
            </a:pPr>
            <a:r>
              <a:rPr lang="en-US" sz="7200" dirty="0">
                <a:solidFill>
                  <a:schemeClr val="tx1"/>
                </a:solidFill>
                <a:latin typeface="Times New Roman" panose="02020603050405020304" pitchFamily="18" charset="0"/>
                <a:cs typeface="Times New Roman" panose="02020603050405020304" pitchFamily="18" charset="0"/>
              </a:rPr>
              <a:t>STUDENT NAME               : K . CHINNI KRISHNA</a:t>
            </a:r>
            <a:endParaRPr lang="en-US" sz="7200" b="1" dirty="0">
              <a:solidFill>
                <a:schemeClr val="tx1"/>
              </a:solidFill>
              <a:latin typeface="Times New Roman" panose="02020603050405020304" pitchFamily="18" charset="0"/>
              <a:cs typeface="Times New Roman" panose="02020603050405020304" pitchFamily="18" charset="0"/>
            </a:endParaRPr>
          </a:p>
          <a:p>
            <a:pPr marL="0" indent="0" algn="l">
              <a:buNone/>
            </a:pPr>
            <a:r>
              <a:rPr lang="en-US" sz="7200" b="1" dirty="0">
                <a:solidFill>
                  <a:schemeClr val="tx1"/>
                </a:solidFill>
                <a:latin typeface="Times New Roman" panose="02020603050405020304" pitchFamily="18" charset="0"/>
                <a:cs typeface="Times New Roman" panose="02020603050405020304" pitchFamily="18" charset="0"/>
              </a:rPr>
              <a:t>ROLL NO                            : 21691A3708  IV CSE(CS)</a:t>
            </a:r>
          </a:p>
          <a:p>
            <a:pPr marL="0" indent="0" algn="l">
              <a:buNone/>
            </a:pPr>
            <a:r>
              <a:rPr lang="en-US" sz="7200" dirty="0">
                <a:solidFill>
                  <a:schemeClr val="tx1"/>
                </a:solidFill>
                <a:latin typeface="Times New Roman" panose="02020603050405020304" pitchFamily="18" charset="0"/>
                <a:cs typeface="Times New Roman" panose="02020603050405020304" pitchFamily="18" charset="0"/>
              </a:rPr>
              <a:t>REVIEW DATE                   : 19-11-2024</a:t>
            </a:r>
          </a:p>
          <a:p>
            <a:pPr marL="0" indent="0" algn="l">
              <a:buNone/>
            </a:pPr>
            <a:r>
              <a:rPr lang="en-US" sz="7200" dirty="0">
                <a:solidFill>
                  <a:schemeClr val="tx1"/>
                </a:solidFill>
                <a:latin typeface="Times New Roman" panose="02020603050405020304" pitchFamily="18" charset="0"/>
                <a:cs typeface="Times New Roman" panose="02020603050405020304" pitchFamily="18" charset="0"/>
              </a:rPr>
              <a:t>INTERNSHIP MENTOR     :  Mrs. </a:t>
            </a:r>
            <a:r>
              <a:rPr lang="en-US" sz="7200">
                <a:solidFill>
                  <a:schemeClr val="tx1"/>
                </a:solidFill>
                <a:latin typeface="Times New Roman" panose="02020603050405020304" pitchFamily="18" charset="0"/>
                <a:cs typeface="Times New Roman" panose="02020603050405020304" pitchFamily="18" charset="0"/>
              </a:rPr>
              <a:t>A. </a:t>
            </a:r>
            <a:r>
              <a:rPr lang="en-US" sz="7200" dirty="0">
                <a:solidFill>
                  <a:schemeClr val="tx1"/>
                </a:solidFill>
                <a:latin typeface="Times New Roman" panose="02020603050405020304" pitchFamily="18" charset="0"/>
                <a:cs typeface="Times New Roman" panose="02020603050405020304" pitchFamily="18" charset="0"/>
              </a:rPr>
              <a:t>KOMALA</a:t>
            </a:r>
            <a:endParaRPr lang="en-IN" sz="7200" dirty="0">
              <a:solidFill>
                <a:schemeClr val="tx1"/>
              </a:solidFill>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I</a:t>
            </a:r>
          </a:p>
        </p:txBody>
      </p:sp>
    </p:spTree>
    <p:extLst>
      <p:ext uri="{BB962C8B-B14F-4D97-AF65-F5344CB8AC3E}">
        <p14:creationId xmlns:p14="http://schemas.microsoft.com/office/powerpoint/2010/main" val="6098563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8DF441-1D76-2B15-C22A-2C8101146304}"/>
              </a:ext>
            </a:extLst>
          </p:cNvPr>
          <p:cNvSpPr>
            <a:spLocks noGrp="1"/>
          </p:cNvSpPr>
          <p:nvPr>
            <p:ph type="title"/>
          </p:nvPr>
        </p:nvSpPr>
        <p:spPr>
          <a:xfrm>
            <a:off x="841665" y="1122218"/>
            <a:ext cx="10117774" cy="1143001"/>
          </a:xfrm>
        </p:spPr>
        <p:txBody>
          <a:bodyPr>
            <a:normAutofit/>
          </a:bodyPr>
          <a:lstStyle/>
          <a:p>
            <a:r>
              <a:rPr lang="en-US">
                <a:solidFill>
                  <a:schemeClr val="tx1"/>
                </a:solidFill>
                <a:latin typeface="Abadi" panose="020B0604020104020204" pitchFamily="34" charset="0"/>
              </a:rPr>
              <a:t>A</a:t>
            </a:r>
            <a:r>
              <a:rPr lang="en-US" sz="4000">
                <a:solidFill>
                  <a:schemeClr val="tx1"/>
                </a:solidFill>
                <a:latin typeface="Abadi" panose="020B0604020104020204" pitchFamily="34" charset="0"/>
              </a:rPr>
              <a:t>bstract</a:t>
            </a:r>
            <a:endParaRPr lang="en-GB" dirty="0">
              <a:solidFill>
                <a:schemeClr val="tx1"/>
              </a:solidFill>
            </a:endParaRPr>
          </a:p>
        </p:txBody>
      </p:sp>
      <p:sp>
        <p:nvSpPr>
          <p:cNvPr id="3" name="Content Placeholder 2">
            <a:extLst>
              <a:ext uri="{FF2B5EF4-FFF2-40B4-BE49-F238E27FC236}">
                <a16:creationId xmlns:a16="http://schemas.microsoft.com/office/drawing/2014/main" id="{ADF1C4D0-4018-FBD4-5DE1-912A2044EA45}"/>
              </a:ext>
            </a:extLst>
          </p:cNvPr>
          <p:cNvSpPr>
            <a:spLocks noGrp="1"/>
          </p:cNvSpPr>
          <p:nvPr>
            <p:ph idx="1"/>
          </p:nvPr>
        </p:nvSpPr>
        <p:spPr>
          <a:xfrm>
            <a:off x="1204367" y="2464275"/>
            <a:ext cx="10018713" cy="3890682"/>
          </a:xfrm>
        </p:spPr>
        <p:txBody>
          <a:bodyPr>
            <a:normAutofit/>
          </a:bodyPr>
          <a:lstStyle/>
          <a:p>
            <a:pPr algn="just"/>
            <a:r>
              <a:rPr lang="en-GB" dirty="0"/>
              <a:t>In today’s digital age, where images are frequently transmitted and stored on public and private networks, ensuring the security and privacy of sensitive image data has become paramount. Conventional encryption methods, often designed for text-based data, lack the robustness required to effectively secure images due to unique image properties like high data redundancy and inter-pixel correlation. The "Secure Image Encryption and Decryption System" project addresses this gap by designing a specialized encryption and decryption framework for images, aimed at protecting data integrity, privacy, and accessibility for authorized users only.</a:t>
            </a:r>
          </a:p>
        </p:txBody>
      </p:sp>
    </p:spTree>
    <p:extLst>
      <p:ext uri="{BB962C8B-B14F-4D97-AF65-F5344CB8AC3E}">
        <p14:creationId xmlns:p14="http://schemas.microsoft.com/office/powerpoint/2010/main" val="5049233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0CAB9A-2E18-43C3-BDA0-7E142FF09831}"/>
              </a:ext>
            </a:extLst>
          </p:cNvPr>
          <p:cNvSpPr>
            <a:spLocks noGrp="1"/>
          </p:cNvSpPr>
          <p:nvPr>
            <p:ph type="title"/>
          </p:nvPr>
        </p:nvSpPr>
        <p:spPr>
          <a:xfrm>
            <a:off x="777118" y="664204"/>
            <a:ext cx="10787964" cy="1704924"/>
          </a:xfrm>
        </p:spPr>
        <p:txBody>
          <a:bodyPr>
            <a:normAutofit/>
          </a:bodyPr>
          <a:lstStyle/>
          <a:p>
            <a:pPr algn="l"/>
            <a:r>
              <a:rPr lang="en-GB" sz="4000" i="0" dirty="0">
                <a:solidFill>
                  <a:schemeClr val="tx1"/>
                </a:solidFill>
                <a:effectLst/>
                <a:latin typeface="Abadi" panose="020B0604020104020204" pitchFamily="34" charset="0"/>
              </a:rPr>
              <a:t>Advantages of image  encryption and decryption</a:t>
            </a:r>
          </a:p>
        </p:txBody>
      </p:sp>
      <p:sp>
        <p:nvSpPr>
          <p:cNvPr id="3" name="Content Placeholder 2">
            <a:extLst>
              <a:ext uri="{FF2B5EF4-FFF2-40B4-BE49-F238E27FC236}">
                <a16:creationId xmlns:a16="http://schemas.microsoft.com/office/drawing/2014/main" id="{ADC078E4-788B-B3AC-2008-86906B3FCB3A}"/>
              </a:ext>
            </a:extLst>
          </p:cNvPr>
          <p:cNvSpPr>
            <a:spLocks noGrp="1"/>
          </p:cNvSpPr>
          <p:nvPr>
            <p:ph idx="1"/>
          </p:nvPr>
        </p:nvSpPr>
        <p:spPr>
          <a:xfrm>
            <a:off x="1086643" y="2521526"/>
            <a:ext cx="10018713" cy="3771901"/>
          </a:xfrm>
        </p:spPr>
        <p:txBody>
          <a:bodyPr>
            <a:normAutofit fontScale="92500"/>
          </a:bodyPr>
          <a:lstStyle/>
          <a:p>
            <a:pPr marL="0" indent="0" algn="just">
              <a:buNone/>
            </a:pPr>
            <a:r>
              <a:rPr lang="en-GB" b="1" dirty="0"/>
              <a:t>1. Data Confidentiality and Privacy</a:t>
            </a:r>
          </a:p>
          <a:p>
            <a:pPr marL="0" indent="0" algn="just">
              <a:buNone/>
            </a:pPr>
            <a:r>
              <a:rPr lang="en-GB" dirty="0"/>
              <a:t>Encrypting images ensures that only authorized users with the correct decryption key can view the original image. This protects private or sensitive information, such as medical scans, financial documents, and personal photos, from unauthorized access.</a:t>
            </a:r>
          </a:p>
          <a:p>
            <a:pPr marL="0" indent="0" algn="just">
              <a:buNone/>
            </a:pPr>
            <a:r>
              <a:rPr lang="en-GB" b="1" dirty="0"/>
              <a:t>2. Protection Against Unauthorized Access</a:t>
            </a:r>
          </a:p>
          <a:p>
            <a:pPr marL="0" indent="0" algn="just">
              <a:buNone/>
            </a:pPr>
            <a:r>
              <a:rPr lang="en-GB" dirty="0"/>
              <a:t>Encryption protects images from unauthorized users by converting them into unreadable formats. Decryption restores the original image only for authorized users, ensuring controlled access to the image data and securing it even in cases of data breaches or unauthorized file access.</a:t>
            </a:r>
          </a:p>
          <a:p>
            <a:endParaRPr lang="en-GB" dirty="0"/>
          </a:p>
        </p:txBody>
      </p:sp>
    </p:spTree>
    <p:extLst>
      <p:ext uri="{BB962C8B-B14F-4D97-AF65-F5344CB8AC3E}">
        <p14:creationId xmlns:p14="http://schemas.microsoft.com/office/powerpoint/2010/main" val="33902071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AC0813-229B-CEE9-E614-80DB8FDF4D6F}"/>
              </a:ext>
            </a:extLst>
          </p:cNvPr>
          <p:cNvSpPr>
            <a:spLocks noGrp="1"/>
          </p:cNvSpPr>
          <p:nvPr>
            <p:ph type="title"/>
          </p:nvPr>
        </p:nvSpPr>
        <p:spPr>
          <a:xfrm>
            <a:off x="633845" y="690896"/>
            <a:ext cx="10900064" cy="1626277"/>
          </a:xfrm>
        </p:spPr>
        <p:txBody>
          <a:bodyPr>
            <a:noAutofit/>
          </a:bodyPr>
          <a:lstStyle/>
          <a:p>
            <a:r>
              <a:rPr lang="en-GB" sz="3200" i="0" dirty="0">
                <a:solidFill>
                  <a:schemeClr val="tx1"/>
                </a:solidFill>
                <a:effectLst/>
                <a:latin typeface="Abadi" panose="020B0604020104020204" pitchFamily="34" charset="0"/>
              </a:rPr>
              <a:t>Disadvantages of image encryption and</a:t>
            </a:r>
            <a:r>
              <a:rPr lang="en-GB" sz="3200" dirty="0">
                <a:solidFill>
                  <a:schemeClr val="tx1"/>
                </a:solidFill>
                <a:latin typeface="Abadi" panose="020B0604020104020204" pitchFamily="34" charset="0"/>
              </a:rPr>
              <a:t> </a:t>
            </a:r>
            <a:r>
              <a:rPr lang="en-GB" sz="3200" i="0" dirty="0">
                <a:solidFill>
                  <a:schemeClr val="tx1"/>
                </a:solidFill>
                <a:effectLst/>
                <a:latin typeface="Abadi" panose="020B0604020104020204" pitchFamily="34" charset="0"/>
              </a:rPr>
              <a:t>decryption</a:t>
            </a:r>
            <a:br>
              <a:rPr lang="en-GB" sz="3200" b="0" i="0" dirty="0">
                <a:solidFill>
                  <a:schemeClr val="tx1"/>
                </a:solidFill>
                <a:effectLst/>
                <a:latin typeface="Lato" panose="020F0502020204030203" pitchFamily="34" charset="0"/>
              </a:rPr>
            </a:br>
            <a:endParaRPr lang="en-GB" sz="3200" dirty="0">
              <a:solidFill>
                <a:schemeClr val="tx1"/>
              </a:solidFill>
            </a:endParaRPr>
          </a:p>
        </p:txBody>
      </p:sp>
      <p:sp>
        <p:nvSpPr>
          <p:cNvPr id="3" name="Content Placeholder 2">
            <a:extLst>
              <a:ext uri="{FF2B5EF4-FFF2-40B4-BE49-F238E27FC236}">
                <a16:creationId xmlns:a16="http://schemas.microsoft.com/office/drawing/2014/main" id="{A88580B8-E544-F9F6-321F-01B4F064BCD6}"/>
              </a:ext>
            </a:extLst>
          </p:cNvPr>
          <p:cNvSpPr>
            <a:spLocks noGrp="1"/>
          </p:cNvSpPr>
          <p:nvPr>
            <p:ph idx="1"/>
          </p:nvPr>
        </p:nvSpPr>
        <p:spPr>
          <a:xfrm>
            <a:off x="633846" y="2443495"/>
            <a:ext cx="10806546" cy="4625788"/>
          </a:xfrm>
        </p:spPr>
        <p:txBody>
          <a:bodyPr>
            <a:normAutofit/>
          </a:bodyPr>
          <a:lstStyle/>
          <a:p>
            <a:pPr marL="0" indent="0" algn="just">
              <a:buNone/>
            </a:pPr>
            <a:r>
              <a:rPr lang="en-GB" b="1" dirty="0"/>
              <a:t>1. High Computational Overhead</a:t>
            </a:r>
          </a:p>
          <a:p>
            <a:pPr marL="0" indent="0" algn="just">
              <a:buNone/>
            </a:pPr>
            <a:r>
              <a:rPr lang="en-GB" dirty="0"/>
              <a:t>Encryption and decryption processes, especially for high-resolution images, can require substantial computational power and processing time. This can slow down systems, particularly when handling large volumes of images or in real-time applications, like video streaming or live surveillance.</a:t>
            </a:r>
          </a:p>
          <a:p>
            <a:pPr marL="0" indent="0" algn="just">
              <a:buNone/>
            </a:pPr>
            <a:r>
              <a:rPr lang="en-GB" b="1" dirty="0"/>
              <a:t>2. Increased Storage Requirements</a:t>
            </a:r>
          </a:p>
          <a:p>
            <a:pPr marL="0" indent="0" algn="just">
              <a:buNone/>
            </a:pPr>
            <a:r>
              <a:rPr lang="en-GB" dirty="0"/>
              <a:t>Encrypted images often take up more storage space than unencrypted images due to the added complexity in the data structure. This can be a challenge for systems with limited storage capacity, leading to higher storage costs and additional resource requirements.</a:t>
            </a:r>
          </a:p>
          <a:p>
            <a:pPr marL="0" indent="0">
              <a:buNone/>
            </a:pPr>
            <a:endParaRPr lang="en-GB" dirty="0"/>
          </a:p>
        </p:txBody>
      </p:sp>
    </p:spTree>
    <p:extLst>
      <p:ext uri="{BB962C8B-B14F-4D97-AF65-F5344CB8AC3E}">
        <p14:creationId xmlns:p14="http://schemas.microsoft.com/office/powerpoint/2010/main" val="39485379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A37F2-CD86-C02E-291C-992116F56449}"/>
              </a:ext>
            </a:extLst>
          </p:cNvPr>
          <p:cNvSpPr>
            <a:spLocks noGrp="1"/>
          </p:cNvSpPr>
          <p:nvPr>
            <p:ph type="title"/>
          </p:nvPr>
        </p:nvSpPr>
        <p:spPr>
          <a:xfrm>
            <a:off x="1753496" y="685800"/>
            <a:ext cx="2543201" cy="1752599"/>
          </a:xfrm>
        </p:spPr>
        <p:txBody>
          <a:bodyPr vert="horz" lIns="91440" tIns="45720" rIns="91440" bIns="45720" rtlCol="0" anchor="b">
            <a:normAutofit/>
          </a:bodyPr>
          <a:lstStyle/>
          <a:p>
            <a:pPr algn="l"/>
            <a:r>
              <a:rPr lang="en-US" sz="4000" dirty="0">
                <a:solidFill>
                  <a:srgbClr val="FF0000"/>
                </a:solidFill>
              </a:rPr>
              <a:t>Outputs</a:t>
            </a:r>
          </a:p>
        </p:txBody>
      </p:sp>
      <p:pic>
        <p:nvPicPr>
          <p:cNvPr id="1028" name="Picture 4" descr="input_image">
            <a:extLst>
              <a:ext uri="{FF2B5EF4-FFF2-40B4-BE49-F238E27FC236}">
                <a16:creationId xmlns:a16="http://schemas.microsoft.com/office/drawing/2014/main" id="{29F95598-061E-2F13-D33A-785D5FFF93AC}"/>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r="8542" b="-2"/>
          <a:stretch/>
        </p:blipFill>
        <p:spPr bwMode="auto">
          <a:xfrm>
            <a:off x="4941202" y="1011765"/>
            <a:ext cx="6237359" cy="4546708"/>
          </a:xfrm>
          <a:prstGeom prst="rect">
            <a:avLst/>
          </a:prstGeom>
          <a:noFill/>
          <a:extLst>
            <a:ext uri="{909E8E84-426E-40DD-AFC4-6F175D3DCCD1}">
              <a14:hiddenFill xmlns:a14="http://schemas.microsoft.com/office/drawing/2010/main">
                <a:solidFill>
                  <a:srgbClr val="FFFFFF"/>
                </a:solidFill>
              </a14:hiddenFill>
            </a:ext>
          </a:extLst>
        </p:spPr>
      </p:pic>
      <p:sp>
        <p:nvSpPr>
          <p:cNvPr id="6" name="Text Placeholder 5">
            <a:extLst>
              <a:ext uri="{FF2B5EF4-FFF2-40B4-BE49-F238E27FC236}">
                <a16:creationId xmlns:a16="http://schemas.microsoft.com/office/drawing/2014/main" id="{02F94F86-ED9C-2AC3-0798-48E259C8B693}"/>
              </a:ext>
            </a:extLst>
          </p:cNvPr>
          <p:cNvSpPr>
            <a:spLocks noGrp="1"/>
          </p:cNvSpPr>
          <p:nvPr>
            <p:ph type="body" sz="half" idx="2"/>
          </p:nvPr>
        </p:nvSpPr>
        <p:spPr>
          <a:xfrm>
            <a:off x="1392382" y="3127664"/>
            <a:ext cx="3548820" cy="2663536"/>
          </a:xfrm>
        </p:spPr>
        <p:txBody>
          <a:bodyPr vert="horz" lIns="91440" tIns="45720" rIns="91440" bIns="45720" rtlCol="0" anchor="t">
            <a:normAutofit/>
          </a:bodyPr>
          <a:lstStyle/>
          <a:p>
            <a:pPr algn="l">
              <a:buFont typeface="Arial"/>
              <a:buChar char="•"/>
            </a:pPr>
            <a:r>
              <a:rPr lang="en-US" sz="2800" dirty="0"/>
              <a:t>Image Encryption:</a:t>
            </a:r>
          </a:p>
          <a:p>
            <a:pPr algn="l"/>
            <a:r>
              <a:rPr lang="en-US" sz="2800" dirty="0"/>
              <a:t>Input Image</a:t>
            </a:r>
          </a:p>
        </p:txBody>
      </p:sp>
    </p:spTree>
    <p:extLst>
      <p:ext uri="{BB962C8B-B14F-4D97-AF65-F5344CB8AC3E}">
        <p14:creationId xmlns:p14="http://schemas.microsoft.com/office/powerpoint/2010/main" val="10771043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p:nvSpPr>
          <p:cNvPr id="51" name="Text Placeholder 3">
            <a:extLst>
              <a:ext uri="{FF2B5EF4-FFF2-40B4-BE49-F238E27FC236}">
                <a16:creationId xmlns:a16="http://schemas.microsoft.com/office/drawing/2014/main" id="{80DB106C-3091-2A9A-C7C9-4839AA6464B3}"/>
              </a:ext>
            </a:extLst>
          </p:cNvPr>
          <p:cNvSpPr>
            <a:spLocks noGrp="1"/>
          </p:cNvSpPr>
          <p:nvPr>
            <p:ph type="body" sz="half" idx="2"/>
          </p:nvPr>
        </p:nvSpPr>
        <p:spPr>
          <a:xfrm>
            <a:off x="1144660" y="2961409"/>
            <a:ext cx="3759849" cy="2829791"/>
          </a:xfrm>
        </p:spPr>
        <p:txBody>
          <a:bodyPr vert="horz" lIns="91440" tIns="45720" rIns="91440" bIns="45720" rtlCol="0" anchor="ctr">
            <a:normAutofit/>
          </a:bodyPr>
          <a:lstStyle/>
          <a:p>
            <a:pPr algn="l"/>
            <a:r>
              <a:rPr lang="en-US" sz="4000" dirty="0"/>
              <a:t>After Encryption the Key is generated with .key </a:t>
            </a:r>
            <a:r>
              <a:rPr lang="en-US" sz="4000" dirty="0" err="1"/>
              <a:t>extention</a:t>
            </a:r>
            <a:endParaRPr lang="en-US" sz="4000" dirty="0"/>
          </a:p>
        </p:txBody>
      </p:sp>
      <p:pic>
        <p:nvPicPr>
          <p:cNvPr id="11" name="Picture 10" descr="A screenshot of a computer&#10;&#10;Description automatically generated">
            <a:extLst>
              <a:ext uri="{FF2B5EF4-FFF2-40B4-BE49-F238E27FC236}">
                <a16:creationId xmlns:a16="http://schemas.microsoft.com/office/drawing/2014/main" id="{9A8A0B9B-CAE8-0971-E4D9-FCCA0980254F}"/>
              </a:ext>
            </a:extLst>
          </p:cNvPr>
          <p:cNvPicPr>
            <a:picLocks noChangeAspect="1"/>
          </p:cNvPicPr>
          <p:nvPr/>
        </p:nvPicPr>
        <p:blipFill>
          <a:blip r:embed="rId3"/>
          <a:stretch>
            <a:fillRect/>
          </a:stretch>
        </p:blipFill>
        <p:spPr>
          <a:xfrm>
            <a:off x="5076846" y="1705100"/>
            <a:ext cx="5970494" cy="3119626"/>
          </a:xfrm>
          <a:prstGeom prst="rect">
            <a:avLst/>
          </a:prstGeom>
        </p:spPr>
      </p:pic>
    </p:spTree>
    <p:extLst>
      <p:ext uri="{BB962C8B-B14F-4D97-AF65-F5344CB8AC3E}">
        <p14:creationId xmlns:p14="http://schemas.microsoft.com/office/powerpoint/2010/main" val="24078966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71B3C59-0DD8-C797-9F52-10E55A14D80C}"/>
              </a:ext>
            </a:extLst>
          </p:cNvPr>
          <p:cNvSpPr>
            <a:spLocks noGrp="1"/>
          </p:cNvSpPr>
          <p:nvPr>
            <p:ph type="title"/>
          </p:nvPr>
        </p:nvSpPr>
        <p:spPr>
          <a:xfrm>
            <a:off x="1484312" y="685800"/>
            <a:ext cx="3118861" cy="2317173"/>
          </a:xfrm>
        </p:spPr>
        <p:txBody>
          <a:bodyPr vert="horz" lIns="91440" tIns="45720" rIns="91440" bIns="45720" rtlCol="0" anchor="ctr">
            <a:normAutofit/>
          </a:bodyPr>
          <a:lstStyle/>
          <a:p>
            <a:r>
              <a:rPr lang="en-US" sz="3200" dirty="0">
                <a:solidFill>
                  <a:schemeClr val="tx2"/>
                </a:solidFill>
              </a:rPr>
              <a:t>Image decryption:</a:t>
            </a:r>
            <a:br>
              <a:rPr lang="en-US" sz="3200" dirty="0">
                <a:solidFill>
                  <a:schemeClr val="tx2"/>
                </a:solidFill>
              </a:rPr>
            </a:br>
            <a:endParaRPr lang="en-US" sz="3200" dirty="0">
              <a:solidFill>
                <a:schemeClr val="tx2"/>
              </a:solidFill>
            </a:endParaRPr>
          </a:p>
        </p:txBody>
      </p:sp>
      <p:pic>
        <p:nvPicPr>
          <p:cNvPr id="9" name="Content Placeholder 8" descr="A screen shot of a computer&#10;&#10;Description automatically generated">
            <a:extLst>
              <a:ext uri="{FF2B5EF4-FFF2-40B4-BE49-F238E27FC236}">
                <a16:creationId xmlns:a16="http://schemas.microsoft.com/office/drawing/2014/main" id="{02E53996-6AA7-785E-C4A6-F7E7E229844B}"/>
              </a:ext>
            </a:extLst>
          </p:cNvPr>
          <p:cNvPicPr>
            <a:picLocks noGrp="1" noChangeAspect="1"/>
          </p:cNvPicPr>
          <p:nvPr>
            <p:ph idx="1"/>
          </p:nvPr>
        </p:nvPicPr>
        <p:blipFill>
          <a:blip r:embed="rId3"/>
          <a:stretch>
            <a:fillRect/>
          </a:stretch>
        </p:blipFill>
        <p:spPr>
          <a:xfrm>
            <a:off x="4941202" y="2006460"/>
            <a:ext cx="6237359" cy="2557317"/>
          </a:xfrm>
          <a:prstGeom prst="rect">
            <a:avLst/>
          </a:prstGeom>
        </p:spPr>
      </p:pic>
      <p:sp>
        <p:nvSpPr>
          <p:cNvPr id="4" name="Text Placeholder 3">
            <a:extLst>
              <a:ext uri="{FF2B5EF4-FFF2-40B4-BE49-F238E27FC236}">
                <a16:creationId xmlns:a16="http://schemas.microsoft.com/office/drawing/2014/main" id="{2C5A6E0B-C317-6238-75A4-7A1CCC54D926}"/>
              </a:ext>
            </a:extLst>
          </p:cNvPr>
          <p:cNvSpPr>
            <a:spLocks noGrp="1"/>
          </p:cNvSpPr>
          <p:nvPr>
            <p:ph type="body" sz="half" idx="2"/>
          </p:nvPr>
        </p:nvSpPr>
        <p:spPr>
          <a:xfrm>
            <a:off x="1484310" y="2666999"/>
            <a:ext cx="2812387" cy="3124201"/>
          </a:xfrm>
        </p:spPr>
        <p:txBody>
          <a:bodyPr vert="horz" lIns="91440" tIns="45720" rIns="91440" bIns="45720" rtlCol="0" anchor="ctr">
            <a:normAutofit/>
          </a:bodyPr>
          <a:lstStyle/>
          <a:p>
            <a:pPr algn="l"/>
            <a:r>
              <a:rPr lang="en-US" sz="3600" dirty="0"/>
              <a:t>After Decryption the Image is:</a:t>
            </a:r>
          </a:p>
        </p:txBody>
      </p:sp>
    </p:spTree>
    <p:extLst>
      <p:ext uri="{BB962C8B-B14F-4D97-AF65-F5344CB8AC3E}">
        <p14:creationId xmlns:p14="http://schemas.microsoft.com/office/powerpoint/2010/main" val="2139558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F5D98F-63D9-6019-7210-2B3C17A45FAB}"/>
              </a:ext>
            </a:extLst>
          </p:cNvPr>
          <p:cNvSpPr>
            <a:spLocks noGrp="1"/>
          </p:cNvSpPr>
          <p:nvPr>
            <p:ph type="title"/>
          </p:nvPr>
        </p:nvSpPr>
        <p:spPr>
          <a:xfrm>
            <a:off x="812976" y="680706"/>
            <a:ext cx="10018713" cy="1752599"/>
          </a:xfrm>
        </p:spPr>
        <p:txBody>
          <a:bodyPr>
            <a:normAutofit/>
          </a:bodyPr>
          <a:lstStyle/>
          <a:p>
            <a:r>
              <a:rPr lang="en-IN" dirty="0">
                <a:solidFill>
                  <a:schemeClr val="tx1"/>
                </a:solidFill>
                <a:latin typeface="Abadi" panose="020B0604020104020204" pitchFamily="34" charset="0"/>
              </a:rPr>
              <a:t>CONCLUSION:</a:t>
            </a:r>
            <a:endParaRPr lang="en-GB" dirty="0">
              <a:solidFill>
                <a:schemeClr val="tx1"/>
              </a:solidFill>
              <a:latin typeface="Abadi" panose="020B0604020104020204" pitchFamily="34" charset="0"/>
            </a:endParaRPr>
          </a:p>
        </p:txBody>
      </p:sp>
      <p:sp>
        <p:nvSpPr>
          <p:cNvPr id="3" name="Content Placeholder 2">
            <a:extLst>
              <a:ext uri="{FF2B5EF4-FFF2-40B4-BE49-F238E27FC236}">
                <a16:creationId xmlns:a16="http://schemas.microsoft.com/office/drawing/2014/main" id="{20ED1ABD-BDCF-7282-7469-7486BECE0E9D}"/>
              </a:ext>
            </a:extLst>
          </p:cNvPr>
          <p:cNvSpPr>
            <a:spLocks noGrp="1"/>
          </p:cNvSpPr>
          <p:nvPr>
            <p:ph idx="1"/>
          </p:nvPr>
        </p:nvSpPr>
        <p:spPr>
          <a:xfrm>
            <a:off x="1086643" y="2433305"/>
            <a:ext cx="10018713" cy="3124201"/>
          </a:xfrm>
        </p:spPr>
        <p:txBody>
          <a:bodyPr>
            <a:normAutofit/>
          </a:bodyPr>
          <a:lstStyle/>
          <a:p>
            <a:pPr marL="0" indent="0">
              <a:buNone/>
            </a:pPr>
            <a:r>
              <a:rPr lang="en-GB" dirty="0"/>
              <a:t>Image encryption and decryption play a vital role in safeguarding sensitive image data in a wide range of applications, from personal privacy and cloud storage to fields like healthcare, finance, and national security. By transforming image data into an unreadable format, encryption ensures that only authorized users can access the content, protecting it from unauthorized access, tampering, and data breaches. Decryption allows this encrypted data to be converted back to its original form when needed, enabling secure data exchange and storage.</a:t>
            </a:r>
          </a:p>
        </p:txBody>
      </p:sp>
    </p:spTree>
    <p:extLst>
      <p:ext uri="{BB962C8B-B14F-4D97-AF65-F5344CB8AC3E}">
        <p14:creationId xmlns:p14="http://schemas.microsoft.com/office/powerpoint/2010/main" val="36204139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pic>
        <p:nvPicPr>
          <p:cNvPr id="5122" name="Picture 2" descr="1,000+ Best Thank You Images · 100% Free Download · Pexels ...">
            <a:extLst>
              <a:ext uri="{FF2B5EF4-FFF2-40B4-BE49-F238E27FC236}">
                <a16:creationId xmlns:a16="http://schemas.microsoft.com/office/drawing/2014/main" id="{38C4BABC-E1F1-8DBD-19FE-872A7439B1E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053" r="1947"/>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15228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9CA769-25FE-5A85-DC0F-17C6379306E6}"/>
              </a:ext>
            </a:extLst>
          </p:cNvPr>
          <p:cNvSpPr>
            <a:spLocks noGrp="1"/>
          </p:cNvSpPr>
          <p:nvPr>
            <p:ph type="title"/>
          </p:nvPr>
        </p:nvSpPr>
        <p:spPr>
          <a:xfrm>
            <a:off x="0" y="-207818"/>
            <a:ext cx="12192000" cy="887990"/>
          </a:xfrm>
        </p:spPr>
        <p:txBody>
          <a:bodyPr vert="horz" lIns="91440" tIns="45720" rIns="91440" bIns="45720" rtlCol="0" anchor="b">
            <a:normAutofit/>
          </a:bodyPr>
          <a:lstStyle/>
          <a:p>
            <a:r>
              <a:rPr lang="en-US" dirty="0">
                <a:latin typeface="Abadi" panose="020B0604020104020204" pitchFamily="34" charset="0"/>
              </a:rPr>
              <a:t>INTENSHIP CERTIFICATE</a:t>
            </a:r>
          </a:p>
        </p:txBody>
      </p:sp>
      <p:sp>
        <p:nvSpPr>
          <p:cNvPr id="38" name="AutoShape 2">
            <a:extLst>
              <a:ext uri="{FF2B5EF4-FFF2-40B4-BE49-F238E27FC236}">
                <a16:creationId xmlns:a16="http://schemas.microsoft.com/office/drawing/2014/main" id="{F6CF203E-1991-51F1-DFAA-B66DB79BD724}"/>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3" name="Rectangle: Rounded Corners 2">
            <a:extLst>
              <a:ext uri="{FF2B5EF4-FFF2-40B4-BE49-F238E27FC236}">
                <a16:creationId xmlns:a16="http://schemas.microsoft.com/office/drawing/2014/main" id="{275FE95D-DC7F-2590-43CD-74E5C2E263A2}"/>
              </a:ext>
            </a:extLst>
          </p:cNvPr>
          <p:cNvSpPr/>
          <p:nvPr/>
        </p:nvSpPr>
        <p:spPr>
          <a:xfrm>
            <a:off x="748145" y="680172"/>
            <a:ext cx="10671464" cy="5564764"/>
          </a:xfrm>
          <a:prstGeom prst="roundRect">
            <a:avLst/>
          </a:prstGeom>
          <a:blipFill dpi="0" rotWithShape="1">
            <a:blip r:embed="rId3">
              <a:extLst>
                <a:ext uri="{28A0092B-C50C-407E-A947-70E740481C1C}">
                  <a14:useLocalDpi xmlns:a14="http://schemas.microsoft.com/office/drawing/2010/main" val="0"/>
                </a:ext>
              </a:extLst>
            </a:blip>
            <a:srcRect/>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0311738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233B8C-D4E2-7FF5-7AD9-18AD8F03D3CA}"/>
              </a:ext>
            </a:extLst>
          </p:cNvPr>
          <p:cNvSpPr>
            <a:spLocks noGrp="1"/>
          </p:cNvSpPr>
          <p:nvPr>
            <p:ph type="title"/>
          </p:nvPr>
        </p:nvSpPr>
        <p:spPr>
          <a:xfrm>
            <a:off x="902418" y="983672"/>
            <a:ext cx="10018713" cy="1308847"/>
          </a:xfrm>
        </p:spPr>
        <p:txBody>
          <a:bodyPr/>
          <a:lstStyle/>
          <a:p>
            <a:r>
              <a:rPr lang="en-IN" sz="4000" dirty="0">
                <a:solidFill>
                  <a:schemeClr val="tx1"/>
                </a:solidFill>
                <a:latin typeface="Abadi" panose="020B0604020104020204" pitchFamily="34" charset="0"/>
              </a:rPr>
              <a:t>ABOUT ORGANIZATION DETAILS</a:t>
            </a:r>
            <a:endParaRPr lang="en-GB" dirty="0">
              <a:solidFill>
                <a:schemeClr val="tx1"/>
              </a:solidFill>
              <a:latin typeface="Abadi" panose="020B0604020104020204" pitchFamily="34" charset="0"/>
            </a:endParaRPr>
          </a:p>
        </p:txBody>
      </p:sp>
      <p:sp>
        <p:nvSpPr>
          <p:cNvPr id="3" name="Content Placeholder 2">
            <a:extLst>
              <a:ext uri="{FF2B5EF4-FFF2-40B4-BE49-F238E27FC236}">
                <a16:creationId xmlns:a16="http://schemas.microsoft.com/office/drawing/2014/main" id="{2F02A59B-83F5-ED70-EEB7-4763E54DA6CC}"/>
              </a:ext>
            </a:extLst>
          </p:cNvPr>
          <p:cNvSpPr>
            <a:spLocks noGrp="1"/>
          </p:cNvSpPr>
          <p:nvPr>
            <p:ph idx="1"/>
          </p:nvPr>
        </p:nvSpPr>
        <p:spPr>
          <a:xfrm>
            <a:off x="1165369" y="2521528"/>
            <a:ext cx="6336868" cy="3640281"/>
          </a:xfrm>
        </p:spPr>
        <p:txBody>
          <a:bodyPr/>
          <a:lstStyle/>
          <a:p>
            <a:pPr marL="0" indent="0" algn="just">
              <a:buNone/>
            </a:pPr>
            <a:r>
              <a:rPr lang="en-GB" dirty="0"/>
              <a:t>Cisco Systems, Inc. is a leading multinational technology conglomerate based in San Jose, California, that develops, manufactures, and sells networking hardware, software, telecommunications equipment, and other high-tech products and services. Known for its significant contributions to internet and networking technology, Cisco plays a crucial role in connecting and securing the digital world.</a:t>
            </a:r>
          </a:p>
        </p:txBody>
      </p:sp>
      <p:pic>
        <p:nvPicPr>
          <p:cNvPr id="5" name="Picture 4">
            <a:extLst>
              <a:ext uri="{FF2B5EF4-FFF2-40B4-BE49-F238E27FC236}">
                <a16:creationId xmlns:a16="http://schemas.microsoft.com/office/drawing/2014/main" id="{818264DD-5D42-4163-5711-9A613F3B17C9}"/>
              </a:ext>
            </a:extLst>
          </p:cNvPr>
          <p:cNvPicPr>
            <a:picLocks noChangeAspect="1"/>
          </p:cNvPicPr>
          <p:nvPr/>
        </p:nvPicPr>
        <p:blipFill>
          <a:blip r:embed="rId2"/>
          <a:stretch>
            <a:fillRect/>
          </a:stretch>
        </p:blipFill>
        <p:spPr>
          <a:xfrm>
            <a:off x="7762009" y="2992581"/>
            <a:ext cx="3584865" cy="2150919"/>
          </a:xfrm>
          <a:prstGeom prst="rect">
            <a:avLst/>
          </a:prstGeom>
        </p:spPr>
      </p:pic>
    </p:spTree>
    <p:extLst>
      <p:ext uri="{BB962C8B-B14F-4D97-AF65-F5344CB8AC3E}">
        <p14:creationId xmlns:p14="http://schemas.microsoft.com/office/powerpoint/2010/main" val="17570348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14BDF5-5313-A9F7-6A3A-5A688D53912E}"/>
              </a:ext>
            </a:extLst>
          </p:cNvPr>
          <p:cNvSpPr>
            <a:spLocks noGrp="1"/>
          </p:cNvSpPr>
          <p:nvPr>
            <p:ph type="title"/>
          </p:nvPr>
        </p:nvSpPr>
        <p:spPr>
          <a:xfrm>
            <a:off x="815869" y="647700"/>
            <a:ext cx="10018713" cy="1752599"/>
          </a:xfrm>
        </p:spPr>
        <p:txBody>
          <a:bodyPr>
            <a:normAutofit/>
          </a:bodyPr>
          <a:lstStyle/>
          <a:p>
            <a:r>
              <a:rPr lang="en-GB" dirty="0">
                <a:solidFill>
                  <a:schemeClr val="tx1"/>
                </a:solidFill>
                <a:latin typeface="Calibri" panose="020F0502020204030204" pitchFamily="34" charset="0"/>
                <a:ea typeface="Calibri" panose="020F0502020204030204" pitchFamily="34" charset="0"/>
                <a:cs typeface="Calibri" panose="020F0502020204030204" pitchFamily="34" charset="0"/>
              </a:rPr>
              <a:t>Project Title:</a:t>
            </a:r>
          </a:p>
        </p:txBody>
      </p:sp>
      <p:sp>
        <p:nvSpPr>
          <p:cNvPr id="3" name="Content Placeholder 2">
            <a:extLst>
              <a:ext uri="{FF2B5EF4-FFF2-40B4-BE49-F238E27FC236}">
                <a16:creationId xmlns:a16="http://schemas.microsoft.com/office/drawing/2014/main" id="{76DD4547-FCE3-42A2-D4EE-FE8C956718EB}"/>
              </a:ext>
            </a:extLst>
          </p:cNvPr>
          <p:cNvSpPr>
            <a:spLocks noGrp="1"/>
          </p:cNvSpPr>
          <p:nvPr>
            <p:ph idx="1"/>
          </p:nvPr>
        </p:nvSpPr>
        <p:spPr>
          <a:xfrm>
            <a:off x="1663604" y="2795155"/>
            <a:ext cx="9428068" cy="1662548"/>
          </a:xfrm>
        </p:spPr>
        <p:txBody>
          <a:bodyPr>
            <a:normAutofit fontScale="92500" lnSpcReduction="10000"/>
          </a:bodyPr>
          <a:lstStyle/>
          <a:p>
            <a:pPr marL="0" indent="0" algn="ctr">
              <a:buNone/>
            </a:pPr>
            <a:r>
              <a:rPr lang="en-IN" sz="4800" b="0">
                <a:solidFill>
                  <a:srgbClr val="A31515"/>
                </a:solidFill>
                <a:effectLst/>
                <a:latin typeface="Consolas" panose="020B0609020204030204" pitchFamily="49" charset="0"/>
              </a:rPr>
              <a:t>File</a:t>
            </a:r>
            <a:r>
              <a:rPr lang="en-IN" sz="4800">
                <a:solidFill>
                  <a:srgbClr val="A31515"/>
                </a:solidFill>
                <a:latin typeface="Consolas" panose="020B0609020204030204" pitchFamily="49" charset="0"/>
              </a:rPr>
              <a:t> Data</a:t>
            </a:r>
            <a:r>
              <a:rPr lang="en-IN" sz="4800" b="0">
                <a:solidFill>
                  <a:srgbClr val="A31515"/>
                </a:solidFill>
                <a:effectLst/>
                <a:latin typeface="Consolas" panose="020B0609020204030204" pitchFamily="49" charset="0"/>
              </a:rPr>
              <a:t> </a:t>
            </a:r>
            <a:r>
              <a:rPr lang="en-IN" sz="4800" b="0" dirty="0">
                <a:solidFill>
                  <a:srgbClr val="A31515"/>
                </a:solidFill>
                <a:effectLst/>
                <a:latin typeface="Consolas" panose="020B0609020204030204" pitchFamily="49" charset="0"/>
              </a:rPr>
              <a:t>Secure Tool </a:t>
            </a:r>
          </a:p>
          <a:p>
            <a:pPr marL="0" indent="0" algn="ctr">
              <a:buNone/>
            </a:pPr>
            <a:r>
              <a:rPr lang="en-IN" sz="4800" b="0" dirty="0">
                <a:solidFill>
                  <a:srgbClr val="A31515"/>
                </a:solidFill>
                <a:effectLst/>
                <a:latin typeface="Consolas" panose="020B0609020204030204" pitchFamily="49" charset="0"/>
              </a:rPr>
              <a:t>using AES and DES</a:t>
            </a:r>
            <a:endParaRPr lang="en-IN" sz="4800" b="0" dirty="0">
              <a:solidFill>
                <a:srgbClr val="3B3B3B"/>
              </a:solidFill>
              <a:effectLst/>
              <a:latin typeface="Consolas" panose="020B0609020204030204" pitchFamily="49" charset="0"/>
            </a:endParaRPr>
          </a:p>
          <a:p>
            <a:pPr marL="0" indent="0" algn="ctr">
              <a:buNone/>
            </a:pPr>
            <a:endParaRPr lang="en-GB" sz="6000" dirty="0">
              <a:solidFill>
                <a:srgbClr val="0070C0"/>
              </a:solidFill>
            </a:endParaRPr>
          </a:p>
        </p:txBody>
      </p:sp>
    </p:spTree>
    <p:extLst>
      <p:ext uri="{BB962C8B-B14F-4D97-AF65-F5344CB8AC3E}">
        <p14:creationId xmlns:p14="http://schemas.microsoft.com/office/powerpoint/2010/main" val="25369897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5113E-BC33-DE8E-F3C4-C5B96D98C3FF}"/>
              </a:ext>
            </a:extLst>
          </p:cNvPr>
          <p:cNvSpPr>
            <a:spLocks noGrp="1"/>
          </p:cNvSpPr>
          <p:nvPr>
            <p:ph type="title"/>
          </p:nvPr>
        </p:nvSpPr>
        <p:spPr/>
        <p:txBody>
          <a:bodyPr/>
          <a:lstStyle/>
          <a:p>
            <a:r>
              <a:rPr lang="en-GB" dirty="0">
                <a:solidFill>
                  <a:schemeClr val="tx1"/>
                </a:solidFill>
                <a:latin typeface="Calibri" panose="020F0502020204030204" pitchFamily="34" charset="0"/>
                <a:ea typeface="Calibri" panose="020F0502020204030204" pitchFamily="34" charset="0"/>
                <a:cs typeface="Calibri" panose="020F0502020204030204" pitchFamily="34" charset="0"/>
              </a:rPr>
              <a:t>Things Learned</a:t>
            </a:r>
          </a:p>
        </p:txBody>
      </p:sp>
      <p:sp>
        <p:nvSpPr>
          <p:cNvPr id="3" name="Content Placeholder 2">
            <a:extLst>
              <a:ext uri="{FF2B5EF4-FFF2-40B4-BE49-F238E27FC236}">
                <a16:creationId xmlns:a16="http://schemas.microsoft.com/office/drawing/2014/main" id="{49AD7530-224D-12AA-153E-F2EAEA24D227}"/>
              </a:ext>
            </a:extLst>
          </p:cNvPr>
          <p:cNvSpPr>
            <a:spLocks noGrp="1"/>
          </p:cNvSpPr>
          <p:nvPr>
            <p:ph idx="1"/>
          </p:nvPr>
        </p:nvSpPr>
        <p:spPr/>
        <p:txBody>
          <a:bodyPr>
            <a:normAutofit/>
          </a:bodyPr>
          <a:lstStyle/>
          <a:p>
            <a:pPr algn="l">
              <a:buFont typeface="Arial" panose="020B0604020202020204" pitchFamily="34" charset="0"/>
              <a:buChar char="•"/>
            </a:pPr>
            <a:r>
              <a:rPr lang="en-GB" b="0" i="0" dirty="0">
                <a:solidFill>
                  <a:schemeClr val="tx2"/>
                </a:solidFill>
                <a:effectLst/>
                <a:latin typeface="Times New Roman" panose="02020603050405020304" pitchFamily="18" charset="0"/>
                <a:cs typeface="Times New Roman" panose="02020603050405020304" pitchFamily="18" charset="0"/>
              </a:rPr>
              <a:t>How to put my knowledge and skills into practice. ...</a:t>
            </a:r>
          </a:p>
          <a:p>
            <a:pPr algn="l">
              <a:buFont typeface="Arial" panose="020B0604020202020204" pitchFamily="34" charset="0"/>
              <a:buChar char="•"/>
            </a:pPr>
            <a:r>
              <a:rPr lang="en-GB" b="0" i="0" dirty="0">
                <a:solidFill>
                  <a:schemeClr val="tx2"/>
                </a:solidFill>
                <a:effectLst/>
                <a:latin typeface="Times New Roman" panose="02020603050405020304" pitchFamily="18" charset="0"/>
                <a:cs typeface="Times New Roman" panose="02020603050405020304" pitchFamily="18" charset="0"/>
              </a:rPr>
              <a:t>Understanding workplace culture. ...</a:t>
            </a:r>
          </a:p>
          <a:p>
            <a:pPr algn="l">
              <a:buFont typeface="Arial" panose="020B0604020202020204" pitchFamily="34" charset="0"/>
              <a:buChar char="•"/>
            </a:pPr>
            <a:r>
              <a:rPr lang="en-GB" b="0" i="0" dirty="0">
                <a:solidFill>
                  <a:schemeClr val="tx2"/>
                </a:solidFill>
                <a:effectLst/>
                <a:latin typeface="Times New Roman" panose="02020603050405020304" pitchFamily="18" charset="0"/>
                <a:cs typeface="Times New Roman" panose="02020603050405020304" pitchFamily="18" charset="0"/>
              </a:rPr>
              <a:t>Enthusiasm is invaluable. ...</a:t>
            </a:r>
          </a:p>
          <a:p>
            <a:pPr algn="l">
              <a:buFont typeface="Arial" panose="020B0604020202020204" pitchFamily="34" charset="0"/>
              <a:buChar char="•"/>
            </a:pPr>
            <a:r>
              <a:rPr lang="en-GB" b="0" i="0" dirty="0">
                <a:solidFill>
                  <a:schemeClr val="tx2"/>
                </a:solidFill>
                <a:effectLst/>
                <a:latin typeface="Times New Roman" panose="02020603050405020304" pitchFamily="18" charset="0"/>
                <a:cs typeface="Times New Roman" panose="02020603050405020304" pitchFamily="18" charset="0"/>
              </a:rPr>
              <a:t>Keeping a journal is great for personal growth. ...</a:t>
            </a:r>
          </a:p>
          <a:p>
            <a:pPr algn="l">
              <a:buFont typeface="Arial" panose="020B0604020202020204" pitchFamily="34" charset="0"/>
              <a:buChar char="•"/>
            </a:pPr>
            <a:r>
              <a:rPr lang="en-GB" b="0" i="0" dirty="0">
                <a:solidFill>
                  <a:schemeClr val="tx2"/>
                </a:solidFill>
                <a:effectLst/>
                <a:latin typeface="Times New Roman" panose="02020603050405020304" pitchFamily="18" charset="0"/>
                <a:cs typeface="Times New Roman" panose="02020603050405020304" pitchFamily="18" charset="0"/>
              </a:rPr>
              <a:t>How important good communication is. ...</a:t>
            </a:r>
          </a:p>
          <a:p>
            <a:pPr algn="l">
              <a:buFont typeface="Arial" panose="020B0604020202020204" pitchFamily="34" charset="0"/>
              <a:buChar char="•"/>
            </a:pPr>
            <a:r>
              <a:rPr lang="en-GB" b="0" i="0" dirty="0">
                <a:solidFill>
                  <a:schemeClr val="tx2"/>
                </a:solidFill>
                <a:effectLst/>
                <a:latin typeface="Times New Roman" panose="02020603050405020304" pitchFamily="18" charset="0"/>
                <a:cs typeface="Times New Roman" panose="02020603050405020304" pitchFamily="18" charset="0"/>
              </a:rPr>
              <a:t>The benefits of taking on feedback</a:t>
            </a:r>
            <a:r>
              <a:rPr lang="en-GB" b="0" i="0" dirty="0">
                <a:solidFill>
                  <a:srgbClr val="BDC1C6"/>
                </a:solidFill>
                <a:effectLst/>
                <a:latin typeface="Times New Roman" panose="02020603050405020304" pitchFamily="18" charset="0"/>
                <a:cs typeface="Times New Roman" panose="02020603050405020304" pitchFamily="18" charset="0"/>
              </a:rPr>
              <a:t>.</a:t>
            </a:r>
          </a:p>
          <a:p>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465691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FE472-891B-AE1D-14F8-FB7DAF872DC8}"/>
              </a:ext>
            </a:extLst>
          </p:cNvPr>
          <p:cNvSpPr>
            <a:spLocks noGrp="1"/>
          </p:cNvSpPr>
          <p:nvPr>
            <p:ph type="title"/>
          </p:nvPr>
        </p:nvSpPr>
        <p:spPr/>
        <p:txBody>
          <a:bodyPr/>
          <a:lstStyle/>
          <a:p>
            <a:r>
              <a:rPr lang="en-GB" dirty="0">
                <a:solidFill>
                  <a:schemeClr val="tx1"/>
                </a:solidFill>
                <a:latin typeface="Abadi" panose="020B0604020104020204" pitchFamily="34" charset="0"/>
              </a:rPr>
              <a:t>AGENDA</a:t>
            </a:r>
          </a:p>
        </p:txBody>
      </p:sp>
      <p:sp>
        <p:nvSpPr>
          <p:cNvPr id="3" name="Content Placeholder 2">
            <a:extLst>
              <a:ext uri="{FF2B5EF4-FFF2-40B4-BE49-F238E27FC236}">
                <a16:creationId xmlns:a16="http://schemas.microsoft.com/office/drawing/2014/main" id="{35862F46-E41A-D49C-3936-D6BC942A33AF}"/>
              </a:ext>
            </a:extLst>
          </p:cNvPr>
          <p:cNvSpPr>
            <a:spLocks noGrp="1"/>
          </p:cNvSpPr>
          <p:nvPr>
            <p:ph idx="1"/>
          </p:nvPr>
        </p:nvSpPr>
        <p:spPr/>
        <p:txBody>
          <a:bodyPr>
            <a:normAutofit/>
          </a:bodyPr>
          <a:lstStyle/>
          <a:p>
            <a:r>
              <a:rPr lang="en-GB" dirty="0">
                <a:solidFill>
                  <a:schemeClr val="tx1">
                    <a:lumMod val="95000"/>
                    <a:lumOff val="5000"/>
                  </a:schemeClr>
                </a:solidFill>
              </a:rPr>
              <a:t>Introduction</a:t>
            </a:r>
          </a:p>
          <a:p>
            <a:r>
              <a:rPr lang="en-GB" dirty="0">
                <a:solidFill>
                  <a:schemeClr val="tx1">
                    <a:lumMod val="95000"/>
                    <a:lumOff val="5000"/>
                  </a:schemeClr>
                </a:solidFill>
              </a:rPr>
              <a:t>Problem Statement</a:t>
            </a:r>
          </a:p>
          <a:p>
            <a:r>
              <a:rPr lang="en-GB" dirty="0">
                <a:solidFill>
                  <a:schemeClr val="tx1">
                    <a:lumMod val="95000"/>
                    <a:lumOff val="5000"/>
                  </a:schemeClr>
                </a:solidFill>
              </a:rPr>
              <a:t>Project Overview	</a:t>
            </a:r>
          </a:p>
          <a:p>
            <a:r>
              <a:rPr lang="en-GB" dirty="0">
                <a:solidFill>
                  <a:schemeClr val="tx1">
                    <a:lumMod val="95000"/>
                    <a:lumOff val="5000"/>
                  </a:schemeClr>
                </a:solidFill>
              </a:rPr>
              <a:t>Results</a:t>
            </a:r>
          </a:p>
          <a:p>
            <a:r>
              <a:rPr lang="en-GB" dirty="0">
                <a:solidFill>
                  <a:schemeClr val="tx1">
                    <a:lumMod val="95000"/>
                    <a:lumOff val="5000"/>
                  </a:schemeClr>
                </a:solidFill>
              </a:rPr>
              <a:t>Conclusion </a:t>
            </a:r>
          </a:p>
        </p:txBody>
      </p:sp>
    </p:spTree>
    <p:extLst>
      <p:ext uri="{BB962C8B-B14F-4D97-AF65-F5344CB8AC3E}">
        <p14:creationId xmlns:p14="http://schemas.microsoft.com/office/powerpoint/2010/main" val="15779256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3150EA-8852-3020-9946-FFE30DF3182C}"/>
              </a:ext>
            </a:extLst>
          </p:cNvPr>
          <p:cNvSpPr>
            <a:spLocks noGrp="1"/>
          </p:cNvSpPr>
          <p:nvPr>
            <p:ph type="title"/>
          </p:nvPr>
        </p:nvSpPr>
        <p:spPr/>
        <p:txBody>
          <a:bodyPr>
            <a:normAutofit fontScale="90000"/>
          </a:bodyPr>
          <a:lstStyle/>
          <a:p>
            <a:r>
              <a:rPr lang="en-GB" b="1" kern="100" dirty="0">
                <a:solidFill>
                  <a:schemeClr val="tx1"/>
                </a:solidFill>
                <a:latin typeface="Abadi" panose="020B0604020104020204" pitchFamily="34" charset="0"/>
                <a:ea typeface="Calibri" panose="020F0502020204030204" pitchFamily="34" charset="0"/>
              </a:rPr>
              <a:t>Introduction</a:t>
            </a:r>
            <a:br>
              <a:rPr lang="en-GB" sz="1800" b="1" kern="100" dirty="0">
                <a:solidFill>
                  <a:schemeClr val="tx1"/>
                </a:solidFill>
                <a:effectLst/>
                <a:latin typeface="Calibri" panose="020F0502020204030204" pitchFamily="34" charset="0"/>
                <a:ea typeface="Calibri" panose="020F0502020204030204" pitchFamily="34" charset="0"/>
              </a:rPr>
            </a:br>
            <a:endParaRPr lang="en-GB" dirty="0">
              <a:solidFill>
                <a:schemeClr val="tx1"/>
              </a:solidFill>
            </a:endParaRPr>
          </a:p>
        </p:txBody>
      </p:sp>
      <p:sp>
        <p:nvSpPr>
          <p:cNvPr id="3" name="Content Placeholder 2">
            <a:extLst>
              <a:ext uri="{FF2B5EF4-FFF2-40B4-BE49-F238E27FC236}">
                <a16:creationId xmlns:a16="http://schemas.microsoft.com/office/drawing/2014/main" id="{C1AF31EF-2E91-6990-94D2-641431CBEEB3}"/>
              </a:ext>
            </a:extLst>
          </p:cNvPr>
          <p:cNvSpPr>
            <a:spLocks noGrp="1"/>
          </p:cNvSpPr>
          <p:nvPr>
            <p:ph idx="1"/>
          </p:nvPr>
        </p:nvSpPr>
        <p:spPr>
          <a:xfrm>
            <a:off x="869372" y="2847877"/>
            <a:ext cx="10453255" cy="2846341"/>
          </a:xfrm>
        </p:spPr>
        <p:txBody>
          <a:bodyPr/>
          <a:lstStyle/>
          <a:p>
            <a:pPr algn="just"/>
            <a:r>
              <a:rPr lang="en-GB" dirty="0"/>
              <a:t>Image encryption and decryption are processes that protect image data by converting it into a secure format that conceals the original content, making it inaccessible to unauthorized users. This is especially important for sensitive images (e.g., medical scans, confidential documents, or personal photos) that need to be transmitted or stored securely.</a:t>
            </a:r>
          </a:p>
        </p:txBody>
      </p:sp>
    </p:spTree>
    <p:extLst>
      <p:ext uri="{BB962C8B-B14F-4D97-AF65-F5344CB8AC3E}">
        <p14:creationId xmlns:p14="http://schemas.microsoft.com/office/powerpoint/2010/main" val="20903165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32B47-50F5-CABA-7E6C-A6C4DE47A18C}"/>
              </a:ext>
            </a:extLst>
          </p:cNvPr>
          <p:cNvSpPr>
            <a:spLocks noGrp="1"/>
          </p:cNvSpPr>
          <p:nvPr>
            <p:ph type="title"/>
          </p:nvPr>
        </p:nvSpPr>
        <p:spPr>
          <a:xfrm>
            <a:off x="1006941" y="1070264"/>
            <a:ext cx="10018713" cy="914400"/>
          </a:xfrm>
        </p:spPr>
        <p:txBody>
          <a:bodyPr/>
          <a:lstStyle/>
          <a:p>
            <a:r>
              <a:rPr lang="en-IN" dirty="0">
                <a:solidFill>
                  <a:schemeClr val="tx1"/>
                </a:solidFill>
                <a:latin typeface="Abadi" panose="020B0604020104020204" pitchFamily="34" charset="0"/>
              </a:rPr>
              <a:t>Problem Statement</a:t>
            </a:r>
            <a:endParaRPr lang="en-GB" dirty="0">
              <a:solidFill>
                <a:schemeClr val="tx1"/>
              </a:solidFill>
              <a:latin typeface="Abadi" panose="020B0604020104020204" pitchFamily="34" charset="0"/>
            </a:endParaRPr>
          </a:p>
        </p:txBody>
      </p:sp>
      <p:sp>
        <p:nvSpPr>
          <p:cNvPr id="3" name="Content Placeholder 2">
            <a:extLst>
              <a:ext uri="{FF2B5EF4-FFF2-40B4-BE49-F238E27FC236}">
                <a16:creationId xmlns:a16="http://schemas.microsoft.com/office/drawing/2014/main" id="{D60B9CC8-F253-1F10-4FB1-13094B5FCBCC}"/>
              </a:ext>
            </a:extLst>
          </p:cNvPr>
          <p:cNvSpPr>
            <a:spLocks noGrp="1"/>
          </p:cNvSpPr>
          <p:nvPr>
            <p:ph idx="1"/>
          </p:nvPr>
        </p:nvSpPr>
        <p:spPr>
          <a:xfrm>
            <a:off x="779318" y="2483427"/>
            <a:ext cx="10588337" cy="3647209"/>
          </a:xfrm>
        </p:spPr>
        <p:txBody>
          <a:bodyPr>
            <a:normAutofit fontScale="92500" lnSpcReduction="20000"/>
          </a:bodyPr>
          <a:lstStyle/>
          <a:p>
            <a:r>
              <a:rPr lang="en-GB" dirty="0"/>
              <a:t>In the </a:t>
            </a:r>
            <a:r>
              <a:rPr lang="en-GB"/>
              <a:t>digital area</a:t>
            </a:r>
            <a:r>
              <a:rPr lang="en-GB" dirty="0"/>
              <a:t>, where images are extensively used and shared across various platforms, securing image data has become a significant challenge. Sensitive images, such as medical records, surveillance footage, military intelligence, and personal photos, are vulnerable to unauthorized access, tampering, and theft, particularly when transmitted over the internet or stored on third-party servers. Unauthorized access to these images can lead to severe privacy violations, data breaches, and potential misuse.</a:t>
            </a:r>
          </a:p>
          <a:p>
            <a:r>
              <a:rPr lang="en-GB" dirty="0"/>
              <a:t>Traditional encryption methods, like text-based encryption algorithms, are often insufficient for handling images due to unique image characteristics, such as high data volume, redundancy, and correlation among pixels. Therefore, there is a need for specialized encryption and decryption techniques tailored for image data, which can secure images effectively while maintaining their integrity, ensuring that only authorized users can access the original </a:t>
            </a:r>
            <a:r>
              <a:rPr lang="en-GB"/>
              <a:t>image.</a:t>
            </a:r>
            <a:endParaRPr lang="en-GB" dirty="0"/>
          </a:p>
        </p:txBody>
      </p:sp>
    </p:spTree>
    <p:extLst>
      <p:ext uri="{BB962C8B-B14F-4D97-AF65-F5344CB8AC3E}">
        <p14:creationId xmlns:p14="http://schemas.microsoft.com/office/powerpoint/2010/main" val="29476300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734324-B7C0-CE61-C44F-EEA47797D0D5}"/>
              </a:ext>
            </a:extLst>
          </p:cNvPr>
          <p:cNvSpPr>
            <a:spLocks noGrp="1"/>
          </p:cNvSpPr>
          <p:nvPr>
            <p:ph type="title"/>
          </p:nvPr>
        </p:nvSpPr>
        <p:spPr>
          <a:xfrm>
            <a:off x="950746" y="1220829"/>
            <a:ext cx="10018713" cy="1160929"/>
          </a:xfrm>
        </p:spPr>
        <p:txBody>
          <a:bodyPr/>
          <a:lstStyle/>
          <a:p>
            <a:r>
              <a:rPr lang="en-IN" sz="4000" dirty="0">
                <a:solidFill>
                  <a:schemeClr val="tx1"/>
                </a:solidFill>
                <a:latin typeface="Abadi" panose="020B0604020104020204" pitchFamily="34" charset="0"/>
              </a:rPr>
              <a:t>Project overview </a:t>
            </a:r>
            <a:endParaRPr lang="en-GB" dirty="0">
              <a:solidFill>
                <a:schemeClr val="tx1"/>
              </a:solidFill>
              <a:latin typeface="Abadi" panose="020B0604020104020204" pitchFamily="34" charset="0"/>
            </a:endParaRPr>
          </a:p>
        </p:txBody>
      </p:sp>
      <p:sp>
        <p:nvSpPr>
          <p:cNvPr id="3" name="Content Placeholder 2">
            <a:extLst>
              <a:ext uri="{FF2B5EF4-FFF2-40B4-BE49-F238E27FC236}">
                <a16:creationId xmlns:a16="http://schemas.microsoft.com/office/drawing/2014/main" id="{01E7482D-489B-774A-5582-42ED501E6A46}"/>
              </a:ext>
            </a:extLst>
          </p:cNvPr>
          <p:cNvSpPr>
            <a:spLocks noGrp="1"/>
          </p:cNvSpPr>
          <p:nvPr>
            <p:ph idx="1"/>
          </p:nvPr>
        </p:nvSpPr>
        <p:spPr>
          <a:xfrm>
            <a:off x="1086643" y="2381758"/>
            <a:ext cx="10018713" cy="3124201"/>
          </a:xfrm>
        </p:spPr>
        <p:txBody>
          <a:bodyPr/>
          <a:lstStyle/>
          <a:p>
            <a:pPr algn="just"/>
            <a:r>
              <a:rPr lang="en-GB" b="1" dirty="0"/>
              <a:t>Objective : </a:t>
            </a:r>
            <a:r>
              <a:rPr lang="en-GB" dirty="0"/>
              <a:t>The objective of this project is to design and implement a robust and efficient system for encrypting and decrypting image data. The system will ensure secure storage and transmission of sensitive images by converting them into an unreadable format, only reversible by authorized users with the correct decryption keys. This project targets high security while balancing efficiency, compatibility, and scalability.</a:t>
            </a:r>
          </a:p>
        </p:txBody>
      </p:sp>
    </p:spTree>
    <p:extLst>
      <p:ext uri="{BB962C8B-B14F-4D97-AF65-F5344CB8AC3E}">
        <p14:creationId xmlns:p14="http://schemas.microsoft.com/office/powerpoint/2010/main" val="2919206612"/>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331</TotalTime>
  <Words>899</Words>
  <Application>Microsoft Office PowerPoint</Application>
  <PresentationFormat>Widescreen</PresentationFormat>
  <Paragraphs>54</Paragraphs>
  <Slides>17</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17</vt:i4>
      </vt:variant>
    </vt:vector>
  </HeadingPairs>
  <TitlesOfParts>
    <vt:vector size="26" baseType="lpstr">
      <vt:lpstr>Abadi</vt:lpstr>
      <vt:lpstr>Arial</vt:lpstr>
      <vt:lpstr>Bernard MT Condensed</vt:lpstr>
      <vt:lpstr>Calibri</vt:lpstr>
      <vt:lpstr>Consolas</vt:lpstr>
      <vt:lpstr>Garamond</vt:lpstr>
      <vt:lpstr>Lato</vt:lpstr>
      <vt:lpstr>Times New Roman</vt:lpstr>
      <vt:lpstr>Organic</vt:lpstr>
      <vt:lpstr>INTERNSHIP  REPORT&amp;PROJECT   REVIEW-1</vt:lpstr>
      <vt:lpstr>INTENSHIP CERTIFICATE</vt:lpstr>
      <vt:lpstr>ABOUT ORGANIZATION DETAILS</vt:lpstr>
      <vt:lpstr>Project Title:</vt:lpstr>
      <vt:lpstr>Things Learned</vt:lpstr>
      <vt:lpstr>AGENDA</vt:lpstr>
      <vt:lpstr>Introduction </vt:lpstr>
      <vt:lpstr>Problem Statement</vt:lpstr>
      <vt:lpstr>Project overview </vt:lpstr>
      <vt:lpstr>Abstract</vt:lpstr>
      <vt:lpstr>Advantages of image  encryption and decryption</vt:lpstr>
      <vt:lpstr>Disadvantages of image encryption and decryption </vt:lpstr>
      <vt:lpstr>Outputs</vt:lpstr>
      <vt:lpstr>PowerPoint Presentation</vt:lpstr>
      <vt:lpstr>Image decryption: </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INTERNSHIP   REPORT&amp;PROJECT        REVIEW-1</dc:title>
  <dc:creator>Chandu B</dc:creator>
  <cp:lastModifiedBy>CHINNIKRISHNA K</cp:lastModifiedBy>
  <cp:revision>30</cp:revision>
  <dcterms:created xsi:type="dcterms:W3CDTF">2023-11-03T14:58:43Z</dcterms:created>
  <dcterms:modified xsi:type="dcterms:W3CDTF">2024-11-30T04:32:08Z</dcterms:modified>
</cp:coreProperties>
</file>