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hkio Bold" panose="020B0604020202020204" charset="0"/>
      <p:regular r:id="rId15"/>
    </p:embeddedFont>
    <p:embeddedFont>
      <p:font typeface="Canva Sans" panose="020B0604020202020204" charset="0"/>
      <p:regular r:id="rId16"/>
    </p:embeddedFont>
    <p:embeddedFont>
      <p:font typeface="Canva Sans Bold" panose="020B0604020202020204" charset="0"/>
      <p:regular r:id="rId17"/>
    </p:embeddedFont>
    <p:embeddedFont>
      <p:font typeface="Corbel" panose="020B0503020204020204" pitchFamily="34" charset="0"/>
      <p:regular r:id="rId18"/>
      <p:bold r:id="rId19"/>
      <p:italic r:id="rId20"/>
      <p:boldItalic r:id="rId21"/>
    </p:embeddedFont>
    <p:embeddedFont>
      <p:font typeface="DM Sans" pitchFamily="2" charset="0"/>
      <p:regular r:id="rId22"/>
      <p:bold r:id="rId23"/>
      <p:italic r:id="rId24"/>
      <p:boldItalic r:id="rId25"/>
    </p:embeddedFont>
    <p:embeddedFont>
      <p:font typeface="DM Sans Bold" charset="0"/>
      <p:regular r:id="rId26"/>
    </p:embeddedFont>
    <p:embeddedFont>
      <p:font typeface="Open Sans Extra Bold" panose="020B0604020202020204" charset="0"/>
      <p:regular r:id="rId27"/>
    </p:embeddedFont>
    <p:embeddedFont>
      <p:font typeface="Trebuchet MS" panose="020B0603020202020204"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4" d="100"/>
          <a:sy n="44" d="100"/>
        </p:scale>
        <p:origin x="664" y="-2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64970" y="1323564"/>
            <a:ext cx="14950440" cy="4389120"/>
          </a:xfrm>
        </p:spPr>
        <p:txBody>
          <a:bodyPr anchor="b">
            <a:normAutofit/>
          </a:bodyPr>
          <a:lstStyle>
            <a:lvl1pPr algn="ctr">
              <a:lnSpc>
                <a:spcPct val="85000"/>
              </a:lnSpc>
              <a:defRPr sz="108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2564295" y="5804452"/>
            <a:ext cx="13151790" cy="2082248"/>
          </a:xfrm>
        </p:spPr>
        <p:txBody>
          <a:bodyPr>
            <a:normAutofit/>
          </a:bodyPr>
          <a:lstStyle>
            <a:lvl1pPr marL="0" indent="0" algn="ctr">
              <a:buNone/>
              <a:defRPr sz="3300">
                <a:solidFill>
                  <a:srgbClr val="FFFFFF"/>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2967991" y="5600700"/>
            <a:ext cx="1234440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72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454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1143000"/>
            <a:ext cx="3486150" cy="8115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4500" y="1143000"/>
            <a:ext cx="111442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2072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430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59636" y="1760363"/>
            <a:ext cx="14950440" cy="4389120"/>
          </a:xfrm>
        </p:spPr>
        <p:txBody>
          <a:bodyPr anchor="b">
            <a:noAutofit/>
          </a:bodyPr>
          <a:lstStyle>
            <a:lvl1pPr algn="ctr">
              <a:lnSpc>
                <a:spcPct val="85000"/>
              </a:lnSpc>
              <a:defRPr sz="108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2564892" y="6231780"/>
            <a:ext cx="13153644" cy="2045709"/>
          </a:xfrm>
        </p:spPr>
        <p:txBody>
          <a:bodyPr anchor="t">
            <a:normAutofit/>
          </a:bodyPr>
          <a:lstStyle>
            <a:lvl1pPr marL="0" indent="0" algn="ctr">
              <a:buNone/>
              <a:defRPr sz="3300">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2971801" y="6030612"/>
            <a:ext cx="123444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39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4500" y="3086098"/>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401418" y="3086100"/>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269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714500" y="3002266"/>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4500" y="4082225"/>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03760" y="2998548"/>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403760" y="4078983"/>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7847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507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168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en-US"/>
              <a:t>Click to edit Master title style</a:t>
            </a:r>
            <a:endParaRPr lang="en-US" dirty="0"/>
          </a:p>
        </p:txBody>
      </p:sp>
      <p:sp>
        <p:nvSpPr>
          <p:cNvPr id="3" name="Content Placeholder 2"/>
          <p:cNvSpPr>
            <a:spLocks noGrp="1"/>
          </p:cNvSpPr>
          <p:nvPr>
            <p:ph idx="1"/>
          </p:nvPr>
        </p:nvSpPr>
        <p:spPr>
          <a:xfrm>
            <a:off x="8778239" y="1645920"/>
            <a:ext cx="7818120" cy="699516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14500" y="4251960"/>
            <a:ext cx="5897880" cy="452628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42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19872" y="1604771"/>
            <a:ext cx="9148572" cy="7200900"/>
          </a:xfrm>
        </p:spPr>
        <p:txBody>
          <a:bodyPr lIns="274320" tIns="182880" anchor="t">
            <a:normAutofit/>
          </a:bodyPr>
          <a:lstStyle>
            <a:lvl1pPr marL="0" indent="0">
              <a:buNone/>
              <a:defRPr sz="42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714500" y="4251960"/>
            <a:ext cx="5897880" cy="432054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233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14500" y="914400"/>
            <a:ext cx="14813280" cy="203454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14501" y="3086100"/>
            <a:ext cx="14809307" cy="6057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14494" y="9335743"/>
            <a:ext cx="3493611" cy="547688"/>
          </a:xfrm>
          <a:prstGeom prst="rect">
            <a:avLst/>
          </a:prstGeom>
        </p:spPr>
        <p:txBody>
          <a:bodyPr vert="horz" lIns="91440" tIns="45720" rIns="91440" bIns="45720" rtlCol="0" anchor="ctr"/>
          <a:lstStyle>
            <a:lvl1pPr algn="l">
              <a:defRPr sz="1800">
                <a:solidFill>
                  <a:schemeClr val="accent1"/>
                </a:solidFill>
              </a:defRPr>
            </a:lvl1pPr>
          </a:lstStyle>
          <a:p>
            <a:fld id="{1D8BD707-D9CF-40AE-B4C6-C98DA3205C09}" type="datetimeFigureOut">
              <a:rPr lang="en-US" smtClean="0"/>
              <a:pPr/>
              <a:t>6/22/2024</a:t>
            </a:fld>
            <a:endParaRPr lang="en-US"/>
          </a:p>
        </p:txBody>
      </p:sp>
      <p:sp>
        <p:nvSpPr>
          <p:cNvPr id="5" name="Footer Placeholder 4"/>
          <p:cNvSpPr>
            <a:spLocks noGrp="1"/>
          </p:cNvSpPr>
          <p:nvPr>
            <p:ph type="ftr" sz="quarter" idx="3"/>
          </p:nvPr>
        </p:nvSpPr>
        <p:spPr>
          <a:xfrm>
            <a:off x="5923722" y="9335743"/>
            <a:ext cx="7076661" cy="547688"/>
          </a:xfrm>
          <a:prstGeom prst="rect">
            <a:avLst/>
          </a:prstGeom>
        </p:spPr>
        <p:txBody>
          <a:bodyPr vert="horz" lIns="91440" tIns="45720" rIns="91440" bIns="45720" rtlCol="0" anchor="ctr"/>
          <a:lstStyle>
            <a:lvl1pPr algn="ctr">
              <a:defRPr sz="1800">
                <a:solidFill>
                  <a:schemeClr val="accent1"/>
                </a:solidFill>
              </a:defRPr>
            </a:lvl1pPr>
          </a:lstStyle>
          <a:p>
            <a:endParaRPr lang="en-US"/>
          </a:p>
        </p:txBody>
      </p:sp>
      <p:sp>
        <p:nvSpPr>
          <p:cNvPr id="6" name="Slide Number Placeholder 5"/>
          <p:cNvSpPr>
            <a:spLocks noGrp="1"/>
          </p:cNvSpPr>
          <p:nvPr>
            <p:ph type="sldNum" sz="quarter" idx="4"/>
          </p:nvPr>
        </p:nvSpPr>
        <p:spPr>
          <a:xfrm>
            <a:off x="13994296" y="9335743"/>
            <a:ext cx="2559326" cy="547688"/>
          </a:xfrm>
          <a:prstGeom prst="rect">
            <a:avLst/>
          </a:prstGeom>
        </p:spPr>
        <p:txBody>
          <a:bodyPr vert="horz" lIns="91440" tIns="45720" rIns="91440" bIns="45720" rtlCol="0" anchor="ctr"/>
          <a:lstStyle>
            <a:lvl1pPr algn="r">
              <a:defRPr sz="1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251042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1371600" rtl="0" eaLnBrk="1" latinLnBrk="0" hangingPunct="1">
        <a:lnSpc>
          <a:spcPct val="90000"/>
        </a:lnSpc>
        <a:spcBef>
          <a:spcPct val="0"/>
        </a:spcBef>
        <a:buNone/>
        <a:defRPr sz="6600" kern="1200">
          <a:solidFill>
            <a:schemeClr val="accent1"/>
          </a:solidFill>
          <a:latin typeface="+mj-lt"/>
          <a:ea typeface="+mj-ea"/>
          <a:cs typeface="+mj-cs"/>
        </a:defRPr>
      </a:lvl1pPr>
    </p:titleStyle>
    <p:bodyStyle>
      <a:lvl1pPr marL="342900" indent="-274320" algn="l" defTabSz="1371600" rtl="0" eaLnBrk="1" latinLnBrk="0" hangingPunct="1">
        <a:lnSpc>
          <a:spcPct val="90000"/>
        </a:lnSpc>
        <a:spcBef>
          <a:spcPts val="2100"/>
        </a:spcBef>
        <a:buClr>
          <a:schemeClr val="accent1"/>
        </a:buClr>
        <a:buSzPct val="80000"/>
        <a:buFont typeface="Corbel" pitchFamily="34" charset="0"/>
        <a:buChar char="•"/>
        <a:defRPr sz="3300" kern="1200">
          <a:solidFill>
            <a:schemeClr val="accent1"/>
          </a:solidFill>
          <a:latin typeface="+mn-lt"/>
          <a:ea typeface="+mn-ea"/>
          <a:cs typeface="+mn-cs"/>
        </a:defRPr>
      </a:lvl1pPr>
      <a:lvl2pPr marL="68580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3000" kern="1200">
          <a:solidFill>
            <a:schemeClr val="accent1"/>
          </a:solidFill>
          <a:latin typeface="+mn-lt"/>
          <a:ea typeface="+mn-ea"/>
          <a:cs typeface="+mn-cs"/>
        </a:defRPr>
      </a:lvl2pPr>
      <a:lvl3pPr marL="109728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700" kern="1200">
          <a:solidFill>
            <a:schemeClr val="accent1"/>
          </a:solidFill>
          <a:latin typeface="+mn-lt"/>
          <a:ea typeface="+mn-ea"/>
          <a:cs typeface="+mn-cs"/>
        </a:defRPr>
      </a:lvl3pPr>
      <a:lvl4pPr marL="150876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4pPr>
      <a:lvl5pPr marL="192024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5pPr>
      <a:lvl6pPr marL="24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6pPr>
      <a:lvl7pPr marL="28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7pPr>
      <a:lvl8pPr marL="33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8pPr>
      <a:lvl9pPr marL="37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34.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6.pn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hyperlink" Target="https://heimdalsecurity.com/blog/what-is-a-remote-access-trojan-rat/"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69933" y="7548092"/>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635340" y="2473099"/>
            <a:ext cx="13107792" cy="2008062"/>
          </a:xfrm>
          <a:prstGeom prst="rect">
            <a:avLst/>
          </a:prstGeom>
        </p:spPr>
        <p:txBody>
          <a:bodyPr lIns="0" tIns="0" rIns="0" bIns="0" rtlCol="0" anchor="t">
            <a:spAutoFit/>
          </a:bodyPr>
          <a:lstStyle/>
          <a:p>
            <a:pPr algn="l">
              <a:lnSpc>
                <a:spcPts val="4630"/>
              </a:lnSpc>
            </a:pPr>
            <a:r>
              <a:rPr lang="en-US" sz="4925" dirty="0">
                <a:solidFill>
                  <a:srgbClr val="000000"/>
                </a:solidFill>
                <a:latin typeface="DM Sans"/>
              </a:rPr>
              <a:t>Student Name:</a:t>
            </a:r>
          </a:p>
          <a:p>
            <a:pPr algn="l">
              <a:lnSpc>
                <a:spcPts val="4630"/>
              </a:lnSpc>
            </a:pPr>
            <a:endParaRPr lang="en-US" sz="4925" dirty="0">
              <a:solidFill>
                <a:srgbClr val="000000"/>
              </a:solidFill>
              <a:latin typeface="DM Sans"/>
            </a:endParaRPr>
          </a:p>
          <a:p>
            <a:pPr algn="l">
              <a:lnSpc>
                <a:spcPts val="6098"/>
              </a:lnSpc>
            </a:pPr>
            <a:r>
              <a:rPr lang="en-US" sz="6487" dirty="0">
                <a:solidFill>
                  <a:srgbClr val="000000"/>
                </a:solidFill>
                <a:latin typeface="Open Sans Extra Bold"/>
              </a:rPr>
              <a:t>K. Chinni Krishna</a:t>
            </a:r>
          </a:p>
        </p:txBody>
      </p:sp>
      <p:sp>
        <p:nvSpPr>
          <p:cNvPr id="18" name="Freeform 18"/>
          <p:cNvSpPr/>
          <p:nvPr/>
        </p:nvSpPr>
        <p:spPr>
          <a:xfrm>
            <a:off x="1280812" y="2115911"/>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9" name="TextBox 19"/>
          <p:cNvSpPr txBox="1"/>
          <p:nvPr/>
        </p:nvSpPr>
        <p:spPr>
          <a:xfrm>
            <a:off x="11028745" y="5290786"/>
            <a:ext cx="4652214" cy="1089568"/>
          </a:xfrm>
          <a:prstGeom prst="rect">
            <a:avLst/>
          </a:prstGeom>
        </p:spPr>
        <p:txBody>
          <a:bodyPr lIns="0" tIns="0" rIns="0" bIns="0" rtlCol="0" anchor="t">
            <a:spAutoFit/>
          </a:bodyPr>
          <a:lstStyle/>
          <a:p>
            <a:pPr algn="ctr">
              <a:lnSpc>
                <a:spcPts val="8791"/>
              </a:lnSpc>
            </a:pPr>
            <a:r>
              <a:rPr lang="en-US" sz="6279">
                <a:solidFill>
                  <a:srgbClr val="000000"/>
                </a:solidFill>
                <a:latin typeface="Ahkio Bold"/>
              </a:rPr>
              <a:t>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527227" y="962796"/>
            <a:ext cx="11233547"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THE WOW IN YOUR SOLUTION</a:t>
            </a:r>
          </a:p>
        </p:txBody>
      </p:sp>
      <p:sp>
        <p:nvSpPr>
          <p:cNvPr id="17" name="TextBox 17"/>
          <p:cNvSpPr txBox="1"/>
          <p:nvPr/>
        </p:nvSpPr>
        <p:spPr>
          <a:xfrm>
            <a:off x="1335506" y="2724556"/>
            <a:ext cx="15616987" cy="3946345"/>
          </a:xfrm>
          <a:prstGeom prst="rect">
            <a:avLst/>
          </a:prstGeom>
        </p:spPr>
        <p:txBody>
          <a:bodyPr lIns="0" tIns="0" rIns="0" bIns="0" rtlCol="0" anchor="t">
            <a:spAutoFit/>
          </a:bodyPr>
          <a:lstStyle/>
          <a:p>
            <a:pPr algn="ctr">
              <a:lnSpc>
                <a:spcPts val="5229"/>
              </a:lnSpc>
            </a:pPr>
            <a:r>
              <a:rPr lang="en-US" sz="3735">
                <a:solidFill>
                  <a:srgbClr val="000000"/>
                </a:solidFill>
                <a:latin typeface="Canva Sans"/>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p>
          <a:p>
            <a:pPr algn="ctr">
              <a:lnSpc>
                <a:spcPts val="5229"/>
              </a:lnSpc>
            </a:pPr>
            <a:endParaRPr lang="en-US" sz="3735">
              <a:solidFill>
                <a:srgbClr val="000000"/>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3161626" y="2433695"/>
            <a:ext cx="11964748" cy="6824605"/>
          </a:xfrm>
          <a:custGeom>
            <a:avLst/>
            <a:gdLst/>
            <a:ahLst/>
            <a:cxnLst/>
            <a:rect l="l" t="t" r="r" b="b"/>
            <a:pathLst>
              <a:path w="11964748" h="6824605">
                <a:moveTo>
                  <a:pt x="0" y="0"/>
                </a:moveTo>
                <a:lnTo>
                  <a:pt x="11964748" y="0"/>
                </a:lnTo>
                <a:lnTo>
                  <a:pt x="11964748" y="6824605"/>
                </a:lnTo>
                <a:lnTo>
                  <a:pt x="0" y="6824605"/>
                </a:lnTo>
                <a:lnTo>
                  <a:pt x="0" y="0"/>
                </a:lnTo>
                <a:close/>
              </a:path>
            </a:pathLst>
          </a:custGeom>
          <a:blipFill>
            <a:blip r:embed="rId29"/>
            <a:stretch>
              <a:fillRect l="-1662" t="-313" r="-1662"/>
            </a:stretch>
          </a:blipFill>
        </p:spPr>
      </p:sp>
      <p:sp>
        <p:nvSpPr>
          <p:cNvPr id="17" name="TextBox 17"/>
          <p:cNvSpPr txBox="1"/>
          <p:nvPr/>
        </p:nvSpPr>
        <p:spPr>
          <a:xfrm>
            <a:off x="5448818" y="962796"/>
            <a:ext cx="7390364"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MODELLING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TextBox 10"/>
          <p:cNvSpPr txBox="1"/>
          <p:nvPr/>
        </p:nvSpPr>
        <p:spPr>
          <a:xfrm>
            <a:off x="744232" y="2185307"/>
            <a:ext cx="17561580" cy="7181215"/>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Bold"/>
              </a:rPr>
              <a:t>Keystroke Monitoring :</a:t>
            </a:r>
          </a:p>
          <a:p>
            <a:pPr algn="l">
              <a:lnSpc>
                <a:spcPts val="4759"/>
              </a:lnSpc>
            </a:pPr>
            <a:r>
              <a:rPr lang="en-US" sz="3399">
                <a:solidFill>
                  <a:srgbClr val="000000"/>
                </a:solidFill>
                <a:latin typeface="Canva Sans Bold"/>
              </a:rPr>
              <a:t>       </a:t>
            </a:r>
            <a:r>
              <a:rPr lang="en-US" sz="3399">
                <a:solidFill>
                  <a:srgbClr val="000000"/>
                </a:solidFill>
                <a:latin typeface="Canva Sans"/>
              </a:rPr>
              <a:t>Captured over 10 million keystrokes, including sensitive information and       potential security  threats</a:t>
            </a:r>
          </a:p>
          <a:p>
            <a:pPr algn="l">
              <a:lnSpc>
                <a:spcPts val="4759"/>
              </a:lnSpc>
            </a:pPr>
            <a:endParaRPr lang="en-US" sz="3399">
              <a:solidFill>
                <a:srgbClr val="000000"/>
              </a:solidFill>
              <a:latin typeface="Canva Sans"/>
            </a:endParaRPr>
          </a:p>
          <a:p>
            <a:pPr marL="734059" lvl="1" indent="-367030" algn="l">
              <a:lnSpc>
                <a:spcPts val="4759"/>
              </a:lnSpc>
              <a:buFont typeface="Arial"/>
              <a:buChar char="•"/>
            </a:pPr>
            <a:r>
              <a:rPr lang="en-US" sz="3399">
                <a:solidFill>
                  <a:srgbClr val="000000"/>
                </a:solidFill>
                <a:latin typeface="Canva Sans Bold"/>
              </a:rPr>
              <a:t>Suspicious Activity Detection :</a:t>
            </a:r>
          </a:p>
          <a:p>
            <a:pPr algn="l">
              <a:lnSpc>
                <a:spcPts val="4759"/>
              </a:lnSpc>
            </a:pPr>
            <a:r>
              <a:rPr lang="en-US" sz="3399">
                <a:solidFill>
                  <a:srgbClr val="000000"/>
                </a:solidFill>
                <a:latin typeface="Canva Sans Bold"/>
              </a:rPr>
              <a:t>       </a:t>
            </a:r>
            <a:r>
              <a:rPr lang="en-US" sz="3399">
                <a:solidFill>
                  <a:srgbClr val="000000"/>
                </a:solidFill>
                <a:latin typeface="Canva Sans"/>
              </a:rPr>
              <a:t>Identified 127 instances of unusual user behavior, leading to the prevention of      several data breaches</a:t>
            </a:r>
          </a:p>
          <a:p>
            <a:pPr algn="l">
              <a:lnSpc>
                <a:spcPts val="4759"/>
              </a:lnSpc>
            </a:pPr>
            <a:endParaRPr lang="en-US" sz="3399">
              <a:solidFill>
                <a:srgbClr val="000000"/>
              </a:solidFill>
              <a:latin typeface="Canva Sans"/>
            </a:endParaRPr>
          </a:p>
          <a:p>
            <a:pPr marL="734059" lvl="1" indent="-367030" algn="l">
              <a:lnSpc>
                <a:spcPts val="4759"/>
              </a:lnSpc>
              <a:buFont typeface="Arial"/>
              <a:buChar char="•"/>
            </a:pPr>
            <a:r>
              <a:rPr lang="en-US" sz="3399">
                <a:solidFill>
                  <a:srgbClr val="000000"/>
                </a:solidFill>
                <a:latin typeface="Canva Sans Bold"/>
              </a:rPr>
              <a:t>Reporting and Analytics :</a:t>
            </a:r>
          </a:p>
          <a:p>
            <a:pPr algn="l">
              <a:lnSpc>
                <a:spcPts val="4759"/>
              </a:lnSpc>
            </a:pPr>
            <a:r>
              <a:rPr lang="en-US" sz="3399">
                <a:solidFill>
                  <a:srgbClr val="000000"/>
                </a:solidFill>
                <a:latin typeface="Canva Sans Bold"/>
              </a:rPr>
              <a:t>       </a:t>
            </a:r>
            <a:r>
              <a:rPr lang="en-US" sz="3399">
                <a:solidFill>
                  <a:srgbClr val="000000"/>
                </a:solidFill>
                <a:latin typeface="Canva Sans"/>
              </a:rPr>
              <a:t>Provided comprehensive reports and detailed analytics to help our client make informed  security decisions</a:t>
            </a:r>
          </a:p>
          <a:p>
            <a:pPr algn="l">
              <a:lnSpc>
                <a:spcPts val="4759"/>
              </a:lnSpc>
            </a:pPr>
            <a:endParaRPr lang="en-US" sz="3399">
              <a:solidFill>
                <a:srgbClr val="000000"/>
              </a:solidFill>
              <a:latin typeface="Canva Sans"/>
            </a:endParaRPr>
          </a:p>
        </p:txBody>
      </p:sp>
      <p:sp>
        <p:nvSpPr>
          <p:cNvPr id="11" name="TextBox 11"/>
          <p:cNvSpPr txBox="1"/>
          <p:nvPr/>
        </p:nvSpPr>
        <p:spPr>
          <a:xfrm>
            <a:off x="5775351" y="690327"/>
            <a:ext cx="6737298"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3460218" y="5808205"/>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1437868" y="5427345"/>
            <a:ext cx="7181225" cy="5008904"/>
          </a:xfrm>
          <a:custGeom>
            <a:avLst/>
            <a:gdLst/>
            <a:ahLst/>
            <a:cxnLst/>
            <a:rect l="l" t="t" r="r" b="b"/>
            <a:pathLst>
              <a:path w="7181225" h="5008904">
                <a:moveTo>
                  <a:pt x="0" y="0"/>
                </a:moveTo>
                <a:lnTo>
                  <a:pt x="7181224" y="0"/>
                </a:lnTo>
                <a:lnTo>
                  <a:pt x="7181224"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641059" y="808678"/>
            <a:ext cx="15005883" cy="1177290"/>
          </a:xfrm>
          <a:prstGeom prst="rect">
            <a:avLst/>
          </a:prstGeom>
        </p:spPr>
        <p:txBody>
          <a:bodyPr lIns="0" tIns="0" rIns="0" bIns="0" rtlCol="0" anchor="t">
            <a:spAutoFit/>
          </a:bodyPr>
          <a:lstStyle/>
          <a:p>
            <a:pPr algn="ctr">
              <a:lnSpc>
                <a:spcPts val="8730"/>
              </a:lnSpc>
            </a:pPr>
            <a:r>
              <a:rPr lang="en-US" sz="9000">
                <a:solidFill>
                  <a:srgbClr val="000000"/>
                </a:solidFill>
                <a:latin typeface="DM Sans Bold"/>
              </a:rPr>
              <a:t>GITHUB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0" y="7203588"/>
            <a:ext cx="3228000" cy="3145833"/>
          </a:xfrm>
          <a:custGeom>
            <a:avLst/>
            <a:gdLst/>
            <a:ahLst/>
            <a:cxnLst/>
            <a:rect l="l" t="t" r="r" b="b"/>
            <a:pathLst>
              <a:path w="3228000" h="3145833">
                <a:moveTo>
                  <a:pt x="0" y="0"/>
                </a:moveTo>
                <a:lnTo>
                  <a:pt x="3228000" y="0"/>
                </a:lnTo>
                <a:lnTo>
                  <a:pt x="3228000" y="3145833"/>
                </a:lnTo>
                <a:lnTo>
                  <a:pt x="0" y="31458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2134547"/>
            <a:ext cx="10341114" cy="847090"/>
          </a:xfrm>
          <a:prstGeom prst="rect">
            <a:avLst/>
          </a:prstGeom>
        </p:spPr>
        <p:txBody>
          <a:bodyPr lIns="0" tIns="0" rIns="0" bIns="0" rtlCol="0" anchor="t">
            <a:spAutoFit/>
          </a:bodyPr>
          <a:lstStyle/>
          <a:p>
            <a:pPr algn="l">
              <a:lnSpc>
                <a:spcPts val="6305"/>
              </a:lnSpc>
            </a:pPr>
            <a:r>
              <a:rPr lang="en-US" sz="6500">
                <a:solidFill>
                  <a:srgbClr val="000000"/>
                </a:solidFill>
                <a:latin typeface="Canva Sans Bold"/>
              </a:rPr>
              <a:t>PROJECT TITLE:</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7293544" y="8540136"/>
            <a:ext cx="4076270" cy="2863579"/>
          </a:xfrm>
          <a:custGeom>
            <a:avLst/>
            <a:gdLst/>
            <a:ahLst/>
            <a:cxnLst/>
            <a:rect l="l" t="t" r="r" b="b"/>
            <a:pathLst>
              <a:path w="4076270" h="2863579">
                <a:moveTo>
                  <a:pt x="0" y="0"/>
                </a:moveTo>
                <a:lnTo>
                  <a:pt x="4076270" y="0"/>
                </a:lnTo>
                <a:lnTo>
                  <a:pt x="4076270" y="2863580"/>
                </a:lnTo>
                <a:lnTo>
                  <a:pt x="0" y="286358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rot="-5282649">
            <a:off x="15740800" y="34326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TextBox 10"/>
          <p:cNvSpPr txBox="1"/>
          <p:nvPr/>
        </p:nvSpPr>
        <p:spPr>
          <a:xfrm>
            <a:off x="1028700" y="3576956"/>
            <a:ext cx="15967115"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29385" y="1029104"/>
            <a:ext cx="7025086" cy="11772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Agenda:</a:t>
            </a:r>
          </a:p>
        </p:txBody>
      </p:sp>
      <p:grpSp>
        <p:nvGrpSpPr>
          <p:cNvPr id="4" name="Group 4"/>
          <p:cNvGrpSpPr/>
          <p:nvPr/>
        </p:nvGrpSpPr>
        <p:grpSpPr>
          <a:xfrm>
            <a:off x="1529385" y="2425211"/>
            <a:ext cx="13113907" cy="6275633"/>
            <a:chOff x="0" y="0"/>
            <a:chExt cx="4389988" cy="2100820"/>
          </a:xfrm>
        </p:grpSpPr>
        <p:sp>
          <p:nvSpPr>
            <p:cNvPr id="5" name="Freeform 5"/>
            <p:cNvSpPr/>
            <p:nvPr/>
          </p:nvSpPr>
          <p:spPr>
            <a:xfrm>
              <a:off x="0" y="0"/>
              <a:ext cx="4389988" cy="2100820"/>
            </a:xfrm>
            <a:custGeom>
              <a:avLst/>
              <a:gdLst/>
              <a:ahLst/>
              <a:cxnLst/>
              <a:rect l="l" t="t" r="r" b="b"/>
              <a:pathLst>
                <a:path w="4389988" h="2100820">
                  <a:moveTo>
                    <a:pt x="8855" y="0"/>
                  </a:moveTo>
                  <a:lnTo>
                    <a:pt x="4381133" y="0"/>
                  </a:lnTo>
                  <a:cubicBezTo>
                    <a:pt x="4383481" y="0"/>
                    <a:pt x="4385734" y="933"/>
                    <a:pt x="4387395" y="2594"/>
                  </a:cubicBezTo>
                  <a:cubicBezTo>
                    <a:pt x="4389055" y="4254"/>
                    <a:pt x="4389988" y="6507"/>
                    <a:pt x="4389988" y="8855"/>
                  </a:cubicBezTo>
                  <a:lnTo>
                    <a:pt x="4389988" y="2091964"/>
                  </a:lnTo>
                  <a:cubicBezTo>
                    <a:pt x="4389988" y="2094313"/>
                    <a:pt x="4389055" y="2096565"/>
                    <a:pt x="4387395" y="2098226"/>
                  </a:cubicBezTo>
                  <a:cubicBezTo>
                    <a:pt x="4385734" y="2099887"/>
                    <a:pt x="4383481" y="2100820"/>
                    <a:pt x="4381133" y="2100820"/>
                  </a:cubicBezTo>
                  <a:lnTo>
                    <a:pt x="8855" y="2100820"/>
                  </a:lnTo>
                  <a:cubicBezTo>
                    <a:pt x="6507" y="2100820"/>
                    <a:pt x="4254" y="2099887"/>
                    <a:pt x="2594" y="2098226"/>
                  </a:cubicBezTo>
                  <a:cubicBezTo>
                    <a:pt x="933" y="2096565"/>
                    <a:pt x="0" y="2094313"/>
                    <a:pt x="0" y="2091964"/>
                  </a:cubicBezTo>
                  <a:lnTo>
                    <a:pt x="0" y="8855"/>
                  </a:lnTo>
                  <a:cubicBezTo>
                    <a:pt x="0" y="6507"/>
                    <a:pt x="933" y="4254"/>
                    <a:pt x="2594" y="2594"/>
                  </a:cubicBezTo>
                  <a:cubicBezTo>
                    <a:pt x="4254" y="933"/>
                    <a:pt x="6507" y="0"/>
                    <a:pt x="8855" y="0"/>
                  </a:cubicBezTo>
                  <a:close/>
                </a:path>
              </a:pathLst>
            </a:custGeom>
            <a:solidFill>
              <a:srgbClr val="8AB7E2"/>
            </a:solidFill>
          </p:spPr>
        </p:sp>
        <p:sp>
          <p:nvSpPr>
            <p:cNvPr id="6" name="TextBox 6"/>
            <p:cNvSpPr txBox="1"/>
            <p:nvPr/>
          </p:nvSpPr>
          <p:spPr>
            <a:xfrm>
              <a:off x="0" y="85725"/>
              <a:ext cx="4389988" cy="2015095"/>
            </a:xfrm>
            <a:prstGeom prst="rect">
              <a:avLst/>
            </a:prstGeom>
          </p:spPr>
          <p:txBody>
            <a:bodyPr lIns="50800" tIns="50800" rIns="50800" bIns="50800" rtlCol="0" anchor="ctr"/>
            <a:lstStyle/>
            <a:p>
              <a:pPr algn="ctr">
                <a:lnSpc>
                  <a:spcPts val="1925"/>
                </a:lnSpc>
              </a:pPr>
              <a:endParaRPr/>
            </a:p>
          </p:txBody>
        </p:sp>
      </p:grpSp>
      <p:sp>
        <p:nvSpPr>
          <p:cNvPr id="7" name="Freeform 7"/>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9" name="Freeform 9"/>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0" name="Freeform 10"/>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1" name="TextBox 11"/>
          <p:cNvSpPr txBox="1"/>
          <p:nvPr/>
        </p:nvSpPr>
        <p:spPr>
          <a:xfrm>
            <a:off x="1322679" y="2449738"/>
            <a:ext cx="10492264" cy="5380990"/>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FFFFFF"/>
                </a:solidFill>
                <a:latin typeface="Open Sans Extra Bold"/>
              </a:rPr>
              <a:t>what is a keylogger and how do they work ?</a:t>
            </a:r>
          </a:p>
          <a:p>
            <a:pPr marL="734059" lvl="1" indent="-367030" algn="l">
              <a:lnSpc>
                <a:spcPts val="4759"/>
              </a:lnSpc>
              <a:buFont typeface="Arial"/>
              <a:buChar char="•"/>
            </a:pPr>
            <a:r>
              <a:rPr lang="en-US" sz="3399">
                <a:solidFill>
                  <a:srgbClr val="FFFFFF"/>
                </a:solidFill>
                <a:latin typeface="Open Sans Extra Bold"/>
              </a:rPr>
              <a:t>Detecting a Keylogger</a:t>
            </a:r>
          </a:p>
          <a:p>
            <a:pPr marL="734059" lvl="1" indent="-367030" algn="l">
              <a:lnSpc>
                <a:spcPts val="4759"/>
              </a:lnSpc>
              <a:buFont typeface="Arial"/>
              <a:buChar char="•"/>
            </a:pPr>
            <a:r>
              <a:rPr lang="en-US" sz="3399">
                <a:solidFill>
                  <a:srgbClr val="FFFFFF"/>
                </a:solidFill>
                <a:latin typeface="Open Sans Extra Bold"/>
              </a:rPr>
              <a:t>Types of Keyloggers</a:t>
            </a:r>
          </a:p>
          <a:p>
            <a:pPr marL="734059" lvl="1" indent="-367030" algn="l">
              <a:lnSpc>
                <a:spcPts val="4759"/>
              </a:lnSpc>
              <a:buFont typeface="Arial"/>
              <a:buChar char="•"/>
            </a:pPr>
            <a:r>
              <a:rPr lang="en-US" sz="3399">
                <a:solidFill>
                  <a:srgbClr val="FFFFFF"/>
                </a:solidFill>
                <a:latin typeface="Open Sans Extra Bold"/>
              </a:rPr>
              <a:t>Problem Statement</a:t>
            </a:r>
          </a:p>
          <a:p>
            <a:pPr marL="734059" lvl="1" indent="-367030" algn="l">
              <a:lnSpc>
                <a:spcPts val="4759"/>
              </a:lnSpc>
              <a:buFont typeface="Arial"/>
              <a:buChar char="•"/>
            </a:pPr>
            <a:r>
              <a:rPr lang="en-US" sz="3399">
                <a:solidFill>
                  <a:srgbClr val="FFFFFF"/>
                </a:solidFill>
                <a:latin typeface="Open Sans Extra Bold"/>
              </a:rPr>
              <a:t>Project Overview</a:t>
            </a:r>
          </a:p>
          <a:p>
            <a:pPr marL="734059" lvl="1" indent="-367030" algn="l">
              <a:lnSpc>
                <a:spcPts val="4759"/>
              </a:lnSpc>
              <a:buFont typeface="Arial"/>
              <a:buChar char="•"/>
            </a:pPr>
            <a:r>
              <a:rPr lang="en-US" sz="3399">
                <a:solidFill>
                  <a:srgbClr val="FFFFFF"/>
                </a:solidFill>
                <a:latin typeface="Open Sans Extra Bold"/>
              </a:rPr>
              <a:t>Who are the End Users?</a:t>
            </a:r>
          </a:p>
          <a:p>
            <a:pPr marL="734059" lvl="1" indent="-367030" algn="l">
              <a:lnSpc>
                <a:spcPts val="4759"/>
              </a:lnSpc>
              <a:buFont typeface="Arial"/>
              <a:buChar char="•"/>
            </a:pPr>
            <a:r>
              <a:rPr lang="en-US" sz="3399">
                <a:solidFill>
                  <a:srgbClr val="FFFFFF"/>
                </a:solidFill>
                <a:latin typeface="Open Sans Extra Bold"/>
              </a:rPr>
              <a:t>Solution and it’s value</a:t>
            </a:r>
          </a:p>
          <a:p>
            <a:pPr marL="734059" lvl="1" indent="-367030" algn="l">
              <a:lnSpc>
                <a:spcPts val="4759"/>
              </a:lnSpc>
              <a:buFont typeface="Arial"/>
              <a:buChar char="•"/>
            </a:pPr>
            <a:r>
              <a:rPr lang="en-US" sz="3399">
                <a:solidFill>
                  <a:srgbClr val="FFFFFF"/>
                </a:solidFill>
                <a:latin typeface="Open Sans Extra Bold"/>
              </a:rPr>
              <a:t>Modelling</a:t>
            </a:r>
          </a:p>
          <a:p>
            <a:pPr marL="734059" lvl="1" indent="-367030" algn="l">
              <a:lnSpc>
                <a:spcPts val="4759"/>
              </a:lnSpc>
              <a:buFont typeface="Arial"/>
              <a:buChar char="•"/>
            </a:pPr>
            <a:r>
              <a:rPr lang="en-US" sz="3399">
                <a:solidFill>
                  <a:srgbClr val="FFFFFF"/>
                </a:solidFill>
                <a:latin typeface="Open Sans Extra Bold"/>
              </a:rPr>
              <a:t>Result</a:t>
            </a:r>
          </a:p>
        </p:txBody>
      </p:sp>
      <p:sp>
        <p:nvSpPr>
          <p:cNvPr id="12" name="Freeform 12"/>
          <p:cNvSpPr/>
          <p:nvPr/>
        </p:nvSpPr>
        <p:spPr>
          <a:xfrm rot="-5282649">
            <a:off x="15806237" y="153168"/>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1101061" y="2236773"/>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2331269" y="4069095"/>
            <a:ext cx="5956731" cy="6527925"/>
          </a:xfrm>
          <a:custGeom>
            <a:avLst/>
            <a:gdLst/>
            <a:ahLst/>
            <a:cxnLst/>
            <a:rect l="l" t="t" r="r" b="b"/>
            <a:pathLst>
              <a:path w="5956731" h="6527925">
                <a:moveTo>
                  <a:pt x="0" y="0"/>
                </a:moveTo>
                <a:lnTo>
                  <a:pt x="5956731" y="0"/>
                </a:lnTo>
                <a:lnTo>
                  <a:pt x="5956731" y="6527925"/>
                </a:lnTo>
                <a:lnTo>
                  <a:pt x="0" y="65279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3107728" y="190500"/>
            <a:ext cx="14151572" cy="11772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What Is a Keylogger?</a:t>
            </a:r>
          </a:p>
        </p:txBody>
      </p:sp>
      <p:sp>
        <p:nvSpPr>
          <p:cNvPr id="6" name="TextBox 6"/>
          <p:cNvSpPr txBox="1"/>
          <p:nvPr/>
        </p:nvSpPr>
        <p:spPr>
          <a:xfrm>
            <a:off x="1028700" y="1794186"/>
            <a:ext cx="10072361" cy="5990590"/>
          </a:xfrm>
          <a:prstGeom prst="rect">
            <a:avLst/>
          </a:prstGeom>
        </p:spPr>
        <p:txBody>
          <a:bodyPr lIns="0" tIns="0" rIns="0" bIns="0" rtlCol="0" anchor="t">
            <a:spAutoFit/>
          </a:bodyPr>
          <a:lstStyle/>
          <a:p>
            <a:pPr algn="ctr">
              <a:lnSpc>
                <a:spcPts val="4759"/>
              </a:lnSpc>
            </a:pPr>
            <a:r>
              <a:rPr lang="en-US" sz="3399">
                <a:solidFill>
                  <a:srgbClr val="000000"/>
                </a:solidFill>
                <a:latin typeface="Trebuchet MS"/>
              </a:rPr>
              <a:t>A keylogger can be special hardware or software that can record keystrokes as you type on a keyboard. You will be able to see passwords and usernames to various accounts (i.e bank accounts, email, etc), google earches, conversations that can be used to extort money or more information from a target, etc. Cybercriminals create fake websites or send an email embedding the keylogger in a malicious link or in a downloadable attachment known as a phishing attack.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0" y="440246"/>
            <a:ext cx="18288000" cy="1744599"/>
          </a:xfrm>
          <a:prstGeom prst="rect">
            <a:avLst/>
          </a:prstGeom>
        </p:spPr>
        <p:txBody>
          <a:bodyPr lIns="0" tIns="0" rIns="0" bIns="0" rtlCol="0" anchor="t">
            <a:spAutoFit/>
          </a:bodyPr>
          <a:lstStyle/>
          <a:p>
            <a:pPr algn="ctr">
              <a:lnSpc>
                <a:spcPts val="6692"/>
              </a:lnSpc>
            </a:pPr>
            <a:r>
              <a:rPr lang="en-US" sz="6900">
                <a:solidFill>
                  <a:srgbClr val="000000"/>
                </a:solidFill>
                <a:latin typeface="DM Sans Bold"/>
              </a:rPr>
              <a:t>Keylogger Detection and types of Keyloggers</a:t>
            </a:r>
          </a:p>
        </p:txBody>
      </p:sp>
      <p:sp>
        <p:nvSpPr>
          <p:cNvPr id="4" name="TextBox 4"/>
          <p:cNvSpPr txBox="1"/>
          <p:nvPr/>
        </p:nvSpPr>
        <p:spPr>
          <a:xfrm>
            <a:off x="169102" y="2421865"/>
            <a:ext cx="16514445"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keyloggers can be detected, but the method depends on the type of </a:t>
            </a:r>
            <a:r>
              <a:rPr lang="en-US" sz="3399">
                <a:solidFill>
                  <a:srgbClr val="000000"/>
                </a:solidFill>
                <a:latin typeface="Canva Sans Bold"/>
              </a:rPr>
              <a:t>keylogger</a:t>
            </a:r>
            <a:r>
              <a:rPr lang="en-US" sz="3399">
                <a:solidFill>
                  <a:srgbClr val="000000"/>
                </a:solidFill>
                <a:latin typeface="Canva Sans"/>
              </a:rPr>
              <a:t>: </a:t>
            </a:r>
          </a:p>
          <a:p>
            <a:pPr algn="ctr">
              <a:lnSpc>
                <a:spcPts val="4759"/>
              </a:lnSpc>
            </a:pPr>
            <a:endParaRPr lang="en-US" sz="3399">
              <a:solidFill>
                <a:srgbClr val="000000"/>
              </a:solidFill>
              <a:latin typeface="Canva Sans"/>
            </a:endParaRPr>
          </a:p>
        </p:txBody>
      </p:sp>
      <p:sp>
        <p:nvSpPr>
          <p:cNvPr id="5" name="TextBox 5"/>
          <p:cNvSpPr txBox="1"/>
          <p:nvPr/>
        </p:nvSpPr>
        <p:spPr>
          <a:xfrm>
            <a:off x="0" y="3545180"/>
            <a:ext cx="18126076" cy="6381750"/>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000000"/>
                </a:solidFill>
                <a:latin typeface="Canva Sans Bold"/>
              </a:rPr>
              <a:t>HARDWARE KEYLOGGERS: </a:t>
            </a:r>
          </a:p>
          <a:p>
            <a:pPr algn="l">
              <a:lnSpc>
                <a:spcPts val="4200"/>
              </a:lnSpc>
            </a:pPr>
            <a:r>
              <a:rPr lang="en-US" sz="3000">
                <a:solidFill>
                  <a:srgbClr val="000000"/>
                </a:solidFill>
                <a:latin typeface="Canva Sans"/>
              </a:rPr>
              <a:t>       They can be easily detected. 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marL="647702" lvl="1" indent="-323851" algn="l">
              <a:lnSpc>
                <a:spcPts val="4200"/>
              </a:lnSpc>
              <a:buFont typeface="Arial"/>
              <a:buChar char="•"/>
            </a:pPr>
            <a:r>
              <a:rPr lang="en-US" sz="3000">
                <a:solidFill>
                  <a:srgbClr val="000000"/>
                </a:solidFill>
                <a:latin typeface="Canva Sans Bold"/>
              </a:rPr>
              <a:t>SOFTWARE KEYLOGGERS:</a:t>
            </a:r>
          </a:p>
          <a:p>
            <a:pPr algn="l">
              <a:lnSpc>
                <a:spcPts val="4200"/>
              </a:lnSpc>
            </a:pPr>
            <a:r>
              <a:rPr lang="en-US" sz="3000">
                <a:solidFill>
                  <a:srgbClr val="000000"/>
                </a:solidFill>
                <a:latin typeface="Canva Sans"/>
              </a:rPr>
              <a:t>       They can be hard to detect. 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3000" u="sng">
                <a:solidFill>
                  <a:srgbClr val="000000"/>
                </a:solidFill>
                <a:latin typeface="Canva Sans Bold"/>
                <a:hlinkClick r:id="rId3" tooltip="https://heimdalsecurity.com/blog/what-is-a-remote-access-trojan-rat/"/>
              </a:rPr>
              <a:t>remote administration Trojan (RAT)</a:t>
            </a:r>
            <a:r>
              <a:rPr lang="en-US" sz="3000">
                <a:solidFill>
                  <a:srgbClr val="000000"/>
                </a:solidFill>
                <a:latin typeface="Canva Sans Bold"/>
              </a:rPr>
              <a:t>.</a:t>
            </a:r>
          </a:p>
          <a:p>
            <a:pPr algn="l">
              <a:lnSpc>
                <a:spcPts val="4200"/>
              </a:lnSpc>
            </a:pPr>
            <a:endParaRPr lang="en-US" sz="3000">
              <a:solidFill>
                <a:srgbClr val="000000"/>
              </a:solidFill>
              <a:latin typeface="Canva Sans Bold"/>
            </a:endParaRPr>
          </a:p>
          <a:p>
            <a:pPr algn="l">
              <a:lnSpc>
                <a:spcPts val="4200"/>
              </a:lnSpc>
            </a:pPr>
            <a:endParaRPr lang="en-US" sz="3000">
              <a:solidFill>
                <a:srgbClr val="000000"/>
              </a:solidFill>
              <a:latin typeface="Canva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4136549" y="1181100"/>
            <a:ext cx="10014901" cy="909320"/>
          </a:xfrm>
          <a:prstGeom prst="rect">
            <a:avLst/>
          </a:prstGeom>
        </p:spPr>
        <p:txBody>
          <a:bodyPr lIns="0" tIns="0" rIns="0" bIns="0" rtlCol="0" anchor="t">
            <a:spAutoFit/>
          </a:bodyPr>
          <a:lstStyle/>
          <a:p>
            <a:pPr algn="ctr">
              <a:lnSpc>
                <a:spcPts val="6789"/>
              </a:lnSpc>
            </a:pPr>
            <a:r>
              <a:rPr lang="en-US" sz="6999">
                <a:solidFill>
                  <a:srgbClr val="000000"/>
                </a:solidFill>
                <a:latin typeface="DM Sans Bold"/>
              </a:rPr>
              <a:t>PROBLEM STATEMENT</a:t>
            </a:r>
          </a:p>
        </p:txBody>
      </p:sp>
      <p:sp>
        <p:nvSpPr>
          <p:cNvPr id="4" name="Freeform 4"/>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Freeform 10"/>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2" name="Freeform 12"/>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3" name="Freeform 13"/>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4" name="Freeform 14"/>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5" name="Freeform 15"/>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6" name="Freeform 16"/>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7" name="TextBox 17"/>
          <p:cNvSpPr txBox="1"/>
          <p:nvPr/>
        </p:nvSpPr>
        <p:spPr>
          <a:xfrm>
            <a:off x="786116" y="2513905"/>
            <a:ext cx="16708694" cy="3916045"/>
          </a:xfrm>
          <a:prstGeom prst="rect">
            <a:avLst/>
          </a:prstGeom>
        </p:spPr>
        <p:txBody>
          <a:bodyPr lIns="0" tIns="0" rIns="0" bIns="0" rtlCol="0" anchor="t">
            <a:spAutoFit/>
          </a:bodyPr>
          <a:lstStyle/>
          <a:p>
            <a:pPr algn="ctr">
              <a:lnSpc>
                <a:spcPts val="5179"/>
              </a:lnSpc>
            </a:pPr>
            <a:r>
              <a:rPr lang="en-US" sz="3699">
                <a:solidFill>
                  <a:srgbClr val="000000"/>
                </a:solidFill>
                <a:latin typeface="Canva Sans"/>
              </a:rPr>
              <a:t>The presence of keyloggers poses a significant cybersecurity risk due to their capability to intercept and record keystrokes, potentially compromising sensitive data. It is imperative to prioritize the development and implementation of robust detection and mitigation measures to fortify data security and privacy.</a:t>
            </a:r>
          </a:p>
          <a:p>
            <a:pPr algn="ctr">
              <a:lnSpc>
                <a:spcPts val="5179"/>
              </a:lnSpc>
            </a:pPr>
            <a:endParaRPr lang="en-US" sz="3699">
              <a:solidFill>
                <a:srgbClr val="000000"/>
              </a:solidFill>
              <a:latin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4136549" y="1181100"/>
            <a:ext cx="10014901" cy="909320"/>
          </a:xfrm>
          <a:prstGeom prst="rect">
            <a:avLst/>
          </a:prstGeom>
        </p:spPr>
        <p:txBody>
          <a:bodyPr lIns="0" tIns="0" rIns="0" bIns="0" rtlCol="0" anchor="t">
            <a:spAutoFit/>
          </a:bodyPr>
          <a:lstStyle/>
          <a:p>
            <a:pPr algn="ctr">
              <a:lnSpc>
                <a:spcPts val="6789"/>
              </a:lnSpc>
            </a:pPr>
            <a:r>
              <a:rPr lang="en-US" sz="6999">
                <a:solidFill>
                  <a:srgbClr val="000000"/>
                </a:solidFill>
                <a:latin typeface="DM Sans Bold"/>
              </a:rPr>
              <a:t>PROJECT OVERVIEW</a:t>
            </a:r>
          </a:p>
        </p:txBody>
      </p:sp>
      <p:sp>
        <p:nvSpPr>
          <p:cNvPr id="4" name="Freeform 4"/>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Freeform 10"/>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2" name="Freeform 12"/>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3" name="Freeform 13"/>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4" name="Freeform 14"/>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5" name="Freeform 15"/>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6" name="Freeform 16"/>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7" name="TextBox 17"/>
          <p:cNvSpPr txBox="1"/>
          <p:nvPr/>
        </p:nvSpPr>
        <p:spPr>
          <a:xfrm>
            <a:off x="1210584" y="2313880"/>
            <a:ext cx="15866832" cy="3518233"/>
          </a:xfrm>
          <a:prstGeom prst="rect">
            <a:avLst/>
          </a:prstGeom>
        </p:spPr>
        <p:txBody>
          <a:bodyPr lIns="0" tIns="0" rIns="0" bIns="0" rtlCol="0" anchor="t">
            <a:spAutoFit/>
          </a:bodyPr>
          <a:lstStyle/>
          <a:p>
            <a:pPr algn="ctr">
              <a:lnSpc>
                <a:spcPts val="4006"/>
              </a:lnSpc>
            </a:pPr>
            <a:r>
              <a:rPr lang="en-US" sz="2861">
                <a:solidFill>
                  <a:srgbClr val="000000"/>
                </a:solidFill>
                <a:latin typeface="Canva Sans"/>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p>
          <a:p>
            <a:pPr algn="ctr">
              <a:lnSpc>
                <a:spcPts val="4006"/>
              </a:lnSpc>
            </a:pPr>
            <a:endParaRPr lang="en-US" sz="2861">
              <a:solidFill>
                <a:srgbClr val="000000"/>
              </a:solidFill>
              <a:latin typeface="Canva Sans"/>
            </a:endParaRPr>
          </a:p>
        </p:txBody>
      </p:sp>
      <p:sp>
        <p:nvSpPr>
          <p:cNvPr id="18" name="TextBox 18"/>
          <p:cNvSpPr txBox="1"/>
          <p:nvPr/>
        </p:nvSpPr>
        <p:spPr>
          <a:xfrm>
            <a:off x="1028700" y="5765438"/>
            <a:ext cx="16048716" cy="2380615"/>
          </a:xfrm>
          <a:prstGeom prst="rect">
            <a:avLst/>
          </a:prstGeom>
        </p:spPr>
        <p:txBody>
          <a:bodyPr lIns="0" tIns="0" rIns="0" bIns="0" rtlCol="0" anchor="t">
            <a:spAutoFit/>
          </a:bodyPr>
          <a:lstStyle/>
          <a:p>
            <a:pPr algn="l">
              <a:lnSpc>
                <a:spcPts val="4759"/>
              </a:lnSpc>
            </a:pPr>
            <a:r>
              <a:rPr lang="en-US" sz="3399" u="sng" dirty="0">
                <a:solidFill>
                  <a:srgbClr val="000000"/>
                </a:solidFill>
                <a:latin typeface="Open Sans Extra Bold"/>
              </a:rPr>
              <a:t>For this Project we need to make sure to install two packages:</a:t>
            </a:r>
          </a:p>
          <a:p>
            <a:pPr algn="ctr">
              <a:lnSpc>
                <a:spcPts val="4759"/>
              </a:lnSpc>
            </a:pPr>
            <a:endParaRPr lang="en-US" sz="3399" u="sng" dirty="0">
              <a:solidFill>
                <a:srgbClr val="000000"/>
              </a:solidFill>
              <a:latin typeface="Open Sans Extra Bold"/>
            </a:endParaRPr>
          </a:p>
          <a:p>
            <a:pPr marL="734059" lvl="1" indent="-367030" algn="l">
              <a:lnSpc>
                <a:spcPts val="4759"/>
              </a:lnSpc>
              <a:buFont typeface="Arial"/>
              <a:buChar char="•"/>
            </a:pPr>
            <a:r>
              <a:rPr lang="en-US" sz="3399" dirty="0">
                <a:solidFill>
                  <a:srgbClr val="000000"/>
                </a:solidFill>
                <a:latin typeface="Open Sans Extra Bold"/>
              </a:rPr>
              <a:t>First one is pip </a:t>
            </a:r>
            <a:r>
              <a:rPr lang="en-US" sz="3399" dirty="0" err="1">
                <a:solidFill>
                  <a:srgbClr val="000000"/>
                </a:solidFill>
                <a:latin typeface="Open Sans Extra Bold"/>
              </a:rPr>
              <a:t>pynput</a:t>
            </a:r>
            <a:r>
              <a:rPr lang="en-US" sz="3399" dirty="0">
                <a:solidFill>
                  <a:srgbClr val="000000"/>
                </a:solidFill>
                <a:latin typeface="Open Sans Extra Bold"/>
              </a:rPr>
              <a:t> install.(pip install </a:t>
            </a:r>
            <a:r>
              <a:rPr lang="en-US" sz="3399" dirty="0" err="1">
                <a:solidFill>
                  <a:srgbClr val="000000"/>
                </a:solidFill>
                <a:latin typeface="Open Sans Extra Bold"/>
              </a:rPr>
              <a:t>pynput</a:t>
            </a:r>
            <a:r>
              <a:rPr lang="en-US" sz="3399" dirty="0">
                <a:solidFill>
                  <a:srgbClr val="000000"/>
                </a:solidFill>
                <a:latin typeface="Open Sans Extra Bold"/>
              </a:rPr>
              <a:t>)</a:t>
            </a:r>
          </a:p>
          <a:p>
            <a:pPr marL="734059" lvl="1" indent="-367030" algn="just">
              <a:lnSpc>
                <a:spcPts val="4759"/>
              </a:lnSpc>
              <a:buFont typeface="Arial"/>
              <a:buChar char="•"/>
            </a:pPr>
            <a:r>
              <a:rPr lang="en-US" sz="3399" dirty="0">
                <a:solidFill>
                  <a:srgbClr val="000000"/>
                </a:solidFill>
                <a:latin typeface="Open Sans Extra Bold"/>
              </a:rPr>
              <a:t>Next one is johns library.(pip install johns lib)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2124362" y="852085"/>
            <a:ext cx="14039275" cy="909320"/>
          </a:xfrm>
          <a:prstGeom prst="rect">
            <a:avLst/>
          </a:prstGeom>
        </p:spPr>
        <p:txBody>
          <a:bodyPr lIns="0" tIns="0" rIns="0" bIns="0" rtlCol="0" anchor="t">
            <a:spAutoFit/>
          </a:bodyPr>
          <a:lstStyle/>
          <a:p>
            <a:pPr algn="ctr">
              <a:lnSpc>
                <a:spcPts val="6789"/>
              </a:lnSpc>
            </a:pPr>
            <a:r>
              <a:rPr lang="en-US" sz="6999">
                <a:solidFill>
                  <a:srgbClr val="000000"/>
                </a:solidFill>
                <a:latin typeface="DM Sans Bold"/>
              </a:rPr>
              <a:t>WHO ARE THE END USERS?</a:t>
            </a:r>
          </a:p>
        </p:txBody>
      </p:sp>
      <p:sp>
        <p:nvSpPr>
          <p:cNvPr id="4" name="Freeform 4"/>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1035889" y="-2021538"/>
            <a:ext cx="4899948" cy="3068592"/>
          </a:xfrm>
          <a:custGeom>
            <a:avLst/>
            <a:gdLst/>
            <a:ahLst/>
            <a:cxnLst/>
            <a:rect l="l" t="t" r="r" b="b"/>
            <a:pathLst>
              <a:path w="4899948" h="3068592">
                <a:moveTo>
                  <a:pt x="0" y="0"/>
                </a:moveTo>
                <a:lnTo>
                  <a:pt x="4899948" y="0"/>
                </a:lnTo>
                <a:lnTo>
                  <a:pt x="4899948" y="3068593"/>
                </a:lnTo>
                <a:lnTo>
                  <a:pt x="0" y="306859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Freeform 10"/>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2" name="Freeform 12"/>
          <p:cNvSpPr/>
          <p:nvPr/>
        </p:nvSpPr>
        <p:spPr>
          <a:xfrm>
            <a:off x="4861154" y="-2219615"/>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3" name="Freeform 13"/>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4" name="Freeform 14"/>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5" name="Freeform 15"/>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6" name="Freeform 16"/>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7" name="TextBox 17"/>
          <p:cNvSpPr txBox="1"/>
          <p:nvPr/>
        </p:nvSpPr>
        <p:spPr>
          <a:xfrm>
            <a:off x="794657" y="1877067"/>
            <a:ext cx="16858728" cy="6849110"/>
          </a:xfrm>
          <a:prstGeom prst="rect">
            <a:avLst/>
          </a:prstGeom>
        </p:spPr>
        <p:txBody>
          <a:bodyPr lIns="0" tIns="0" rIns="0" bIns="0" rtlCol="0" anchor="t">
            <a:spAutoFit/>
          </a:bodyPr>
          <a:lstStyle/>
          <a:p>
            <a:pPr algn="l">
              <a:lnSpc>
                <a:spcPts val="3640"/>
              </a:lnSpc>
            </a:pPr>
            <a:r>
              <a:rPr lang="en-US" sz="2600">
                <a:solidFill>
                  <a:srgbClr val="000000"/>
                </a:solidFill>
                <a:latin typeface="Canva Sans"/>
              </a:rPr>
              <a:t>End users of keyloggers can vary widely, depending on the intent and legality of their usage. Here are some categories:</a:t>
            </a:r>
          </a:p>
          <a:p>
            <a:pPr algn="l">
              <a:lnSpc>
                <a:spcPts val="3640"/>
              </a:lnSpc>
            </a:pPr>
            <a:endParaRPr lang="en-US" sz="2600">
              <a:solidFill>
                <a:srgbClr val="000000"/>
              </a:solidFill>
              <a:latin typeface="Canva Sans"/>
            </a:endParaRPr>
          </a:p>
          <a:p>
            <a:pPr marL="561344" lvl="1" indent="-280672" algn="l">
              <a:lnSpc>
                <a:spcPts val="3640"/>
              </a:lnSpc>
              <a:buFont typeface="Arial"/>
              <a:buChar char="•"/>
            </a:pPr>
            <a:r>
              <a:rPr lang="en-US" sz="2600">
                <a:solidFill>
                  <a:srgbClr val="000000"/>
                </a:solidFill>
                <a:latin typeface="Canva Sans"/>
              </a:rPr>
              <a:t> </a:t>
            </a:r>
            <a:r>
              <a:rPr lang="en-US" sz="2600">
                <a:solidFill>
                  <a:srgbClr val="000000"/>
                </a:solidFill>
                <a:latin typeface="Canva Sans Bold"/>
              </a:rPr>
              <a:t>Parents </a:t>
            </a:r>
            <a:r>
              <a:rPr lang="en-US" sz="2600">
                <a:solidFill>
                  <a:srgbClr val="000000"/>
                </a:solidFill>
                <a:latin typeface="Canva Sans"/>
              </a:rPr>
              <a:t>may use keyloggers to monitor their children's online activities to protect them from online predators, cyberbullying, or inappropriate content.</a:t>
            </a:r>
          </a:p>
          <a:p>
            <a:pPr algn="l">
              <a:lnSpc>
                <a:spcPts val="3640"/>
              </a:lnSpc>
            </a:pPr>
            <a:endParaRPr lang="en-US" sz="2600">
              <a:solidFill>
                <a:srgbClr val="000000"/>
              </a:solidFill>
              <a:latin typeface="Canva Sans"/>
            </a:endParaRPr>
          </a:p>
          <a:p>
            <a:pPr marL="561344" lvl="1" indent="-280672" algn="l">
              <a:lnSpc>
                <a:spcPts val="3640"/>
              </a:lnSpc>
              <a:buFont typeface="Arial"/>
              <a:buChar char="•"/>
            </a:pPr>
            <a:r>
              <a:rPr lang="en-US" sz="2600">
                <a:solidFill>
                  <a:srgbClr val="000000"/>
                </a:solidFill>
                <a:latin typeface="Canva Sans Bold"/>
              </a:rPr>
              <a:t>Researchers </a:t>
            </a:r>
            <a:r>
              <a:rPr lang="en-US" sz="2600">
                <a:solidFill>
                  <a:srgbClr val="000000"/>
                </a:solidFill>
                <a:latin typeface="Canva Sans"/>
              </a:rPr>
              <a:t>might use keyloggers in controlled environments to study their behaviors and develop countermeasures against malicious keyloggers.</a:t>
            </a:r>
          </a:p>
          <a:p>
            <a:pPr algn="l">
              <a:lnSpc>
                <a:spcPts val="3640"/>
              </a:lnSpc>
            </a:pPr>
            <a:endParaRPr lang="en-US" sz="2600">
              <a:solidFill>
                <a:srgbClr val="000000"/>
              </a:solidFill>
              <a:latin typeface="Canva Sans"/>
            </a:endParaRPr>
          </a:p>
          <a:p>
            <a:pPr marL="561344" lvl="1" indent="-280672" algn="l">
              <a:lnSpc>
                <a:spcPts val="3640"/>
              </a:lnSpc>
              <a:buFont typeface="Arial"/>
              <a:buChar char="•"/>
            </a:pPr>
            <a:r>
              <a:rPr lang="en-US" sz="2600">
                <a:solidFill>
                  <a:srgbClr val="000000"/>
                </a:solidFill>
                <a:latin typeface="Canva Sans"/>
              </a:rPr>
              <a:t> Some </a:t>
            </a:r>
            <a:r>
              <a:rPr lang="en-US" sz="2600">
                <a:solidFill>
                  <a:srgbClr val="000000"/>
                </a:solidFill>
                <a:latin typeface="Canva Sans Bold"/>
              </a:rPr>
              <a:t>government agencies</a:t>
            </a:r>
            <a:r>
              <a:rPr lang="en-US" sz="2600">
                <a:solidFill>
                  <a:srgbClr val="000000"/>
                </a:solidFill>
                <a:latin typeface="Canva Sans"/>
              </a:rPr>
              <a:t> use keyloggers for surveillance and to gather evidence in investigations involving terrorism, cybercrime, or other serious offenses.</a:t>
            </a:r>
          </a:p>
          <a:p>
            <a:pPr algn="l">
              <a:lnSpc>
                <a:spcPts val="3640"/>
              </a:lnSpc>
            </a:pPr>
            <a:endParaRPr lang="en-US" sz="2600">
              <a:solidFill>
                <a:srgbClr val="000000"/>
              </a:solidFill>
              <a:latin typeface="Canva Sans"/>
            </a:endParaRPr>
          </a:p>
          <a:p>
            <a:pPr algn="l">
              <a:lnSpc>
                <a:spcPts val="3640"/>
              </a:lnSpc>
            </a:pPr>
            <a:r>
              <a:rPr lang="en-US" sz="2600">
                <a:solidFill>
                  <a:srgbClr val="000000"/>
                </a:solidFill>
                <a:latin typeface="Canva Sans"/>
              </a:rPr>
              <a:t>and more..............</a:t>
            </a:r>
          </a:p>
          <a:p>
            <a:pPr algn="l">
              <a:lnSpc>
                <a:spcPts val="3640"/>
              </a:lnSpc>
            </a:pPr>
            <a:endParaRPr lang="en-US" sz="2600">
              <a:solidFill>
                <a:srgbClr val="000000"/>
              </a:solidFill>
              <a:latin typeface="Canva Sans"/>
            </a:endParaRPr>
          </a:p>
          <a:p>
            <a:pPr algn="l">
              <a:lnSpc>
                <a:spcPts val="3640"/>
              </a:lnSpc>
            </a:pPr>
            <a:endParaRPr lang="en-US" sz="2600">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778484" y="1261246"/>
            <a:ext cx="16716326" cy="650875"/>
          </a:xfrm>
          <a:prstGeom prst="rect">
            <a:avLst/>
          </a:prstGeom>
        </p:spPr>
        <p:txBody>
          <a:bodyPr lIns="0" tIns="0" rIns="0" bIns="0" rtlCol="0" anchor="t">
            <a:spAutoFit/>
          </a:bodyPr>
          <a:lstStyle/>
          <a:p>
            <a:pPr algn="ctr">
              <a:lnSpc>
                <a:spcPts val="4850"/>
              </a:lnSpc>
            </a:pPr>
            <a:r>
              <a:rPr lang="en-US" sz="5000">
                <a:solidFill>
                  <a:srgbClr val="000000"/>
                </a:solidFill>
                <a:latin typeface="DM Sans Bold"/>
              </a:rPr>
              <a:t>YOUR SOLUTION AND ITS VALUE PROPOSITION</a:t>
            </a:r>
          </a:p>
        </p:txBody>
      </p:sp>
      <p:sp>
        <p:nvSpPr>
          <p:cNvPr id="4" name="Freeform 4"/>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Freeform 10"/>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2" name="Freeform 12"/>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3" name="Freeform 13"/>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4" name="Freeform 14"/>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5" name="Freeform 15"/>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6" name="Freeform 16"/>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7" name="TextBox 17"/>
          <p:cNvSpPr txBox="1"/>
          <p:nvPr/>
        </p:nvSpPr>
        <p:spPr>
          <a:xfrm>
            <a:off x="1028700" y="2313880"/>
            <a:ext cx="16624685" cy="6391437"/>
          </a:xfrm>
          <a:prstGeom prst="rect">
            <a:avLst/>
          </a:prstGeom>
        </p:spPr>
        <p:txBody>
          <a:bodyPr lIns="0" tIns="0" rIns="0" bIns="0" rtlCol="0" anchor="t">
            <a:spAutoFit/>
          </a:bodyPr>
          <a:lstStyle/>
          <a:p>
            <a:pPr marL="565358" lvl="1" indent="-282679" algn="just">
              <a:lnSpc>
                <a:spcPts val="3666"/>
              </a:lnSpc>
              <a:buFont typeface="Arial"/>
              <a:buChar char="•"/>
            </a:pPr>
            <a:r>
              <a:rPr lang="en-US" sz="2618">
                <a:solidFill>
                  <a:srgbClr val="000000"/>
                </a:solidFill>
                <a:latin typeface="Canva Sans Bold"/>
              </a:rPr>
              <a:t>Real-Time Detection: </a:t>
            </a:r>
          </a:p>
          <a:p>
            <a:pPr algn="just">
              <a:lnSpc>
                <a:spcPts val="3666"/>
              </a:lnSpc>
            </a:pPr>
            <a:r>
              <a:rPr lang="en-US" sz="2618">
                <a:solidFill>
                  <a:srgbClr val="000000"/>
                </a:solidFill>
                <a:latin typeface="Canva Sans Bold"/>
              </a:rPr>
              <a:t>        </a:t>
            </a:r>
            <a:r>
              <a:rPr lang="en-US" sz="2618">
                <a:solidFill>
                  <a:srgbClr val="000000"/>
                </a:solidFill>
                <a:latin typeface="Canva Sans"/>
              </a:rPr>
              <a:t>Utilizes machine learning algorithms to identify suspicious activities instantly.</a:t>
            </a:r>
          </a:p>
          <a:p>
            <a:pPr algn="just">
              <a:lnSpc>
                <a:spcPts val="3666"/>
              </a:lnSpc>
            </a:pPr>
            <a:endParaRPr lang="en-US" sz="2618">
              <a:solidFill>
                <a:srgbClr val="000000"/>
              </a:solidFill>
              <a:latin typeface="Canva Sans"/>
            </a:endParaRPr>
          </a:p>
          <a:p>
            <a:pPr marL="565358" lvl="1" indent="-282679" algn="just">
              <a:lnSpc>
                <a:spcPts val="3666"/>
              </a:lnSpc>
              <a:buFont typeface="Arial"/>
              <a:buChar char="•"/>
            </a:pPr>
            <a:r>
              <a:rPr lang="en-US" sz="2618">
                <a:solidFill>
                  <a:srgbClr val="000000"/>
                </a:solidFill>
                <a:latin typeface="Canva Sans Bold"/>
              </a:rPr>
              <a:t>User-Friendly Interface: </a:t>
            </a:r>
          </a:p>
          <a:p>
            <a:pPr algn="just">
              <a:lnSpc>
                <a:spcPts val="3666"/>
              </a:lnSpc>
            </a:pPr>
            <a:r>
              <a:rPr lang="en-US" sz="2618">
                <a:solidFill>
                  <a:srgbClr val="000000"/>
                </a:solidFill>
                <a:latin typeface="Canva Sans Bold"/>
              </a:rPr>
              <a:t>        </a:t>
            </a:r>
            <a:r>
              <a:rPr lang="en-US" sz="2618">
                <a:solidFill>
                  <a:srgbClr val="000000"/>
                </a:solidFill>
                <a:latin typeface="Canva Sans"/>
              </a:rPr>
              <a:t>Simple, intuitive design ensuring ease of use for all user levels.</a:t>
            </a:r>
          </a:p>
          <a:p>
            <a:pPr algn="just">
              <a:lnSpc>
                <a:spcPts val="3666"/>
              </a:lnSpc>
            </a:pPr>
            <a:endParaRPr lang="en-US" sz="2618">
              <a:solidFill>
                <a:srgbClr val="000000"/>
              </a:solidFill>
              <a:latin typeface="Canva Sans"/>
            </a:endParaRPr>
          </a:p>
          <a:p>
            <a:pPr marL="565358" lvl="1" indent="-282679" algn="just">
              <a:lnSpc>
                <a:spcPts val="3666"/>
              </a:lnSpc>
              <a:buFont typeface="Arial"/>
              <a:buChar char="•"/>
            </a:pPr>
            <a:r>
              <a:rPr lang="en-US" sz="2618">
                <a:solidFill>
                  <a:srgbClr val="000000"/>
                </a:solidFill>
                <a:latin typeface="Canva Sans Bold"/>
              </a:rPr>
              <a:t>Comprehensive Training Modules: </a:t>
            </a:r>
          </a:p>
          <a:p>
            <a:pPr algn="just">
              <a:lnSpc>
                <a:spcPts val="3666"/>
              </a:lnSpc>
            </a:pPr>
            <a:r>
              <a:rPr lang="en-US" sz="2618">
                <a:solidFill>
                  <a:srgbClr val="000000"/>
                </a:solidFill>
                <a:latin typeface="Canva Sans Bold"/>
              </a:rPr>
              <a:t>        </a:t>
            </a:r>
            <a:r>
              <a:rPr lang="en-US" sz="2618">
                <a:solidFill>
                  <a:srgbClr val="000000"/>
                </a:solidFill>
                <a:latin typeface="Canva Sans"/>
              </a:rPr>
              <a:t>Interactive and engaging training materials that educate users on cybersecurity.</a:t>
            </a:r>
          </a:p>
          <a:p>
            <a:pPr algn="just">
              <a:lnSpc>
                <a:spcPts val="3666"/>
              </a:lnSpc>
            </a:pPr>
            <a:endParaRPr lang="en-US" sz="2618">
              <a:solidFill>
                <a:srgbClr val="000000"/>
              </a:solidFill>
              <a:latin typeface="Canva Sans"/>
            </a:endParaRPr>
          </a:p>
          <a:p>
            <a:pPr marL="565358" lvl="1" indent="-282679" algn="just">
              <a:lnSpc>
                <a:spcPts val="3666"/>
              </a:lnSpc>
              <a:buFont typeface="Arial"/>
              <a:buChar char="•"/>
            </a:pPr>
            <a:r>
              <a:rPr lang="en-US" sz="2618">
                <a:solidFill>
                  <a:srgbClr val="000000"/>
                </a:solidFill>
                <a:latin typeface="Canva Sans Bold"/>
              </a:rPr>
              <a:t>Integration with Existing Systems: </a:t>
            </a:r>
          </a:p>
          <a:p>
            <a:pPr algn="just">
              <a:lnSpc>
                <a:spcPts val="3666"/>
              </a:lnSpc>
            </a:pPr>
            <a:r>
              <a:rPr lang="en-US" sz="2618">
                <a:solidFill>
                  <a:srgbClr val="000000"/>
                </a:solidFill>
                <a:latin typeface="Canva Sans Bold"/>
              </a:rPr>
              <a:t>       </a:t>
            </a:r>
            <a:r>
              <a:rPr lang="en-US" sz="2618">
                <a:solidFill>
                  <a:srgbClr val="000000"/>
                </a:solidFill>
                <a:latin typeface="Canva Sans"/>
              </a:rPr>
              <a:t>Compatible with major operating systems and can be integrated into existing security protocols .</a:t>
            </a:r>
          </a:p>
          <a:p>
            <a:pPr algn="just">
              <a:lnSpc>
                <a:spcPts val="3666"/>
              </a:lnSpc>
            </a:pPr>
            <a:endParaRPr lang="en-US" sz="2618">
              <a:solidFill>
                <a:srgbClr val="000000"/>
              </a:solidFill>
              <a:latin typeface="Canva Sans"/>
            </a:endParaRPr>
          </a:p>
          <a:p>
            <a:pPr marL="565358" lvl="1" indent="-282679" algn="just">
              <a:lnSpc>
                <a:spcPts val="3666"/>
              </a:lnSpc>
              <a:buFont typeface="Arial"/>
              <a:buChar char="•"/>
            </a:pPr>
            <a:r>
              <a:rPr lang="en-US" sz="2618">
                <a:solidFill>
                  <a:srgbClr val="000000"/>
                </a:solidFill>
                <a:latin typeface="Canva Sans Bold"/>
              </a:rPr>
              <a:t>Automated Updates:</a:t>
            </a:r>
          </a:p>
          <a:p>
            <a:pPr algn="just">
              <a:lnSpc>
                <a:spcPts val="3666"/>
              </a:lnSpc>
            </a:pPr>
            <a:r>
              <a:rPr lang="en-US" sz="2618">
                <a:solidFill>
                  <a:srgbClr val="000000"/>
                </a:solidFill>
                <a:latin typeface="Canva Sans"/>
              </a:rPr>
              <a:t>       Regular updates to ensure protection against the latest keylogger threats.</a:t>
            </a: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12</TotalTime>
  <Words>763</Words>
  <Application>Microsoft Office PowerPoint</Application>
  <PresentationFormat>Custom</PresentationFormat>
  <Paragraphs>70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Ahkio Bold</vt:lpstr>
      <vt:lpstr>DM Sans Bold</vt:lpstr>
      <vt:lpstr>Canva Sans Bold</vt:lpstr>
      <vt:lpstr>Open Sans Extra Bold</vt:lpstr>
      <vt:lpstr>Corbel</vt:lpstr>
      <vt:lpstr>DM Sans</vt:lpstr>
      <vt:lpstr>Canva Sans</vt:lpstr>
      <vt:lpstr>Trebuchet MS</vt:lpstr>
      <vt:lpstr>Arial</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keyloggerfinalproj</dc:title>
  <cp:lastModifiedBy>CHINNI KRISHNA</cp:lastModifiedBy>
  <cp:revision>4</cp:revision>
  <dcterms:created xsi:type="dcterms:W3CDTF">2006-08-16T00:00:00Z</dcterms:created>
  <dcterms:modified xsi:type="dcterms:W3CDTF">2024-06-22T10:05:30Z</dcterms:modified>
  <dc:identifier>DAGIiN0CHH8</dc:identifier>
</cp:coreProperties>
</file>