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  <p:sldMasterId id="2147484210" r:id="rId35"/>
    <p:sldMasterId id="2147484241" r:id="rId36"/>
  </p:sldMasterIdLst>
  <p:notesMasterIdLst>
    <p:notesMasterId r:id="rId52"/>
  </p:notesMasterIdLst>
  <p:handoutMasterIdLst>
    <p:handoutMasterId r:id="rId53"/>
  </p:handoutMasterIdLst>
  <p:sldIdLst>
    <p:sldId id="256" r:id="rId37"/>
    <p:sldId id="257" r:id="rId38"/>
    <p:sldId id="258" r:id="rId39"/>
    <p:sldId id="259" r:id="rId40"/>
    <p:sldId id="270" r:id="rId41"/>
    <p:sldId id="260" r:id="rId42"/>
    <p:sldId id="261" r:id="rId43"/>
    <p:sldId id="262" r:id="rId44"/>
    <p:sldId id="263" r:id="rId45"/>
    <p:sldId id="269" r:id="rId46"/>
    <p:sldId id="264" r:id="rId47"/>
    <p:sldId id="265" r:id="rId48"/>
    <p:sldId id="266" r:id="rId49"/>
    <p:sldId id="267" r:id="rId50"/>
    <p:sldId id="268" r:id="rId5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68204" autoAdjust="0"/>
  </p:normalViewPr>
  <p:slideViewPr>
    <p:cSldViewPr>
      <p:cViewPr varScale="1">
        <p:scale>
          <a:sx n="60" d="100"/>
          <a:sy n="60" d="100"/>
        </p:scale>
        <p:origin x="1434" y="72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5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3.xml"/><Relationship Id="rId49" Type="http://schemas.openxmlformats.org/officeDocument/2006/relationships/slide" Target="slides/slide13.xml"/><Relationship Id="rId57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8.xml"/><Relationship Id="rId52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Master" Target="slideMasters/slideMaster2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15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3/30/2016 10:39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3/30/2016 10:39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3/30/2016 10:39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9513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98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in</a:t>
            </a:r>
            <a:r>
              <a:rPr lang="en-US" baseline="0" dirty="0"/>
              <a:t> the last 5 minutes of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66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3/30/2016 10:39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2416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00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040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13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914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83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33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78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20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8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0.xml"/><Relationship Id="rId4" Type="http://schemas.openxmlformats.org/officeDocument/2006/relationships/customXml" Target="../../customXml/item1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2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1.xml"/><Relationship Id="rId4" Type="http://schemas.openxmlformats.org/officeDocument/2006/relationships/customXml" Target="../../customXml/item1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0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15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1.xml"/><Relationship Id="rId4" Type="http://schemas.openxmlformats.org/officeDocument/2006/relationships/customXml" Target="../../customXml/item4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3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3.xml"/><Relationship Id="rId4" Type="http://schemas.openxmlformats.org/officeDocument/2006/relationships/customXml" Target="../../customXml/item10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5.xml"/><Relationship Id="rId7" Type="http://schemas.openxmlformats.org/officeDocument/2006/relationships/image" Target="../media/image2.pn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9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9.xml"/><Relationship Id="rId4" Type="http://schemas.openxmlformats.org/officeDocument/2006/relationships/customXml" Target="../../customXml/item17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6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7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No 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1214" name="Rectangle 1213"/>
          <p:cNvSpPr/>
          <p:nvPr userDrawn="1"/>
        </p:nvSpPr>
        <p:spPr bwMode="auto">
          <a:xfrm>
            <a:off x="-35579" y="0"/>
            <a:ext cx="12472057" cy="699452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5761038" y="479426"/>
            <a:ext cx="6218238" cy="2368101"/>
            <a:chOff x="5761038" y="479425"/>
            <a:chExt cx="6218237" cy="236810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/>
            <a:srcRect b="26208"/>
            <a:stretch/>
          </p:blipFill>
          <p:spPr>
            <a:xfrm>
              <a:off x="5761038" y="479425"/>
              <a:ext cx="6218237" cy="155481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7290055" y="1942791"/>
              <a:ext cx="3945402" cy="9047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3256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99" b="0" i="0" u="none" strike="noStrike" kern="1200" cap="none" spc="-150" normalizeH="0" baseline="0" noProof="0" dirty="0">
                  <a:ln>
                    <a:noFill/>
                  </a:ln>
                  <a:gradFill>
                    <a:gsLst>
                      <a:gs pos="14634">
                        <a:srgbClr val="0078D7"/>
                      </a:gs>
                      <a:gs pos="53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Shenzhen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6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35579" y="-45245"/>
            <a:ext cx="12519853" cy="70397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61038" y="1211263"/>
            <a:ext cx="6400800" cy="366409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2" y="12112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50" y="30465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8172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734 0.00045 L -5.97396E-7 -4.589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7" y="-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9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653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27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83065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 marL="0" indent="0">
              <a:buNone/>
              <a:defRPr sz="3999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41038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378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340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287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7925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3802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4865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00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805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2032520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668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91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3119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734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2141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7483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72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7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32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91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608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815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3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91439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288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79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65455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4168614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29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38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9668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345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91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2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30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81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03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0497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98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543225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9279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17611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50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34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897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318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60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6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5766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image" Target="../media/image9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0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  <p:sldLayoutId id="2147484227" r:id="rId17"/>
    <p:sldLayoutId id="2147484228" r:id="rId18"/>
    <p:sldLayoutId id="2147484229" r:id="rId19"/>
    <p:sldLayoutId id="2147484230" r:id="rId20"/>
    <p:sldLayoutId id="2147484231" r:id="rId21"/>
    <p:sldLayoutId id="2147484232" r:id="rId22"/>
    <p:sldLayoutId id="2147484233" r:id="rId23"/>
    <p:sldLayoutId id="2147484234" r:id="rId24"/>
    <p:sldLayoutId id="2147484235" r:id="rId25"/>
    <p:sldLayoutId id="2147484236" r:id="rId26"/>
    <p:sldLayoutId id="2147484237" r:id="rId27"/>
    <p:sldLayoutId id="2147484238" r:id="rId28"/>
    <p:sldLayoutId id="2147484239" r:id="rId29"/>
    <p:sldLayoutId id="2147484240" r:id="rId30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594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54" r:id="rId13"/>
    <p:sldLayoutId id="2147484255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2" r:id="rId21"/>
    <p:sldLayoutId id="2147484263" r:id="rId22"/>
    <p:sldLayoutId id="2147484264" r:id="rId23"/>
    <p:sldLayoutId id="2147484265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2125678"/>
            <a:ext cx="11353735" cy="1828786"/>
          </a:xfrm>
        </p:spPr>
        <p:txBody>
          <a:bodyPr/>
          <a:lstStyle/>
          <a:p>
            <a:r>
              <a:rPr lang="en-US" dirty="0"/>
              <a:t>Web Dev 3:</a:t>
            </a:r>
            <a:br>
              <a:rPr lang="en-US" dirty="0"/>
            </a:br>
            <a:r>
              <a:rPr lang="en-US" dirty="0"/>
              <a:t>Deployment and Azure </a:t>
            </a:r>
            <a:br>
              <a:rPr lang="en-US" dirty="0"/>
            </a:br>
            <a:r>
              <a:rPr lang="en-US" dirty="0"/>
              <a:t>with ASP.NET Core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4411662"/>
            <a:ext cx="10058337" cy="13721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Labs</a:t>
            </a:r>
          </a:p>
        </p:txBody>
      </p:sp>
    </p:spTree>
    <p:extLst>
      <p:ext uri="{BB962C8B-B14F-4D97-AF65-F5344CB8AC3E}">
        <p14:creationId xmlns:p14="http://schemas.microsoft.com/office/powerpoint/2010/main" val="212319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  <a:ln>
            <a:solidFill>
              <a:srgbClr val="0078D7"/>
            </a:solidFill>
          </a:ln>
        </p:spPr>
        <p:txBody>
          <a:bodyPr/>
          <a:lstStyle/>
          <a:p>
            <a:r>
              <a:rPr lang="en-US" dirty="0"/>
              <a:t>Exercise 5: Azure Active Directory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</a:t>
            </a:r>
            <a:r>
              <a:rPr lang="en-US" sz="3600" kern="0" dirty="0">
                <a:solidFill>
                  <a:srgbClr val="0078D7"/>
                </a:solidFill>
              </a:rPr>
              <a:t>Create an Azure Active Directory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2 -</a:t>
            </a:r>
            <a:r>
              <a:rPr lang="en-US" sz="3600" kern="0" dirty="0">
                <a:solidFill>
                  <a:srgbClr val="0078D7"/>
                </a:solidFill>
              </a:rPr>
              <a:t> Adding a new website to an organization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3 </a:t>
            </a:r>
            <a:r>
              <a:rPr lang="en-US" sz="3600" kern="0" dirty="0">
                <a:solidFill>
                  <a:srgbClr val="0078D7"/>
                </a:solidFill>
              </a:rPr>
              <a:t>- Walk through the Web Application code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0580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51596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Wednesday 03/30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199" y="2102565"/>
          <a:ext cx="11522076" cy="44650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6238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3121899630"/>
                    </a:ext>
                  </a:extLst>
                </a:gridCol>
              </a:tblGrid>
              <a:tr h="92657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1362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Microsoft Edge: What's Next for Microsoft's New Browser and Web Platform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1748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What’s New in Typescript</a:t>
                      </a:r>
                    </a:p>
                    <a:p>
                      <a:r>
                        <a:rPr lang="en-US" dirty="0"/>
                        <a:t>Marriott</a:t>
                      </a:r>
                      <a:r>
                        <a:rPr lang="en-US" baseline="0" dirty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1748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5153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Thursday 03/31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5612" y="2115430"/>
          <a:ext cx="11523662" cy="43996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7825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7">
                  <a:extLst>
                    <a:ext uri="{9D8B030D-6E8A-4147-A177-3AD203B41FA5}">
                      <a16:colId xmlns:a16="http://schemas.microsoft.com/office/drawing/2014/main" val="3398510853"/>
                    </a:ext>
                  </a:extLst>
                </a:gridCol>
              </a:tblGrid>
              <a:tr h="9280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9280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2064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Web</a:t>
                      </a:r>
                      <a:r>
                        <a:rPr lang="en-US" b="1" baseline="0" dirty="0"/>
                        <a:t> Apps Across Windows Devices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8531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ASP.NET Core 1.0</a:t>
                      </a:r>
                    </a:p>
                    <a:p>
                      <a:r>
                        <a:rPr lang="en-US" dirty="0"/>
                        <a:t>Marriott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  <a:tr h="4839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18:30 – 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6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16535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/>
            </a:br>
            <a:r>
              <a:rPr lang="en-US" dirty="0"/>
              <a:t>Friday 04/01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" y="2136774"/>
          <a:ext cx="11514138" cy="4472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53101">
                  <a:extLst>
                    <a:ext uri="{9D8B030D-6E8A-4147-A177-3AD203B41FA5}">
                      <a16:colId xmlns:a16="http://schemas.microsoft.com/office/drawing/2014/main" val="2155907356"/>
                    </a:ext>
                  </a:extLst>
                </a:gridCol>
              </a:tblGrid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Entity Framework Core 1.0</a:t>
                      </a:r>
                    </a:p>
                    <a:p>
                      <a:r>
                        <a:rPr lang="en-US" dirty="0"/>
                        <a:t>Marriott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10:30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Deploying ASP.NET Core Apps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12:30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ASP.NET</a:t>
                      </a:r>
                      <a:r>
                        <a:rPr lang="en-US" b="1" baseline="0" dirty="0"/>
                        <a:t> Core: MVC Deep Dive</a:t>
                      </a:r>
                    </a:p>
                    <a:p>
                      <a:r>
                        <a:rPr lang="en-US" baseline="0" dirty="0"/>
                        <a:t>Marriott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Web Platform: An Inside Look at What’s New for Microsoft </a:t>
                      </a:r>
                      <a:r>
                        <a:rPr lang="en-US" b="1" dirty="0" err="1"/>
                        <a:t>EdgeHTML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Chakra</a:t>
                      </a:r>
                      <a:r>
                        <a:rPr lang="en-US" b="1" baseline="0" dirty="0" err="1"/>
                        <a:t>Core</a:t>
                      </a:r>
                      <a:r>
                        <a:rPr lang="en-US" b="1" baseline="0" dirty="0"/>
                        <a:t>, F12 Tools, and Microsoft Edge Extensions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1532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8394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Welcome to Code Labs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Minimal slides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Lots of hands on coding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Don’t worry if you don’t finish 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	(code and docs are public)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Sessions are filmed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Get help from a proctor if you’re stuck!</a:t>
            </a:r>
          </a:p>
        </p:txBody>
      </p:sp>
    </p:spTree>
    <p:extLst>
      <p:ext uri="{BB962C8B-B14F-4D97-AF65-F5344CB8AC3E}">
        <p14:creationId xmlns:p14="http://schemas.microsoft.com/office/powerpoint/2010/main" val="342230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Code Labs: Web Dev track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1 – Intro to ASP.NET Core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2 – ASP.NET Core 1.0 Internals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3 – Deployment and Azure w/ ASP.NET Core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4 – Front End Web Development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Best if you do them in order, but not required</a:t>
            </a:r>
          </a:p>
        </p:txBody>
      </p:sp>
    </p:spTree>
    <p:extLst>
      <p:ext uri="{BB962C8B-B14F-4D97-AF65-F5344CB8AC3E}">
        <p14:creationId xmlns:p14="http://schemas.microsoft.com/office/powerpoint/2010/main" val="293399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Module 3: Deployment and Azure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Build and Deploy from Visual Studio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Using Entity Framework Migrations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Deploying a Web Site to Staging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Performing Deployment Rollback in Production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Identity with Azure Active Directory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07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Azure Pass Signup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Your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pass gives you $100 to use during Build</a:t>
            </a:r>
          </a:p>
          <a:p>
            <a:pPr marL="0" lvl="0" indent="0">
              <a:buNone/>
              <a:defRPr/>
            </a:pPr>
            <a:endParaRPr lang="en-US" sz="3200" baseline="0" dirty="0"/>
          </a:p>
          <a:p>
            <a:pPr marL="0" lvl="0" indent="0">
              <a:buNone/>
              <a:defRPr/>
            </a:pP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Important note: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</a:t>
            </a:r>
            <a:r>
              <a:rPr lang="en-US" sz="3200" dirty="0"/>
              <a:t>The usernames are missing the “@” portion in the usernames. When logging into Azure with the pass, add</a:t>
            </a:r>
          </a:p>
          <a:p>
            <a:pPr marL="0" lvl="0" indent="0">
              <a:buNone/>
              <a:defRPr/>
            </a:pPr>
            <a:endParaRPr lang="en-US" sz="3200" dirty="0"/>
          </a:p>
          <a:p>
            <a:pPr marL="0" lvl="0" indent="0">
              <a:buNone/>
              <a:defRPr/>
            </a:pPr>
            <a:r>
              <a:rPr lang="en-US" sz="3200" dirty="0"/>
              <a:t>“@build16.onmicrosoft.com”</a:t>
            </a:r>
          </a:p>
          <a:p>
            <a:pPr marL="0" lvl="0" indent="0">
              <a:buNone/>
              <a:defRPr/>
            </a:pPr>
            <a:endParaRPr lang="en-US" sz="3200" dirty="0"/>
          </a:p>
          <a:p>
            <a:pPr marL="0" lvl="0" indent="0">
              <a:buNone/>
              <a:defRPr/>
            </a:pPr>
            <a:r>
              <a:rPr lang="en-US" sz="3200" dirty="0"/>
              <a:t>to the end of the username</a:t>
            </a:r>
          </a:p>
        </p:txBody>
      </p:sp>
    </p:spTree>
    <p:extLst>
      <p:ext uri="{BB962C8B-B14F-4D97-AF65-F5344CB8AC3E}">
        <p14:creationId xmlns:p14="http://schemas.microsoft.com/office/powerpoint/2010/main" val="197685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sz="4800" dirty="0"/>
              <a:t>Exercise 1: Build &amp; Deploy from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7" y="374191"/>
            <a:ext cx="11887878" cy="917575"/>
          </a:xfrm>
        </p:spPr>
        <p:txBody>
          <a:bodyPr/>
          <a:lstStyle/>
          <a:p>
            <a:r>
              <a:rPr lang="en-US" dirty="0"/>
              <a:t>Exercise 2: Entity Framework Migrations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1049000" cy="18682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Enabling Migrations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2 - Updating Database Schema </a:t>
            </a:r>
            <a:br>
              <a:rPr lang="en-US" sz="3600" kern="0" dirty="0">
                <a:solidFill>
                  <a:srgbClr val="0078D7"/>
                </a:solidFill>
              </a:rPr>
            </a:br>
            <a:r>
              <a:rPr lang="en-US" sz="3600" kern="0" dirty="0">
                <a:solidFill>
                  <a:srgbClr val="0078D7"/>
                </a:solidFill>
              </a:rPr>
              <a:t>                  Using Migrations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67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sz="4800" dirty="0"/>
              <a:t>Exercise 3: Deploying a Web Site to Staging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1049000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1 - Creating a Microsoft Azure Web App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2 - Deploying to Staging Using </a:t>
            </a:r>
            <a:r>
              <a:rPr lang="en-US" sz="3600" kern="0" dirty="0" err="1">
                <a:solidFill>
                  <a:srgbClr val="0078D7"/>
                </a:solidFill>
              </a:rPr>
              <a:t>Git</a:t>
            </a:r>
            <a:endParaRPr lang="en-US" sz="3600" kern="0" dirty="0">
              <a:solidFill>
                <a:srgbClr val="0078D7"/>
              </a:solidFill>
            </a:endParaRP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3 - Promoting the Web App to Production</a:t>
            </a:r>
          </a:p>
        </p:txBody>
      </p:sp>
    </p:spTree>
    <p:extLst>
      <p:ext uri="{BB962C8B-B14F-4D97-AF65-F5344CB8AC3E}">
        <p14:creationId xmlns:p14="http://schemas.microsoft.com/office/powerpoint/2010/main" val="422021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  <a:ln>
            <a:solidFill>
              <a:srgbClr val="0078D7"/>
            </a:solidFill>
          </a:ln>
        </p:spPr>
        <p:txBody>
          <a:bodyPr/>
          <a:lstStyle/>
          <a:p>
            <a:r>
              <a:rPr lang="en-US" dirty="0"/>
              <a:t>Exercise 4: Deployment Rollback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 Updating the Application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2 - Redeploying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5798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5_WinHEC_15_English_Light_Template">
  <a:themeElements>
    <a:clrScheme name="Custom 23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D83B01"/>
      </a:accent5>
      <a:accent6>
        <a:srgbClr val="737373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HEC-2015_Template_English.potx" id="{81AB864D-238E-4588-9D0A-99D6225255FB}" vid="{A24EE2F5-30D2-458F-B57A-D072799E705F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 [Read-Only]" id="{62C8F834-9186-4898-AE6F-C61716902C44}" vid="{D032FD0F-7DAB-4113-97A5-C89486A2E43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0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4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6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7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8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9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1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24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7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4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8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9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4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9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4620</TotalTime>
  <Words>491</Words>
  <Application>Microsoft Office PowerPoint</Application>
  <PresentationFormat>Custom</PresentationFormat>
  <Paragraphs>100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5_WinHEC_15_English_Light_Template</vt:lpstr>
      <vt:lpstr>5-30721_Build_2016_Template_Light</vt:lpstr>
      <vt:lpstr>Web Dev 3: Deployment and Azure  with ASP.NET Core</vt:lpstr>
      <vt:lpstr>Welcome to Code Labs</vt:lpstr>
      <vt:lpstr>Code Labs: Web Dev track</vt:lpstr>
      <vt:lpstr>Module 3: Deployment and Azure</vt:lpstr>
      <vt:lpstr>Azure Pass Signup</vt:lpstr>
      <vt:lpstr>Exercise 1: Build &amp; Deploy from Visual Studio</vt:lpstr>
      <vt:lpstr>Exercise 2: Entity Framework Migrations</vt:lpstr>
      <vt:lpstr>Exercise 3: Deploying a Web Site to Staging</vt:lpstr>
      <vt:lpstr>Exercise 4: Deployment Rollback</vt:lpstr>
      <vt:lpstr>Exercise 5: Azure Active Directory</vt:lpstr>
      <vt:lpstr>Wrap-up</vt:lpstr>
      <vt:lpstr>Web Dev Code Lab Related Sessions Wednesday 03/30</vt:lpstr>
      <vt:lpstr>Web Dev Code Lab Related Sessions Thursday 03/31</vt:lpstr>
      <vt:lpstr>Web Dev Code Lab Related Sessions Friday 04/01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2016 Web Code Labs | Module 3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Jon Galloway</cp:lastModifiedBy>
  <cp:revision>246</cp:revision>
  <dcterms:created xsi:type="dcterms:W3CDTF">2015-06-04T21:40:17Z</dcterms:created>
  <dcterms:modified xsi:type="dcterms:W3CDTF">2016-03-30T17:42:43Z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