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34"/>
    <p:sldMasterId id="2147484210" r:id="rId35"/>
    <p:sldMasterId id="2147484241" r:id="rId36"/>
  </p:sldMasterIdLst>
  <p:notesMasterIdLst>
    <p:notesMasterId r:id="rId51"/>
  </p:notesMasterIdLst>
  <p:handoutMasterIdLst>
    <p:handoutMasterId r:id="rId52"/>
  </p:handoutMasterIdLst>
  <p:sldIdLst>
    <p:sldId id="256" r:id="rId37"/>
    <p:sldId id="257" r:id="rId38"/>
    <p:sldId id="258" r:id="rId39"/>
    <p:sldId id="259" r:id="rId40"/>
    <p:sldId id="260" r:id="rId41"/>
    <p:sldId id="261" r:id="rId42"/>
    <p:sldId id="262" r:id="rId43"/>
    <p:sldId id="263" r:id="rId44"/>
    <p:sldId id="269" r:id="rId45"/>
    <p:sldId id="264" r:id="rId46"/>
    <p:sldId id="265" r:id="rId47"/>
    <p:sldId id="266" r:id="rId48"/>
    <p:sldId id="267" r:id="rId49"/>
    <p:sldId id="268" r:id="rId5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C00"/>
    <a:srgbClr val="002050"/>
    <a:srgbClr val="0072C6"/>
    <a:srgbClr val="EEEEEE"/>
    <a:srgbClr val="737373"/>
    <a:srgbClr val="333333"/>
    <a:srgbClr val="0078D7"/>
    <a:srgbClr val="3C3C3C"/>
    <a:srgbClr val="D83B01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68204" autoAdjust="0"/>
  </p:normalViewPr>
  <p:slideViewPr>
    <p:cSldViewPr>
      <p:cViewPr varScale="1">
        <p:scale>
          <a:sx n="46" d="100"/>
          <a:sy n="46" d="100"/>
        </p:scale>
        <p:origin x="36" y="312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3.xml"/><Relationship Id="rId21" Type="http://schemas.openxmlformats.org/officeDocument/2006/relationships/customXml" Target="../customXml/item21.xml"/><Relationship Id="rId34" Type="http://schemas.openxmlformats.org/officeDocument/2006/relationships/slideMaster" Target="slideMasters/slideMaster1.xml"/><Relationship Id="rId42" Type="http://schemas.openxmlformats.org/officeDocument/2006/relationships/slide" Target="slides/slide6.xml"/><Relationship Id="rId47" Type="http://schemas.openxmlformats.org/officeDocument/2006/relationships/slide" Target="slides/slide11.xml"/><Relationship Id="rId50" Type="http://schemas.openxmlformats.org/officeDocument/2006/relationships/slide" Target="slides/slide14.xml"/><Relationship Id="rId55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2.xml"/><Relationship Id="rId46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5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1.xml"/><Relationship Id="rId40" Type="http://schemas.openxmlformats.org/officeDocument/2006/relationships/slide" Target="slides/slide4.xml"/><Relationship Id="rId45" Type="http://schemas.openxmlformats.org/officeDocument/2006/relationships/slide" Target="slides/slide9.xml"/><Relationship Id="rId53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Master" Target="slideMasters/slideMaster3.xml"/><Relationship Id="rId49" Type="http://schemas.openxmlformats.org/officeDocument/2006/relationships/slide" Target="slides/slide13.xml"/><Relationship Id="rId57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8.xml"/><Relationship Id="rId52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Master" Target="slideMasters/slideMaster2.xml"/><Relationship Id="rId43" Type="http://schemas.openxmlformats.org/officeDocument/2006/relationships/slide" Target="slides/slide7.xml"/><Relationship Id="rId48" Type="http://schemas.openxmlformats.org/officeDocument/2006/relationships/slide" Target="slides/slide12.xml"/><Relationship Id="rId56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3/24/2016 10:48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3/24/2016 10:48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3/24/2016 10:48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52254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this in</a:t>
            </a:r>
            <a:r>
              <a:rPr lang="en-US" baseline="0" dirty="0"/>
              <a:t> the last 5 minutes of the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4256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3/24/2016 10:48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76305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623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962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718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835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05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5489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89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904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15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1.xml"/><Relationship Id="rId4" Type="http://schemas.openxmlformats.org/officeDocument/2006/relationships/customXml" Target="../../customXml/item3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.xml"/><Relationship Id="rId7" Type="http://schemas.openxmlformats.org/officeDocument/2006/relationships/image" Target="../media/image1.png"/><Relationship Id="rId2" Type="http://schemas.openxmlformats.org/officeDocument/2006/relationships/customXml" Target="../../customXml/item20.xml"/><Relationship Id="rId1" Type="http://schemas.openxmlformats.org/officeDocument/2006/relationships/customXml" Target="../../customXml/item19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6.xml"/><Relationship Id="rId4" Type="http://schemas.openxmlformats.org/officeDocument/2006/relationships/customXml" Target="../../customXml/item18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8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9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6.xml"/><Relationship Id="rId4" Type="http://schemas.openxmlformats.org/officeDocument/2006/relationships/customXml" Target="../../customXml/item5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1.xml"/><Relationship Id="rId7" Type="http://schemas.openxmlformats.org/officeDocument/2006/relationships/image" Target="../media/image1.png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24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7.xml"/><Relationship Id="rId4" Type="http://schemas.openxmlformats.org/officeDocument/2006/relationships/customXml" Target="../../customXml/item1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.xml"/><Relationship Id="rId7" Type="http://schemas.openxmlformats.org/officeDocument/2006/relationships/image" Target="../media/image2.png"/><Relationship Id="rId2" Type="http://schemas.openxmlformats.org/officeDocument/2006/relationships/customXml" Target="../../customXml/item31.xml"/><Relationship Id="rId1" Type="http://schemas.openxmlformats.org/officeDocument/2006/relationships/customXml" Target="../../customXml/item33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5.xml"/><Relationship Id="rId4" Type="http://schemas.openxmlformats.org/officeDocument/2006/relationships/customXml" Target="../../customXml/item30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2.xml"/><Relationship Id="rId7" Type="http://schemas.openxmlformats.org/officeDocument/2006/relationships/image" Target="../media/image2.png"/><Relationship Id="rId2" Type="http://schemas.openxmlformats.org/officeDocument/2006/relationships/customXml" Target="../../customXml/item29.xml"/><Relationship Id="rId1" Type="http://schemas.openxmlformats.org/officeDocument/2006/relationships/customXml" Target="../../customXml/item16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0.xml"/><Relationship Id="rId4" Type="http://schemas.openxmlformats.org/officeDocument/2006/relationships/customXml" Target="../../customXml/item23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" name="TextBox 2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280160"/>
            <a:ext cx="11704320" cy="1877437"/>
          </a:xfrm>
        </p:spPr>
        <p:txBody>
          <a:bodyPr>
            <a:spAutoFit/>
          </a:bodyPr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2000"/>
            </a:lvl4pPr>
            <a:lvl5pPr>
              <a:spcBef>
                <a:spcPts val="600"/>
              </a:spcBef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59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663440" y="2560320"/>
            <a:ext cx="2103120" cy="210312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60320" y="2560320"/>
            <a:ext cx="2103120" cy="210312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57200" y="2560320"/>
            <a:ext cx="2103120" cy="210312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766560" y="2560320"/>
            <a:ext cx="2103120" cy="210312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3" y="5051425"/>
            <a:ext cx="8928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1792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5759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83680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615553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3069" y="3497580"/>
            <a:ext cx="734600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562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0" y="731520"/>
            <a:ext cx="7772400" cy="615553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637" y="3268662"/>
            <a:ext cx="746369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1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097280"/>
            <a:ext cx="7315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8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17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421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86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2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858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44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365760" y="6292888"/>
            <a:ext cx="1170432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1000" baseline="0" dirty="0">
                <a:solidFill>
                  <a:schemeClr val="bg1"/>
                </a:soli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5760" y="1371600"/>
            <a:ext cx="11704320" cy="1877437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8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9144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430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3640"/>
            <a:ext cx="12436476" cy="731520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No t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 flipH="1">
            <a:off x="2709265" y="-2732685"/>
            <a:ext cx="6994527" cy="12459899"/>
          </a:xfrm>
          <a:prstGeom prst="rect">
            <a:avLst/>
          </a:prstGeom>
        </p:spPr>
      </p:pic>
      <p:sp>
        <p:nvSpPr>
          <p:cNvPr id="1214" name="Rectangle 1213"/>
          <p:cNvSpPr/>
          <p:nvPr userDrawn="1"/>
        </p:nvSpPr>
        <p:spPr bwMode="auto">
          <a:xfrm>
            <a:off x="-35579" y="0"/>
            <a:ext cx="12472057" cy="699452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581" y="479425"/>
            <a:ext cx="1280160" cy="274492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5761038" y="479426"/>
            <a:ext cx="6218238" cy="2368101"/>
            <a:chOff x="5761038" y="479425"/>
            <a:chExt cx="6218237" cy="2368101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4"/>
            <a:srcRect b="26208"/>
            <a:stretch/>
          </p:blipFill>
          <p:spPr>
            <a:xfrm>
              <a:off x="5761038" y="479425"/>
              <a:ext cx="6218237" cy="155481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7290055" y="1942791"/>
              <a:ext cx="3945402" cy="9047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l" defTabSz="93256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399" b="0" i="0" u="none" strike="noStrike" kern="1200" cap="none" spc="-150" normalizeH="0" baseline="0" noProof="0" dirty="0">
                  <a:ln>
                    <a:noFill/>
                  </a:ln>
                  <a:gradFill>
                    <a:gsLst>
                      <a:gs pos="14634">
                        <a:srgbClr val="0078D7"/>
                      </a:gs>
                      <a:gs pos="53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Shenzhen 2015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965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 flipH="1">
            <a:off x="2709265" y="-2732685"/>
            <a:ext cx="6994527" cy="124598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-35579" y="-45245"/>
            <a:ext cx="12519853" cy="703977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581" y="479425"/>
            <a:ext cx="1280160" cy="27449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5761038" y="1211263"/>
            <a:ext cx="6400800" cy="3664099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761102" y="1211278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759450" y="3046563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99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8172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5734 0.00045 L -5.97396E-7 -4.5892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97" y="-4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9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07113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8653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1278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083065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 marL="0" indent="0">
              <a:buNone/>
              <a:defRPr sz="3999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441038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7378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3409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0287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7925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3802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481796"/>
            <a:ext cx="11889564" cy="917575"/>
          </a:xfrm>
        </p:spPr>
        <p:txBody>
          <a:bodyPr/>
          <a:lstStyle>
            <a:lvl1pPr marL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507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348653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121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008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8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38051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2032520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6680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6910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31198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7343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21412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274834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772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6143778"/>
            <a:ext cx="2283588" cy="37306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186086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771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327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912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46082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11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1" y="3145040"/>
            <a:ext cx="3291840" cy="7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58152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11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3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99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1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999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91439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99" spc="0" baseline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2880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90736"/>
            <a:ext cx="1436313" cy="306604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61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2258379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6143778"/>
            <a:ext cx="2283588" cy="37306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43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1999713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89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170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997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808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05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44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08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51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10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3157" y="5897245"/>
            <a:ext cx="719763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84165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3450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54355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80914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05761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87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664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450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36352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51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FontTx/>
              <a:buNone/>
              <a:defRPr sz="2000"/>
            </a:lvl2pPr>
            <a:lvl3pPr marL="228600" indent="0">
              <a:spcBef>
                <a:spcPts val="600"/>
              </a:spcBef>
              <a:buNone/>
              <a:defRPr/>
            </a:lvl3pPr>
            <a:lvl4pPr marL="457200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90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481796"/>
            <a:ext cx="11889564" cy="917575"/>
          </a:xfrm>
        </p:spPr>
        <p:txBody>
          <a:bodyPr/>
          <a:lstStyle>
            <a:lvl1pPr marL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507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94558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buFont typeface="Arial" charset="0"/>
              <a:buChar char="•"/>
              <a:defRPr sz="2000"/>
            </a:lvl2pPr>
            <a:lvl3pPr marL="457200" indent="-228600">
              <a:spcBef>
                <a:spcPts val="600"/>
              </a:spcBef>
              <a:buFont typeface="Arial" charset="0"/>
              <a:buChar char="•"/>
              <a:defRPr/>
            </a:lvl3pPr>
            <a:lvl4pPr marL="685800" indent="-228600">
              <a:spcBef>
                <a:spcPts val="600"/>
              </a:spcBef>
              <a:buFont typeface="Arial" charset="0"/>
              <a:buChar char="•"/>
              <a:defRPr/>
            </a:lvl4pPr>
            <a:lvl5pPr marL="914400" indent="-228600">
              <a:spcBef>
                <a:spcPts val="600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1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6.xml"/><Relationship Id="rId42" Type="http://schemas.openxmlformats.org/officeDocument/2006/relationships/tags" Target="../tags/tag14.xml"/><Relationship Id="rId47" Type="http://schemas.openxmlformats.org/officeDocument/2006/relationships/tags" Target="../tags/tag19.xml"/><Relationship Id="rId50" Type="http://schemas.openxmlformats.org/officeDocument/2006/relationships/tags" Target="../tags/tag22.xml"/><Relationship Id="rId55" Type="http://schemas.openxmlformats.org/officeDocument/2006/relationships/tags" Target="../tags/tag27.xml"/><Relationship Id="rId63" Type="http://schemas.openxmlformats.org/officeDocument/2006/relationships/tags" Target="../tags/tag3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4.xml"/><Relationship Id="rId37" Type="http://schemas.openxmlformats.org/officeDocument/2006/relationships/tags" Target="../tags/tag9.xml"/><Relationship Id="rId40" Type="http://schemas.openxmlformats.org/officeDocument/2006/relationships/tags" Target="../tags/tag12.xml"/><Relationship Id="rId45" Type="http://schemas.openxmlformats.org/officeDocument/2006/relationships/tags" Target="../tags/tag17.xml"/><Relationship Id="rId53" Type="http://schemas.openxmlformats.org/officeDocument/2006/relationships/tags" Target="../tags/tag25.xml"/><Relationship Id="rId58" Type="http://schemas.openxmlformats.org/officeDocument/2006/relationships/tags" Target="../tags/tag30.xml"/><Relationship Id="rId66" Type="http://schemas.openxmlformats.org/officeDocument/2006/relationships/tags" Target="../tags/tag3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36" Type="http://schemas.openxmlformats.org/officeDocument/2006/relationships/tags" Target="../tags/tag8.xml"/><Relationship Id="rId49" Type="http://schemas.openxmlformats.org/officeDocument/2006/relationships/tags" Target="../tags/tag21.xml"/><Relationship Id="rId57" Type="http://schemas.openxmlformats.org/officeDocument/2006/relationships/tags" Target="../tags/tag29.xml"/><Relationship Id="rId61" Type="http://schemas.openxmlformats.org/officeDocument/2006/relationships/tags" Target="../tags/tag3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3.xml"/><Relationship Id="rId44" Type="http://schemas.openxmlformats.org/officeDocument/2006/relationships/tags" Target="../tags/tag16.xml"/><Relationship Id="rId52" Type="http://schemas.openxmlformats.org/officeDocument/2006/relationships/tags" Target="../tags/tag24.xml"/><Relationship Id="rId60" Type="http://schemas.openxmlformats.org/officeDocument/2006/relationships/tags" Target="../tags/tag32.xml"/><Relationship Id="rId65" Type="http://schemas.openxmlformats.org/officeDocument/2006/relationships/tags" Target="../tags/tag3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Relationship Id="rId35" Type="http://schemas.openxmlformats.org/officeDocument/2006/relationships/tags" Target="../tags/tag7.xml"/><Relationship Id="rId43" Type="http://schemas.openxmlformats.org/officeDocument/2006/relationships/tags" Target="../tags/tag15.xml"/><Relationship Id="rId48" Type="http://schemas.openxmlformats.org/officeDocument/2006/relationships/tags" Target="../tags/tag20.xml"/><Relationship Id="rId56" Type="http://schemas.openxmlformats.org/officeDocument/2006/relationships/tags" Target="../tags/tag28.xml"/><Relationship Id="rId64" Type="http://schemas.openxmlformats.org/officeDocument/2006/relationships/tags" Target="../tags/tag36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5.xml"/><Relationship Id="rId38" Type="http://schemas.openxmlformats.org/officeDocument/2006/relationships/tags" Target="../tags/tag10.xml"/><Relationship Id="rId46" Type="http://schemas.openxmlformats.org/officeDocument/2006/relationships/tags" Target="../tags/tag18.xml"/><Relationship Id="rId59" Type="http://schemas.openxmlformats.org/officeDocument/2006/relationships/tags" Target="../tags/tag31.xml"/><Relationship Id="rId67" Type="http://schemas.openxmlformats.org/officeDocument/2006/relationships/tags" Target="../tags/tag39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3.xml"/><Relationship Id="rId54" Type="http://schemas.openxmlformats.org/officeDocument/2006/relationships/tags" Target="../tags/tag26.xml"/><Relationship Id="rId62" Type="http://schemas.openxmlformats.org/officeDocument/2006/relationships/tags" Target="../tags/tag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slideLayout" Target="../slideLayouts/slideLayout56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32" Type="http://schemas.openxmlformats.org/officeDocument/2006/relationships/image" Target="../media/image9.png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Relationship Id="rId30" Type="http://schemas.openxmlformats.org/officeDocument/2006/relationships/slideLayout" Target="../slideLayouts/slideLayout5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78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slideLayout" Target="../slideLayouts/slideLayout77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2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6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Relationship Id="rId22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914400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11704320" cy="182880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Rectangle 44"/>
          <p:cNvSpPr/>
          <p:nvPr userDrawn="1">
            <p:custDataLst>
              <p:tags r:id="rId29"/>
            </p:custDataLst>
          </p:nvPr>
        </p:nvSpPr>
        <p:spPr bwMode="auto">
          <a:xfrm>
            <a:off x="-1681401" y="743"/>
            <a:ext cx="548640" cy="548640"/>
          </a:xfrm>
          <a:prstGeom prst="rect">
            <a:avLst/>
          </a:prstGeom>
          <a:solidFill>
            <a:srgbClr val="4668C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197</a:t>
            </a:r>
          </a:p>
        </p:txBody>
      </p:sp>
      <p:sp>
        <p:nvSpPr>
          <p:cNvPr id="46" name="Rectangle 45"/>
          <p:cNvSpPr/>
          <p:nvPr userDrawn="1">
            <p:custDataLst>
              <p:tags r:id="rId30"/>
            </p:custDataLst>
          </p:nvPr>
        </p:nvSpPr>
        <p:spPr bwMode="auto">
          <a:xfrm>
            <a:off x="-1133721" y="743"/>
            <a:ext cx="548640" cy="548640"/>
          </a:xfrm>
          <a:prstGeom prst="rect">
            <a:avLst/>
          </a:prstGeom>
          <a:solidFill>
            <a:srgbClr val="00188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143</a:t>
            </a:r>
          </a:p>
        </p:txBody>
      </p:sp>
      <p:sp>
        <p:nvSpPr>
          <p:cNvPr id="47" name="Rectangle 46"/>
          <p:cNvSpPr/>
          <p:nvPr userDrawn="1">
            <p:custDataLst>
              <p:tags r:id="rId31"/>
            </p:custDataLst>
          </p:nvPr>
        </p:nvSpPr>
        <p:spPr bwMode="auto">
          <a:xfrm>
            <a:off x="-576884" y="743"/>
            <a:ext cx="548640" cy="548640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 userDrawn="1">
            <p:custDataLst>
              <p:tags r:id="rId32"/>
            </p:custDataLst>
          </p:nvPr>
        </p:nvSpPr>
        <p:spPr bwMode="auto">
          <a:xfrm>
            <a:off x="-1681291" y="1103972"/>
            <a:ext cx="548640" cy="548640"/>
          </a:xfrm>
          <a:prstGeom prst="rect">
            <a:avLst/>
          </a:prstGeom>
          <a:solidFill>
            <a:srgbClr val="00D8C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204</a:t>
            </a:r>
          </a:p>
        </p:txBody>
      </p:sp>
      <p:sp>
        <p:nvSpPr>
          <p:cNvPr id="49" name="Rectangle 48"/>
          <p:cNvSpPr/>
          <p:nvPr userDrawn="1">
            <p:custDataLst>
              <p:tags r:id="rId33"/>
            </p:custDataLst>
          </p:nvPr>
        </p:nvSpPr>
        <p:spPr bwMode="auto">
          <a:xfrm>
            <a:off x="-1133841" y="1103972"/>
            <a:ext cx="548640" cy="548640"/>
          </a:xfrm>
          <a:prstGeom prst="rect">
            <a:avLst/>
          </a:prstGeom>
          <a:solidFill>
            <a:srgbClr val="00B29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148</a:t>
            </a:r>
          </a:p>
        </p:txBody>
      </p:sp>
      <p:sp>
        <p:nvSpPr>
          <p:cNvPr id="50" name="Rectangle 49"/>
          <p:cNvSpPr/>
          <p:nvPr userDrawn="1">
            <p:custDataLst>
              <p:tags r:id="rId34"/>
            </p:custDataLst>
          </p:nvPr>
        </p:nvSpPr>
        <p:spPr bwMode="auto">
          <a:xfrm>
            <a:off x="-576867" y="1103972"/>
            <a:ext cx="548640" cy="548640"/>
          </a:xfrm>
          <a:prstGeom prst="rect">
            <a:avLst/>
          </a:prstGeom>
          <a:solidFill>
            <a:srgbClr val="00827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</p:txBody>
      </p:sp>
      <p:sp>
        <p:nvSpPr>
          <p:cNvPr id="51" name="Rectangle 50"/>
          <p:cNvSpPr/>
          <p:nvPr userDrawn="1">
            <p:custDataLst>
              <p:tags r:id="rId35"/>
            </p:custDataLst>
          </p:nvPr>
        </p:nvSpPr>
        <p:spPr bwMode="auto">
          <a:xfrm>
            <a:off x="-1671156" y="2214110"/>
            <a:ext cx="558441" cy="548640"/>
          </a:xfrm>
          <a:prstGeom prst="rect">
            <a:avLst/>
          </a:prstGeom>
          <a:solidFill>
            <a:srgbClr val="BAD80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</a:t>
            </a:r>
          </a:p>
        </p:txBody>
      </p:sp>
      <p:sp>
        <p:nvSpPr>
          <p:cNvPr id="52" name="Rectangle 51"/>
          <p:cNvSpPr/>
          <p:nvPr userDrawn="1">
            <p:custDataLst>
              <p:tags r:id="rId36"/>
            </p:custDataLst>
          </p:nvPr>
        </p:nvSpPr>
        <p:spPr bwMode="auto">
          <a:xfrm>
            <a:off x="-1122239" y="2214110"/>
            <a:ext cx="554181" cy="548640"/>
          </a:xfrm>
          <a:prstGeom prst="rect">
            <a:avLst/>
          </a:prstGeom>
          <a:solidFill>
            <a:srgbClr val="7FB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3" name="Rectangle 52"/>
          <p:cNvSpPr/>
          <p:nvPr userDrawn="1">
            <p:custDataLst>
              <p:tags r:id="rId37"/>
            </p:custDataLst>
          </p:nvPr>
        </p:nvSpPr>
        <p:spPr bwMode="auto">
          <a:xfrm>
            <a:off x="-566730" y="2214110"/>
            <a:ext cx="548640" cy="548640"/>
          </a:xfrm>
          <a:prstGeom prst="rect">
            <a:avLst/>
          </a:prstGeom>
          <a:solidFill>
            <a:srgbClr val="008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4" name="Rectangle 53"/>
          <p:cNvSpPr/>
          <p:nvPr userDrawn="1">
            <p:custDataLst>
              <p:tags r:id="rId38"/>
            </p:custDataLst>
          </p:nvPr>
        </p:nvSpPr>
        <p:spPr bwMode="auto">
          <a:xfrm>
            <a:off x="-1692162" y="3309985"/>
            <a:ext cx="567965" cy="548640"/>
          </a:xfrm>
          <a:prstGeom prst="rect">
            <a:avLst/>
          </a:prstGeom>
          <a:solidFill>
            <a:srgbClr val="FFB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5" name="Rectangle 54"/>
          <p:cNvSpPr/>
          <p:nvPr userDrawn="1">
            <p:custDataLst>
              <p:tags r:id="rId39"/>
            </p:custDataLst>
          </p:nvPr>
        </p:nvSpPr>
        <p:spPr bwMode="auto">
          <a:xfrm>
            <a:off x="-1135187" y="3309985"/>
            <a:ext cx="558414" cy="548640"/>
          </a:xfrm>
          <a:prstGeom prst="rect">
            <a:avLst/>
          </a:prstGeom>
          <a:solidFill>
            <a:srgbClr val="FF8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6" name="Rectangle 55"/>
          <p:cNvSpPr/>
          <p:nvPr userDrawn="1">
            <p:custDataLst>
              <p:tags r:id="rId40"/>
            </p:custDataLst>
          </p:nvPr>
        </p:nvSpPr>
        <p:spPr bwMode="auto">
          <a:xfrm>
            <a:off x="-578211" y="3309985"/>
            <a:ext cx="548640" cy="548640"/>
          </a:xfrm>
          <a:prstGeom prst="rect">
            <a:avLst/>
          </a:prstGeom>
          <a:solidFill>
            <a:srgbClr val="DC3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7" name="Rectangle 56"/>
          <p:cNvSpPr/>
          <p:nvPr userDrawn="1">
            <p:custDataLst>
              <p:tags r:id="rId41"/>
            </p:custDataLst>
          </p:nvPr>
        </p:nvSpPr>
        <p:spPr bwMode="auto">
          <a:xfrm>
            <a:off x="-1683905" y="4403050"/>
            <a:ext cx="561903" cy="548640"/>
          </a:xfrm>
          <a:prstGeom prst="rect">
            <a:avLst/>
          </a:prstGeom>
          <a:solidFill>
            <a:srgbClr val="F472D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208</a:t>
            </a:r>
          </a:p>
        </p:txBody>
      </p:sp>
      <p:sp>
        <p:nvSpPr>
          <p:cNvPr id="58" name="Rectangle 57"/>
          <p:cNvSpPr/>
          <p:nvPr userDrawn="1">
            <p:custDataLst>
              <p:tags r:id="rId42"/>
            </p:custDataLst>
          </p:nvPr>
        </p:nvSpPr>
        <p:spPr bwMode="auto">
          <a:xfrm>
            <a:off x="-1130214" y="4403050"/>
            <a:ext cx="548640" cy="548640"/>
          </a:xfrm>
          <a:prstGeom prst="rect">
            <a:avLst/>
          </a:prstGeom>
          <a:solidFill>
            <a:srgbClr val="EC008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</p:txBody>
      </p:sp>
      <p:sp>
        <p:nvSpPr>
          <p:cNvPr id="59" name="Rectangle 58"/>
          <p:cNvSpPr/>
          <p:nvPr userDrawn="1">
            <p:custDataLst>
              <p:tags r:id="rId43"/>
            </p:custDataLst>
          </p:nvPr>
        </p:nvSpPr>
        <p:spPr bwMode="auto">
          <a:xfrm>
            <a:off x="-581452" y="4403050"/>
            <a:ext cx="548640" cy="548640"/>
          </a:xfrm>
          <a:prstGeom prst="rect">
            <a:avLst/>
          </a:prstGeom>
          <a:solidFill>
            <a:srgbClr val="B400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0" name="Rectangle 59"/>
          <p:cNvSpPr/>
          <p:nvPr userDrawn="1">
            <p:custDataLst>
              <p:tags r:id="rId44"/>
            </p:custDataLst>
          </p:nvPr>
        </p:nvSpPr>
        <p:spPr bwMode="auto">
          <a:xfrm>
            <a:off x="-1681291" y="556310"/>
            <a:ext cx="548640" cy="548640"/>
          </a:xfrm>
          <a:prstGeom prst="rect">
            <a:avLst/>
          </a:prstGeom>
          <a:solidFill>
            <a:srgbClr val="6DC2E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233</a:t>
            </a:r>
          </a:p>
        </p:txBody>
      </p:sp>
      <p:sp>
        <p:nvSpPr>
          <p:cNvPr id="61" name="Rectangle 60"/>
          <p:cNvSpPr/>
          <p:nvPr userDrawn="1">
            <p:custDataLst>
              <p:tags r:id="rId45"/>
            </p:custDataLst>
          </p:nvPr>
        </p:nvSpPr>
        <p:spPr bwMode="auto">
          <a:xfrm>
            <a:off x="-1133840" y="556302"/>
            <a:ext cx="557069" cy="5486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242</a:t>
            </a:r>
          </a:p>
        </p:txBody>
      </p:sp>
      <p:sp>
        <p:nvSpPr>
          <p:cNvPr id="62" name="Rectangle 61"/>
          <p:cNvSpPr/>
          <p:nvPr userDrawn="1">
            <p:custDataLst>
              <p:tags r:id="rId46"/>
            </p:custDataLst>
          </p:nvPr>
        </p:nvSpPr>
        <p:spPr bwMode="auto">
          <a:xfrm>
            <a:off x="-576884" y="556310"/>
            <a:ext cx="548640" cy="548640"/>
          </a:xfrm>
          <a:prstGeom prst="rect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198</a:t>
            </a:r>
          </a:p>
        </p:txBody>
      </p:sp>
      <p:sp>
        <p:nvSpPr>
          <p:cNvPr id="63" name="Rectangle 62"/>
          <p:cNvSpPr/>
          <p:nvPr userDrawn="1">
            <p:custDataLst>
              <p:tags r:id="rId47"/>
            </p:custDataLst>
          </p:nvPr>
        </p:nvSpPr>
        <p:spPr bwMode="auto">
          <a:xfrm>
            <a:off x="-1681539" y="1659530"/>
            <a:ext cx="548640" cy="548640"/>
          </a:xfrm>
          <a:prstGeom prst="rect">
            <a:avLst/>
          </a:prstGeom>
          <a:solidFill>
            <a:srgbClr val="55D45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</p:txBody>
      </p:sp>
      <p:sp>
        <p:nvSpPr>
          <p:cNvPr id="64" name="Rectangle 63"/>
          <p:cNvSpPr/>
          <p:nvPr userDrawn="1">
            <p:custDataLst>
              <p:tags r:id="rId48"/>
            </p:custDataLst>
          </p:nvPr>
        </p:nvSpPr>
        <p:spPr bwMode="auto">
          <a:xfrm>
            <a:off x="-1132925" y="1659530"/>
            <a:ext cx="548640" cy="54864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73</a:t>
            </a:r>
          </a:p>
        </p:txBody>
      </p:sp>
      <p:sp>
        <p:nvSpPr>
          <p:cNvPr id="65" name="Rectangle 64"/>
          <p:cNvSpPr/>
          <p:nvPr userDrawn="1">
            <p:custDataLst>
              <p:tags r:id="rId49"/>
            </p:custDataLst>
          </p:nvPr>
        </p:nvSpPr>
        <p:spPr bwMode="auto">
          <a:xfrm>
            <a:off x="-576884" y="1659530"/>
            <a:ext cx="548640" cy="548640"/>
          </a:xfrm>
          <a:prstGeom prst="rect">
            <a:avLst/>
          </a:prstGeom>
          <a:solidFill>
            <a:srgbClr val="0072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66" name="Rectangle 65"/>
          <p:cNvSpPr/>
          <p:nvPr userDrawn="1">
            <p:custDataLst>
              <p:tags r:id="rId50"/>
            </p:custDataLst>
          </p:nvPr>
        </p:nvSpPr>
        <p:spPr bwMode="auto">
          <a:xfrm>
            <a:off x="-1686837" y="2762750"/>
            <a:ext cx="545775" cy="548640"/>
          </a:xfrm>
          <a:prstGeom prst="rect">
            <a:avLst/>
          </a:prstGeom>
          <a:solidFill>
            <a:srgbClr val="FFFC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7" name="Rectangle 66"/>
          <p:cNvSpPr/>
          <p:nvPr userDrawn="1">
            <p:custDataLst>
              <p:tags r:id="rId51"/>
            </p:custDataLst>
          </p:nvPr>
        </p:nvSpPr>
        <p:spPr bwMode="auto">
          <a:xfrm>
            <a:off x="-1133483" y="2762750"/>
            <a:ext cx="549210" cy="548640"/>
          </a:xfrm>
          <a:prstGeom prst="rect">
            <a:avLst/>
          </a:prstGeom>
          <a:solidFill>
            <a:srgbClr val="FFF1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68" name="Rectangle 67"/>
          <p:cNvSpPr/>
          <p:nvPr userDrawn="1">
            <p:custDataLst>
              <p:tags r:id="rId52"/>
            </p:custDataLst>
          </p:nvPr>
        </p:nvSpPr>
        <p:spPr bwMode="auto">
          <a:xfrm>
            <a:off x="-585201" y="2762750"/>
            <a:ext cx="558182" cy="548640"/>
          </a:xfrm>
          <a:prstGeom prst="rect">
            <a:avLst/>
          </a:prstGeom>
          <a:solidFill>
            <a:srgbClr val="FCD11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 userDrawn="1">
            <p:custDataLst>
              <p:tags r:id="rId53"/>
            </p:custDataLst>
          </p:nvPr>
        </p:nvSpPr>
        <p:spPr bwMode="auto">
          <a:xfrm>
            <a:off x="-1692163" y="3857220"/>
            <a:ext cx="558680" cy="548640"/>
          </a:xfrm>
          <a:prstGeom prst="rect">
            <a:avLst/>
          </a:prstGeom>
          <a:solidFill>
            <a:srgbClr val="DD5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70" name="Rectangle 69"/>
          <p:cNvSpPr/>
          <p:nvPr userDrawn="1">
            <p:custDataLst>
              <p:tags r:id="rId54"/>
            </p:custDataLst>
          </p:nvPr>
        </p:nvSpPr>
        <p:spPr bwMode="auto">
          <a:xfrm>
            <a:off x="-1136129" y="3857220"/>
            <a:ext cx="576145" cy="548640"/>
          </a:xfrm>
          <a:prstGeom prst="rect">
            <a:avLst/>
          </a:prstGeom>
          <a:solidFill>
            <a:srgbClr val="E8112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</p:txBody>
      </p:sp>
      <p:sp>
        <p:nvSpPr>
          <p:cNvPr id="71" name="Rectangle 70"/>
          <p:cNvSpPr/>
          <p:nvPr userDrawn="1">
            <p:custDataLst>
              <p:tags r:id="rId55"/>
            </p:custDataLst>
          </p:nvPr>
        </p:nvSpPr>
        <p:spPr bwMode="auto">
          <a:xfrm>
            <a:off x="-579309" y="3857220"/>
            <a:ext cx="546497" cy="548640"/>
          </a:xfrm>
          <a:prstGeom prst="rect">
            <a:avLst/>
          </a:prstGeom>
          <a:solidFill>
            <a:srgbClr val="BA141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26</a:t>
            </a:r>
          </a:p>
        </p:txBody>
      </p:sp>
      <p:sp>
        <p:nvSpPr>
          <p:cNvPr id="72" name="Rectangle 71"/>
          <p:cNvSpPr/>
          <p:nvPr userDrawn="1">
            <p:custDataLst>
              <p:tags r:id="rId56"/>
            </p:custDataLst>
          </p:nvPr>
        </p:nvSpPr>
        <p:spPr bwMode="auto">
          <a:xfrm>
            <a:off x="-1683907" y="4957630"/>
            <a:ext cx="561904" cy="548640"/>
          </a:xfrm>
          <a:prstGeom prst="rect">
            <a:avLst/>
          </a:prstGeom>
          <a:solidFill>
            <a:srgbClr val="9B4F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3" name="Rectangle 72"/>
          <p:cNvSpPr/>
          <p:nvPr userDrawn="1">
            <p:custDataLst>
              <p:tags r:id="rId57"/>
            </p:custDataLst>
          </p:nvPr>
        </p:nvSpPr>
        <p:spPr bwMode="auto">
          <a:xfrm>
            <a:off x="-1129734" y="4957630"/>
            <a:ext cx="548640" cy="548640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33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122</a:t>
            </a:r>
          </a:p>
        </p:txBody>
      </p:sp>
      <p:sp>
        <p:nvSpPr>
          <p:cNvPr id="74" name="Rectangle 73"/>
          <p:cNvSpPr/>
          <p:nvPr userDrawn="1">
            <p:custDataLst>
              <p:tags r:id="rId58"/>
            </p:custDataLst>
          </p:nvPr>
        </p:nvSpPr>
        <p:spPr bwMode="auto">
          <a:xfrm>
            <a:off x="-581455" y="4957630"/>
            <a:ext cx="548889" cy="548640"/>
          </a:xfrm>
          <a:prstGeom prst="rect">
            <a:avLst/>
          </a:prstGeom>
          <a:solidFill>
            <a:srgbClr val="44235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</p:txBody>
      </p:sp>
      <p:sp>
        <p:nvSpPr>
          <p:cNvPr id="75" name="Rectangle 74"/>
          <p:cNvSpPr/>
          <p:nvPr userDrawn="1">
            <p:custDataLst>
              <p:tags r:id="rId59"/>
            </p:custDataLst>
          </p:nvPr>
        </p:nvSpPr>
        <p:spPr bwMode="auto">
          <a:xfrm>
            <a:off x="-1129642" y="5504243"/>
            <a:ext cx="548640" cy="548640"/>
          </a:xfrm>
          <a:prstGeom prst="rect">
            <a:avLst/>
          </a:prstGeom>
          <a:solidFill>
            <a:srgbClr val="D2D2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</p:txBody>
      </p:sp>
      <p:sp>
        <p:nvSpPr>
          <p:cNvPr id="76" name="Rectangle 75"/>
          <p:cNvSpPr/>
          <p:nvPr userDrawn="1">
            <p:custDataLst>
              <p:tags r:id="rId60"/>
            </p:custDataLst>
          </p:nvPr>
        </p:nvSpPr>
        <p:spPr bwMode="auto">
          <a:xfrm>
            <a:off x="-581361" y="5504243"/>
            <a:ext cx="548889" cy="548640"/>
          </a:xfrm>
          <a:prstGeom prst="rect">
            <a:avLst/>
          </a:prstGeom>
          <a:solidFill>
            <a:srgbClr val="9696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7" name="Rectangle 76"/>
          <p:cNvSpPr/>
          <p:nvPr userDrawn="1">
            <p:custDataLst>
              <p:tags r:id="rId61"/>
            </p:custDataLst>
          </p:nvPr>
        </p:nvSpPr>
        <p:spPr bwMode="auto">
          <a:xfrm>
            <a:off x="-1141894" y="6052899"/>
            <a:ext cx="560892" cy="548640"/>
          </a:xfrm>
          <a:prstGeom prst="rect">
            <a:avLst/>
          </a:prstGeom>
          <a:solidFill>
            <a:srgbClr val="505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</p:txBody>
      </p:sp>
      <p:sp>
        <p:nvSpPr>
          <p:cNvPr id="78" name="Rectangle 77"/>
          <p:cNvSpPr/>
          <p:nvPr userDrawn="1">
            <p:custDataLst>
              <p:tags r:id="rId62"/>
            </p:custDataLst>
          </p:nvPr>
        </p:nvSpPr>
        <p:spPr bwMode="auto">
          <a:xfrm>
            <a:off x="-1683906" y="6051325"/>
            <a:ext cx="547972" cy="548640"/>
          </a:xfrm>
          <a:prstGeom prst="rect">
            <a:avLst/>
          </a:prstGeom>
          <a:solidFill>
            <a:srgbClr val="73737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</p:txBody>
      </p:sp>
      <p:sp>
        <p:nvSpPr>
          <p:cNvPr id="79" name="Rectangle 78"/>
          <p:cNvSpPr/>
          <p:nvPr userDrawn="1">
            <p:custDataLst>
              <p:tags r:id="rId63"/>
            </p:custDataLst>
          </p:nvPr>
        </p:nvSpPr>
        <p:spPr bwMode="auto">
          <a:xfrm>
            <a:off x="-585202" y="6052885"/>
            <a:ext cx="559864" cy="548655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80" name="Rectangle 79"/>
          <p:cNvSpPr/>
          <p:nvPr userDrawn="1">
            <p:custDataLst>
              <p:tags r:id="rId64"/>
            </p:custDataLst>
          </p:nvPr>
        </p:nvSpPr>
        <p:spPr bwMode="auto">
          <a:xfrm>
            <a:off x="-1683906" y="5504235"/>
            <a:ext cx="548640" cy="548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</p:txBody>
      </p:sp>
      <p:sp>
        <p:nvSpPr>
          <p:cNvPr id="81" name="Rectangle 80"/>
          <p:cNvSpPr/>
          <p:nvPr userDrawn="1">
            <p:custDataLst>
              <p:tags r:id="rId65"/>
            </p:custDataLst>
          </p:nvPr>
        </p:nvSpPr>
        <p:spPr bwMode="auto">
          <a:xfrm>
            <a:off x="-1144617" y="6766560"/>
            <a:ext cx="547174" cy="548640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82" name="Rectangle 81"/>
          <p:cNvSpPr/>
          <p:nvPr userDrawn="1">
            <p:custDataLst>
              <p:tags r:id="rId66"/>
            </p:custDataLst>
          </p:nvPr>
        </p:nvSpPr>
        <p:spPr bwMode="auto">
          <a:xfrm>
            <a:off x="-1695387" y="6766560"/>
            <a:ext cx="540618" cy="548640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</p:txBody>
      </p:sp>
      <p:sp>
        <p:nvSpPr>
          <p:cNvPr id="83" name="Rectangle 82"/>
          <p:cNvSpPr/>
          <p:nvPr userDrawn="1">
            <p:custDataLst>
              <p:tags r:id="rId67"/>
            </p:custDataLst>
          </p:nvPr>
        </p:nvSpPr>
        <p:spPr bwMode="auto">
          <a:xfrm>
            <a:off x="-587549" y="6766547"/>
            <a:ext cx="546250" cy="548655"/>
          </a:xfrm>
          <a:prstGeom prst="rect">
            <a:avLst/>
          </a:prstGeom>
          <a:solidFill>
            <a:srgbClr val="1570A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166</a:t>
            </a:r>
          </a:p>
        </p:txBody>
      </p:sp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207" r:id="rId2"/>
    <p:sldLayoutId id="2147484203" r:id="rId3"/>
    <p:sldLayoutId id="2147484208" r:id="rId4"/>
    <p:sldLayoutId id="2147484204" r:id="rId5"/>
    <p:sldLayoutId id="2147484209" r:id="rId6"/>
    <p:sldLayoutId id="2147484197" r:id="rId7"/>
    <p:sldLayoutId id="2147484087" r:id="rId8"/>
    <p:sldLayoutId id="2147484098" r:id="rId9"/>
    <p:sldLayoutId id="2147484086" r:id="rId10"/>
    <p:sldLayoutId id="2147484099" r:id="rId11"/>
    <p:sldLayoutId id="2147484106" r:id="rId12"/>
    <p:sldLayoutId id="2147484092" r:id="rId13"/>
    <p:sldLayoutId id="2147484196" r:id="rId14"/>
    <p:sldLayoutId id="2147484201" r:id="rId15"/>
    <p:sldLayoutId id="2147484198" r:id="rId16"/>
    <p:sldLayoutId id="2147484202" r:id="rId17"/>
    <p:sldLayoutId id="2147484199" r:id="rId18"/>
    <p:sldLayoutId id="2147484200" r:id="rId19"/>
    <p:sldLayoutId id="2147484130" r:id="rId20"/>
    <p:sldLayoutId id="2147484205" r:id="rId21"/>
    <p:sldLayoutId id="2147484206" r:id="rId22"/>
    <p:sldLayoutId id="2147484093" r:id="rId23"/>
    <p:sldLayoutId id="2147484127" r:id="rId24"/>
    <p:sldLayoutId id="2147484094" r:id="rId25"/>
    <p:sldLayoutId id="2147484195" r:id="rId26"/>
    <p:sldLayoutId id="2147484096" r:id="rId2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70" baseline="0" dirty="0" smtClean="0">
          <a:ln w="3175">
            <a:noFill/>
          </a:ln>
          <a:solidFill>
            <a:srgbClr val="0072C6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 rot="5400000">
            <a:off x="9393899" y="3050514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0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2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  <p:sldLayoutId id="2147484221" r:id="rId11"/>
    <p:sldLayoutId id="2147484222" r:id="rId12"/>
    <p:sldLayoutId id="2147484223" r:id="rId13"/>
    <p:sldLayoutId id="2147484224" r:id="rId14"/>
    <p:sldLayoutId id="2147484225" r:id="rId15"/>
    <p:sldLayoutId id="2147484226" r:id="rId16"/>
    <p:sldLayoutId id="2147484227" r:id="rId17"/>
    <p:sldLayoutId id="2147484228" r:id="rId18"/>
    <p:sldLayoutId id="2147484229" r:id="rId19"/>
    <p:sldLayoutId id="2147484230" r:id="rId20"/>
    <p:sldLayoutId id="2147484231" r:id="rId21"/>
    <p:sldLayoutId id="2147484232" r:id="rId22"/>
    <p:sldLayoutId id="2147484233" r:id="rId23"/>
    <p:sldLayoutId id="2147484234" r:id="rId24"/>
    <p:sldLayoutId id="2147484235" r:id="rId25"/>
    <p:sldLayoutId id="2147484236" r:id="rId26"/>
    <p:sldLayoutId id="2147484237" r:id="rId27"/>
    <p:sldLayoutId id="2147484238" r:id="rId28"/>
    <p:sldLayoutId id="2147484239" r:id="rId29"/>
    <p:sldLayoutId id="2147484240" r:id="rId30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72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  <p:sldLayoutId id="2147484243" r:id="rId2"/>
    <p:sldLayoutId id="2147484244" r:id="rId3"/>
    <p:sldLayoutId id="2147484245" r:id="rId4"/>
    <p:sldLayoutId id="2147484246" r:id="rId5"/>
    <p:sldLayoutId id="2147484247" r:id="rId6"/>
    <p:sldLayoutId id="2147484248" r:id="rId7"/>
    <p:sldLayoutId id="2147484249" r:id="rId8"/>
    <p:sldLayoutId id="2147484250" r:id="rId9"/>
    <p:sldLayoutId id="2147484251" r:id="rId10"/>
    <p:sldLayoutId id="2147484252" r:id="rId11"/>
    <p:sldLayoutId id="2147484253" r:id="rId12"/>
    <p:sldLayoutId id="2147484254" r:id="rId13"/>
    <p:sldLayoutId id="2147484255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2" r:id="rId21"/>
    <p:sldLayoutId id="2147484263" r:id="rId22"/>
    <p:sldLayoutId id="2147484264" r:id="rId23"/>
    <p:sldLayoutId id="2147484265" r:id="rId2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 2:</a:t>
            </a:r>
            <a:br>
              <a:rPr lang="en-US" dirty="0"/>
            </a:br>
            <a:r>
              <a:rPr lang="en-US" dirty="0"/>
              <a:t>ASP.NET Core 1.0 Internals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Code Labs</a:t>
            </a:r>
          </a:p>
        </p:txBody>
      </p:sp>
    </p:spTree>
    <p:extLst>
      <p:ext uri="{BB962C8B-B14F-4D97-AF65-F5344CB8AC3E}">
        <p14:creationId xmlns:p14="http://schemas.microsoft.com/office/powerpoint/2010/main" val="254275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209431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Web Dev Code Lab Related Sessions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Wednesday 03/30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7199" y="2102565"/>
          <a:ext cx="11522076" cy="446502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6238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3121899630"/>
                    </a:ext>
                  </a:extLst>
                </a:gridCol>
              </a:tblGrid>
              <a:tr h="92657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11:30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113623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Microsoft Edge: What's Next for Microsoft's New Browser and Web Platform</a:t>
                      </a:r>
                    </a:p>
                    <a:p>
                      <a:r>
                        <a:rPr lang="en-US" dirty="0" err="1"/>
                        <a:t>Moscone</a:t>
                      </a:r>
                      <a:r>
                        <a:rPr lang="en-US" dirty="0"/>
                        <a:t> 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117486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15:30 – 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What’s New in Typescript</a:t>
                      </a:r>
                    </a:p>
                    <a:p>
                      <a:r>
                        <a:rPr lang="en-US" dirty="0"/>
                        <a:t>Marriott</a:t>
                      </a:r>
                      <a:r>
                        <a:rPr lang="en-US" baseline="0" dirty="0"/>
                        <a:t>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117486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17:00 – 18:00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55588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Web Dev Code Lab Related Sessions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Thursday 03/31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5612" y="2115430"/>
          <a:ext cx="11523662" cy="439967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7825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61037">
                  <a:extLst>
                    <a:ext uri="{9D8B030D-6E8A-4147-A177-3AD203B41FA5}">
                      <a16:colId xmlns:a16="http://schemas.microsoft.com/office/drawing/2014/main" val="3398510853"/>
                    </a:ext>
                  </a:extLst>
                </a:gridCol>
              </a:tblGrid>
              <a:tr h="92805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11:30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92805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120646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15:30 – 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Web</a:t>
                      </a:r>
                      <a:r>
                        <a:rPr lang="en-US" b="1" baseline="0" dirty="0"/>
                        <a:t> Apps Across Windows Devices</a:t>
                      </a:r>
                    </a:p>
                    <a:p>
                      <a:r>
                        <a:rPr lang="en-US" baseline="0" dirty="0" err="1"/>
                        <a:t>Moscone</a:t>
                      </a:r>
                      <a:r>
                        <a:rPr lang="en-US" baseline="0" dirty="0"/>
                        <a:t> 2005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85312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17:00 – 18:00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ASP.NET Core 1.0</a:t>
                      </a:r>
                    </a:p>
                    <a:p>
                      <a:r>
                        <a:rPr lang="en-US" dirty="0"/>
                        <a:t>Marriott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  <a:tr h="4839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18:30 – 19:30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361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42483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Web Dev Code Lab Related Sessions</a:t>
            </a:r>
            <a:br>
              <a:rPr lang="en-US" dirty="0"/>
            </a:br>
            <a:r>
              <a:rPr lang="en-US" dirty="0"/>
              <a:t>Friday 04/01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7200" y="2136774"/>
          <a:ext cx="11514138" cy="44724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6237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53101">
                  <a:extLst>
                    <a:ext uri="{9D8B030D-6E8A-4147-A177-3AD203B41FA5}">
                      <a16:colId xmlns:a16="http://schemas.microsoft.com/office/drawing/2014/main" val="2155907356"/>
                    </a:ext>
                  </a:extLst>
                </a:gridCol>
              </a:tblGrid>
              <a:tr h="10945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09:00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Entity Framework Core 1.0</a:t>
                      </a:r>
                    </a:p>
                    <a:p>
                      <a:r>
                        <a:rPr lang="en-US" dirty="0"/>
                        <a:t>Marriott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10945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10:30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Deploying ASP.NET Core Apps</a:t>
                      </a:r>
                    </a:p>
                    <a:p>
                      <a:r>
                        <a:rPr lang="en-US" dirty="0" err="1"/>
                        <a:t>Moscone</a:t>
                      </a:r>
                      <a:r>
                        <a:rPr lang="en-US" dirty="0"/>
                        <a:t> 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10945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12:30 – 13:30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ASP.NET</a:t>
                      </a:r>
                      <a:r>
                        <a:rPr lang="en-US" b="1" baseline="0" dirty="0"/>
                        <a:t> Core: MVC Deep Dive</a:t>
                      </a:r>
                    </a:p>
                    <a:p>
                      <a:r>
                        <a:rPr lang="en-US" baseline="0" dirty="0"/>
                        <a:t>Marriott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Web Platform: An Inside Look at What’s New for Microsoft </a:t>
                      </a:r>
                      <a:r>
                        <a:rPr lang="en-US" b="1" dirty="0" err="1"/>
                        <a:t>EdgeHTML</a:t>
                      </a:r>
                      <a:r>
                        <a:rPr lang="en-US" b="1" dirty="0"/>
                        <a:t>, </a:t>
                      </a:r>
                      <a:r>
                        <a:rPr lang="en-US" b="1" dirty="0" err="1"/>
                        <a:t>Chakra</a:t>
                      </a:r>
                      <a:r>
                        <a:rPr lang="en-US" b="1" baseline="0" dirty="0" err="1"/>
                        <a:t>Core</a:t>
                      </a:r>
                      <a:r>
                        <a:rPr lang="en-US" b="1" baseline="0" dirty="0"/>
                        <a:t>, F12 Tools, and Microsoft Edge Extensions</a:t>
                      </a:r>
                    </a:p>
                    <a:p>
                      <a:r>
                        <a:rPr lang="en-US" baseline="0" dirty="0" err="1"/>
                        <a:t>Moscone</a:t>
                      </a:r>
                      <a:r>
                        <a:rPr lang="en-US" baseline="0" dirty="0"/>
                        <a:t> 2001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10945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72835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021731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Welcome to Code Labs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65760" y="1792347"/>
            <a:ext cx="11704320" cy="4524315"/>
          </a:xfrm>
          <a:prstGeom prst="rect">
            <a:avLst/>
          </a:prstGeom>
        </p:spPr>
        <p:txBody>
          <a:bodyPr/>
          <a:lstStyle>
            <a:lvl1pPr marL="342834" marR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88" marR="0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46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3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Minimal slides</a:t>
            </a: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Lots of hands on coding</a:t>
            </a: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Don’t worry if you don’t finish </a:t>
            </a: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	(code and docs are public)</a:t>
            </a: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Sessions are filmed</a:t>
            </a: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Get help from a proctor if you’re stuck!</a:t>
            </a:r>
          </a:p>
        </p:txBody>
      </p:sp>
    </p:spTree>
    <p:extLst>
      <p:ext uri="{BB962C8B-B14F-4D97-AF65-F5344CB8AC3E}">
        <p14:creationId xmlns:p14="http://schemas.microsoft.com/office/powerpoint/2010/main" val="135310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Code Labs: Web Dev track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65760" y="1792347"/>
            <a:ext cx="11704320" cy="4524315"/>
          </a:xfrm>
          <a:prstGeom prst="rect">
            <a:avLst/>
          </a:prstGeom>
        </p:spPr>
        <p:txBody>
          <a:bodyPr/>
          <a:lstStyle>
            <a:lvl1pPr marL="342834" marR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88" marR="0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46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3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56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Module 1 – Intro to ASP.NET Core</a:t>
            </a:r>
          </a:p>
          <a:p>
            <a:pPr marL="0" marR="0" lvl="0" indent="0" algn="l" defTabSz="93256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Module 2 – ASP.NET Core 1.0 Internals</a:t>
            </a:r>
          </a:p>
          <a:p>
            <a:pPr marL="0" marR="0" lvl="0" indent="0" algn="l" defTabSz="93256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Module 3 – Deployment and Azure w/ ASP.NET Core</a:t>
            </a:r>
          </a:p>
          <a:p>
            <a:pPr marL="0" marR="0" lvl="0" indent="0" algn="l" defTabSz="93256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Module 4 – Front End Web Development</a:t>
            </a:r>
          </a:p>
          <a:p>
            <a:pPr marL="0" marR="0" lvl="0" indent="0" algn="l" defTabSz="93256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Best if you do them in order, but not required</a:t>
            </a:r>
          </a:p>
        </p:txBody>
      </p:sp>
    </p:spTree>
    <p:extLst>
      <p:ext uri="{BB962C8B-B14F-4D97-AF65-F5344CB8AC3E}">
        <p14:creationId xmlns:p14="http://schemas.microsoft.com/office/powerpoint/2010/main" val="363494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Module 4: Front End Development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65760" y="1792347"/>
            <a:ext cx="11704320" cy="4524315"/>
          </a:xfrm>
          <a:prstGeom prst="rect">
            <a:avLst/>
          </a:prstGeom>
        </p:spPr>
        <p:txBody>
          <a:bodyPr/>
          <a:lstStyle>
            <a:lvl1pPr marL="342834" marR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88" marR="0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46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3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0" indent="-742950">
              <a:buFont typeface="Arial" pitchFamily="34" charset="0"/>
              <a:buAutoNum type="arabicPeriod"/>
              <a:defRPr/>
            </a:pPr>
            <a:r>
              <a:rPr lang="en-US" sz="3600" dirty="0"/>
              <a:t>Creating an Angular 2 application</a:t>
            </a:r>
          </a:p>
          <a:p>
            <a:pPr marL="742950" lvl="0" indent="-742950">
              <a:buFont typeface="Arial" pitchFamily="34" charset="0"/>
              <a:buAutoNum type="arabicPeriod"/>
              <a:defRPr/>
            </a:pPr>
            <a:r>
              <a:rPr lang="en-US" sz="3600" dirty="0"/>
              <a:t>Exploring a more advanced Angular 2 application in an ASP.NET Core application</a:t>
            </a:r>
          </a:p>
          <a:p>
            <a:pPr marL="742950" lvl="0" indent="-742950">
              <a:buFont typeface="Arial" pitchFamily="34" charset="0"/>
              <a:buAutoNum type="arabicPeriod"/>
              <a:defRPr/>
            </a:pPr>
            <a:r>
              <a:rPr lang="en-US" sz="3600" dirty="0"/>
              <a:t>Integrating with ASP.NET Core API controller</a:t>
            </a:r>
          </a:p>
          <a:p>
            <a:pPr marL="742950" lvl="0" indent="-742950">
              <a:buFont typeface="Arial" pitchFamily="34" charset="0"/>
              <a:buAutoNum type="arabicPeriod"/>
              <a:defRPr/>
            </a:pPr>
            <a:r>
              <a:rPr lang="en-US" sz="3600" dirty="0"/>
              <a:t>Developing for Web Standards with Edge and Vorlon.js</a:t>
            </a:r>
          </a:p>
          <a:p>
            <a:pPr marL="742950" lvl="0" indent="-742950">
              <a:buFont typeface="Arial" pitchFamily="34" charset="0"/>
              <a:buAutoNum type="arabicPeriod"/>
              <a:defRPr/>
            </a:pPr>
            <a:r>
              <a:rPr lang="en-US" sz="3600" dirty="0"/>
              <a:t>Packaging SPA as an installable App using </a:t>
            </a:r>
            <a:r>
              <a:rPr lang="en-US" sz="3600" dirty="0" err="1"/>
              <a:t>ManifoldJS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6429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Exercise 1: Creating an Angular 2 App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437" y="2278062"/>
            <a:ext cx="10744200" cy="136960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1 - Introducing the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Angula</a:t>
            </a:r>
            <a:r>
              <a:rPr lang="en-US" sz="3600" kern="0" dirty="0">
                <a:solidFill>
                  <a:srgbClr val="0078D7"/>
                </a:solidFill>
              </a:rPr>
              <a:t>r 2 Documentation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</a:t>
            </a:r>
            <a:r>
              <a:rPr kumimoji="0" lang="en-US" sz="3600" b="0" i="0" u="none" strike="noStrike" kern="0" cap="none" spc="0" normalizeH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 2 - Exploring the Angular 2 </a:t>
            </a:r>
            <a:r>
              <a:rPr kumimoji="0" lang="en-US" sz="3600" b="0" i="0" u="none" strike="noStrike" kern="0" cap="none" spc="0" normalizeH="0" noProof="0" dirty="0" err="1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Quickstart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252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sz="4400" dirty="0"/>
              <a:t>Exercise 2: </a:t>
            </a:r>
            <a:r>
              <a:rPr lang="en-US" sz="4400" b="1" dirty="0"/>
              <a:t>A more advanced Angular 2 application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437" y="2278062"/>
            <a:ext cx="11049000" cy="136960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1 - Exploring the Application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3600" kern="0" dirty="0">
                <a:solidFill>
                  <a:srgbClr val="0078D7"/>
                </a:solidFill>
              </a:rPr>
              <a:t>Task 2 - Running the Solution</a:t>
            </a:r>
          </a:p>
        </p:txBody>
      </p:sp>
    </p:spTree>
    <p:extLst>
      <p:ext uri="{BB962C8B-B14F-4D97-AF65-F5344CB8AC3E}">
        <p14:creationId xmlns:p14="http://schemas.microsoft.com/office/powerpoint/2010/main" val="185515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sz="4000" dirty="0"/>
              <a:t>Exercise 3: </a:t>
            </a:r>
            <a:r>
              <a:rPr lang="en-US" sz="4000" b="1" dirty="0"/>
              <a:t>Integrating an ASP.NET Core API controller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437" y="2278062"/>
            <a:ext cx="11049000" cy="244374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1 - </a:t>
            </a:r>
            <a:r>
              <a:rPr lang="en-US" sz="3600" kern="0" dirty="0">
                <a:solidFill>
                  <a:srgbClr val="0078D7"/>
                </a:solidFill>
              </a:rPr>
              <a:t>Creating an ASP.NET Core API controller</a:t>
            </a:r>
          </a:p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2 </a:t>
            </a:r>
            <a:r>
              <a:rPr lang="en-US" sz="3600" kern="0" dirty="0">
                <a:solidFill>
                  <a:srgbClr val="0078D7"/>
                </a:solidFill>
              </a:rPr>
              <a:t>- Integrating the front end with the API controller</a:t>
            </a:r>
          </a:p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3 - Running</a:t>
            </a:r>
            <a:r>
              <a:rPr kumimoji="0" lang="en-US" sz="3600" b="0" i="0" u="none" strike="noStrike" kern="0" cap="none" spc="0" normalizeH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 the Solution</a:t>
            </a:r>
          </a:p>
        </p:txBody>
      </p:sp>
    </p:spTree>
    <p:extLst>
      <p:ext uri="{BB962C8B-B14F-4D97-AF65-F5344CB8AC3E}">
        <p14:creationId xmlns:p14="http://schemas.microsoft.com/office/powerpoint/2010/main" val="409321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  <a:ln>
            <a:solidFill>
              <a:srgbClr val="0078D7"/>
            </a:solidFill>
          </a:ln>
        </p:spPr>
        <p:txBody>
          <a:bodyPr/>
          <a:lstStyle/>
          <a:p>
            <a:r>
              <a:rPr lang="en-US" sz="4400" dirty="0"/>
              <a:t>Exercise 4: Web Standards with Edge and Vorlon.js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437" y="2278062"/>
            <a:ext cx="10744200" cy="136960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1 - </a:t>
            </a:r>
            <a:r>
              <a:rPr lang="en-US" sz="3600" kern="0" dirty="0">
                <a:solidFill>
                  <a:srgbClr val="0078D7"/>
                </a:solidFill>
              </a:rPr>
              <a:t>Using the Vorlon.js Extension</a:t>
            </a:r>
          </a:p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2 - Using the Vorlong.js Server</a:t>
            </a:r>
          </a:p>
        </p:txBody>
      </p:sp>
    </p:spTree>
    <p:extLst>
      <p:ext uri="{BB962C8B-B14F-4D97-AF65-F5344CB8AC3E}">
        <p14:creationId xmlns:p14="http://schemas.microsoft.com/office/powerpoint/2010/main" val="20216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  <a:ln>
            <a:solidFill>
              <a:srgbClr val="0078D7"/>
            </a:solidFill>
          </a:ln>
        </p:spPr>
        <p:txBody>
          <a:bodyPr/>
          <a:lstStyle/>
          <a:p>
            <a:r>
              <a:rPr lang="en-US" sz="4400" dirty="0"/>
              <a:t>Exercise 5: Packaging SPA using </a:t>
            </a:r>
            <a:r>
              <a:rPr lang="en-US" sz="4400" dirty="0" err="1"/>
              <a:t>ManifoldJS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579437" y="2278062"/>
            <a:ext cx="10744200" cy="23668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1 - </a:t>
            </a:r>
            <a:r>
              <a:rPr lang="en-US" sz="3600" kern="0" dirty="0">
                <a:solidFill>
                  <a:srgbClr val="0078D7"/>
                </a:solidFill>
              </a:rPr>
              <a:t>Creating a Hosted Web Application with </a:t>
            </a:r>
            <a:r>
              <a:rPr lang="en-US" sz="3600" kern="0" dirty="0" err="1">
                <a:solidFill>
                  <a:srgbClr val="0078D7"/>
                </a:solidFill>
              </a:rPr>
              <a:t>ManifoldJS</a:t>
            </a:r>
            <a:endParaRPr lang="en-US" sz="3600" kern="0" dirty="0">
              <a:solidFill>
                <a:srgbClr val="0078D7"/>
              </a:solidFill>
            </a:endParaRPr>
          </a:p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2</a:t>
            </a:r>
            <a:r>
              <a:rPr kumimoji="0" lang="en-US" sz="3600" b="0" i="0" u="none" strike="noStrike" kern="0" cap="none" spc="0" normalizeH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 </a:t>
            </a:r>
            <a:r>
              <a:rPr lang="en-US" sz="3600" kern="0" dirty="0">
                <a:solidFill>
                  <a:srgbClr val="0078D7"/>
                </a:solidFill>
              </a:rPr>
              <a:t>- Adding toast and live tiles to your Hosted Web Application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8922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heme/theme1.xml><?xml version="1.0" encoding="utf-8"?>
<a:theme xmlns:a="http://schemas.openxmlformats.org/drawingml/2006/main" name="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ppt/theme/theme2.xml><?xml version="1.0" encoding="utf-8"?>
<a:theme xmlns:a="http://schemas.openxmlformats.org/drawingml/2006/main" name="5_WinHEC_15_English_Light_Template">
  <a:themeElements>
    <a:clrScheme name="Custom 23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5C2D91"/>
      </a:accent2>
      <a:accent3>
        <a:srgbClr val="B4009E"/>
      </a:accent3>
      <a:accent4>
        <a:srgbClr val="008272"/>
      </a:accent4>
      <a:accent5>
        <a:srgbClr val="D83B01"/>
      </a:accent5>
      <a:accent6>
        <a:srgbClr val="737373"/>
      </a:accent6>
      <a:hlink>
        <a:srgbClr val="FFFFFF"/>
      </a:hlink>
      <a:folHlink>
        <a:srgbClr val="FFFF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nHEC-2015_Template_English.potx" id="{81AB864D-238E-4588-9D0A-99D6225255FB}" vid="{A24EE2F5-30D2-458F-B57A-D072799E705F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 [Read-Only]" id="{62C8F834-9186-4898-AE6F-C61716902C44}" vid="{D032FD0F-7DAB-4113-97A5-C89486A2E43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0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1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2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3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4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5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6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18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9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0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1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2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3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4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EDBEC711BD14FBA6FF5C10FEFEAC7" ma:contentTypeVersion="2" ma:contentTypeDescription="Create a new document." ma:contentTypeScope="" ma:versionID="2439c5e21841780d4f192983b535a097">
  <xsd:schema xmlns:xsd="http://www.w3.org/2001/XMLSchema" xmlns:xs="http://www.w3.org/2001/XMLSchema" xmlns:p="http://schemas.microsoft.com/office/2006/metadata/properties" xmlns:ns2="83cd2334-221a-48c3-9034-bfd1542dfe28" targetNamespace="http://schemas.microsoft.com/office/2006/metadata/properties" ma:root="true" ma:fieldsID="2bca9163d8d0b233c3086236a9289b04" ns2:_="">
    <xsd:import namespace="83cd2334-221a-48c3-9034-bfd1542dfe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d2334-221a-48c3-9034-bfd1542dfe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6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7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8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9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3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30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31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32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33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4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5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6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7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8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9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Props1.xml><?xml version="1.0" encoding="utf-8"?>
<ds:datastoreItem xmlns:ds="http://schemas.openxmlformats.org/officeDocument/2006/customXml" ds:itemID="{432851C6-BC05-4673-B853-6D08AB80CDC4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B54C583-7BAB-4080-8093-C5F84F5A225A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4E8278DB-3CDD-48A7-992E-A7596AD335B9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66CA990-F93D-4100-9654-65D9E30F4E1C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DC6CABD-46E1-4C27-A0B3-616DC56F8E5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B16F4FE-7C26-4443-B426-81998D23ED87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67213E6F-7B96-4222-888B-63710B06D885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D4B5F268-5930-44CD-BDF1-D0A04D4BBC1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83cd2334-221a-48c3-9034-bfd1542dfe2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18.xml><?xml version="1.0" encoding="utf-8"?>
<ds:datastoreItem xmlns:ds="http://schemas.openxmlformats.org/officeDocument/2006/customXml" ds:itemID="{4E805D65-1532-4BB0-8F41-8013167C0009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38217AA1-CC95-49A9-B284-2ED4D347D7C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C954CC5-1CAC-4EC3-9791-8630483065B9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1.xml><?xml version="1.0" encoding="utf-8"?>
<ds:datastoreItem xmlns:ds="http://schemas.openxmlformats.org/officeDocument/2006/customXml" ds:itemID="{21F6B647-976A-41D0-B760-9DF9DFC6AE3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B5105A87-47B6-44F6-97FD-4619C0556604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8257D6BC-B71E-4D95-81E4-A1D4A8174168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6FB9D450-4C47-4A44-8C0D-C78D8A54C46F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11F98F69-7518-4AE2-AE7B-E037DC9DD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d2334-221a-48c3-9034-bfd1542df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6.xml><?xml version="1.0" encoding="utf-8"?>
<ds:datastoreItem xmlns:ds="http://schemas.openxmlformats.org/officeDocument/2006/customXml" ds:itemID="{FE651ABA-5DC1-4ABD-A06E-055AE54B337B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4C1B3C27-4803-4D72-A3F8-6668A3F0A24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8893E80D-6D0C-4E0F-AA22-E5615BB87E5B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C0F92A87-A216-45A9-B9C0-0515663D35B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BD595CA-AC5E-43B9-B966-E468A16E8322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ED350DFE-2319-4AB0-BC96-1D36D125365A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376216F9-AF6B-4844-AE8C-B9F953F916AB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7959CC6A-F423-4783-B968-3BCC86A7394E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D6FEE829-2115-45B4-8110-670FD454542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282FB20-2D4C-459D-8468-77D1D3C6925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8C4EE12-DF69-4FFC-9E40-C7991F3490A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68D8396-E21C-4AFF-8FDD-70D00673D0E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2D603BF-B513-4201-A599-21BA0F4FFC4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2DB428A-B8F8-483F-8276-095629A8ECDB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63AC2F0-1DEB-4E91-A88A-7A014A172F4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Brand_template_16-9_Consumer_GREEN_1</Template>
  <TotalTime>4622</TotalTime>
  <Words>480</Words>
  <Application>Microsoft Office PowerPoint</Application>
  <PresentationFormat>Custom</PresentationFormat>
  <Paragraphs>92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Segoe UI Light</vt:lpstr>
      <vt:lpstr>Wingdings</vt:lpstr>
      <vt:lpstr>WHITE TEMPLATE</vt:lpstr>
      <vt:lpstr>5_WinHEC_15_English_Light_Template</vt:lpstr>
      <vt:lpstr>5-30721_Build_2016_Template_Light</vt:lpstr>
      <vt:lpstr>Web Dev 2: ASP.NET Core 1.0 Internals</vt:lpstr>
      <vt:lpstr>Welcome to Code Labs</vt:lpstr>
      <vt:lpstr>Code Labs: Web Dev track</vt:lpstr>
      <vt:lpstr>Module 4: Front End Development</vt:lpstr>
      <vt:lpstr>Exercise 1: Creating an Angular 2 App</vt:lpstr>
      <vt:lpstr>Exercise 2: A more advanced Angular 2 application</vt:lpstr>
      <vt:lpstr>Exercise 3: Integrating an ASP.NET Core API controller</vt:lpstr>
      <vt:lpstr>Exercise 4: Web Standards with Edge and Vorlon.js</vt:lpstr>
      <vt:lpstr>Exercise 5: Packaging SPA using ManifoldJS</vt:lpstr>
      <vt:lpstr>Wrap-up</vt:lpstr>
      <vt:lpstr>Web Dev Code Lab Related Sessions Wednesday 03/30</vt:lpstr>
      <vt:lpstr>Web Dev Code Lab Related Sessions Thursday 03/31</vt:lpstr>
      <vt:lpstr>Web Dev Code Lab Related Sessions Friday 04/01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2016 Web Code Labs | Module 4</dc:title>
  <dc:subject>&lt;Speech title here&gt;</dc:subject>
  <dc:creator>Microsoft Office User</dc:creator>
  <cp:keywords>MSVID, Brand Guidelines, Branding, Visual Identity, grid</cp:keywords>
  <dc:description>Template: Maryfj_x000d_
Formatting: _x000d_
Audience Type:</dc:description>
  <cp:lastModifiedBy>Jon Galloway</cp:lastModifiedBy>
  <cp:revision>244</cp:revision>
  <dcterms:created xsi:type="dcterms:W3CDTF">2015-06-04T21:40:17Z</dcterms:created>
  <dcterms:modified xsi:type="dcterms:W3CDTF">2016-03-25T06:53:27Z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0x010100674EDBEC711BD14FBA6FF5C10FEFEAC7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