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  <p:sldMasterId id="2147484241" r:id="rId36"/>
    <p:sldMasterId id="2147484267" r:id="rId37"/>
  </p:sldMasterIdLst>
  <p:notesMasterIdLst>
    <p:notesMasterId r:id="rId58"/>
  </p:notesMasterIdLst>
  <p:handoutMasterIdLst>
    <p:handoutMasterId r:id="rId59"/>
  </p:handoutMasterIdLst>
  <p:sldIdLst>
    <p:sldId id="349" r:id="rId38"/>
    <p:sldId id="344" r:id="rId39"/>
    <p:sldId id="348" r:id="rId40"/>
    <p:sldId id="347" r:id="rId41"/>
    <p:sldId id="355" r:id="rId42"/>
    <p:sldId id="357" r:id="rId43"/>
    <p:sldId id="351" r:id="rId44"/>
    <p:sldId id="354" r:id="rId45"/>
    <p:sldId id="352" r:id="rId46"/>
    <p:sldId id="353" r:id="rId47"/>
    <p:sldId id="350" r:id="rId48"/>
    <p:sldId id="336" r:id="rId49"/>
    <p:sldId id="337" r:id="rId50"/>
    <p:sldId id="338" r:id="rId51"/>
    <p:sldId id="356" r:id="rId52"/>
    <p:sldId id="339" r:id="rId53"/>
    <p:sldId id="358" r:id="rId54"/>
    <p:sldId id="359" r:id="rId55"/>
    <p:sldId id="360" r:id="rId56"/>
    <p:sldId id="314" r:id="rId5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lides" id="{73C69594-0ADE-4BE2-8ADD-1BD08A5CD6F4}">
          <p14:sldIdLst>
            <p14:sldId id="349"/>
            <p14:sldId id="344"/>
            <p14:sldId id="348"/>
            <p14:sldId id="347"/>
            <p14:sldId id="355"/>
            <p14:sldId id="357"/>
            <p14:sldId id="351"/>
            <p14:sldId id="354"/>
            <p14:sldId id="352"/>
            <p14:sldId id="353"/>
            <p14:sldId id="350"/>
            <p14:sldId id="336"/>
            <p14:sldId id="337"/>
            <p14:sldId id="338"/>
            <p14:sldId id="356"/>
            <p14:sldId id="339"/>
            <p14:sldId id="358"/>
            <p14:sldId id="359"/>
            <p14:sldId id="360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DC3C00"/>
    <a:srgbClr val="002050"/>
    <a:srgbClr val="0072C6"/>
    <a:srgbClr val="EEEEEE"/>
    <a:srgbClr val="737373"/>
    <a:srgbClr val="333333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68204" autoAdjust="0"/>
  </p:normalViewPr>
  <p:slideViewPr>
    <p:cSldViewPr>
      <p:cViewPr varScale="1">
        <p:scale>
          <a:sx n="60" d="100"/>
          <a:sy n="60" d="100"/>
        </p:scale>
        <p:origin x="1434" y="7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2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55" Type="http://schemas.openxmlformats.org/officeDocument/2006/relationships/slide" Target="slides/slide18.xml"/><Relationship Id="rId63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4.xml"/><Relationship Id="rId54" Type="http://schemas.openxmlformats.org/officeDocument/2006/relationships/slide" Target="slides/slide17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Master" Target="slideMasters/slideMaster4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slide" Target="slides/slide16.xml"/><Relationship Id="rId58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3.xml"/><Relationship Id="rId49" Type="http://schemas.openxmlformats.org/officeDocument/2006/relationships/slide" Target="slides/slide12.xml"/><Relationship Id="rId57" Type="http://schemas.openxmlformats.org/officeDocument/2006/relationships/slide" Target="slides/slide20.xml"/><Relationship Id="rId61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6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slide" Target="slides/slide19.xml"/><Relationship Id="rId64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14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3/24/2016 8:48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3/24/2016 8:48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3/24/2016 8:48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3841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230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16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718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47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3/24/2016 8:48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7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5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00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478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AA1F8-C6D2-426C-8EA8-1BF39B5677D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04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9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4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A3AA4-E735-44C5-88C1-6B0F6288F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01: Exploring ASP.NET MVC 4</a:t>
            </a:r>
          </a:p>
        </p:txBody>
      </p:sp>
    </p:spTree>
    <p:extLst>
      <p:ext uri="{BB962C8B-B14F-4D97-AF65-F5344CB8AC3E}">
        <p14:creationId xmlns:p14="http://schemas.microsoft.com/office/powerpoint/2010/main" val="582350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83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2.xml"/><Relationship Id="rId4" Type="http://schemas.openxmlformats.org/officeDocument/2006/relationships/customXml" Target="../../customXml/item1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1.xml"/><Relationship Id="rId4" Type="http://schemas.openxmlformats.org/officeDocument/2006/relationships/customXml" Target="../../customXml/item19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1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15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2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1.xml"/><Relationship Id="rId4" Type="http://schemas.openxmlformats.org/officeDocument/2006/relationships/customXml" Target="../../customXml/item29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0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30905293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6"/>
            <a:ext cx="5486399" cy="2012859"/>
          </a:xfrm>
        </p:spPr>
        <p:txBody>
          <a:bodyPr>
            <a:spAutoFit/>
          </a:bodyPr>
          <a:lstStyle>
            <a:lvl1pPr>
              <a:defRPr sz="659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39638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475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060530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450118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070790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spcBef>
                <a:spcPct val="0"/>
              </a:spcBef>
              <a:spcAft>
                <a:spcPct val="0"/>
              </a:spcAft>
            </a:pPr>
            <a:endParaRPr lang="en-US" sz="2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9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5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1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87035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" y="1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1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3" y="6294477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036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1" y="5580860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06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34" indent="-290434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44" indent="-280912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779" indent="-290434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317" indent="-228538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854" indent="-228538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28080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18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61" y="233152"/>
            <a:ext cx="11375536" cy="762786"/>
          </a:xfrm>
        </p:spPr>
        <p:txBody>
          <a:bodyPr/>
          <a:lstStyle>
            <a:lvl1pPr>
              <a:defRPr sz="5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9661" y="1476622"/>
            <a:ext cx="11375536" cy="1147686"/>
          </a:xfrm>
        </p:spPr>
        <p:txBody>
          <a:bodyPr/>
          <a:lstStyle>
            <a:lvl1pPr marL="3238" indent="0">
              <a:spcBef>
                <a:spcPts val="0"/>
              </a:spcBef>
              <a:spcAft>
                <a:spcPts val="918"/>
              </a:spcAft>
              <a:buSzPct val="80000"/>
              <a:buFont typeface="Arial" pitchFamily="34" charset="0"/>
              <a:buNone/>
              <a:defRPr sz="4080" spc="-102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238" indent="0">
              <a:spcBef>
                <a:spcPts val="0"/>
              </a:spcBef>
              <a:buSzPct val="80000"/>
              <a:buFont typeface="Arial" pitchFamily="34" charset="0"/>
              <a:buNone/>
              <a:defRPr sz="2040" spc="-51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83940" indent="-411249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36902" indent="-35296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80149" indent="-343247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9630917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8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64919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4214923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25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6964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79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26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9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6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9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97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0459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6044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80753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925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79978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94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193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044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579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8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6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37731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588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06862" y="3032252"/>
            <a:ext cx="4420128" cy="8004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610">
              <a:lnSpc>
                <a:spcPct val="90000"/>
              </a:lnSpc>
              <a:spcBef>
                <a:spcPct val="0"/>
              </a:spcBef>
            </a:pPr>
            <a:r>
              <a:rPr lang="en-US" sz="5000" spc="-125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97958" y="4610726"/>
            <a:ext cx="2229032" cy="72982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610">
              <a:lnSpc>
                <a:spcPct val="90000"/>
              </a:lnSpc>
              <a:spcBef>
                <a:spcPct val="0"/>
              </a:spcBef>
            </a:pPr>
            <a:r>
              <a:rPr lang="en-US" sz="225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5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5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1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1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38" indent="0">
              <a:buNone/>
              <a:defRPr/>
            </a:lvl3pPr>
            <a:lvl4pPr marL="457075" indent="0">
              <a:buNone/>
              <a:defRPr/>
            </a:lvl4pPr>
            <a:lvl5pPr marL="6856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5546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38" indent="0">
              <a:buNone/>
              <a:defRPr/>
            </a:lvl3pPr>
            <a:lvl4pPr marL="457075" indent="0">
              <a:buNone/>
              <a:defRPr/>
            </a:lvl4pPr>
            <a:lvl5pPr marL="68561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33357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99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8769245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61735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016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12" indent="0">
              <a:buNone/>
              <a:tabLst/>
              <a:defRPr sz="2000"/>
            </a:lvl3pPr>
            <a:lvl4pPr marL="460249" indent="0">
              <a:buNone/>
              <a:defRPr/>
            </a:lvl4pPr>
            <a:lvl5pPr marL="685613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766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99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99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0328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99"/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260" indent="-28726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99"/>
            </a:lvl1pPr>
            <a:lvl2pPr marL="531021" indent="-233131">
              <a:buFont typeface="Wingdings" panose="05000000000000000000" pitchFamily="2" charset="2"/>
              <a:buChar char="§"/>
              <a:defRPr sz="2400"/>
            </a:lvl2pPr>
            <a:lvl3pPr marL="699394" indent="-168373">
              <a:buFont typeface="Wingdings" panose="05000000000000000000" pitchFamily="2" charset="2"/>
              <a:buChar char="§"/>
              <a:tabLst/>
              <a:defRPr sz="2000"/>
            </a:lvl3pPr>
            <a:lvl4pPr marL="880718" indent="-181324">
              <a:buFont typeface="Wingdings" panose="05000000000000000000" pitchFamily="2" charset="2"/>
              <a:buChar char="§"/>
              <a:defRPr/>
            </a:lvl4pPr>
            <a:lvl5pPr marL="1049092" indent="-168373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66579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74150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6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7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8" y="6678219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0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" y="1091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012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41042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68654973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7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76162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33" Type="http://schemas.openxmlformats.org/officeDocument/2006/relationships/image" Target="../media/image9.png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58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  <p:sldLayoutId id="2147484266" r:id="rId31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5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2" r:id="rId21"/>
    <p:sldLayoutId id="2147484263" r:id="rId22"/>
    <p:sldLayoutId id="2147484264" r:id="rId23"/>
    <p:sldLayoutId id="2147484265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1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  <p:sldLayoutId id="2147484289" r:id="rId22"/>
    <p:sldLayoutId id="2147484290" r:id="rId23"/>
    <p:sldLayoutId id="2147484291" r:id="rId24"/>
    <p:sldLayoutId id="2147484292" r:id="rId25"/>
    <p:sldLayoutId id="2147484293" r:id="rId26"/>
    <p:sldLayoutId id="2147484294" r:id="rId27"/>
  </p:sldLayoutIdLst>
  <p:transition>
    <p:fade/>
  </p:transition>
  <p:txStyles>
    <p:titleStyle>
      <a:lvl1pPr algn="l" defTabSz="932487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07" marR="0" indent="-342807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42" marR="0" indent="-241235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882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420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957" marR="0" indent="-228538" algn="l" defTabSz="9324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342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588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831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076" indent="-233123" algn="l" defTabSz="9324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4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87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33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976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222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46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710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954" algn="l" defTabSz="932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home/wiki/roadma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selman.com/blog/ASPNET5IsDeadIntroducingASPNETCore10AndNETCore10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Relationship Id="rId4" Type="http://schemas.openxmlformats.org/officeDocument/2006/relationships/hyperlink" Target="https://blogs.msdn.microsoft.com/webdev/2016/02/01/an-update-on-asp-net-core-and-net-c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 1:</a:t>
            </a:r>
            <a:br>
              <a:rPr lang="en-US" dirty="0"/>
            </a:br>
            <a:r>
              <a:rPr lang="en-US" dirty="0"/>
              <a:t>Introduction to 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Labs</a:t>
            </a:r>
          </a:p>
        </p:txBody>
      </p:sp>
    </p:spTree>
    <p:extLst>
      <p:ext uri="{BB962C8B-B14F-4D97-AF65-F5344CB8AC3E}">
        <p14:creationId xmlns:p14="http://schemas.microsoft.com/office/powerpoint/2010/main" val="298795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949" y="233150"/>
            <a:ext cx="11370961" cy="565027"/>
          </a:xfrm>
        </p:spPr>
        <p:txBody>
          <a:bodyPr>
            <a:normAutofit fontScale="90000"/>
          </a:bodyPr>
          <a:lstStyle/>
          <a:p>
            <a:r>
              <a:rPr lang="en-US" sz="4080" dirty="0"/>
              <a:t>ASP.NET Core 1.0 Roadmap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1948" y="4629364"/>
            <a:ext cx="11582298" cy="890688"/>
          </a:xfrm>
        </p:spPr>
        <p:txBody>
          <a:bodyPr>
            <a:normAutofit fontScale="40000" lnSpcReduction="20000"/>
          </a:bodyPr>
          <a:lstStyle/>
          <a:p>
            <a:pPr>
              <a:spcBef>
                <a:spcPts val="1224"/>
              </a:spcBef>
              <a:spcAft>
                <a:spcPts val="0"/>
              </a:spcAft>
            </a:pPr>
            <a:endParaRPr lang="en-US" sz="2856" dirty="0">
              <a:solidFill>
                <a:schemeClr val="bg1"/>
              </a:solidFill>
            </a:endParaRP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8567" dirty="0">
                <a:solidFill>
                  <a:schemeClr val="bg1"/>
                </a:solidFill>
                <a:hlinkClick r:id="rId3"/>
              </a:rPr>
              <a:t>https://github.com/aspnet/home/wiki/roadmap</a:t>
            </a:r>
            <a:endParaRPr lang="en-US" sz="8567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63075"/>
              </p:ext>
            </p:extLst>
          </p:nvPr>
        </p:nvGraphicFramePr>
        <p:xfrm>
          <a:off x="531947" y="1249986"/>
          <a:ext cx="11301340" cy="326411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5650670">
                  <a:extLst>
                    <a:ext uri="{9D8B030D-6E8A-4147-A177-3AD203B41FA5}">
                      <a16:colId xmlns:a16="http://schemas.microsoft.com/office/drawing/2014/main" val="2948230355"/>
                    </a:ext>
                  </a:extLst>
                </a:gridCol>
                <a:gridCol w="5650670">
                  <a:extLst>
                    <a:ext uri="{9D8B030D-6E8A-4147-A177-3AD203B41FA5}">
                      <a16:colId xmlns:a16="http://schemas.microsoft.com/office/drawing/2014/main" val="3635519811"/>
                    </a:ext>
                  </a:extLst>
                </a:gridCol>
              </a:tblGrid>
              <a:tr h="466302">
                <a:tc>
                  <a:txBody>
                    <a:bodyPr/>
                    <a:lstStyle/>
                    <a:p>
                      <a:r>
                        <a:rPr lang="en-US" sz="2400" dirty="0"/>
                        <a:t>Milestone</a:t>
                      </a:r>
                    </a:p>
                  </a:txBody>
                  <a:tcPr marL="93260" marR="93260" marT="46630" marB="4663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Release week</a:t>
                      </a:r>
                    </a:p>
                  </a:txBody>
                  <a:tcPr marL="93260" marR="93260" marT="46630" marB="46630" anchor="ctr"/>
                </a:tc>
                <a:extLst>
                  <a:ext uri="{0D108BD9-81ED-4DB2-BD59-A6C34878D82A}">
                    <a16:rowId xmlns:a16="http://schemas.microsoft.com/office/drawing/2014/main" val="4087770261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Beta6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27 Jul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867450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Beta7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 Sep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771928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Beta8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15 Oct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373508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RC1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Nov 2015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28834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RC2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87829"/>
                  </a:ext>
                </a:extLst>
              </a:tr>
              <a:tr h="46630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1.0.0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TBD 2016</a:t>
                      </a:r>
                    </a:p>
                  </a:txBody>
                  <a:tcPr marL="93260" marR="93260" marT="46630" marB="4663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6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5873" y="157053"/>
            <a:ext cx="11299719" cy="1351951"/>
          </a:xfrm>
        </p:spPr>
        <p:txBody>
          <a:bodyPr/>
          <a:lstStyle/>
          <a:p>
            <a:r>
              <a:rPr lang="en-US" dirty="0"/>
              <a:t>Models, Views, and Controllers</a:t>
            </a:r>
          </a:p>
        </p:txBody>
      </p:sp>
      <p:sp>
        <p:nvSpPr>
          <p:cNvPr id="60" name="Content Placeholder 1"/>
          <p:cNvSpPr txBox="1">
            <a:spLocks/>
          </p:cNvSpPr>
          <p:nvPr/>
        </p:nvSpPr>
        <p:spPr>
          <a:xfrm>
            <a:off x="2092764" y="1144255"/>
            <a:ext cx="7585391" cy="522224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indent="0" defTabSz="685864">
              <a:lnSpc>
                <a:spcPct val="90000"/>
              </a:lnSpc>
              <a:spcBef>
                <a:spcPts val="1200"/>
              </a:spcBef>
              <a:buSzPct val="80000"/>
              <a:buFont typeface="Arial" pitchFamily="34" charset="0"/>
              <a:buNone/>
              <a:defRPr sz="2800">
                <a:solidFill>
                  <a:schemeClr val="accent2"/>
                </a:solidFill>
              </a:defRPr>
            </a:lvl1pPr>
            <a:lvl2pPr marL="259591" lvl="1" indent="0" defTabSz="685864">
              <a:lnSpc>
                <a:spcPct val="90000"/>
              </a:lnSpc>
              <a:spcBef>
                <a:spcPts val="1200"/>
              </a:spcBef>
              <a:buSzPct val="80000"/>
              <a:buFont typeface="Arial" pitchFamily="34" charset="0"/>
              <a:buNone/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3pPr>
            <a:lvl4pPr marL="1604963" indent="-346075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4pPr>
            <a:lvl5pPr marL="1941513" indent="-336550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sz="4896" dirty="0">
                <a:solidFill>
                  <a:srgbClr val="00AEEF">
                    <a:alpha val="99000"/>
                  </a:srgbClr>
                </a:solidFill>
                <a:latin typeface="Segoe UI Light" pitchFamily="34" charset="0"/>
              </a:rPr>
              <a:t>What does MVC look like?</a:t>
            </a:r>
          </a:p>
        </p:txBody>
      </p:sp>
      <p:sp>
        <p:nvSpPr>
          <p:cNvPr id="62" name="Left Arrow 61"/>
          <p:cNvSpPr/>
          <p:nvPr/>
        </p:nvSpPr>
        <p:spPr bwMode="auto">
          <a:xfrm rot="16200000">
            <a:off x="6651658" y="3562498"/>
            <a:ext cx="1319381" cy="330221"/>
          </a:xfrm>
          <a:prstGeom prst="lef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5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3" name="Freeform 62"/>
          <p:cNvSpPr>
            <a:spLocks noEditPoints="1"/>
          </p:cNvSpPr>
          <p:nvPr/>
        </p:nvSpPr>
        <p:spPr bwMode="black">
          <a:xfrm>
            <a:off x="6961622" y="3464043"/>
            <a:ext cx="699453" cy="540780"/>
          </a:xfrm>
          <a:custGeom>
            <a:avLst/>
            <a:gdLst>
              <a:gd name="T0" fmla="*/ 874 w 1429"/>
              <a:gd name="T1" fmla="*/ 611 h 1104"/>
              <a:gd name="T2" fmla="*/ 874 w 1429"/>
              <a:gd name="T3" fmla="*/ 611 h 1104"/>
              <a:gd name="T4" fmla="*/ 874 w 1429"/>
              <a:gd name="T5" fmla="*/ 572 h 1104"/>
              <a:gd name="T6" fmla="*/ 1429 w 1429"/>
              <a:gd name="T7" fmla="*/ 572 h 1104"/>
              <a:gd name="T8" fmla="*/ 1429 w 1429"/>
              <a:gd name="T9" fmla="*/ 1017 h 1104"/>
              <a:gd name="T10" fmla="*/ 1341 w 1429"/>
              <a:gd name="T11" fmla="*/ 1104 h 1104"/>
              <a:gd name="T12" fmla="*/ 88 w 1429"/>
              <a:gd name="T13" fmla="*/ 1104 h 1104"/>
              <a:gd name="T14" fmla="*/ 0 w 1429"/>
              <a:gd name="T15" fmla="*/ 1017 h 1104"/>
              <a:gd name="T16" fmla="*/ 0 w 1429"/>
              <a:gd name="T17" fmla="*/ 572 h 1104"/>
              <a:gd name="T18" fmla="*/ 577 w 1429"/>
              <a:gd name="T19" fmla="*/ 572 h 1104"/>
              <a:gd name="T20" fmla="*/ 577 w 1429"/>
              <a:gd name="T21" fmla="*/ 611 h 1104"/>
              <a:gd name="T22" fmla="*/ 665 w 1429"/>
              <a:gd name="T23" fmla="*/ 698 h 1104"/>
              <a:gd name="T24" fmla="*/ 786 w 1429"/>
              <a:gd name="T25" fmla="*/ 698 h 1104"/>
              <a:gd name="T26" fmla="*/ 874 w 1429"/>
              <a:gd name="T27" fmla="*/ 611 h 1104"/>
              <a:gd name="T28" fmla="*/ 1341 w 1429"/>
              <a:gd name="T29" fmla="*/ 214 h 1104"/>
              <a:gd name="T30" fmla="*/ 1429 w 1429"/>
              <a:gd name="T31" fmla="*/ 297 h 1104"/>
              <a:gd name="T32" fmla="*/ 1429 w 1429"/>
              <a:gd name="T33" fmla="*/ 528 h 1104"/>
              <a:gd name="T34" fmla="*/ 874 w 1429"/>
              <a:gd name="T35" fmla="*/ 528 h 1104"/>
              <a:gd name="T36" fmla="*/ 874 w 1429"/>
              <a:gd name="T37" fmla="*/ 489 h 1104"/>
              <a:gd name="T38" fmla="*/ 786 w 1429"/>
              <a:gd name="T39" fmla="*/ 407 h 1104"/>
              <a:gd name="T40" fmla="*/ 665 w 1429"/>
              <a:gd name="T41" fmla="*/ 407 h 1104"/>
              <a:gd name="T42" fmla="*/ 577 w 1429"/>
              <a:gd name="T43" fmla="*/ 489 h 1104"/>
              <a:gd name="T44" fmla="*/ 577 w 1429"/>
              <a:gd name="T45" fmla="*/ 528 h 1104"/>
              <a:gd name="T46" fmla="*/ 0 w 1429"/>
              <a:gd name="T47" fmla="*/ 528 h 1104"/>
              <a:gd name="T48" fmla="*/ 0 w 1429"/>
              <a:gd name="T49" fmla="*/ 297 h 1104"/>
              <a:gd name="T50" fmla="*/ 88 w 1429"/>
              <a:gd name="T51" fmla="*/ 214 h 1104"/>
              <a:gd name="T52" fmla="*/ 258 w 1429"/>
              <a:gd name="T53" fmla="*/ 214 h 1104"/>
              <a:gd name="T54" fmla="*/ 258 w 1429"/>
              <a:gd name="T55" fmla="*/ 104 h 1104"/>
              <a:gd name="T56" fmla="*/ 384 w 1429"/>
              <a:gd name="T57" fmla="*/ 0 h 1104"/>
              <a:gd name="T58" fmla="*/ 1039 w 1429"/>
              <a:gd name="T59" fmla="*/ 0 h 1104"/>
              <a:gd name="T60" fmla="*/ 1165 w 1429"/>
              <a:gd name="T61" fmla="*/ 104 h 1104"/>
              <a:gd name="T62" fmla="*/ 1165 w 1429"/>
              <a:gd name="T63" fmla="*/ 214 h 1104"/>
              <a:gd name="T64" fmla="*/ 1341 w 1429"/>
              <a:gd name="T65" fmla="*/ 214 h 1104"/>
              <a:gd name="T66" fmla="*/ 1082 w 1429"/>
              <a:gd name="T67" fmla="*/ 214 h 1104"/>
              <a:gd name="T68" fmla="*/ 1082 w 1429"/>
              <a:gd name="T69" fmla="*/ 214 h 1104"/>
              <a:gd name="T70" fmla="*/ 1082 w 1429"/>
              <a:gd name="T71" fmla="*/ 104 h 1104"/>
              <a:gd name="T72" fmla="*/ 1039 w 1429"/>
              <a:gd name="T73" fmla="*/ 77 h 1104"/>
              <a:gd name="T74" fmla="*/ 384 w 1429"/>
              <a:gd name="T75" fmla="*/ 77 h 1104"/>
              <a:gd name="T76" fmla="*/ 335 w 1429"/>
              <a:gd name="T77" fmla="*/ 104 h 1104"/>
              <a:gd name="T78" fmla="*/ 335 w 1429"/>
              <a:gd name="T79" fmla="*/ 214 h 1104"/>
              <a:gd name="T80" fmla="*/ 1082 w 1429"/>
              <a:gd name="T81" fmla="*/ 21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104">
                <a:moveTo>
                  <a:pt x="874" y="611"/>
                </a:moveTo>
                <a:cubicBezTo>
                  <a:pt x="874" y="611"/>
                  <a:pt x="874" y="611"/>
                  <a:pt x="874" y="611"/>
                </a:cubicBezTo>
                <a:cubicBezTo>
                  <a:pt x="874" y="572"/>
                  <a:pt x="874" y="572"/>
                  <a:pt x="874" y="572"/>
                </a:cubicBezTo>
                <a:cubicBezTo>
                  <a:pt x="874" y="572"/>
                  <a:pt x="874" y="572"/>
                  <a:pt x="1429" y="572"/>
                </a:cubicBezTo>
                <a:cubicBezTo>
                  <a:pt x="1429" y="572"/>
                  <a:pt x="1429" y="572"/>
                  <a:pt x="1429" y="1017"/>
                </a:cubicBezTo>
                <a:cubicBezTo>
                  <a:pt x="1429" y="1066"/>
                  <a:pt x="1390" y="1104"/>
                  <a:pt x="1341" y="1104"/>
                </a:cubicBezTo>
                <a:cubicBezTo>
                  <a:pt x="1341" y="1104"/>
                  <a:pt x="1341" y="1104"/>
                  <a:pt x="88" y="1104"/>
                </a:cubicBezTo>
                <a:cubicBezTo>
                  <a:pt x="44" y="1104"/>
                  <a:pt x="0" y="1066"/>
                  <a:pt x="0" y="1017"/>
                </a:cubicBezTo>
                <a:cubicBezTo>
                  <a:pt x="0" y="1017"/>
                  <a:pt x="0" y="1017"/>
                  <a:pt x="0" y="572"/>
                </a:cubicBezTo>
                <a:cubicBezTo>
                  <a:pt x="0" y="572"/>
                  <a:pt x="0" y="572"/>
                  <a:pt x="577" y="572"/>
                </a:cubicBezTo>
                <a:cubicBezTo>
                  <a:pt x="577" y="572"/>
                  <a:pt x="577" y="572"/>
                  <a:pt x="577" y="611"/>
                </a:cubicBezTo>
                <a:cubicBezTo>
                  <a:pt x="577" y="660"/>
                  <a:pt x="615" y="698"/>
                  <a:pt x="665" y="698"/>
                </a:cubicBezTo>
                <a:cubicBezTo>
                  <a:pt x="665" y="698"/>
                  <a:pt x="665" y="698"/>
                  <a:pt x="786" y="698"/>
                </a:cubicBezTo>
                <a:cubicBezTo>
                  <a:pt x="835" y="698"/>
                  <a:pt x="874" y="660"/>
                  <a:pt x="874" y="611"/>
                </a:cubicBezTo>
                <a:close/>
                <a:moveTo>
                  <a:pt x="1341" y="214"/>
                </a:moveTo>
                <a:cubicBezTo>
                  <a:pt x="1390" y="214"/>
                  <a:pt x="1429" y="253"/>
                  <a:pt x="1429" y="297"/>
                </a:cubicBezTo>
                <a:cubicBezTo>
                  <a:pt x="1429" y="297"/>
                  <a:pt x="1429" y="297"/>
                  <a:pt x="1429" y="528"/>
                </a:cubicBezTo>
                <a:cubicBezTo>
                  <a:pt x="1429" y="528"/>
                  <a:pt x="1429" y="528"/>
                  <a:pt x="874" y="528"/>
                </a:cubicBezTo>
                <a:cubicBezTo>
                  <a:pt x="874" y="528"/>
                  <a:pt x="874" y="528"/>
                  <a:pt x="874" y="489"/>
                </a:cubicBezTo>
                <a:cubicBezTo>
                  <a:pt x="874" y="445"/>
                  <a:pt x="835" y="407"/>
                  <a:pt x="786" y="407"/>
                </a:cubicBezTo>
                <a:cubicBezTo>
                  <a:pt x="786" y="407"/>
                  <a:pt x="786" y="407"/>
                  <a:pt x="665" y="407"/>
                </a:cubicBezTo>
                <a:cubicBezTo>
                  <a:pt x="615" y="407"/>
                  <a:pt x="577" y="445"/>
                  <a:pt x="577" y="489"/>
                </a:cubicBezTo>
                <a:cubicBezTo>
                  <a:pt x="577" y="489"/>
                  <a:pt x="577" y="489"/>
                  <a:pt x="577" y="528"/>
                </a:cubicBezTo>
                <a:cubicBezTo>
                  <a:pt x="577" y="528"/>
                  <a:pt x="577" y="528"/>
                  <a:pt x="0" y="528"/>
                </a:cubicBezTo>
                <a:cubicBezTo>
                  <a:pt x="0" y="528"/>
                  <a:pt x="0" y="528"/>
                  <a:pt x="0" y="297"/>
                </a:cubicBezTo>
                <a:cubicBezTo>
                  <a:pt x="0" y="253"/>
                  <a:pt x="44" y="214"/>
                  <a:pt x="88" y="214"/>
                </a:cubicBezTo>
                <a:cubicBezTo>
                  <a:pt x="88" y="214"/>
                  <a:pt x="88" y="214"/>
                  <a:pt x="258" y="214"/>
                </a:cubicBezTo>
                <a:cubicBezTo>
                  <a:pt x="258" y="214"/>
                  <a:pt x="258" y="214"/>
                  <a:pt x="258" y="104"/>
                </a:cubicBezTo>
                <a:cubicBezTo>
                  <a:pt x="258" y="44"/>
                  <a:pt x="313" y="0"/>
                  <a:pt x="384" y="0"/>
                </a:cubicBezTo>
                <a:cubicBezTo>
                  <a:pt x="384" y="0"/>
                  <a:pt x="384" y="0"/>
                  <a:pt x="1039" y="0"/>
                </a:cubicBezTo>
                <a:cubicBezTo>
                  <a:pt x="1110" y="0"/>
                  <a:pt x="1165" y="44"/>
                  <a:pt x="1165" y="104"/>
                </a:cubicBezTo>
                <a:cubicBezTo>
                  <a:pt x="1165" y="104"/>
                  <a:pt x="1165" y="104"/>
                  <a:pt x="1165" y="214"/>
                </a:cubicBezTo>
                <a:cubicBezTo>
                  <a:pt x="1165" y="214"/>
                  <a:pt x="1165" y="214"/>
                  <a:pt x="1341" y="214"/>
                </a:cubicBezTo>
                <a:close/>
                <a:moveTo>
                  <a:pt x="1082" y="214"/>
                </a:moveTo>
                <a:cubicBezTo>
                  <a:pt x="1082" y="214"/>
                  <a:pt x="1082" y="214"/>
                  <a:pt x="1082" y="214"/>
                </a:cubicBezTo>
                <a:cubicBezTo>
                  <a:pt x="1082" y="104"/>
                  <a:pt x="1082" y="104"/>
                  <a:pt x="1082" y="104"/>
                </a:cubicBezTo>
                <a:cubicBezTo>
                  <a:pt x="1082" y="93"/>
                  <a:pt x="1066" y="77"/>
                  <a:pt x="1039" y="77"/>
                </a:cubicBezTo>
                <a:cubicBezTo>
                  <a:pt x="1039" y="77"/>
                  <a:pt x="1039" y="77"/>
                  <a:pt x="384" y="77"/>
                </a:cubicBezTo>
                <a:cubicBezTo>
                  <a:pt x="352" y="77"/>
                  <a:pt x="335" y="93"/>
                  <a:pt x="335" y="104"/>
                </a:cubicBezTo>
                <a:cubicBezTo>
                  <a:pt x="335" y="104"/>
                  <a:pt x="335" y="104"/>
                  <a:pt x="335" y="214"/>
                </a:cubicBezTo>
                <a:cubicBezTo>
                  <a:pt x="335" y="214"/>
                  <a:pt x="335" y="214"/>
                  <a:pt x="1082" y="214"/>
                </a:cubicBezTo>
                <a:close/>
              </a:path>
            </a:pathLst>
          </a:custGeom>
          <a:solidFill>
            <a:srgbClr val="8CC600"/>
          </a:solidFill>
          <a:ln>
            <a:noFill/>
          </a:ln>
          <a:extLst/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1243245">
              <a:defRPr/>
            </a:pPr>
            <a:endParaRPr lang="en-US" sz="2448" kern="0">
              <a:solidFill>
                <a:srgbClr val="292929"/>
              </a:solidFill>
              <a:latin typeface="Segoe UI"/>
            </a:endParaRPr>
          </a:p>
        </p:txBody>
      </p:sp>
      <p:sp>
        <p:nvSpPr>
          <p:cNvPr id="66" name="Freeform 65"/>
          <p:cNvSpPr>
            <a:spLocks noEditPoints="1"/>
          </p:cNvSpPr>
          <p:nvPr/>
        </p:nvSpPr>
        <p:spPr bwMode="black">
          <a:xfrm>
            <a:off x="6145594" y="5825717"/>
            <a:ext cx="699453" cy="540780"/>
          </a:xfrm>
          <a:custGeom>
            <a:avLst/>
            <a:gdLst>
              <a:gd name="T0" fmla="*/ 874 w 1429"/>
              <a:gd name="T1" fmla="*/ 611 h 1104"/>
              <a:gd name="T2" fmla="*/ 874 w 1429"/>
              <a:gd name="T3" fmla="*/ 611 h 1104"/>
              <a:gd name="T4" fmla="*/ 874 w 1429"/>
              <a:gd name="T5" fmla="*/ 572 h 1104"/>
              <a:gd name="T6" fmla="*/ 1429 w 1429"/>
              <a:gd name="T7" fmla="*/ 572 h 1104"/>
              <a:gd name="T8" fmla="*/ 1429 w 1429"/>
              <a:gd name="T9" fmla="*/ 1017 h 1104"/>
              <a:gd name="T10" fmla="*/ 1341 w 1429"/>
              <a:gd name="T11" fmla="*/ 1104 h 1104"/>
              <a:gd name="T12" fmla="*/ 88 w 1429"/>
              <a:gd name="T13" fmla="*/ 1104 h 1104"/>
              <a:gd name="T14" fmla="*/ 0 w 1429"/>
              <a:gd name="T15" fmla="*/ 1017 h 1104"/>
              <a:gd name="T16" fmla="*/ 0 w 1429"/>
              <a:gd name="T17" fmla="*/ 572 h 1104"/>
              <a:gd name="T18" fmla="*/ 577 w 1429"/>
              <a:gd name="T19" fmla="*/ 572 h 1104"/>
              <a:gd name="T20" fmla="*/ 577 w 1429"/>
              <a:gd name="T21" fmla="*/ 611 h 1104"/>
              <a:gd name="T22" fmla="*/ 665 w 1429"/>
              <a:gd name="T23" fmla="*/ 698 h 1104"/>
              <a:gd name="T24" fmla="*/ 786 w 1429"/>
              <a:gd name="T25" fmla="*/ 698 h 1104"/>
              <a:gd name="T26" fmla="*/ 874 w 1429"/>
              <a:gd name="T27" fmla="*/ 611 h 1104"/>
              <a:gd name="T28" fmla="*/ 1341 w 1429"/>
              <a:gd name="T29" fmla="*/ 214 h 1104"/>
              <a:gd name="T30" fmla="*/ 1429 w 1429"/>
              <a:gd name="T31" fmla="*/ 297 h 1104"/>
              <a:gd name="T32" fmla="*/ 1429 w 1429"/>
              <a:gd name="T33" fmla="*/ 528 h 1104"/>
              <a:gd name="T34" fmla="*/ 874 w 1429"/>
              <a:gd name="T35" fmla="*/ 528 h 1104"/>
              <a:gd name="T36" fmla="*/ 874 w 1429"/>
              <a:gd name="T37" fmla="*/ 489 h 1104"/>
              <a:gd name="T38" fmla="*/ 786 w 1429"/>
              <a:gd name="T39" fmla="*/ 407 h 1104"/>
              <a:gd name="T40" fmla="*/ 665 w 1429"/>
              <a:gd name="T41" fmla="*/ 407 h 1104"/>
              <a:gd name="T42" fmla="*/ 577 w 1429"/>
              <a:gd name="T43" fmla="*/ 489 h 1104"/>
              <a:gd name="T44" fmla="*/ 577 w 1429"/>
              <a:gd name="T45" fmla="*/ 528 h 1104"/>
              <a:gd name="T46" fmla="*/ 0 w 1429"/>
              <a:gd name="T47" fmla="*/ 528 h 1104"/>
              <a:gd name="T48" fmla="*/ 0 w 1429"/>
              <a:gd name="T49" fmla="*/ 297 h 1104"/>
              <a:gd name="T50" fmla="*/ 88 w 1429"/>
              <a:gd name="T51" fmla="*/ 214 h 1104"/>
              <a:gd name="T52" fmla="*/ 258 w 1429"/>
              <a:gd name="T53" fmla="*/ 214 h 1104"/>
              <a:gd name="T54" fmla="*/ 258 w 1429"/>
              <a:gd name="T55" fmla="*/ 104 h 1104"/>
              <a:gd name="T56" fmla="*/ 384 w 1429"/>
              <a:gd name="T57" fmla="*/ 0 h 1104"/>
              <a:gd name="T58" fmla="*/ 1039 w 1429"/>
              <a:gd name="T59" fmla="*/ 0 h 1104"/>
              <a:gd name="T60" fmla="*/ 1165 w 1429"/>
              <a:gd name="T61" fmla="*/ 104 h 1104"/>
              <a:gd name="T62" fmla="*/ 1165 w 1429"/>
              <a:gd name="T63" fmla="*/ 214 h 1104"/>
              <a:gd name="T64" fmla="*/ 1341 w 1429"/>
              <a:gd name="T65" fmla="*/ 214 h 1104"/>
              <a:gd name="T66" fmla="*/ 1082 w 1429"/>
              <a:gd name="T67" fmla="*/ 214 h 1104"/>
              <a:gd name="T68" fmla="*/ 1082 w 1429"/>
              <a:gd name="T69" fmla="*/ 214 h 1104"/>
              <a:gd name="T70" fmla="*/ 1082 w 1429"/>
              <a:gd name="T71" fmla="*/ 104 h 1104"/>
              <a:gd name="T72" fmla="*/ 1039 w 1429"/>
              <a:gd name="T73" fmla="*/ 77 h 1104"/>
              <a:gd name="T74" fmla="*/ 384 w 1429"/>
              <a:gd name="T75" fmla="*/ 77 h 1104"/>
              <a:gd name="T76" fmla="*/ 335 w 1429"/>
              <a:gd name="T77" fmla="*/ 104 h 1104"/>
              <a:gd name="T78" fmla="*/ 335 w 1429"/>
              <a:gd name="T79" fmla="*/ 214 h 1104"/>
              <a:gd name="T80" fmla="*/ 1082 w 1429"/>
              <a:gd name="T81" fmla="*/ 214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104">
                <a:moveTo>
                  <a:pt x="874" y="611"/>
                </a:moveTo>
                <a:cubicBezTo>
                  <a:pt x="874" y="611"/>
                  <a:pt x="874" y="611"/>
                  <a:pt x="874" y="611"/>
                </a:cubicBezTo>
                <a:cubicBezTo>
                  <a:pt x="874" y="572"/>
                  <a:pt x="874" y="572"/>
                  <a:pt x="874" y="572"/>
                </a:cubicBezTo>
                <a:cubicBezTo>
                  <a:pt x="874" y="572"/>
                  <a:pt x="874" y="572"/>
                  <a:pt x="1429" y="572"/>
                </a:cubicBezTo>
                <a:cubicBezTo>
                  <a:pt x="1429" y="572"/>
                  <a:pt x="1429" y="572"/>
                  <a:pt x="1429" y="1017"/>
                </a:cubicBezTo>
                <a:cubicBezTo>
                  <a:pt x="1429" y="1066"/>
                  <a:pt x="1390" y="1104"/>
                  <a:pt x="1341" y="1104"/>
                </a:cubicBezTo>
                <a:cubicBezTo>
                  <a:pt x="1341" y="1104"/>
                  <a:pt x="1341" y="1104"/>
                  <a:pt x="88" y="1104"/>
                </a:cubicBezTo>
                <a:cubicBezTo>
                  <a:pt x="44" y="1104"/>
                  <a:pt x="0" y="1066"/>
                  <a:pt x="0" y="1017"/>
                </a:cubicBezTo>
                <a:cubicBezTo>
                  <a:pt x="0" y="1017"/>
                  <a:pt x="0" y="1017"/>
                  <a:pt x="0" y="572"/>
                </a:cubicBezTo>
                <a:cubicBezTo>
                  <a:pt x="0" y="572"/>
                  <a:pt x="0" y="572"/>
                  <a:pt x="577" y="572"/>
                </a:cubicBezTo>
                <a:cubicBezTo>
                  <a:pt x="577" y="572"/>
                  <a:pt x="577" y="572"/>
                  <a:pt x="577" y="611"/>
                </a:cubicBezTo>
                <a:cubicBezTo>
                  <a:pt x="577" y="660"/>
                  <a:pt x="615" y="698"/>
                  <a:pt x="665" y="698"/>
                </a:cubicBezTo>
                <a:cubicBezTo>
                  <a:pt x="665" y="698"/>
                  <a:pt x="665" y="698"/>
                  <a:pt x="786" y="698"/>
                </a:cubicBezTo>
                <a:cubicBezTo>
                  <a:pt x="835" y="698"/>
                  <a:pt x="874" y="660"/>
                  <a:pt x="874" y="611"/>
                </a:cubicBezTo>
                <a:close/>
                <a:moveTo>
                  <a:pt x="1341" y="214"/>
                </a:moveTo>
                <a:cubicBezTo>
                  <a:pt x="1390" y="214"/>
                  <a:pt x="1429" y="253"/>
                  <a:pt x="1429" y="297"/>
                </a:cubicBezTo>
                <a:cubicBezTo>
                  <a:pt x="1429" y="297"/>
                  <a:pt x="1429" y="297"/>
                  <a:pt x="1429" y="528"/>
                </a:cubicBezTo>
                <a:cubicBezTo>
                  <a:pt x="1429" y="528"/>
                  <a:pt x="1429" y="528"/>
                  <a:pt x="874" y="528"/>
                </a:cubicBezTo>
                <a:cubicBezTo>
                  <a:pt x="874" y="528"/>
                  <a:pt x="874" y="528"/>
                  <a:pt x="874" y="489"/>
                </a:cubicBezTo>
                <a:cubicBezTo>
                  <a:pt x="874" y="445"/>
                  <a:pt x="835" y="407"/>
                  <a:pt x="786" y="407"/>
                </a:cubicBezTo>
                <a:cubicBezTo>
                  <a:pt x="786" y="407"/>
                  <a:pt x="786" y="407"/>
                  <a:pt x="665" y="407"/>
                </a:cubicBezTo>
                <a:cubicBezTo>
                  <a:pt x="615" y="407"/>
                  <a:pt x="577" y="445"/>
                  <a:pt x="577" y="489"/>
                </a:cubicBezTo>
                <a:cubicBezTo>
                  <a:pt x="577" y="489"/>
                  <a:pt x="577" y="489"/>
                  <a:pt x="577" y="528"/>
                </a:cubicBezTo>
                <a:cubicBezTo>
                  <a:pt x="577" y="528"/>
                  <a:pt x="577" y="528"/>
                  <a:pt x="0" y="528"/>
                </a:cubicBezTo>
                <a:cubicBezTo>
                  <a:pt x="0" y="528"/>
                  <a:pt x="0" y="528"/>
                  <a:pt x="0" y="297"/>
                </a:cubicBezTo>
                <a:cubicBezTo>
                  <a:pt x="0" y="253"/>
                  <a:pt x="44" y="214"/>
                  <a:pt x="88" y="214"/>
                </a:cubicBezTo>
                <a:cubicBezTo>
                  <a:pt x="88" y="214"/>
                  <a:pt x="88" y="214"/>
                  <a:pt x="258" y="214"/>
                </a:cubicBezTo>
                <a:cubicBezTo>
                  <a:pt x="258" y="214"/>
                  <a:pt x="258" y="214"/>
                  <a:pt x="258" y="104"/>
                </a:cubicBezTo>
                <a:cubicBezTo>
                  <a:pt x="258" y="44"/>
                  <a:pt x="313" y="0"/>
                  <a:pt x="384" y="0"/>
                </a:cubicBezTo>
                <a:cubicBezTo>
                  <a:pt x="384" y="0"/>
                  <a:pt x="384" y="0"/>
                  <a:pt x="1039" y="0"/>
                </a:cubicBezTo>
                <a:cubicBezTo>
                  <a:pt x="1110" y="0"/>
                  <a:pt x="1165" y="44"/>
                  <a:pt x="1165" y="104"/>
                </a:cubicBezTo>
                <a:cubicBezTo>
                  <a:pt x="1165" y="104"/>
                  <a:pt x="1165" y="104"/>
                  <a:pt x="1165" y="214"/>
                </a:cubicBezTo>
                <a:cubicBezTo>
                  <a:pt x="1165" y="214"/>
                  <a:pt x="1165" y="214"/>
                  <a:pt x="1341" y="214"/>
                </a:cubicBezTo>
                <a:close/>
                <a:moveTo>
                  <a:pt x="1082" y="214"/>
                </a:moveTo>
                <a:cubicBezTo>
                  <a:pt x="1082" y="214"/>
                  <a:pt x="1082" y="214"/>
                  <a:pt x="1082" y="214"/>
                </a:cubicBezTo>
                <a:cubicBezTo>
                  <a:pt x="1082" y="104"/>
                  <a:pt x="1082" y="104"/>
                  <a:pt x="1082" y="104"/>
                </a:cubicBezTo>
                <a:cubicBezTo>
                  <a:pt x="1082" y="93"/>
                  <a:pt x="1066" y="77"/>
                  <a:pt x="1039" y="77"/>
                </a:cubicBezTo>
                <a:cubicBezTo>
                  <a:pt x="1039" y="77"/>
                  <a:pt x="1039" y="77"/>
                  <a:pt x="384" y="77"/>
                </a:cubicBezTo>
                <a:cubicBezTo>
                  <a:pt x="352" y="77"/>
                  <a:pt x="335" y="93"/>
                  <a:pt x="335" y="104"/>
                </a:cubicBezTo>
                <a:cubicBezTo>
                  <a:pt x="335" y="104"/>
                  <a:pt x="335" y="104"/>
                  <a:pt x="335" y="214"/>
                </a:cubicBezTo>
                <a:cubicBezTo>
                  <a:pt x="335" y="214"/>
                  <a:pt x="335" y="214"/>
                  <a:pt x="1082" y="214"/>
                </a:cubicBezTo>
                <a:close/>
              </a:path>
            </a:pathLst>
          </a:custGeom>
          <a:solidFill>
            <a:srgbClr val="8CC600"/>
          </a:solidFill>
          <a:ln>
            <a:noFill/>
          </a:ln>
          <a:extLst/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1243245">
              <a:defRPr/>
            </a:pPr>
            <a:endParaRPr lang="en-US" sz="2448" kern="0">
              <a:solidFill>
                <a:srgbClr val="292929"/>
              </a:solidFill>
              <a:latin typeface="Segoe UI"/>
            </a:endParaRPr>
          </a:p>
        </p:txBody>
      </p:sp>
      <p:sp>
        <p:nvSpPr>
          <p:cNvPr id="67" name="Right Arrow 66"/>
          <p:cNvSpPr/>
          <p:nvPr/>
        </p:nvSpPr>
        <p:spPr bwMode="auto">
          <a:xfrm>
            <a:off x="7015847" y="5893607"/>
            <a:ext cx="511061" cy="405000"/>
          </a:xfrm>
          <a:prstGeom prst="righ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56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145595" y="2062211"/>
            <a:ext cx="2331508" cy="1019357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145595" y="4387299"/>
            <a:ext cx="2331508" cy="1019357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View</a:t>
            </a:r>
          </a:p>
        </p:txBody>
      </p:sp>
      <p:sp>
        <p:nvSpPr>
          <p:cNvPr id="74" name="Right Arrow 73"/>
          <p:cNvSpPr/>
          <p:nvPr/>
        </p:nvSpPr>
        <p:spPr bwMode="auto">
          <a:xfrm>
            <a:off x="3080294" y="2062213"/>
            <a:ext cx="2331508" cy="1019356"/>
          </a:xfrm>
          <a:prstGeom prst="righ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Request</a:t>
            </a:r>
          </a:p>
        </p:txBody>
      </p:sp>
      <p:sp>
        <p:nvSpPr>
          <p:cNvPr id="76" name="Left Arrow 75"/>
          <p:cNvSpPr/>
          <p:nvPr/>
        </p:nvSpPr>
        <p:spPr bwMode="auto">
          <a:xfrm>
            <a:off x="3080294" y="4380072"/>
            <a:ext cx="2331508" cy="1019356"/>
          </a:xfrm>
          <a:prstGeom prst="leftArrow">
            <a:avLst/>
          </a:prstGeom>
          <a:solidFill>
            <a:srgbClr val="1D438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5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Response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7852552" y="3613592"/>
            <a:ext cx="1165754" cy="4048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32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8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4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99513">
              <a:spcBef>
                <a:spcPts val="1224"/>
              </a:spcBef>
              <a:buNone/>
              <a:defRPr/>
            </a:pPr>
            <a:r>
              <a:rPr lang="en-US" sz="2448" dirty="0">
                <a:solidFill>
                  <a:srgbClr val="00AEEF"/>
                </a:solidFill>
                <a:latin typeface="Segoe UI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6908" y="5578165"/>
            <a:ext cx="1169291" cy="105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119" dirty="0">
                <a:solidFill>
                  <a:srgbClr val="8CC6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</a:t>
            </a:r>
            <a:endParaRPr lang="en-US" sz="2448" dirty="0">
              <a:solidFill>
                <a:srgbClr val="8CC6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95829" y="3549419"/>
            <a:ext cx="1169291" cy="105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119" dirty="0">
                <a:solidFill>
                  <a:srgbClr val="8CC6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</a:t>
            </a:r>
            <a:endParaRPr lang="en-US" sz="2448" dirty="0">
              <a:solidFill>
                <a:srgbClr val="8CC6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09622" y="3816018"/>
            <a:ext cx="968875" cy="862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96" dirty="0">
                <a:solidFill>
                  <a:srgbClr val="00AEE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</a:t>
            </a:r>
            <a:endParaRPr lang="en-US" sz="1836" dirty="0">
              <a:solidFill>
                <a:srgbClr val="00AEEF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64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 animBg="1"/>
      <p:bldP spid="63" grpId="0" animBg="1"/>
      <p:bldP spid="66" grpId="0" animBg="1"/>
      <p:bldP spid="67" grpId="0" animBg="1"/>
      <p:bldP spid="69" grpId="0" animBg="1"/>
      <p:bldP spid="72" grpId="0" animBg="1"/>
      <p:bldP spid="74" grpId="0" animBg="1"/>
      <p:bldP spid="76" grpId="0" animBg="1"/>
      <p:bldP spid="78" grpId="0"/>
      <p:bldP spid="3" grpId="0"/>
      <p:bldP spid="80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endParaRPr lang="en-US" sz="2400" b="1" dirty="0">
              <a:solidFill>
                <a:srgbClr val="0078D7"/>
              </a:solidFill>
            </a:endParaRPr>
          </a:p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b="1" dirty="0">
              <a:solidFill>
                <a:srgbClr val="0078D7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1: Creating a new site</a:t>
            </a:r>
          </a:p>
        </p:txBody>
      </p:sp>
    </p:spTree>
    <p:extLst>
      <p:ext uri="{BB962C8B-B14F-4D97-AF65-F5344CB8AC3E}">
        <p14:creationId xmlns:p14="http://schemas.microsoft.com/office/powerpoint/2010/main" val="142117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2: Working with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1 - Creating a New Model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2 - Creating an MVC Controller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3 - Running the Solution</a:t>
            </a:r>
          </a:p>
        </p:txBody>
      </p:sp>
    </p:spTree>
    <p:extLst>
      <p:ext uri="{BB962C8B-B14F-4D97-AF65-F5344CB8AC3E}">
        <p14:creationId xmlns:p14="http://schemas.microsoft.com/office/powerpoint/2010/main" val="4302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3: Unit testing your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1 - Creating the Test Project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2 - Creating some Simple Tests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3 - Testing a Controller Action</a:t>
            </a:r>
          </a:p>
        </p:txBody>
      </p:sp>
    </p:spTree>
    <p:extLst>
      <p:ext uri="{BB962C8B-B14F-4D97-AF65-F5344CB8AC3E}">
        <p14:creationId xmlns:p14="http://schemas.microsoft.com/office/powerpoint/2010/main" val="6265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4: Cross-platform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244374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strike="sngStrike" dirty="0">
                <a:solidFill>
                  <a:srgbClr val="0078D7"/>
                </a:solidFill>
              </a:rPr>
              <a:t>Task 1 - Creating the Ubuntu environment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2 - Creating a ASP.NET Core 1.0 application</a:t>
            </a:r>
            <a:br>
              <a:rPr lang="en-US" sz="3600" dirty="0">
                <a:solidFill>
                  <a:srgbClr val="0078D7"/>
                </a:solidFill>
              </a:rPr>
            </a:br>
            <a:r>
              <a:rPr lang="en-US" sz="3600" dirty="0">
                <a:solidFill>
                  <a:srgbClr val="0078D7"/>
                </a:solidFill>
              </a:rPr>
              <a:t>                 using Yeoman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</a:rPr>
              <a:t>Task 3 - Opening the site in VS Code</a:t>
            </a:r>
          </a:p>
        </p:txBody>
      </p:sp>
    </p:spTree>
    <p:extLst>
      <p:ext uri="{BB962C8B-B14F-4D97-AF65-F5344CB8AC3E}">
        <p14:creationId xmlns:p14="http://schemas.microsoft.com/office/powerpoint/2010/main" val="4697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012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45009"/>
              </p:ext>
            </p:extLst>
          </p:nvPr>
        </p:nvGraphicFramePr>
        <p:xfrm>
          <a:off x="457199" y="2102565"/>
          <a:ext cx="11522076" cy="44650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2657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1362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Microsoft Edge: What's Next for Microsoft's New Browser and Web Platform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What’s New in Typescript</a:t>
                      </a:r>
                    </a:p>
                    <a:p>
                      <a:r>
                        <a:rPr lang="en-US" dirty="0"/>
                        <a:t>Marriott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0406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88112"/>
              </p:ext>
            </p:extLst>
          </p:nvPr>
        </p:nvGraphicFramePr>
        <p:xfrm>
          <a:off x="455612" y="2115430"/>
          <a:ext cx="11523662" cy="43996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3398510853"/>
                    </a:ext>
                  </a:extLst>
                </a:gridCol>
              </a:tblGrid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6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</a:t>
                      </a:r>
                      <a:r>
                        <a:rPr lang="en-US" b="1" baseline="0" dirty="0"/>
                        <a:t> Apps Across Windows Devices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31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 Core 1.0</a:t>
                      </a: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3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17107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07332"/>
              </p:ext>
            </p:extLst>
          </p:nvPr>
        </p:nvGraphicFramePr>
        <p:xfrm>
          <a:off x="457200" y="2136774"/>
          <a:ext cx="11514138" cy="4472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2155907356"/>
                    </a:ext>
                  </a:extLst>
                </a:gridCol>
              </a:tblGrid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Entity Framework Core 1.0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Deploying ASP.NET Core Apps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</a:t>
                      </a:r>
                      <a:r>
                        <a:rPr lang="en-US" b="1" baseline="0" dirty="0"/>
                        <a:t> Core: MVC Deep Dive</a:t>
                      </a:r>
                    </a:p>
                    <a:p>
                      <a:r>
                        <a:rPr lang="en-US" baseline="0" dirty="0"/>
                        <a:t>Marriott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 Platform: An Inside Look at What’s New for Microsoft </a:t>
                      </a:r>
                      <a:r>
                        <a:rPr lang="en-US" b="1" dirty="0" err="1"/>
                        <a:t>EdgeHTML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Chakra</a:t>
                      </a:r>
                      <a:r>
                        <a:rPr lang="en-US" b="1" baseline="0" dirty="0" err="1"/>
                        <a:t>Core</a:t>
                      </a:r>
                      <a:r>
                        <a:rPr lang="en-US" b="1" baseline="0" dirty="0"/>
                        <a:t>, F12 Tools, and Microsoft Edge Extensions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6175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Welcome to Code Labs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Minimal slides</a:t>
            </a:r>
          </a:p>
          <a:p>
            <a:pPr marL="0" indent="0">
              <a:buNone/>
            </a:pPr>
            <a:r>
              <a:rPr lang="en-US" sz="4000" dirty="0"/>
              <a:t>Lots of hands on coding</a:t>
            </a:r>
          </a:p>
          <a:p>
            <a:pPr marL="0" indent="0">
              <a:buNone/>
            </a:pPr>
            <a:r>
              <a:rPr lang="en-US" sz="4000" dirty="0"/>
              <a:t>Don’t worry if you don’t finish </a:t>
            </a:r>
          </a:p>
          <a:p>
            <a:pPr marL="0" indent="0">
              <a:buNone/>
            </a:pPr>
            <a:r>
              <a:rPr lang="en-US" sz="4000" dirty="0"/>
              <a:t>	(code and docs are public)</a:t>
            </a:r>
          </a:p>
          <a:p>
            <a:pPr marL="0" indent="0">
              <a:buNone/>
            </a:pPr>
            <a:r>
              <a:rPr lang="en-US" sz="4000" dirty="0"/>
              <a:t>Sessions are filmed</a:t>
            </a:r>
          </a:p>
          <a:p>
            <a:pPr marL="0" indent="0">
              <a:buNone/>
            </a:pPr>
            <a:r>
              <a:rPr lang="en-US" sz="4000" dirty="0"/>
              <a:t>Get help from a proctor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21975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5855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Code Labs: Web Dev track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Module 1 – Intro to ASP.NET 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Module 2 – Deeper on ASP.NET Core 1.0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Module 3 – Deployment and Azure w/ ASP.NET 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Module 4 – Front End Web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Best if you do them in order,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65771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Module 1: Intro to ASP.NET Core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en-US" sz="4000" dirty="0"/>
              <a:t>Creating a new site with Visual Studio 2015</a:t>
            </a:r>
          </a:p>
          <a:p>
            <a:pPr marL="742950" indent="-742950">
              <a:buAutoNum type="arabicPeriod"/>
            </a:pPr>
            <a:r>
              <a:rPr lang="en-US" sz="4000" dirty="0"/>
              <a:t>Working with Data</a:t>
            </a:r>
          </a:p>
          <a:p>
            <a:pPr marL="742950" indent="-742950">
              <a:buAutoNum type="arabicPeriod"/>
            </a:pPr>
            <a:r>
              <a:rPr lang="en-US" sz="4000" dirty="0"/>
              <a:t>Unit Testing Basics</a:t>
            </a:r>
          </a:p>
          <a:p>
            <a:pPr marL="742950" indent="-742950">
              <a:buAutoNum type="arabicPeriod"/>
            </a:pPr>
            <a:r>
              <a:rPr lang="en-US" sz="4000" dirty="0"/>
              <a:t>Cross-platform Development (Ubuntu)</a:t>
            </a:r>
          </a:p>
          <a:p>
            <a:pPr marL="742950" indent="-742950">
              <a:buAutoNum type="arabicPeriod"/>
            </a:pPr>
            <a:endParaRPr lang="en-US" sz="4000" dirty="0"/>
          </a:p>
          <a:p>
            <a:pPr marL="742950" indent="-742950">
              <a:buAutoNum type="arabicPeriod"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Disclaimer: This is an intro session (100-200 level)</a:t>
            </a:r>
          </a:p>
        </p:txBody>
      </p:sp>
    </p:spTree>
    <p:extLst>
      <p:ext uri="{BB962C8B-B14F-4D97-AF65-F5344CB8AC3E}">
        <p14:creationId xmlns:p14="http://schemas.microsoft.com/office/powerpoint/2010/main" val="21163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in 5 slides</a:t>
            </a:r>
          </a:p>
        </p:txBody>
      </p:sp>
    </p:spTree>
    <p:extLst>
      <p:ext uri="{BB962C8B-B14F-4D97-AF65-F5344CB8AC3E}">
        <p14:creationId xmlns:p14="http://schemas.microsoft.com/office/powerpoint/2010/main" val="38115498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and the Modern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6300" y="3202670"/>
            <a:ext cx="3533377" cy="973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Choose your Editors </a:t>
            </a:r>
          </a:p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and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1725" y="4509201"/>
            <a:ext cx="3175332" cy="973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Open Source </a:t>
            </a:r>
            <a:br>
              <a:rPr lang="en-US" sz="2800" kern="0" dirty="0">
                <a:solidFill>
                  <a:srgbClr val="FFFFFF"/>
                </a:solidFill>
              </a:rPr>
            </a:br>
            <a:r>
              <a:rPr lang="en-US" sz="2800" kern="0" dirty="0">
                <a:solidFill>
                  <a:srgbClr val="FFFFFF"/>
                </a:solidFill>
              </a:rPr>
              <a:t>with Contributions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4061" y="4758633"/>
            <a:ext cx="2590032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Cross-Platform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84931" y="4568870"/>
            <a:ext cx="906213" cy="867433"/>
            <a:chOff x="2211181" y="1874910"/>
            <a:chExt cx="609600" cy="594360"/>
          </a:xfrm>
        </p:grpSpPr>
        <p:sp>
          <p:nvSpPr>
            <p:cNvPr id="8" name="Oval 7"/>
            <p:cNvSpPr/>
            <p:nvPr/>
          </p:nvSpPr>
          <p:spPr bwMode="auto">
            <a:xfrm>
              <a:off x="2211181" y="1874910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2404459" y="1943117"/>
              <a:ext cx="210181" cy="21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82" y="2147586"/>
              <a:ext cx="242063" cy="24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>
              <a:grpSpLocks noChangeAspect="1"/>
            </p:cNvGrpSpPr>
            <p:nvPr/>
          </p:nvGrpSpPr>
          <p:grpSpPr bwMode="auto">
            <a:xfrm>
              <a:off x="2314492" y="2130536"/>
              <a:ext cx="197134" cy="235237"/>
              <a:chOff x="3485" y="1766"/>
              <a:chExt cx="745" cy="889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485" y="2008"/>
                <a:ext cx="745" cy="647"/>
              </a:xfrm>
              <a:custGeom>
                <a:avLst/>
                <a:gdLst>
                  <a:gd name="T0" fmla="*/ 296 w 296"/>
                  <a:gd name="T1" fmla="*/ 167 h 256"/>
                  <a:gd name="T2" fmla="*/ 274 w 296"/>
                  <a:gd name="T3" fmla="*/ 207 h 256"/>
                  <a:gd name="T4" fmla="*/ 216 w 296"/>
                  <a:gd name="T5" fmla="*/ 256 h 256"/>
                  <a:gd name="T6" fmla="*/ 159 w 296"/>
                  <a:gd name="T7" fmla="*/ 242 h 256"/>
                  <a:gd name="T8" fmla="*/ 101 w 296"/>
                  <a:gd name="T9" fmla="*/ 256 h 256"/>
                  <a:gd name="T10" fmla="*/ 44 w 296"/>
                  <a:gd name="T11" fmla="*/ 210 h 256"/>
                  <a:gd name="T12" fmla="*/ 24 w 296"/>
                  <a:gd name="T13" fmla="*/ 42 h 256"/>
                  <a:gd name="T14" fmla="*/ 94 w 296"/>
                  <a:gd name="T15" fmla="*/ 0 h 256"/>
                  <a:gd name="T16" fmla="*/ 158 w 296"/>
                  <a:gd name="T17" fmla="*/ 15 h 256"/>
                  <a:gd name="T18" fmla="*/ 222 w 296"/>
                  <a:gd name="T19" fmla="*/ 0 h 256"/>
                  <a:gd name="T20" fmla="*/ 286 w 296"/>
                  <a:gd name="T21" fmla="*/ 34 h 256"/>
                  <a:gd name="T22" fmla="*/ 296 w 296"/>
                  <a:gd name="T23" fmla="*/ 16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6" h="256">
                    <a:moveTo>
                      <a:pt x="296" y="167"/>
                    </a:moveTo>
                    <a:cubicBezTo>
                      <a:pt x="288" y="184"/>
                      <a:pt x="284" y="192"/>
                      <a:pt x="274" y="207"/>
                    </a:cubicBezTo>
                    <a:cubicBezTo>
                      <a:pt x="260" y="229"/>
                      <a:pt x="240" y="255"/>
                      <a:pt x="216" y="256"/>
                    </a:cubicBezTo>
                    <a:cubicBezTo>
                      <a:pt x="194" y="256"/>
                      <a:pt x="188" y="241"/>
                      <a:pt x="159" y="242"/>
                    </a:cubicBezTo>
                    <a:cubicBezTo>
                      <a:pt x="129" y="242"/>
                      <a:pt x="123" y="256"/>
                      <a:pt x="101" y="256"/>
                    </a:cubicBezTo>
                    <a:cubicBezTo>
                      <a:pt x="76" y="255"/>
                      <a:pt x="58" y="231"/>
                      <a:pt x="44" y="210"/>
                    </a:cubicBezTo>
                    <a:cubicBezTo>
                      <a:pt x="4" y="150"/>
                      <a:pt x="0" y="80"/>
                      <a:pt x="24" y="42"/>
                    </a:cubicBezTo>
                    <a:cubicBezTo>
                      <a:pt x="42" y="16"/>
                      <a:pt x="69" y="0"/>
                      <a:pt x="94" y="0"/>
                    </a:cubicBezTo>
                    <a:cubicBezTo>
                      <a:pt x="120" y="0"/>
                      <a:pt x="137" y="15"/>
                      <a:pt x="158" y="15"/>
                    </a:cubicBezTo>
                    <a:cubicBezTo>
                      <a:pt x="179" y="15"/>
                      <a:pt x="192" y="0"/>
                      <a:pt x="222" y="0"/>
                    </a:cubicBezTo>
                    <a:cubicBezTo>
                      <a:pt x="245" y="0"/>
                      <a:pt x="269" y="13"/>
                      <a:pt x="286" y="34"/>
                    </a:cubicBezTo>
                    <a:cubicBezTo>
                      <a:pt x="230" y="65"/>
                      <a:pt x="239" y="145"/>
                      <a:pt x="296" y="1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187">
                  <a:defRPr/>
                </a:pPr>
                <a:endParaRPr lang="en-US" sz="20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825" y="1766"/>
                <a:ext cx="175" cy="191"/>
              </a:xfrm>
              <a:custGeom>
                <a:avLst/>
                <a:gdLst>
                  <a:gd name="T0" fmla="*/ 55 w 74"/>
                  <a:gd name="T1" fmla="*/ 54 h 81"/>
                  <a:gd name="T2" fmla="*/ 71 w 74"/>
                  <a:gd name="T3" fmla="*/ 0 h 81"/>
                  <a:gd name="T4" fmla="*/ 20 w 74"/>
                  <a:gd name="T5" fmla="*/ 28 h 81"/>
                  <a:gd name="T6" fmla="*/ 4 w 74"/>
                  <a:gd name="T7" fmla="*/ 81 h 81"/>
                  <a:gd name="T8" fmla="*/ 55 w 74"/>
                  <a:gd name="T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1">
                    <a:moveTo>
                      <a:pt x="55" y="54"/>
                    </a:moveTo>
                    <a:cubicBezTo>
                      <a:pt x="66" y="40"/>
                      <a:pt x="74" y="21"/>
                      <a:pt x="71" y="0"/>
                    </a:cubicBezTo>
                    <a:cubicBezTo>
                      <a:pt x="54" y="2"/>
                      <a:pt x="33" y="13"/>
                      <a:pt x="20" y="28"/>
                    </a:cubicBezTo>
                    <a:cubicBezTo>
                      <a:pt x="9" y="41"/>
                      <a:pt x="0" y="61"/>
                      <a:pt x="4" y="81"/>
                    </a:cubicBezTo>
                    <a:cubicBezTo>
                      <a:pt x="23" y="81"/>
                      <a:pt x="44" y="70"/>
                      <a:pt x="5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187">
                  <a:defRPr/>
                </a:pPr>
                <a:endParaRPr lang="en-US" sz="2000" ker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794743" y="3178144"/>
            <a:ext cx="906213" cy="867433"/>
            <a:chOff x="2199148" y="3390553"/>
            <a:chExt cx="609600" cy="594360"/>
          </a:xfrm>
        </p:grpSpPr>
        <p:sp>
          <p:nvSpPr>
            <p:cNvPr id="15" name="Oval 14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en-US" sz="2000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1629" y="4557328"/>
            <a:ext cx="906213" cy="867433"/>
            <a:chOff x="2203935" y="5009693"/>
            <a:chExt cx="609600" cy="594360"/>
          </a:xfrm>
        </p:grpSpPr>
        <p:sp>
          <p:nvSpPr>
            <p:cNvPr id="18" name="Oval 17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56866" y="5140354"/>
              <a:ext cx="510522" cy="3226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24"/>
              <a:r>
                <a:rPr lang="en-US" sz="2400" kern="0" dirty="0">
                  <a:solidFill>
                    <a:srgbClr val="FFFFFF"/>
                  </a:solidFill>
                </a:rPr>
                <a:t>OSS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80631" y="3202670"/>
            <a:ext cx="4501247" cy="973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Seamless transition </a:t>
            </a:r>
            <a:br>
              <a:rPr lang="en-US" sz="2800" kern="0" dirty="0">
                <a:solidFill>
                  <a:srgbClr val="FFFFFF"/>
                </a:solidFill>
              </a:rPr>
            </a:br>
            <a:r>
              <a:rPr lang="en-US" sz="2800" kern="0" dirty="0">
                <a:solidFill>
                  <a:srgbClr val="FFFFFF"/>
                </a:solidFill>
              </a:rPr>
              <a:t>from on-premises to cloud</a:t>
            </a:r>
          </a:p>
        </p:txBody>
      </p:sp>
      <p:sp>
        <p:nvSpPr>
          <p:cNvPr id="21" name="Freeform 13"/>
          <p:cNvSpPr>
            <a:spLocks noChangeAspect="1" noEditPoints="1"/>
          </p:cNvSpPr>
          <p:nvPr/>
        </p:nvSpPr>
        <p:spPr bwMode="auto">
          <a:xfrm>
            <a:off x="938017" y="3186040"/>
            <a:ext cx="916984" cy="920363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4"/>
            <a:endParaRPr lang="en-US" sz="2000" kern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54061" y="2130265"/>
            <a:ext cx="4373723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Faster Development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98091" y="2117401"/>
            <a:ext cx="2725729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2800" kern="0" dirty="0">
                <a:solidFill>
                  <a:srgbClr val="FFFFFF"/>
                </a:solidFill>
              </a:rPr>
              <a:t>Totally Modular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95887" y="1948507"/>
            <a:ext cx="888172" cy="850163"/>
            <a:chOff x="1785636" y="1768035"/>
            <a:chExt cx="609600" cy="594360"/>
          </a:xfrm>
        </p:grpSpPr>
        <p:sp>
          <p:nvSpPr>
            <p:cNvPr id="25" name="Oval 24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93" tIns="41147" rIns="82293" bIns="41147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en-US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2213" y="1961471"/>
            <a:ext cx="888172" cy="850163"/>
            <a:chOff x="1795746" y="3978504"/>
            <a:chExt cx="609600" cy="594360"/>
          </a:xfrm>
        </p:grpSpPr>
        <p:sp>
          <p:nvSpPr>
            <p:cNvPr id="28" name="Oval 27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93" tIns="41147" rIns="82293" bIns="41147" numCol="1" anchor="t" anchorCtr="0" compatLnSpc="1">
              <a:prstTxWarp prst="textNoShape">
                <a:avLst/>
              </a:prstTxWarp>
            </a:bodyPr>
            <a:lstStyle/>
            <a:p>
              <a:pPr defTabSz="914224"/>
              <a:endParaRPr 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4784506" y="5815732"/>
            <a:ext cx="878723" cy="837199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2"/>
                  <a:pt x="1605" y="798"/>
                </a:cubicBezTo>
                <a:cubicBezTo>
                  <a:pt x="1605" y="354"/>
                  <a:pt x="1247" y="0"/>
                  <a:pt x="808" y="0"/>
                </a:cubicBezTo>
                <a:cubicBezTo>
                  <a:pt x="354" y="0"/>
                  <a:pt x="0" y="354"/>
                  <a:pt x="0" y="798"/>
                </a:cubicBezTo>
                <a:cubicBezTo>
                  <a:pt x="0" y="1252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4"/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31" name="Freeform 35"/>
          <p:cNvSpPr>
            <a:spLocks/>
          </p:cNvSpPr>
          <p:nvPr/>
        </p:nvSpPr>
        <p:spPr bwMode="black">
          <a:xfrm>
            <a:off x="4940335" y="5950797"/>
            <a:ext cx="558903" cy="513194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93" tIns="41147" rIns="82293" bIns="41147" numCol="1" anchor="t" anchorCtr="0" compatLnSpc="1">
            <a:prstTxWarp prst="textNoShape">
              <a:avLst/>
            </a:prstTxWarp>
          </a:bodyPr>
          <a:lstStyle/>
          <a:p>
            <a:pPr defTabSz="914224"/>
            <a:endParaRPr lang="en-US" sz="1599" kern="0"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65257" y="5850440"/>
            <a:ext cx="1200355" cy="78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4"/>
            <a:r>
              <a:rPr lang="en-US" sz="4399" kern="0" dirty="0">
                <a:solidFill>
                  <a:srgbClr val="FFFFFF"/>
                </a:solidFill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34240964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458397" y="1904346"/>
            <a:ext cx="3282184" cy="101535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ASP.NET 4.6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4554" y="568066"/>
            <a:ext cx="9567769" cy="917444"/>
          </a:xfrm>
        </p:spPr>
        <p:txBody>
          <a:bodyPr>
            <a:normAutofit/>
          </a:bodyPr>
          <a:lstStyle/>
          <a:p>
            <a:r>
              <a:rPr lang="en-US" dirty="0">
                <a:ea typeface="Roboto" panose="02000000000000000000" pitchFamily="2" charset="0"/>
              </a:rPr>
              <a:t>ASP.NET 4.6 and ASP.NET Core 1.0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92273" y="1910095"/>
            <a:ext cx="8460083" cy="101535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66372">
                      <a:srgbClr val="141414"/>
                    </a:gs>
                    <a:gs pos="90000">
                      <a:srgbClr val="141414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ASP.NET Core 1.0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8402" y="2981695"/>
            <a:ext cx="5871132" cy="101535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Framework 4.6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8402" y="4059046"/>
            <a:ext cx="5871132" cy="10153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framework libraries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8400" y="5133266"/>
            <a:ext cx="11793305" cy="1015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048"/>
            <a: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Compilers and runtime components </a:t>
            </a:r>
            <a:b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</a:br>
            <a:r>
              <a:rPr lang="en-US" sz="204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(.NET Compiler Platform: Roslyn, C#, VB, F# Languages, </a:t>
            </a:r>
            <a:r>
              <a:rPr lang="en-US" sz="204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RyuJIT</a:t>
            </a:r>
            <a:r>
              <a:rPr lang="en-US" sz="204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  <a:cs typeface="Segoe UI" pitchFamily="34" charset="0"/>
              </a:rPr>
              <a:t>, SIMD)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381222" y="2984569"/>
            <a:ext cx="5871132" cy="1015350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Core 1.0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81222" y="4059046"/>
            <a:ext cx="5871132" cy="10153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defTabSz="932114"/>
            <a:r>
              <a:rPr lang="en-US" sz="285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Roboto" panose="02000000000000000000" pitchFamily="2" charset="0"/>
              </a:rPr>
              <a:t>.NET core libraries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263" y="3271400"/>
            <a:ext cx="329805" cy="442196"/>
          </a:xfrm>
          <a:prstGeom prst="rect">
            <a:avLst/>
          </a:prstGeom>
        </p:spPr>
      </p:pic>
      <p:pic>
        <p:nvPicPr>
          <p:cNvPr id="35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5567190" y="3356716"/>
            <a:ext cx="372857" cy="4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11602113" y="3281185"/>
            <a:ext cx="372857" cy="4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402" y="3256679"/>
            <a:ext cx="339865" cy="4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4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55637" y="518132"/>
            <a:ext cx="11125200" cy="5958260"/>
            <a:chOff x="1215577" y="1567373"/>
            <a:chExt cx="9912040" cy="4815260"/>
          </a:xfrm>
        </p:grpSpPr>
        <p:sp>
          <p:nvSpPr>
            <p:cNvPr id="4" name="Rectangle 3"/>
            <p:cNvSpPr/>
            <p:nvPr/>
          </p:nvSpPr>
          <p:spPr bwMode="auto">
            <a:xfrm>
              <a:off x="6509214" y="4510602"/>
              <a:ext cx="4611560" cy="1872031"/>
            </a:xfrm>
            <a:prstGeom prst="rect">
              <a:avLst/>
            </a:prstGeom>
            <a:solidFill>
              <a:srgbClr val="3C454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31106" tIns="274165" rIns="89588" bIns="89592" numCol="1" rtlCol="0" anchor="t" anchorCtr="0" compatLnSpc="1">
              <a:prstTxWarp prst="textNoShape">
                <a:avLst/>
              </a:prstTxWarp>
            </a:bodyPr>
            <a:lstStyle/>
            <a:p>
              <a:pPr defTabSz="913512">
                <a:defRPr/>
              </a:pPr>
              <a:endParaRPr lang="en-US" sz="2800" kern="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215577" y="3972115"/>
              <a:ext cx="5238521" cy="2410516"/>
            </a:xfrm>
            <a:prstGeom prst="rect">
              <a:avLst/>
            </a:prstGeom>
            <a:solidFill>
              <a:srgbClr val="3C454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31106" tIns="274165" rIns="89588" bIns="89592" numCol="1" rtlCol="0" anchor="t" anchorCtr="0" compatLnSpc="1">
              <a:prstTxWarp prst="textNoShape">
                <a:avLst/>
              </a:prstTxWarp>
            </a:bodyPr>
            <a:lstStyle/>
            <a:p>
              <a:pPr defTabSz="913512">
                <a:defRPr/>
              </a:pPr>
              <a:r>
                <a:rPr lang="en-US" sz="28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81304" y="4502125"/>
              <a:ext cx="5172792" cy="531661"/>
            </a:xfrm>
            <a:prstGeom prst="rect">
              <a:avLst/>
            </a:prstGeom>
            <a:solidFill>
              <a:srgbClr val="3C454F"/>
            </a:solidFill>
          </p:spPr>
          <p:txBody>
            <a:bodyPr wrap="square" rtlCol="0">
              <a:spAutoFit/>
            </a:bodyPr>
            <a:lstStyle/>
            <a:p>
              <a:pPr algn="ctr" defTabSz="913814">
                <a:defRPr/>
              </a:pPr>
              <a:r>
                <a:rPr lang="en-US" sz="2800" b="1" kern="0" dirty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.NET Framework 4.6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2601" y="4513799"/>
              <a:ext cx="4423880" cy="531661"/>
            </a:xfrm>
            <a:prstGeom prst="rect">
              <a:avLst/>
            </a:prstGeom>
            <a:solidFill>
              <a:srgbClr val="3C454F"/>
            </a:solidFill>
          </p:spPr>
          <p:txBody>
            <a:bodyPr wrap="square" rtlCol="0">
              <a:spAutoFit/>
            </a:bodyPr>
            <a:lstStyle/>
            <a:p>
              <a:pPr algn="ctr" defTabSz="913814">
                <a:defRPr/>
              </a:pPr>
              <a:r>
                <a:rPr lang="en-US" sz="2800" b="1" kern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.NET Core 1.0 </a:t>
              </a:r>
              <a:endParaRPr lang="en-US" sz="2800" b="1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8784" y="5676890"/>
              <a:ext cx="382103" cy="449867"/>
            </a:xfrm>
            <a:prstGeom prst="rect">
              <a:avLst/>
            </a:prstGeom>
            <a:solidFill>
              <a:srgbClr val="3C454F"/>
            </a:solidFill>
          </p:spPr>
        </p:pic>
        <p:pic>
          <p:nvPicPr>
            <p:cNvPr id="9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4606" y="5673300"/>
              <a:ext cx="510084" cy="500776"/>
            </a:xfrm>
            <a:prstGeom prst="rect">
              <a:avLst/>
            </a:prstGeom>
            <a:solidFill>
              <a:srgbClr val="3C454F"/>
            </a:solidFill>
            <a:extLst/>
          </p:spPr>
        </p:pic>
        <p:pic>
          <p:nvPicPr>
            <p:cNvPr id="10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7303926" y="5633163"/>
              <a:ext cx="545967" cy="554488"/>
            </a:xfrm>
            <a:prstGeom prst="rect">
              <a:avLst/>
            </a:prstGeom>
            <a:solidFill>
              <a:srgbClr val="3C454F"/>
            </a:solidFill>
            <a:extLst/>
          </p:spPr>
        </p:pic>
        <p:pic>
          <p:nvPicPr>
            <p:cNvPr id="11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3779846" y="5633163"/>
              <a:ext cx="545967" cy="554488"/>
            </a:xfrm>
            <a:prstGeom prst="rect">
              <a:avLst/>
            </a:prstGeom>
            <a:solidFill>
              <a:srgbClr val="3C454F"/>
            </a:solidFill>
            <a:extLst/>
          </p:spPr>
        </p:pic>
        <p:sp>
          <p:nvSpPr>
            <p:cNvPr id="12" name="Rectangle 11"/>
            <p:cNvSpPr/>
            <p:nvPr/>
          </p:nvSpPr>
          <p:spPr>
            <a:xfrm>
              <a:off x="1603315" y="5010239"/>
              <a:ext cx="4816927" cy="584353"/>
            </a:xfrm>
            <a:prstGeom prst="rect">
              <a:avLst/>
            </a:prstGeom>
            <a:solidFill>
              <a:srgbClr val="3C454F"/>
            </a:solidFill>
          </p:spPr>
          <p:txBody>
            <a:bodyPr wrap="square">
              <a:spAutoFit/>
            </a:bodyPr>
            <a:lstStyle/>
            <a:p>
              <a:pPr algn="ctr" defTabSz="913560">
                <a:defRPr/>
              </a:pPr>
              <a:r>
                <a:rPr lang="en-US" sz="1567" i="1" kern="0" dirty="0">
                  <a:solidFill>
                    <a:srgbClr val="FFFFFF"/>
                  </a:solidFill>
                </a:rPr>
                <a:t>Full .NET Framework for any scenario and </a:t>
              </a:r>
            </a:p>
            <a:p>
              <a:pPr algn="ctr" defTabSz="913560">
                <a:defRPr/>
              </a:pPr>
              <a:r>
                <a:rPr lang="en-US" sz="1567" i="1" kern="0" dirty="0">
                  <a:solidFill>
                    <a:srgbClr val="FFFFFF"/>
                  </a:solidFill>
                </a:rPr>
                <a:t>library support on Windows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72910" y="4959034"/>
              <a:ext cx="4275506" cy="584353"/>
            </a:xfrm>
            <a:prstGeom prst="rect">
              <a:avLst/>
            </a:prstGeom>
            <a:solidFill>
              <a:srgbClr val="3C454F"/>
            </a:solidFill>
          </p:spPr>
          <p:txBody>
            <a:bodyPr wrap="square">
              <a:spAutoFit/>
            </a:bodyPr>
            <a:lstStyle/>
            <a:p>
              <a:pPr algn="ctr" defTabSz="913560">
                <a:defRPr/>
              </a:pPr>
              <a:r>
                <a:rPr lang="en-US" sz="1567" i="1" kern="0" dirty="0">
                  <a:solidFill>
                    <a:srgbClr val="FFFFFF"/>
                  </a:solidFill>
                </a:rPr>
                <a:t>Modular libraries &amp; runtime optimized for server and cloud workloads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215577" y="3411310"/>
              <a:ext cx="3966170" cy="514718"/>
            </a:xfrm>
            <a:prstGeom prst="rect">
              <a:avLst/>
            </a:prstGeom>
            <a:solidFill>
              <a:srgbClr val="652F8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ASP.NET 4.6 / </a:t>
              </a:r>
              <a:r>
                <a:rPr lang="en-US" sz="196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System.Web</a:t>
              </a: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662425" y="2582876"/>
              <a:ext cx="1117423" cy="762885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MVC 5.x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252857" y="2573014"/>
              <a:ext cx="5867916" cy="772747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ASP.NET Core 1.0 app features:</a:t>
              </a:r>
            </a:p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MVC, API, etc.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509211" y="3972115"/>
              <a:ext cx="2321641" cy="494311"/>
            </a:xfrm>
            <a:prstGeom prst="rect">
              <a:avLst/>
            </a:prstGeom>
            <a:solidFill>
              <a:srgbClr val="3C454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31002" tIns="44766" rIns="89527" bIns="71621" numCol="1" rtlCol="0" anchor="t" anchorCtr="0" compatLnSpc="1">
              <a:prstTxWarp prst="textNoShape">
                <a:avLst/>
              </a:prstTxWarp>
            </a:bodyPr>
            <a:lstStyle/>
            <a:p>
              <a:pPr defTabSz="913336">
                <a:defRPr/>
              </a:pPr>
              <a:r>
                <a:rPr lang="en-US" sz="196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</a:rPr>
                <a:t>Core CLR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881243" y="3981726"/>
              <a:ext cx="2239530" cy="484700"/>
            </a:xfrm>
            <a:prstGeom prst="rect">
              <a:avLst/>
            </a:prstGeom>
            <a:solidFill>
              <a:srgbClr val="3C454F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31002" tIns="44766" rIns="89527" bIns="71621" numCol="1" rtlCol="0" anchor="t" anchorCtr="0" compatLnSpc="1">
              <a:prstTxWarp prst="textNoShape">
                <a:avLst/>
              </a:prstTxWarp>
            </a:bodyPr>
            <a:lstStyle/>
            <a:p>
              <a:pPr defTabSz="913336">
                <a:defRPr/>
              </a:pPr>
              <a:r>
                <a:rPr lang="en-US" sz="196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</a:rPr>
                <a:t>.Net Native</a:t>
              </a:r>
            </a:p>
          </p:txBody>
        </p:sp>
        <p:pic>
          <p:nvPicPr>
            <p:cNvPr id="19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9154691" y="4043873"/>
              <a:ext cx="345404" cy="350795"/>
            </a:xfrm>
            <a:prstGeom prst="rect">
              <a:avLst/>
            </a:prstGeom>
            <a:solidFill>
              <a:srgbClr val="3C454F"/>
            </a:solidFill>
            <a:extLst/>
          </p:spPr>
        </p:pic>
        <p:sp>
          <p:nvSpPr>
            <p:cNvPr id="20" name="Rectangle 19"/>
            <p:cNvSpPr/>
            <p:nvPr/>
          </p:nvSpPr>
          <p:spPr bwMode="auto">
            <a:xfrm>
              <a:off x="5252857" y="3411310"/>
              <a:ext cx="5867916" cy="504866"/>
            </a:xfrm>
            <a:prstGeom prst="rect">
              <a:avLst/>
            </a:prstGeom>
            <a:solidFill>
              <a:srgbClr val="652F8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ASP.NET Core 1.0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901769" y="2573732"/>
              <a:ext cx="1279979" cy="762885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 2.2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235895" y="2582876"/>
              <a:ext cx="1304608" cy="762885"/>
            </a:xfrm>
            <a:prstGeom prst="rect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</a:t>
              </a:r>
            </a:p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Forms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248210" y="1567373"/>
              <a:ext cx="3945853" cy="45280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Visual Basic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248208" y="2074138"/>
              <a:ext cx="9879409" cy="44113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C#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252857" y="1567373"/>
              <a:ext cx="5867916" cy="452809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Visual Basic (coming soon)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99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1949" y="233150"/>
            <a:ext cx="11370961" cy="565027"/>
          </a:xfrm>
        </p:spPr>
        <p:txBody>
          <a:bodyPr>
            <a:normAutofit fontScale="90000"/>
          </a:bodyPr>
          <a:lstStyle/>
          <a:p>
            <a:r>
              <a:rPr lang="en-US" sz="4080" dirty="0"/>
              <a:t>What about ASP.NET 5?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1948" y="1856822"/>
            <a:ext cx="11582298" cy="4021722"/>
          </a:xfrm>
        </p:spPr>
        <p:txBody>
          <a:bodyPr>
            <a:normAutofit/>
          </a:bodyPr>
          <a:lstStyle/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ASP.NET Core 1.0 was previously called ASP.NET 5</a:t>
            </a: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It was renamed in January 2016</a:t>
            </a: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</a:t>
            </a:r>
            <a:r>
              <a:rPr lang="en-US" sz="2856" dirty="0">
                <a:solidFill>
                  <a:schemeClr val="tx1"/>
                </a:solidFill>
                <a:hlinkClick r:id="rId3"/>
              </a:rPr>
              <a:t>Announcement post</a:t>
            </a:r>
            <a:endParaRPr lang="en-US" sz="2856" dirty="0">
              <a:solidFill>
                <a:schemeClr val="tx1"/>
              </a:solidFill>
            </a:endParaRP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</a:t>
            </a:r>
            <a:r>
              <a:rPr lang="en-US" sz="2856" dirty="0">
                <a:solidFill>
                  <a:schemeClr val="tx1"/>
                </a:solidFill>
                <a:hlinkClick r:id="rId4"/>
              </a:rPr>
              <a:t>More details</a:t>
            </a:r>
            <a:endParaRPr lang="en-US" sz="2856" dirty="0">
              <a:solidFill>
                <a:schemeClr val="tx1"/>
              </a:solidFill>
            </a:endParaRP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You’ll still see it referred to as ASP.NET in Visual Studio and in some docs</a:t>
            </a:r>
          </a:p>
          <a:p>
            <a:pPr>
              <a:spcBef>
                <a:spcPts val="1224"/>
              </a:spcBef>
              <a:spcAft>
                <a:spcPts val="0"/>
              </a:spcAft>
            </a:pPr>
            <a:r>
              <a:rPr lang="en-US" sz="2856" dirty="0">
                <a:solidFill>
                  <a:schemeClr val="tx1"/>
                </a:solidFill>
              </a:rPr>
              <a:t>	Will be updated in next ASP.NET Core Release Candidate</a:t>
            </a:r>
          </a:p>
        </p:txBody>
      </p:sp>
    </p:spTree>
    <p:extLst>
      <p:ext uri="{BB962C8B-B14F-4D97-AF65-F5344CB8AC3E}">
        <p14:creationId xmlns:p14="http://schemas.microsoft.com/office/powerpoint/2010/main" val="8902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9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4635</TotalTime>
  <Words>628</Words>
  <Application>Microsoft Office PowerPoint</Application>
  <PresentationFormat>Custom</PresentationFormat>
  <Paragraphs>167</Paragraphs>
  <Slides>20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Consolas</vt:lpstr>
      <vt:lpstr>Roboto</vt:lpstr>
      <vt:lpstr>Segoe UI</vt:lpstr>
      <vt:lpstr>Segoe UI Light</vt:lpstr>
      <vt:lpstr>Segoe UI Semibold</vt:lpstr>
      <vt:lpstr>Segoe UI Symbol</vt:lpstr>
      <vt:lpstr>Times New Roman</vt:lpstr>
      <vt:lpstr>Wingdings</vt:lpstr>
      <vt:lpstr>WHITE TEMPLATE</vt:lpstr>
      <vt:lpstr>5_WinHEC_15_English_Light_Template</vt:lpstr>
      <vt:lpstr>5-30721_Build_2016_Template_Light</vt:lpstr>
      <vt:lpstr>5-30610_Microsoft_Ignite_Keynote_Template</vt:lpstr>
      <vt:lpstr>Web Dev 1: Introduction to ASP.NET Core</vt:lpstr>
      <vt:lpstr>Welcome to Code Labs</vt:lpstr>
      <vt:lpstr>Code Labs: Web Dev track</vt:lpstr>
      <vt:lpstr>Module 1: Intro to ASP.NET Core</vt:lpstr>
      <vt:lpstr>ASP.NET Core in 5 slides</vt:lpstr>
      <vt:lpstr>ASP.NET and the Modern Web</vt:lpstr>
      <vt:lpstr>ASP.NET 4.6 and ASP.NET Core 1.0</vt:lpstr>
      <vt:lpstr>PowerPoint Presentation</vt:lpstr>
      <vt:lpstr>What about ASP.NET 5?</vt:lpstr>
      <vt:lpstr>ASP.NET Core 1.0 Roadmap</vt:lpstr>
      <vt:lpstr>Models, Views, and Controllers</vt:lpstr>
      <vt:lpstr>Exercise 1: Creating a new site</vt:lpstr>
      <vt:lpstr>Exercise 2: Working with Data</vt:lpstr>
      <vt:lpstr>Exercise 3: Unit testing your apps</vt:lpstr>
      <vt:lpstr>Exercise 4: Cross-platform development</vt:lpstr>
      <vt:lpstr>Wrap-up</vt:lpstr>
      <vt:lpstr>Web Dev Code Lab Related Sessions Wednesday 03/30</vt:lpstr>
      <vt:lpstr>Web Dev Code Lab Related Sessions Thursday 03/31</vt:lpstr>
      <vt:lpstr>Web Dev Code Lab Related Sessions Friday 04/01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1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254</cp:revision>
  <dcterms:created xsi:type="dcterms:W3CDTF">2015-06-04T21:40:17Z</dcterms:created>
  <dcterms:modified xsi:type="dcterms:W3CDTF">2016-03-25T04:24:07Z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