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2" r:id="rId5"/>
    <p:sldMasterId id="2147483695" r:id="rId6"/>
    <p:sldMasterId id="2147483703" r:id="rId7"/>
    <p:sldMasterId id="2147483711" r:id="rId8"/>
    <p:sldMasterId id="2147483719" r:id="rId9"/>
    <p:sldMasterId id="2147483727" r:id="rId10"/>
  </p:sldMasterIdLst>
  <p:notesMasterIdLst>
    <p:notesMasterId r:id="rId30"/>
  </p:notesMasterIdLst>
  <p:handoutMasterIdLst>
    <p:handoutMasterId r:id="rId31"/>
  </p:handoutMasterIdLst>
  <p:sldIdLst>
    <p:sldId id="303" r:id="rId11"/>
    <p:sldId id="284" r:id="rId12"/>
    <p:sldId id="304" r:id="rId13"/>
    <p:sldId id="292" r:id="rId14"/>
    <p:sldId id="293" r:id="rId15"/>
    <p:sldId id="305" r:id="rId16"/>
    <p:sldId id="295" r:id="rId17"/>
    <p:sldId id="296" r:id="rId18"/>
    <p:sldId id="297" r:id="rId19"/>
    <p:sldId id="298" r:id="rId20"/>
    <p:sldId id="307" r:id="rId21"/>
    <p:sldId id="306" r:id="rId22"/>
    <p:sldId id="308" r:id="rId23"/>
    <p:sldId id="310" r:id="rId24"/>
    <p:sldId id="301" r:id="rId25"/>
    <p:sldId id="288" r:id="rId26"/>
    <p:sldId id="302" r:id="rId27"/>
    <p:sldId id="299" r:id="rId28"/>
    <p:sldId id="28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74A9"/>
    <a:srgbClr val="0071BC"/>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p:scale>
          <a:sx n="50" d="100"/>
          <a:sy n="50" d="100"/>
        </p:scale>
        <p:origin x="1776" y="826"/>
      </p:cViewPr>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104268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4775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speaking of customers, let’s move on to some</a:t>
            </a:r>
            <a:r>
              <a:rPr lang="en-US" baseline="0" dirty="0" smtClean="0"/>
              <a:t> of the scenarios that we’ve seen DocDB used for. DocDB is particularly suited for web and mobile application development of all types, but a few scenarios seem to be great fit for the service and we’ve seen these scenarios in the private preview.</a:t>
            </a:r>
          </a:p>
          <a:p>
            <a:endParaRPr lang="en-US" baseline="0" dirty="0" smtClean="0"/>
          </a:p>
          <a:p>
            <a:pPr algn="l" defTabSz="932472" fontAlgn="base">
              <a:spcBef>
                <a:spcPct val="0"/>
              </a:spcBef>
              <a:spcAft>
                <a:spcPct val="0"/>
              </a:spcAft>
            </a:pPr>
            <a:r>
              <a:rPr lang="en-US" sz="1400" b="1" dirty="0" smtClean="0">
                <a:solidFill>
                  <a:schemeClr val="bg1"/>
                </a:solidFill>
              </a:rPr>
              <a:t>Catalog Data</a:t>
            </a:r>
          </a:p>
          <a:p>
            <a:pPr algn="ctr" defTabSz="932472" fontAlgn="base">
              <a:spcBef>
                <a:spcPct val="0"/>
              </a:spcBef>
              <a:spcAft>
                <a:spcPct val="0"/>
              </a:spcAft>
            </a:pPr>
            <a:endParaRPr lang="en-US" sz="14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Store, query and process entities – people, places, things</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Evolve item schema and attributes based on application needs</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Tune indexing to match query and performance needs </a:t>
            </a:r>
          </a:p>
          <a:p>
            <a:pPr marL="171450" indent="-171450" defTabSz="932472" fontAlgn="base">
              <a:spcBef>
                <a:spcPct val="0"/>
              </a:spcBef>
              <a:spcAft>
                <a:spcPct val="0"/>
              </a:spcAft>
              <a:buFont typeface="Wingdings" panose="05000000000000000000" pitchFamily="2" charset="2"/>
              <a:buChar char="§"/>
            </a:pPr>
            <a:r>
              <a:rPr lang="en-US" sz="1200" dirty="0" smtClean="0">
                <a:solidFill>
                  <a:schemeClr val="bg1"/>
                </a:solidFill>
              </a:rPr>
              <a:t>Examples include product catalogs, user profiles, device information i.e. </a:t>
            </a:r>
            <a:r>
              <a:rPr lang="en-US" sz="1200" dirty="0" err="1" smtClean="0">
                <a:solidFill>
                  <a:schemeClr val="bg1"/>
                </a:solidFill>
              </a:rPr>
              <a:t>IoT</a:t>
            </a:r>
            <a:r>
              <a:rPr lang="en-US" sz="1200" dirty="0" smtClean="0">
                <a:solidFill>
                  <a:schemeClr val="bg1"/>
                </a:solidFill>
              </a:rPr>
              <a:t> systems</a:t>
            </a:r>
          </a:p>
          <a:p>
            <a:pPr marL="171450" indent="-1714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algn="l" defTabSz="932472" fontAlgn="base">
              <a:spcBef>
                <a:spcPct val="0"/>
              </a:spcBef>
              <a:spcAft>
                <a:spcPct val="0"/>
              </a:spcAft>
            </a:pPr>
            <a:r>
              <a:rPr lang="en-US" sz="1200" b="1" dirty="0" smtClean="0">
                <a:solidFill>
                  <a:schemeClr val="bg1"/>
                </a:solidFill>
              </a:rPr>
              <a:t>Preferences and State</a:t>
            </a:r>
          </a:p>
          <a:p>
            <a:pPr algn="ctr" defTabSz="932472" fontAlgn="base">
              <a:spcBef>
                <a:spcPct val="0"/>
              </a:spcBef>
              <a:spcAft>
                <a:spcPct val="0"/>
              </a:spcAft>
            </a:pPr>
            <a:endParaRPr lang="en-US" sz="11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Store user preference data for application experiences and UI customization</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Store application information including game state or device configuration information</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Support cross document transactions i.e. item transfer </a:t>
            </a:r>
            <a:br>
              <a:rPr lang="en-US" sz="1100" dirty="0" smtClean="0">
                <a:solidFill>
                  <a:schemeClr val="bg1"/>
                </a:solidFill>
              </a:rPr>
            </a:br>
            <a:r>
              <a:rPr lang="en-US" sz="1100" dirty="0" smtClean="0">
                <a:solidFill>
                  <a:schemeClr val="bg1"/>
                </a:solidFill>
              </a:rPr>
              <a:t>or concurrent add/remove operations</a:t>
            </a: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pPr algn="l" defTabSz="932472" fontAlgn="base">
              <a:spcBef>
                <a:spcPct val="0"/>
              </a:spcBef>
              <a:spcAft>
                <a:spcPct val="0"/>
              </a:spcAft>
            </a:pPr>
            <a:r>
              <a:rPr lang="en-US" sz="1200" b="1" dirty="0" smtClean="0">
                <a:solidFill>
                  <a:schemeClr val="bg1"/>
                </a:solidFill>
              </a:rPr>
              <a:t>Event Store</a:t>
            </a:r>
          </a:p>
          <a:p>
            <a:pPr algn="ctr" defTabSz="932472" fontAlgn="base">
              <a:spcBef>
                <a:spcPct val="0"/>
              </a:spcBef>
              <a:spcAft>
                <a:spcPct val="0"/>
              </a:spcAft>
            </a:pPr>
            <a:endParaRPr lang="en-US" sz="1100" b="1"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Process store and query device and application events in near real time i.e. </a:t>
            </a:r>
            <a:r>
              <a:rPr lang="en-US" sz="1100" dirty="0" err="1" smtClean="0">
                <a:solidFill>
                  <a:schemeClr val="bg1"/>
                </a:solidFill>
              </a:rPr>
              <a:t>IoT</a:t>
            </a:r>
            <a:r>
              <a:rPr lang="en-US" sz="1100" dirty="0" smtClean="0">
                <a:solidFill>
                  <a:schemeClr val="bg1"/>
                </a:solidFill>
              </a:rPr>
              <a:t> systems</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Partition data as time-series or by source ID</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Expose web APIs and application experiences over event data with diverse structure</a:t>
            </a:r>
          </a:p>
          <a:p>
            <a:pPr marL="171450" indent="-171450" defTabSz="932472" fontAlgn="base">
              <a:spcBef>
                <a:spcPct val="0"/>
              </a:spcBef>
              <a:spcAft>
                <a:spcPct val="0"/>
              </a:spcAft>
              <a:buFont typeface="Wingdings" panose="05000000000000000000" pitchFamily="2" charset="2"/>
              <a:buChar char="§"/>
            </a:pPr>
            <a:r>
              <a:rPr lang="en-US" sz="1100" dirty="0" smtClean="0">
                <a:solidFill>
                  <a:schemeClr val="bg1"/>
                </a:solidFill>
              </a:rPr>
              <a:t>Archive or delete data as it ages out</a:t>
            </a: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pPr algn="l" defTabSz="932472" fontAlgn="base">
              <a:spcBef>
                <a:spcPct val="0"/>
              </a:spcBef>
              <a:spcAft>
                <a:spcPct val="0"/>
              </a:spcAft>
            </a:pPr>
            <a:r>
              <a:rPr lang="en-US" sz="1400" b="1" dirty="0" smtClean="0">
                <a:solidFill>
                  <a:schemeClr val="bg1"/>
                </a:solidFill>
              </a:rPr>
              <a:t>User Generated Content</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Store user generated content such as blogs, comments, annotations.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Support varying properties based on consumption platform (web, mobile)</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Rapidly evolve schema based on application needs</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algn="l" defTabSz="932472" fontAlgn="base">
              <a:spcBef>
                <a:spcPct val="0"/>
              </a:spcBef>
              <a:spcAft>
                <a:spcPct val="0"/>
              </a:spcAft>
            </a:pPr>
            <a:r>
              <a:rPr lang="en-US" sz="1400" b="1" dirty="0" smtClean="0">
                <a:solidFill>
                  <a:schemeClr val="bg1"/>
                </a:solidFill>
              </a:rPr>
              <a:t>Data Exchange</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Consume, aggregate and serve data from a variety of sources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Adapt to evolving schemas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Offer queries over heterogeneous document structures</a:t>
            </a:r>
          </a:p>
          <a:p>
            <a:pPr marL="285750" indent="-285750" defTabSz="932472" fontAlgn="base">
              <a:spcBef>
                <a:spcPct val="0"/>
              </a:spcBef>
              <a:spcAft>
                <a:spcPct val="0"/>
              </a:spcAft>
              <a:buFont typeface="Wingdings" panose="05000000000000000000" pitchFamily="2" charset="2"/>
              <a:buChar char="§"/>
            </a:pPr>
            <a:r>
              <a:rPr lang="en-US" sz="1200" dirty="0" smtClean="0">
                <a:solidFill>
                  <a:schemeClr val="bg1"/>
                </a:solidFill>
              </a:rPr>
              <a:t>Scale data consumption or delivery from disparate sources</a:t>
            </a:r>
          </a:p>
          <a:p>
            <a:pPr marL="285750" indent="-2857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200" dirty="0" smtClean="0">
              <a:solidFill>
                <a:schemeClr val="bg1"/>
              </a:solidFill>
            </a:endParaRPr>
          </a:p>
          <a:p>
            <a:pPr marL="171450" indent="-171450" defTabSz="932472" fontAlgn="base">
              <a:spcBef>
                <a:spcPct val="0"/>
              </a:spcBef>
              <a:spcAft>
                <a:spcPct val="0"/>
              </a:spcAft>
              <a:buFont typeface="Wingdings" panose="05000000000000000000" pitchFamily="2" charset="2"/>
              <a:buChar char="§"/>
            </a:pPr>
            <a:endParaRPr lang="en-US" sz="1100" dirty="0" smtClean="0">
              <a:solidFill>
                <a:schemeClr val="bg1"/>
              </a:solidFill>
            </a:endParaRPr>
          </a:p>
          <a:p>
            <a:endParaRPr lang="en-US" baseline="0" dirty="0" smtClean="0"/>
          </a:p>
        </p:txBody>
      </p:sp>
      <p:sp>
        <p:nvSpPr>
          <p:cNvPr id="4" name="Slide Number Placeholder 3"/>
          <p:cNvSpPr>
            <a:spLocks noGrp="1"/>
          </p:cNvSpPr>
          <p:nvPr>
            <p:ph type="sldNum" sz="quarter" idx="10"/>
          </p:nvPr>
        </p:nvSpPr>
        <p:spPr/>
        <p:txBody>
          <a:bodyPr/>
          <a:lstStyle/>
          <a:p>
            <a:fld id="{1BEF7A34-06B2-4D5D-AD9D-2BB89658D3B3}"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378549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DocumentDB?</a:t>
            </a:r>
          </a:p>
          <a:p>
            <a:endParaRPr lang="en-US" dirty="0" smtClean="0"/>
          </a:p>
          <a:p>
            <a:pPr>
              <a:spcAft>
                <a:spcPts val="600"/>
              </a:spcAft>
            </a:pPr>
            <a:r>
              <a:rPr lang="en-US" dirty="0" smtClean="0"/>
              <a:t>DocumentDB is </a:t>
            </a:r>
            <a:r>
              <a:rPr lang="en-US" sz="1200" dirty="0" smtClean="0">
                <a:solidFill>
                  <a:srgbClr val="3F3F3F"/>
                </a:solidFill>
              </a:rPr>
              <a:t>a</a:t>
            </a:r>
            <a:r>
              <a:rPr lang="en-US" sz="1200" dirty="0" smtClean="0">
                <a:solidFill>
                  <a:srgbClr val="3F3F3F"/>
                </a:solidFill>
                <a:ea typeface="Calibri" panose="020F0502020204030204" pitchFamily="34" charset="0"/>
                <a:cs typeface="Calibri" panose="020F0502020204030204" pitchFamily="34" charset="0"/>
              </a:rPr>
              <a:t> </a:t>
            </a:r>
            <a:r>
              <a:rPr lang="en-US" sz="1200" dirty="0" smtClean="0">
                <a:solidFill>
                  <a:srgbClr val="0071BC"/>
                </a:solidFill>
                <a:ea typeface="Calibri" panose="020F0502020204030204" pitchFamily="34" charset="0"/>
                <a:cs typeface="Segoe UI Semibold" panose="020B0702040204020203" pitchFamily="34" charset="0"/>
              </a:rPr>
              <a:t>NoSQL document database-as-a-service</a:t>
            </a:r>
            <a:r>
              <a:rPr lang="en-US" sz="1200" dirty="0" smtClean="0">
                <a:solidFill>
                  <a:srgbClr val="3F3F3F"/>
                </a:solidFill>
                <a:ea typeface="Calibri" panose="020F0502020204030204" pitchFamily="34" charset="0"/>
                <a:cs typeface="Calibri" panose="020F0502020204030204" pitchFamily="34" charset="0"/>
              </a:rPr>
              <a:t>, fully managed by Microsoft Azure.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200" dirty="0" smtClean="0">
                <a:solidFill>
                  <a:srgbClr val="3F3F3F"/>
                </a:solidFill>
                <a:ea typeface="Calibri" panose="020F0502020204030204" pitchFamily="34" charset="0"/>
                <a:cs typeface="Calibri" panose="020F0502020204030204" pitchFamily="34" charset="0"/>
              </a:rPr>
              <a:t>It is for cloud-designed apps when query over schema-free data; reliable and predictable performance; and rapid development are key. It’s the </a:t>
            </a:r>
            <a:r>
              <a:rPr lang="en-US" sz="1200" dirty="0" smtClean="0">
                <a:solidFill>
                  <a:srgbClr val="0071BC"/>
                </a:solidFill>
                <a:ea typeface="+mn-ea"/>
                <a:cs typeface="+mn-cs"/>
              </a:rPr>
              <a:t>f</a:t>
            </a:r>
            <a:r>
              <a:rPr lang="en-US" sz="1200" dirty="0" smtClean="0">
                <a:solidFill>
                  <a:srgbClr val="0071BC"/>
                </a:solidFill>
              </a:rPr>
              <a:t>irst of its kind database service to offer native support for JavaScript, SQL query and transactions over JSON documents.</a:t>
            </a:r>
          </a:p>
          <a:p>
            <a:endParaRPr lang="en-US" dirty="0" smtClean="0"/>
          </a:p>
          <a:p>
            <a:r>
              <a:rPr lang="en-US" baseline="0" dirty="0" smtClean="0"/>
              <a:t>The key benefits of DocDB can be broken down into three pillars. We'll go into a bit more detail into how DocDB is differentiated in the market based on these pillars.</a:t>
            </a:r>
          </a:p>
          <a:p>
            <a:pPr marL="226451" indent="-226451">
              <a:buAutoNum type="arabicPeriod"/>
            </a:pPr>
            <a:r>
              <a:rPr lang="en-US" dirty="0" smtClean="0"/>
              <a:t>Rich query and transaction over JSON data – which includes the concepts of</a:t>
            </a:r>
            <a:r>
              <a:rPr lang="en-US" baseline="0" dirty="0" smtClean="0"/>
              <a:t> query, automatic indexing, transactions, sql-like query language</a:t>
            </a:r>
          </a:p>
          <a:p>
            <a:pPr marL="226451" indent="-226451">
              <a:buAutoNum type="arabicPeriod"/>
            </a:pPr>
            <a:r>
              <a:rPr lang="en-US" baseline="0" dirty="0" smtClean="0"/>
              <a:t>Reliable and Predictable Performance – built for the cloud, tunable consistency, elastic</a:t>
            </a:r>
          </a:p>
          <a:p>
            <a:pPr marL="226451" indent="-226451">
              <a:buAutoNum type="arabicPeriod"/>
            </a:pPr>
            <a:r>
              <a:rPr lang="en-US" baseline="0" dirty="0" smtClean="0"/>
              <a:t>Rapid Development – benefits of being part of Azure, build with familiar tools (so you can bring your JSON data and take it away)</a:t>
            </a:r>
          </a:p>
          <a:p>
            <a:pPr marL="226451" indent="-226451">
              <a:buAutoNum type="arabicPeriod"/>
            </a:pPr>
            <a:endParaRPr lang="en-US" baseline="0" dirty="0" smtClean="0"/>
          </a:p>
          <a:p>
            <a:r>
              <a:rPr lang="en-US" baseline="0" dirty="0" smtClean="0"/>
              <a:t>Together, you have a service that is perfect for cloud architects and developers who need an enterprise-ready NoSQL document database.</a:t>
            </a:r>
            <a:endParaRPr lang="en-US" dirty="0"/>
          </a:p>
        </p:txBody>
      </p:sp>
      <p:sp>
        <p:nvSpPr>
          <p:cNvPr id="4" name="Slide Number Placeholder 3"/>
          <p:cNvSpPr>
            <a:spLocks noGrp="1"/>
          </p:cNvSpPr>
          <p:nvPr>
            <p:ph type="sldNum" sz="quarter" idx="10"/>
          </p:nvPr>
        </p:nvSpPr>
        <p:spPr/>
        <p:txBody>
          <a:bodyPr/>
          <a:lstStyle/>
          <a:p>
            <a:fld id="{7F106A31-8E5F-4D33-A542-702225EC1F13}"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8118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smtClean="0">
                <a:effectLst/>
              </a:rPr>
              <a:t>Source: https://msdn.microsoft.com/en-us/library/azure/dn781482.aspx</a:t>
            </a:r>
          </a:p>
          <a:p>
            <a:pPr marL="0" indent="0">
              <a:buFontTx/>
              <a:buNone/>
            </a:pPr>
            <a:endParaRPr lang="en-US" dirty="0" smtClean="0">
              <a:effectLst/>
            </a:endParaRPr>
          </a:p>
          <a:p>
            <a:pPr marL="0" indent="0">
              <a:buFontTx/>
              <a:buNone/>
            </a:pPr>
            <a:r>
              <a:rPr lang="en-US" dirty="0" smtClean="0">
                <a:effectLst/>
              </a:rPr>
              <a:t>Microsoft Azure DocumentDB is a document-oriented, NoSQL database service designed for modern mobile and web applications. DocumentDB delivers consistently fast reads and writes, schema flexibility, and the ability to easily scale a database up and down on demand. DocumentDB enables complex ad hoc queries using a dialect of SQL, supports well defined consistency levels, and offers JavaScript language integrated, multi-document transaction processing using the familiar programming model of stored procedures, triggers and UDFs.</a:t>
            </a:r>
            <a:endParaRPr lang="en-US" dirty="0"/>
          </a:p>
        </p:txBody>
      </p:sp>
      <p:sp>
        <p:nvSpPr>
          <p:cNvPr id="4" name="Slide Number Placeholder 3"/>
          <p:cNvSpPr>
            <a:spLocks noGrp="1"/>
          </p:cNvSpPr>
          <p:nvPr>
            <p:ph type="sldNum" sz="quarter" idx="10"/>
          </p:nvPr>
        </p:nvSpPr>
        <p:spPr/>
        <p:txBody>
          <a:bodyPr/>
          <a:lstStyle/>
          <a:p>
            <a:pPr>
              <a:defRPr/>
            </a:pPr>
            <a:fld id="{DBE8C940-8264-4194-91DD-D4094E7B637D}"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289560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55267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52950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5478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688628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ngleTitl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Tree>
    <p:extLst>
      <p:ext uri="{BB962C8B-B14F-4D97-AF65-F5344CB8AC3E}">
        <p14:creationId xmlns:p14="http://schemas.microsoft.com/office/powerpoint/2010/main" val="29795131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a:t>
            </a:r>
            <a:r>
              <a:rPr lang="en-US" sz="686" dirty="0" smtClean="0">
                <a:gradFill>
                  <a:gsLst>
                    <a:gs pos="0">
                      <a:srgbClr val="FFFFFF"/>
                    </a:gs>
                    <a:gs pos="100000">
                      <a:srgbClr val="FFFFFF"/>
                    </a:gs>
                  </a:gsLst>
                  <a:lin ang="5400000" scaled="0"/>
                </a:gradFill>
                <a:cs typeface="Segoe UI" pitchFamily="34" charset="0"/>
              </a:rPr>
              <a:t>information herein </a:t>
            </a:r>
            <a:r>
              <a:rPr lang="en-US" sz="686" dirty="0">
                <a:gradFill>
                  <a:gsLst>
                    <a:gs pos="0">
                      <a:srgbClr val="FFFFFF"/>
                    </a:gs>
                    <a:gs pos="100000">
                      <a:srgbClr val="FFFFFF"/>
                    </a:gs>
                  </a:gsLst>
                  <a:lin ang="5400000" scaled="0"/>
                </a:gradFill>
                <a:cs typeface="Segoe UI" pitchFamily="34" charset="0"/>
              </a:rPr>
              <a:t>is for informational purposes only and represents the current view of Microsoft Corporation as of the date of this presentation.  Because Microsoft must respond to changing market conditions, it should not be interpreted to </a:t>
            </a:r>
            <a:r>
              <a:rPr lang="en-US" sz="686" dirty="0" smtClean="0">
                <a:gradFill>
                  <a:gsLst>
                    <a:gs pos="0">
                      <a:srgbClr val="FFFFFF"/>
                    </a:gs>
                    <a:gs pos="100000">
                      <a:srgbClr val="FFFFFF"/>
                    </a:gs>
                  </a:gsLst>
                  <a:lin ang="5400000" scaled="0"/>
                </a:gradFill>
                <a:cs typeface="Segoe UI" pitchFamily="34" charset="0"/>
              </a:rPr>
              <a:t>be </a:t>
            </a:r>
            <a:r>
              <a:rPr lang="en-US" sz="686" dirty="0">
                <a:gradFill>
                  <a:gsLst>
                    <a:gs pos="0">
                      <a:srgbClr val="FFFFFF"/>
                    </a:gs>
                    <a:gs pos="100000">
                      <a:srgbClr val="FFFFFF"/>
                    </a:gs>
                  </a:gsLst>
                  <a:lin ang="5400000" scaled="0"/>
                </a:gradFill>
                <a:cs typeface="Segoe UI" pitchFamily="34" charset="0"/>
              </a:rPr>
              <a:t>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64536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16488619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89624148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p:bg>
      <p:bgPr>
        <a:solidFill>
          <a:srgbClr val="3C454F"/>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173"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TextBox 3"/>
          <p:cNvSpPr txBox="1"/>
          <p:nvPr/>
        </p:nvSpPr>
        <p:spPr>
          <a:xfrm>
            <a:off x="606174" y="2586375"/>
            <a:ext cx="11034445" cy="1015663"/>
          </a:xfrm>
          <a:prstGeom prst="rect">
            <a:avLst/>
          </a:prstGeom>
          <a:noFill/>
        </p:spPr>
        <p:txBody>
          <a:bodyPr wrap="square" rtlCol="0">
            <a:spAutoFit/>
          </a:bodyPr>
          <a:lstStyle/>
          <a:p>
            <a:r>
              <a:rPr lang="en-US" sz="6000" kern="1200" dirty="0" smtClean="0">
                <a:solidFill>
                  <a:srgbClr val="289FD7"/>
                </a:solidFill>
                <a:latin typeface="+mj-lt"/>
                <a:ea typeface="+mj-ea"/>
                <a:cs typeface="+mj-cs"/>
              </a:rPr>
              <a:t>Demo</a:t>
            </a:r>
            <a:endParaRPr lang="en-US" sz="6000" kern="1200" dirty="0">
              <a:solidFill>
                <a:srgbClr val="289FD7"/>
              </a:solidFill>
              <a:latin typeface="+mj-lt"/>
              <a:ea typeface="+mj-ea"/>
              <a:cs typeface="+mj-cs"/>
            </a:endParaRPr>
          </a:p>
        </p:txBody>
      </p:sp>
    </p:spTree>
    <p:extLst>
      <p:ext uri="{BB962C8B-B14F-4D97-AF65-F5344CB8AC3E}">
        <p14:creationId xmlns:p14="http://schemas.microsoft.com/office/powerpoint/2010/main" val="297374412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49730845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153431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1934535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468877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989865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95548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04579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5985564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97581399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64871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31421596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132080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590120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14327639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93419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1751512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678541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799314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71393897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86005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778130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14449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48662967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5446637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6315447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741257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63453724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24970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graphicFrame>
        <p:nvGraphicFramePr>
          <p:cNvPr id="6" name="Table 5"/>
          <p:cNvGraphicFramePr>
            <a:graphicFrameLocks noGrp="1"/>
          </p:cNvGraphicFramePr>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4514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54175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7151887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80186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679156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51923342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68812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84701202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425343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922713"/>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3245386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0895534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43775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429594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38903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102143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14"/>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91138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487446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755269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439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600882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p:nvPicPr>
        <p:blipFill>
          <a:blip r:embed="rId9"/>
          <a:stretch>
            <a:fillRect/>
          </a:stretch>
        </p:blipFill>
        <p:spPr>
          <a:xfrm>
            <a:off x="448633" y="-1916710"/>
            <a:ext cx="1916710" cy="1916710"/>
          </a:xfrm>
          <a:prstGeom prst="rect">
            <a:avLst/>
          </a:prstGeom>
        </p:spPr>
      </p:pic>
      <p:sp>
        <p:nvSpPr>
          <p:cNvPr id="8" name="Rectangle 7"/>
          <p:cNvSpPr/>
          <p:nvPr/>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364003"/>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pPr marL="914400" indent="-914400"/>
            <a:r>
              <a:rPr lang="en-US" sz="7200" dirty="0" smtClean="0"/>
              <a:t>Building the Backend</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28069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NoSQL databases</a:t>
            </a:r>
            <a:endParaRPr lang="en-US" dirty="0"/>
          </a:p>
        </p:txBody>
      </p:sp>
      <p:sp>
        <p:nvSpPr>
          <p:cNvPr id="3" name="Content Placeholder 2"/>
          <p:cNvSpPr>
            <a:spLocks noGrp="1"/>
          </p:cNvSpPr>
          <p:nvPr>
            <p:ph idx="1"/>
          </p:nvPr>
        </p:nvSpPr>
        <p:spPr/>
        <p:txBody>
          <a:bodyPr/>
          <a:lstStyle/>
          <a:p>
            <a:r>
              <a:rPr lang="en-US" dirty="0" smtClean="0"/>
              <a:t>Not only SQL</a:t>
            </a:r>
          </a:p>
          <a:p>
            <a:r>
              <a:rPr lang="en-US" dirty="0" smtClean="0"/>
              <a:t>Different types: document based, graph </a:t>
            </a:r>
            <a:r>
              <a:rPr lang="en-US" dirty="0" smtClean="0"/>
              <a:t>databases</a:t>
            </a:r>
            <a:r>
              <a:rPr lang="en-US" dirty="0"/>
              <a:t>, </a:t>
            </a:r>
            <a:r>
              <a:rPr lang="en-US" dirty="0" smtClean="0"/>
              <a:t>key-value stores, </a:t>
            </a:r>
            <a:r>
              <a:rPr lang="en-US" dirty="0" smtClean="0"/>
              <a:t>etc.</a:t>
            </a:r>
          </a:p>
          <a:p>
            <a:r>
              <a:rPr lang="en-US" dirty="0" err="1" smtClean="0"/>
              <a:t>DocumentDB</a:t>
            </a:r>
            <a:r>
              <a:rPr lang="en-US" dirty="0" smtClean="0"/>
              <a:t>, </a:t>
            </a:r>
            <a:r>
              <a:rPr lang="en-US" dirty="0" smtClean="0"/>
              <a:t>MongoDB</a:t>
            </a:r>
            <a:r>
              <a:rPr lang="en-US" dirty="0" smtClean="0"/>
              <a:t>, </a:t>
            </a:r>
            <a:r>
              <a:rPr lang="en-US" dirty="0" err="1" smtClean="0"/>
              <a:t>Couchbase</a:t>
            </a:r>
            <a:r>
              <a:rPr lang="en-US" dirty="0" smtClean="0"/>
              <a:t>, </a:t>
            </a:r>
            <a:r>
              <a:rPr lang="en-US" dirty="0" err="1" smtClean="0"/>
              <a:t>HBase</a:t>
            </a:r>
            <a:r>
              <a:rPr lang="en-US" dirty="0" smtClean="0"/>
              <a:t>, Cassandra</a:t>
            </a:r>
          </a:p>
          <a:p>
            <a:r>
              <a:rPr lang="en-US" dirty="0" smtClean="0"/>
              <a:t>Object oriented APIs</a:t>
            </a:r>
          </a:p>
          <a:p>
            <a:r>
              <a:rPr lang="en-US" dirty="0" smtClean="0"/>
              <a:t>Good for large amounts of data, can be scaled</a:t>
            </a:r>
          </a:p>
          <a:p>
            <a:pPr marL="0" indent="0">
              <a:buNone/>
            </a:pPr>
            <a:endParaRPr lang="en-US" dirty="0"/>
          </a:p>
        </p:txBody>
      </p:sp>
    </p:spTree>
    <p:extLst>
      <p:ext uri="{BB962C8B-B14F-4D97-AF65-F5344CB8AC3E}">
        <p14:creationId xmlns:p14="http://schemas.microsoft.com/office/powerpoint/2010/main" val="228598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9245" y="1717675"/>
            <a:ext cx="5696756" cy="4644488"/>
          </a:xfrm>
        </p:spPr>
        <p:txBody>
          <a:bodyPr>
            <a:normAutofit/>
          </a:bodyPr>
          <a:lstStyle/>
          <a:p>
            <a:r>
              <a:rPr lang="en-US" sz="4800" dirty="0" smtClean="0">
                <a:solidFill>
                  <a:schemeClr val="bg1"/>
                </a:solidFill>
              </a:rPr>
              <a:t>DocumentDB</a:t>
            </a:r>
            <a:br>
              <a:rPr lang="en-US" sz="4800" dirty="0" smtClean="0">
                <a:solidFill>
                  <a:schemeClr val="bg1"/>
                </a:solidFill>
              </a:rPr>
            </a:br>
            <a:r>
              <a:rPr lang="en-US" sz="4800" dirty="0" smtClean="0">
                <a:solidFill>
                  <a:schemeClr val="bg1"/>
                </a:solidFill>
              </a:rPr>
              <a:t>is particularly</a:t>
            </a:r>
            <a:br>
              <a:rPr lang="en-US" sz="4800" dirty="0" smtClean="0">
                <a:solidFill>
                  <a:schemeClr val="bg1"/>
                </a:solidFill>
              </a:rPr>
            </a:br>
            <a:r>
              <a:rPr lang="en-US" sz="4800" dirty="0" smtClean="0">
                <a:solidFill>
                  <a:schemeClr val="bg1"/>
                </a:solidFill>
              </a:rPr>
              <a:t>suited for web </a:t>
            </a:r>
            <a:br>
              <a:rPr lang="en-US" sz="4800" dirty="0" smtClean="0">
                <a:solidFill>
                  <a:schemeClr val="bg1"/>
                </a:solidFill>
              </a:rPr>
            </a:br>
            <a:r>
              <a:rPr lang="en-US" sz="4800" dirty="0" smtClean="0">
                <a:solidFill>
                  <a:schemeClr val="bg1"/>
                </a:solidFill>
              </a:rPr>
              <a:t>and</a:t>
            </a:r>
            <a:r>
              <a:rPr lang="en-US" sz="4800" dirty="0">
                <a:solidFill>
                  <a:schemeClr val="bg1"/>
                </a:solidFill>
              </a:rPr>
              <a:t> </a:t>
            </a:r>
            <a:r>
              <a:rPr lang="en-US" sz="4800" dirty="0" smtClean="0">
                <a:solidFill>
                  <a:schemeClr val="bg1"/>
                </a:solidFill>
              </a:rPr>
              <a:t>mobile </a:t>
            </a:r>
            <a:br>
              <a:rPr lang="en-US" sz="4800" dirty="0" smtClean="0">
                <a:solidFill>
                  <a:schemeClr val="bg1"/>
                </a:solidFill>
              </a:rPr>
            </a:br>
            <a:r>
              <a:rPr lang="en-US" sz="4800" dirty="0" smtClean="0">
                <a:solidFill>
                  <a:schemeClr val="bg1"/>
                </a:solidFill>
              </a:rPr>
              <a:t>applications</a:t>
            </a:r>
            <a:endParaRPr lang="en-US" sz="4800" dirty="0">
              <a:solidFill>
                <a:schemeClr val="bg1"/>
              </a:solidFill>
            </a:endParaRPr>
          </a:p>
        </p:txBody>
      </p:sp>
      <p:sp>
        <p:nvSpPr>
          <p:cNvPr id="14" name="Rectangle 13"/>
          <p:cNvSpPr/>
          <p:nvPr/>
        </p:nvSpPr>
        <p:spPr bwMode="auto">
          <a:xfrm>
            <a:off x="6096001" y="-3099"/>
            <a:ext cx="6094413" cy="68562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Freeform 95"/>
          <p:cNvSpPr>
            <a:spLocks/>
          </p:cNvSpPr>
          <p:nvPr/>
        </p:nvSpPr>
        <p:spPr bwMode="auto">
          <a:xfrm flipH="1">
            <a:off x="4489335" y="271213"/>
            <a:ext cx="1459983" cy="94814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7" name="Freeform 95"/>
          <p:cNvSpPr>
            <a:spLocks/>
          </p:cNvSpPr>
          <p:nvPr/>
        </p:nvSpPr>
        <p:spPr bwMode="auto">
          <a:xfrm flipH="1">
            <a:off x="6146702" y="422032"/>
            <a:ext cx="1686536" cy="1053453"/>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BCF2"/>
          </a:solidFill>
          <a:ln>
            <a:noFill/>
          </a:ln>
          <a:extLst/>
        </p:spPr>
        <p:txBody>
          <a:bodyPr vert="horz" wrap="square" lIns="91416" tIns="45708" rIns="91416" bIns="45708" numCol="1" anchor="t" anchorCtr="0" compatLnSpc="1">
            <a:prstTxWarp prst="textNoShape">
              <a:avLst/>
            </a:prstTxWarp>
          </a:bodyPr>
          <a:lstStyle/>
          <a:p>
            <a:endParaRPr lang="en-US" sz="1799" kern="0" dirty="0">
              <a:solidFill>
                <a:srgbClr val="000000"/>
              </a:solidFill>
            </a:endParaRPr>
          </a:p>
        </p:txBody>
      </p:sp>
      <p:sp>
        <p:nvSpPr>
          <p:cNvPr id="18" name="Freeform 95"/>
          <p:cNvSpPr>
            <a:spLocks/>
          </p:cNvSpPr>
          <p:nvPr/>
        </p:nvSpPr>
        <p:spPr bwMode="auto">
          <a:xfrm flipH="1">
            <a:off x="5334600" y="910193"/>
            <a:ext cx="1243634" cy="807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1416" tIns="45708" rIns="91416" bIns="45708" numCol="1" anchor="t" anchorCtr="0" compatLnSpc="1">
            <a:prstTxWarp prst="textNoShape">
              <a:avLst/>
            </a:prstTxWarp>
          </a:bodyPr>
          <a:lstStyle/>
          <a:p>
            <a:endParaRPr lang="en-US" sz="1799" kern="0" dirty="0">
              <a:solidFill>
                <a:srgbClr val="505050"/>
              </a:solidFill>
            </a:endParaRPr>
          </a:p>
        </p:txBody>
      </p:sp>
      <p:sp>
        <p:nvSpPr>
          <p:cNvPr id="24" name="Text Placeholder 3"/>
          <p:cNvSpPr txBox="1">
            <a:spLocks/>
          </p:cNvSpPr>
          <p:nvPr/>
        </p:nvSpPr>
        <p:spPr>
          <a:xfrm>
            <a:off x="6578234" y="1795849"/>
            <a:ext cx="5459173" cy="4654377"/>
          </a:xfrm>
          <a:prstGeom prst="rect">
            <a:avLst/>
          </a:prstGeom>
        </p:spPr>
        <p:txBody>
          <a:bodyPr vert="horz" wrap="square" lIns="146266" tIns="91416" rIns="146266" bIns="91416" rtlCol="0" anchor="t">
            <a:noAutofit/>
          </a:bodyPr>
          <a:lstStyle>
            <a:lvl1pPr marL="0" marR="0" indent="0" algn="l" defTabSz="914367" rtl="0" eaLnBrk="1" fontAlgn="auto" latinLnBrk="0" hangingPunct="1">
              <a:lnSpc>
                <a:spcPct val="90000"/>
              </a:lnSpc>
              <a:spcBef>
                <a:spcPct val="20000"/>
              </a:spcBef>
              <a:spcAft>
                <a:spcPts val="0"/>
              </a:spcAft>
              <a:buClrTx/>
              <a:buSzPct val="90000"/>
              <a:buFontTx/>
              <a:buNone/>
              <a:tabLst/>
              <a:defRPr sz="8627" b="0" kern="1200" spc="0" baseline="0">
                <a:solidFill>
                  <a:schemeClr val="bg1"/>
                </a:solidFill>
                <a:latin typeface="+mj-lt"/>
                <a:ea typeface="+mn-ea"/>
                <a:cs typeface="+mn-cs"/>
              </a:defRPr>
            </a:lvl1pPr>
            <a:lvl2pPr marL="336113"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2pPr>
            <a:lvl3pPr marL="560187"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3pPr>
            <a:lvl4pPr marL="784261"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4pPr>
            <a:lvl5pPr marL="1008335" marR="0" indent="0" algn="l" defTabSz="914367" rtl="0" eaLnBrk="1" fontAlgn="auto" latinLnBrk="0" hangingPunct="1">
              <a:lnSpc>
                <a:spcPct val="90000"/>
              </a:lnSpc>
              <a:spcBef>
                <a:spcPct val="20000"/>
              </a:spcBef>
              <a:spcAft>
                <a:spcPts val="0"/>
              </a:spcAft>
              <a:buClrTx/>
              <a:buSzPct val="90000"/>
              <a:buFontTx/>
              <a:buNone/>
              <a:tabLst/>
              <a:defRPr sz="3529" kern="1200" spc="0" baseline="0">
                <a:solidFill>
                  <a:schemeClr val="tx2"/>
                </a:solidFill>
                <a:latin typeface="Segoe Pro Ligh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57200" indent="-457200">
              <a:lnSpc>
                <a:spcPct val="125000"/>
              </a:lnSpc>
              <a:spcBef>
                <a:spcPts val="0"/>
              </a:spcBef>
              <a:buFont typeface="Arial" panose="020B0604020202020204" pitchFamily="34" charset="0"/>
              <a:buChar char="•"/>
            </a:pPr>
            <a:r>
              <a:rPr lang="en-US" sz="2800" dirty="0" smtClean="0">
                <a:solidFill>
                  <a:srgbClr val="0071BC"/>
                </a:solidFill>
              </a:rPr>
              <a:t>Schema-less</a:t>
            </a:r>
            <a:r>
              <a:rPr lang="en-US" sz="2800" dirty="0">
                <a:solidFill>
                  <a:srgbClr val="0071BC"/>
                </a:solidFill>
              </a:rPr>
              <a:t>, NoSQL document database </a:t>
            </a:r>
          </a:p>
          <a:p>
            <a:pPr marL="457200" indent="-457200">
              <a:lnSpc>
                <a:spcPct val="125000"/>
              </a:lnSpc>
              <a:spcBef>
                <a:spcPts val="0"/>
              </a:spcBef>
              <a:buFont typeface="Arial" panose="020B0604020202020204" pitchFamily="34" charset="0"/>
              <a:buChar char="•"/>
            </a:pPr>
            <a:r>
              <a:rPr lang="en-US" sz="2800" dirty="0" smtClean="0">
                <a:solidFill>
                  <a:srgbClr val="0071BC"/>
                </a:solidFill>
              </a:rPr>
              <a:t>Fully </a:t>
            </a:r>
            <a:r>
              <a:rPr lang="en-US" sz="2800" dirty="0">
                <a:solidFill>
                  <a:srgbClr val="0071BC"/>
                </a:solidFill>
              </a:rPr>
              <a:t>managed, with provisioned capacity </a:t>
            </a:r>
            <a:r>
              <a:rPr lang="en-US" sz="2800" dirty="0" smtClean="0">
                <a:solidFill>
                  <a:srgbClr val="0071BC"/>
                </a:solidFill>
              </a:rPr>
              <a:t> </a:t>
            </a:r>
          </a:p>
          <a:p>
            <a:pPr marL="457200" indent="-457200">
              <a:lnSpc>
                <a:spcPct val="125000"/>
              </a:lnSpc>
              <a:spcBef>
                <a:spcPts val="0"/>
              </a:spcBef>
              <a:buFont typeface="Arial" panose="020B0604020202020204" pitchFamily="34" charset="0"/>
              <a:buChar char="•"/>
            </a:pPr>
            <a:r>
              <a:rPr lang="en-US" sz="2800" dirty="0" smtClean="0">
                <a:solidFill>
                  <a:srgbClr val="0071BC"/>
                </a:solidFill>
              </a:rPr>
              <a:t>Stored </a:t>
            </a:r>
            <a:r>
              <a:rPr lang="en-US" sz="2800" dirty="0">
                <a:solidFill>
                  <a:srgbClr val="0071BC"/>
                </a:solidFill>
              </a:rPr>
              <a:t>entities are JSON documents </a:t>
            </a:r>
            <a:endParaRPr lang="en-US" sz="2800" dirty="0" smtClean="0">
              <a:solidFill>
                <a:srgbClr val="0071BC"/>
              </a:solidFill>
            </a:endParaRPr>
          </a:p>
          <a:p>
            <a:pPr marL="457200" indent="-457200">
              <a:lnSpc>
                <a:spcPct val="125000"/>
              </a:lnSpc>
              <a:spcBef>
                <a:spcPts val="0"/>
              </a:spcBef>
              <a:buFont typeface="Arial" panose="020B0604020202020204" pitchFamily="34" charset="0"/>
              <a:buChar char="•"/>
            </a:pPr>
            <a:r>
              <a:rPr lang="en-US" sz="2800" dirty="0" smtClean="0">
                <a:solidFill>
                  <a:srgbClr val="0071BC"/>
                </a:solidFill>
              </a:rPr>
              <a:t>Tunable </a:t>
            </a:r>
            <a:r>
              <a:rPr lang="en-US" sz="2800" dirty="0">
                <a:solidFill>
                  <a:srgbClr val="0071BC"/>
                </a:solidFill>
              </a:rPr>
              <a:t>consistency </a:t>
            </a:r>
            <a:r>
              <a:rPr lang="en-US" sz="2800" dirty="0" smtClean="0">
                <a:solidFill>
                  <a:srgbClr val="0071BC"/>
                </a:solidFill>
              </a:rPr>
              <a:t> </a:t>
            </a:r>
          </a:p>
          <a:p>
            <a:pPr marL="457200" indent="-457200">
              <a:lnSpc>
                <a:spcPct val="125000"/>
              </a:lnSpc>
              <a:spcBef>
                <a:spcPts val="0"/>
              </a:spcBef>
              <a:buFont typeface="Arial" panose="020B0604020202020204" pitchFamily="34" charset="0"/>
              <a:buChar char="•"/>
            </a:pPr>
            <a:r>
              <a:rPr lang="en-US" sz="2800" dirty="0" smtClean="0">
                <a:solidFill>
                  <a:srgbClr val="0071BC"/>
                </a:solidFill>
              </a:rPr>
              <a:t>Designed </a:t>
            </a:r>
            <a:r>
              <a:rPr lang="en-US" sz="2800" dirty="0">
                <a:solidFill>
                  <a:srgbClr val="0071BC"/>
                </a:solidFill>
              </a:rPr>
              <a:t>to </a:t>
            </a:r>
            <a:r>
              <a:rPr lang="en-US" sz="2800" dirty="0" smtClean="0">
                <a:solidFill>
                  <a:srgbClr val="0071BC"/>
                </a:solidFill>
              </a:rPr>
              <a:t>scale</a:t>
            </a:r>
          </a:p>
        </p:txBody>
      </p:sp>
    </p:spTree>
    <p:extLst>
      <p:ext uri="{BB962C8B-B14F-4D97-AF65-F5344CB8AC3E}">
        <p14:creationId xmlns:p14="http://schemas.microsoft.com/office/powerpoint/2010/main" val="3558681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76"/>
          <p:cNvSpPr txBox="1"/>
          <p:nvPr/>
        </p:nvSpPr>
        <p:spPr>
          <a:xfrm>
            <a:off x="4089776" y="3245945"/>
            <a:ext cx="36576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Reliable &amp; </a:t>
            </a:r>
          </a:p>
          <a:p>
            <a:pPr>
              <a:spcBef>
                <a:spcPts val="0"/>
              </a:spcBef>
            </a:pPr>
            <a:r>
              <a:rPr lang="en-US" sz="1800" b="1" dirty="0">
                <a:gradFill>
                  <a:gsLst>
                    <a:gs pos="0">
                      <a:srgbClr val="FFFFFF"/>
                    </a:gs>
                    <a:gs pos="100000">
                      <a:srgbClr val="FFFFFF"/>
                    </a:gs>
                  </a:gsLst>
                  <a:lin ang="5400000" scaled="1"/>
                </a:gradFill>
                <a:latin typeface="+mj-lt"/>
              </a:rPr>
              <a:t>Predictable Performance</a:t>
            </a:r>
          </a:p>
        </p:txBody>
      </p:sp>
      <p:sp>
        <p:nvSpPr>
          <p:cNvPr id="16" name="TextBox 15"/>
          <p:cNvSpPr txBox="1"/>
          <p:nvPr/>
        </p:nvSpPr>
        <p:spPr>
          <a:xfrm>
            <a:off x="4089775" y="4110146"/>
            <a:ext cx="3657600"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Fast, predictable performance</a:t>
            </a:r>
          </a:p>
          <a:p>
            <a:pPr>
              <a:lnSpc>
                <a:spcPct val="90000"/>
              </a:lnSpc>
            </a:pPr>
            <a:r>
              <a:rPr lang="en-US" sz="1800" dirty="0">
                <a:solidFill>
                  <a:schemeClr val="tx1"/>
                </a:solidFill>
              </a:rPr>
              <a:t>Tunable </a:t>
            </a:r>
            <a:r>
              <a:rPr lang="en-US" sz="1800" dirty="0" smtClean="0">
                <a:solidFill>
                  <a:schemeClr val="tx1"/>
                </a:solidFill>
              </a:rPr>
              <a:t>consistency</a:t>
            </a:r>
            <a:endParaRPr lang="en-US" sz="1800" dirty="0">
              <a:solidFill>
                <a:schemeClr val="tx1"/>
              </a:solidFill>
            </a:endParaRPr>
          </a:p>
          <a:p>
            <a:pPr>
              <a:lnSpc>
                <a:spcPct val="90000"/>
              </a:lnSpc>
            </a:pPr>
            <a:r>
              <a:rPr lang="en-US" sz="1800" dirty="0" smtClean="0">
                <a:solidFill>
                  <a:schemeClr val="tx1"/>
                </a:solidFill>
              </a:rPr>
              <a:t>Elastic scale</a:t>
            </a:r>
            <a:endParaRPr lang="en-US" sz="1800" dirty="0">
              <a:solidFill>
                <a:schemeClr val="tx1"/>
              </a:solidFill>
            </a:endParaRPr>
          </a:p>
        </p:txBody>
      </p:sp>
      <p:sp>
        <p:nvSpPr>
          <p:cNvPr id="2" name="Title 1"/>
          <p:cNvSpPr>
            <a:spLocks noGrp="1"/>
          </p:cNvSpPr>
          <p:nvPr>
            <p:ph type="title"/>
          </p:nvPr>
        </p:nvSpPr>
        <p:spPr>
          <a:xfrm>
            <a:off x="304007" y="317642"/>
            <a:ext cx="11079822" cy="1325563"/>
          </a:xfrm>
        </p:spPr>
        <p:txBody>
          <a:bodyPr/>
          <a:lstStyle/>
          <a:p>
            <a:r>
              <a:rPr lang="en-US" dirty="0" smtClean="0"/>
              <a:t>DocumentDB</a:t>
            </a:r>
            <a:endParaRPr lang="en-US" dirty="0"/>
          </a:p>
        </p:txBody>
      </p:sp>
      <p:sp>
        <p:nvSpPr>
          <p:cNvPr id="12" name="Rectangle 11"/>
          <p:cNvSpPr/>
          <p:nvPr/>
        </p:nvSpPr>
        <p:spPr>
          <a:xfrm>
            <a:off x="361692" y="1450995"/>
            <a:ext cx="11470935" cy="1461939"/>
          </a:xfrm>
          <a:prstGeom prst="rect">
            <a:avLst/>
          </a:prstGeom>
        </p:spPr>
        <p:txBody>
          <a:bodyPr wrap="square">
            <a:spAutoFit/>
          </a:bodyPr>
          <a:lstStyle/>
          <a:p>
            <a:pPr>
              <a:spcAft>
                <a:spcPts val="600"/>
              </a:spcAft>
            </a:pPr>
            <a:r>
              <a:rPr lang="en-US" sz="2800" dirty="0" smtClean="0">
                <a:solidFill>
                  <a:schemeClr val="bg1"/>
                </a:solidFill>
                <a:latin typeface="+mj-lt"/>
                <a:ea typeface="Calibri" panose="020F0502020204030204" pitchFamily="34" charset="0"/>
                <a:cs typeface="Segoe UI Semibold" panose="020B0702040204020203" pitchFamily="34" charset="0"/>
              </a:rPr>
              <a:t>NoSQL </a:t>
            </a:r>
            <a:r>
              <a:rPr lang="en-US" sz="2800" dirty="0">
                <a:solidFill>
                  <a:schemeClr val="bg1"/>
                </a:solidFill>
                <a:latin typeface="+mj-lt"/>
                <a:ea typeface="Calibri" panose="020F0502020204030204" pitchFamily="34" charset="0"/>
                <a:cs typeface="Segoe UI Semibold" panose="020B0702040204020203" pitchFamily="34" charset="0"/>
              </a:rPr>
              <a:t>document </a:t>
            </a:r>
            <a:r>
              <a:rPr lang="en-US" sz="2800" dirty="0" smtClean="0">
                <a:solidFill>
                  <a:schemeClr val="bg1"/>
                </a:solidFill>
                <a:latin typeface="+mj-lt"/>
                <a:ea typeface="Calibri" panose="020F0502020204030204" pitchFamily="34" charset="0"/>
                <a:cs typeface="Segoe UI Semibold" panose="020B0702040204020203" pitchFamily="34" charset="0"/>
              </a:rPr>
              <a:t>database-as-a-service</a:t>
            </a:r>
            <a:endParaRPr lang="en-US" sz="2800" dirty="0">
              <a:solidFill>
                <a:schemeClr val="bg1"/>
              </a:solidFill>
              <a:latin typeface="+mj-lt"/>
              <a:ea typeface="Calibri" panose="020F0502020204030204" pitchFamily="34" charset="0"/>
              <a:cs typeface="Calibri" panose="020F0502020204030204" pitchFamily="34" charset="0"/>
            </a:endParaRPr>
          </a:p>
          <a:p>
            <a:pPr>
              <a:spcAft>
                <a:spcPts val="600"/>
              </a:spcAft>
            </a:pPr>
            <a:r>
              <a:rPr lang="en-US" sz="2800" dirty="0" smtClean="0">
                <a:solidFill>
                  <a:schemeClr val="bg1"/>
                </a:solidFill>
                <a:latin typeface="+mj-lt"/>
              </a:rPr>
              <a:t>First of its kind database service to offer native support for JavaScript, SQL query </a:t>
            </a:r>
            <a:r>
              <a:rPr lang="en-US" sz="2800" dirty="0">
                <a:solidFill>
                  <a:schemeClr val="bg1"/>
                </a:solidFill>
                <a:latin typeface="+mj-lt"/>
              </a:rPr>
              <a:t>and </a:t>
            </a:r>
            <a:r>
              <a:rPr lang="en-US" sz="2800" dirty="0" smtClean="0">
                <a:solidFill>
                  <a:schemeClr val="bg1"/>
                </a:solidFill>
                <a:latin typeface="+mj-lt"/>
              </a:rPr>
              <a:t>transactions </a:t>
            </a:r>
            <a:r>
              <a:rPr lang="en-US" sz="2800" dirty="0">
                <a:solidFill>
                  <a:schemeClr val="bg1"/>
                </a:solidFill>
                <a:latin typeface="+mj-lt"/>
              </a:rPr>
              <a:t>over </a:t>
            </a:r>
            <a:r>
              <a:rPr lang="en-US" sz="2800" dirty="0" smtClean="0">
                <a:solidFill>
                  <a:schemeClr val="bg1"/>
                </a:solidFill>
                <a:latin typeface="+mj-lt"/>
              </a:rPr>
              <a:t>JSON </a:t>
            </a:r>
            <a:r>
              <a:rPr lang="en-US" sz="2800" dirty="0" smtClean="0">
                <a:solidFill>
                  <a:schemeClr val="bg1"/>
                </a:solidFill>
                <a:latin typeface="+mj-lt"/>
              </a:rPr>
              <a:t>documents</a:t>
            </a:r>
            <a:endParaRPr lang="en-US" sz="2800" dirty="0">
              <a:solidFill>
                <a:schemeClr val="bg1"/>
              </a:solidFill>
              <a:latin typeface="+mj-lt"/>
            </a:endParaRPr>
          </a:p>
        </p:txBody>
      </p:sp>
      <p:sp>
        <p:nvSpPr>
          <p:cNvPr id="14" name="TextBox 13"/>
          <p:cNvSpPr txBox="1"/>
          <p:nvPr/>
        </p:nvSpPr>
        <p:spPr>
          <a:xfrm>
            <a:off x="486275" y="4110147"/>
            <a:ext cx="3428998" cy="2215007"/>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125000"/>
              </a:lnSpc>
              <a:spcAft>
                <a:spcPts val="1000"/>
              </a:spcAft>
              <a:defRPr sz="1200" kern="0">
                <a:solidFill>
                  <a:srgbClr val="505050"/>
                </a:solidFill>
              </a:defRPr>
            </a:lvl1pPr>
          </a:lstStyle>
          <a:p>
            <a:pPr>
              <a:lnSpc>
                <a:spcPct val="90000"/>
              </a:lnSpc>
            </a:pPr>
            <a:r>
              <a:rPr lang="en-US" sz="1800" dirty="0">
                <a:solidFill>
                  <a:schemeClr val="tx1"/>
                </a:solidFill>
              </a:rPr>
              <a:t>Q</a:t>
            </a:r>
            <a:r>
              <a:rPr lang="en-US" sz="1800" dirty="0" smtClean="0">
                <a:solidFill>
                  <a:schemeClr val="tx1"/>
                </a:solidFill>
              </a:rPr>
              <a:t>uery JSON data with no secondary indices</a:t>
            </a:r>
            <a:endParaRPr lang="en-US" sz="1800" dirty="0">
              <a:solidFill>
                <a:schemeClr val="tx1"/>
              </a:solidFill>
            </a:endParaRPr>
          </a:p>
          <a:p>
            <a:pPr>
              <a:lnSpc>
                <a:spcPct val="90000"/>
              </a:lnSpc>
            </a:pPr>
            <a:r>
              <a:rPr lang="en-US" sz="1800" dirty="0">
                <a:solidFill>
                  <a:schemeClr val="tx1"/>
                </a:solidFill>
              </a:rPr>
              <a:t>Native </a:t>
            </a:r>
            <a:r>
              <a:rPr lang="en-US" sz="1800" dirty="0" smtClean="0">
                <a:solidFill>
                  <a:schemeClr val="tx1"/>
                </a:solidFill>
              </a:rPr>
              <a:t>JavaScript transactional </a:t>
            </a:r>
            <a:r>
              <a:rPr lang="en-US" sz="1800" dirty="0">
                <a:solidFill>
                  <a:schemeClr val="tx1"/>
                </a:solidFill>
              </a:rPr>
              <a:t>processing</a:t>
            </a:r>
          </a:p>
          <a:p>
            <a:pPr>
              <a:lnSpc>
                <a:spcPct val="90000"/>
              </a:lnSpc>
            </a:pPr>
            <a:r>
              <a:rPr lang="en-US" sz="1800" dirty="0" smtClean="0">
                <a:solidFill>
                  <a:schemeClr val="tx1"/>
                </a:solidFill>
              </a:rPr>
              <a:t>Familiar SQL-based query language</a:t>
            </a:r>
            <a:endParaRPr lang="en-US" sz="1800" dirty="0">
              <a:solidFill>
                <a:schemeClr val="tx1"/>
              </a:solidFill>
            </a:endParaRPr>
          </a:p>
        </p:txBody>
      </p:sp>
      <p:sp>
        <p:nvSpPr>
          <p:cNvPr id="15" name="TextBox 14"/>
          <p:cNvSpPr txBox="1"/>
          <p:nvPr/>
        </p:nvSpPr>
        <p:spPr>
          <a:xfrm>
            <a:off x="7921877" y="4118504"/>
            <a:ext cx="3429001" cy="2207468"/>
          </a:xfrm>
          <a:prstGeom prst="rect">
            <a:avLst/>
          </a:prstGeom>
          <a:solidFill>
            <a:schemeClr val="bg1">
              <a:lumMod val="95000"/>
            </a:schemeClr>
          </a:solidFill>
        </p:spPr>
        <p:txBody>
          <a:bodyPr wrap="square" lIns="91416" tIns="91416" rIns="91416" bIns="91416" rtlCol="0" anchor="t" anchorCtr="0">
            <a:noAutofit/>
          </a:bodyPr>
          <a:lstStyle>
            <a:defPPr>
              <a:defRPr lang="en-US"/>
            </a:defPPr>
            <a:lvl1pPr defTabSz="913949">
              <a:lnSpc>
                <a:spcPct val="90000"/>
              </a:lnSpc>
              <a:spcAft>
                <a:spcPts val="1000"/>
              </a:spcAft>
              <a:defRPr sz="1400" kern="0">
                <a:solidFill>
                  <a:srgbClr val="505050"/>
                </a:solidFill>
              </a:defRPr>
            </a:lvl1pPr>
          </a:lstStyle>
          <a:p>
            <a:r>
              <a:rPr lang="en-US" sz="1800" dirty="0">
                <a:solidFill>
                  <a:schemeClr val="tx1"/>
                </a:solidFill>
              </a:rPr>
              <a:t>Build with familiar </a:t>
            </a:r>
            <a:r>
              <a:rPr lang="en-US" sz="1800" dirty="0" smtClean="0">
                <a:solidFill>
                  <a:schemeClr val="tx1"/>
                </a:solidFill>
              </a:rPr>
              <a:t>tools – REST, JSON, JavaScript</a:t>
            </a:r>
            <a:endParaRPr lang="en-US" sz="1800" dirty="0">
              <a:solidFill>
                <a:schemeClr val="tx1"/>
              </a:solidFill>
            </a:endParaRPr>
          </a:p>
          <a:p>
            <a:r>
              <a:rPr lang="en-US" sz="1800" dirty="0">
                <a:solidFill>
                  <a:schemeClr val="tx1"/>
                </a:solidFill>
              </a:rPr>
              <a:t>Easy to start and </a:t>
            </a:r>
            <a:r>
              <a:rPr lang="en-US" sz="1800" dirty="0" smtClean="0">
                <a:solidFill>
                  <a:schemeClr val="tx1"/>
                </a:solidFill>
              </a:rPr>
              <a:t>fully-managed</a:t>
            </a:r>
            <a:endParaRPr lang="en-US" sz="1800" dirty="0">
              <a:solidFill>
                <a:schemeClr val="tx1"/>
              </a:solidFill>
            </a:endParaRPr>
          </a:p>
          <a:p>
            <a:r>
              <a:rPr lang="en-US" sz="1800" dirty="0">
                <a:solidFill>
                  <a:schemeClr val="tx1"/>
                </a:solidFill>
              </a:rPr>
              <a:t>Enterprise-grade Azure platform</a:t>
            </a:r>
          </a:p>
        </p:txBody>
      </p:sp>
      <p:sp>
        <p:nvSpPr>
          <p:cNvPr id="17" name="TextBox 475"/>
          <p:cNvSpPr txBox="1"/>
          <p:nvPr/>
        </p:nvSpPr>
        <p:spPr>
          <a:xfrm>
            <a:off x="486273" y="3245946"/>
            <a:ext cx="3428996" cy="749613"/>
          </a:xfrm>
          <a:prstGeom prst="rect">
            <a:avLst/>
          </a:prstGeom>
          <a:solidFill>
            <a:schemeClr val="accent1"/>
          </a:solidFill>
        </p:spPr>
        <p:txBody>
          <a:bodyPr wrap="square" lIns="182832" tIns="182832" rIns="182832" bIns="182832" rtlCol="0" anchor="ctr">
            <a:noAutofit/>
          </a:bodyPr>
          <a:lstStyle/>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Rich </a:t>
            </a:r>
            <a:r>
              <a:rPr lang="en-US" b="1" kern="0" dirty="0" smtClean="0">
                <a:gradFill>
                  <a:gsLst>
                    <a:gs pos="0">
                      <a:srgbClr val="FFFFFF"/>
                    </a:gs>
                    <a:gs pos="100000">
                      <a:srgbClr val="FFFFFF"/>
                    </a:gs>
                  </a:gsLst>
                  <a:lin ang="5400000" scaled="1"/>
                </a:gradFill>
                <a:latin typeface="+mj-lt"/>
                <a:cs typeface="Segoe UI" panose="020B0502040204020203" pitchFamily="34" charset="0"/>
              </a:rPr>
              <a:t>Query </a:t>
            </a:r>
            <a:r>
              <a:rPr lang="en-US" b="1" kern="0" dirty="0">
                <a:gradFill>
                  <a:gsLst>
                    <a:gs pos="0">
                      <a:srgbClr val="FFFFFF"/>
                    </a:gs>
                    <a:gs pos="100000">
                      <a:srgbClr val="FFFFFF"/>
                    </a:gs>
                  </a:gsLst>
                  <a:lin ang="5400000" scaled="1"/>
                </a:gradFill>
                <a:latin typeface="+mj-lt"/>
                <a:cs typeface="Segoe UI" panose="020B0502040204020203" pitchFamily="34" charset="0"/>
              </a:rPr>
              <a:t>and Transactions </a:t>
            </a:r>
          </a:p>
          <a:p>
            <a:pPr defTabSz="913675">
              <a:lnSpc>
                <a:spcPct val="90000"/>
              </a:lnSpc>
              <a:defRPr/>
            </a:pPr>
            <a:r>
              <a:rPr lang="en-US" b="1" kern="0" dirty="0">
                <a:gradFill>
                  <a:gsLst>
                    <a:gs pos="0">
                      <a:srgbClr val="FFFFFF"/>
                    </a:gs>
                    <a:gs pos="100000">
                      <a:srgbClr val="FFFFFF"/>
                    </a:gs>
                  </a:gsLst>
                  <a:lin ang="5400000" scaled="1"/>
                </a:gradFill>
                <a:latin typeface="+mj-lt"/>
                <a:cs typeface="Segoe UI" panose="020B0502040204020203" pitchFamily="34" charset="0"/>
              </a:rPr>
              <a:t>over </a:t>
            </a:r>
            <a:r>
              <a:rPr lang="en-US" b="1" kern="0" dirty="0" smtClean="0">
                <a:gradFill>
                  <a:gsLst>
                    <a:gs pos="0">
                      <a:srgbClr val="FFFFFF"/>
                    </a:gs>
                    <a:gs pos="100000">
                      <a:srgbClr val="FFFFFF"/>
                    </a:gs>
                  </a:gsLst>
                  <a:lin ang="5400000" scaled="1"/>
                </a:gradFill>
                <a:latin typeface="+mj-lt"/>
                <a:cs typeface="Segoe UI" panose="020B0502040204020203" pitchFamily="34" charset="0"/>
              </a:rPr>
              <a:t>JSON </a:t>
            </a:r>
            <a:r>
              <a:rPr lang="en-US" b="1" kern="0" dirty="0">
                <a:gradFill>
                  <a:gsLst>
                    <a:gs pos="0">
                      <a:srgbClr val="FFFFFF"/>
                    </a:gs>
                    <a:gs pos="100000">
                      <a:srgbClr val="FFFFFF"/>
                    </a:gs>
                  </a:gsLst>
                  <a:lin ang="5400000" scaled="1"/>
                </a:gradFill>
                <a:latin typeface="+mj-lt"/>
                <a:cs typeface="Segoe UI" panose="020B0502040204020203" pitchFamily="34" charset="0"/>
              </a:rPr>
              <a:t>Data</a:t>
            </a:r>
          </a:p>
        </p:txBody>
      </p:sp>
      <p:sp>
        <p:nvSpPr>
          <p:cNvPr id="18" name="TextBox 477"/>
          <p:cNvSpPr txBox="1"/>
          <p:nvPr/>
        </p:nvSpPr>
        <p:spPr>
          <a:xfrm>
            <a:off x="7921877" y="3251834"/>
            <a:ext cx="3429000" cy="752080"/>
          </a:xfrm>
          <a:prstGeom prst="rect">
            <a:avLst/>
          </a:prstGeom>
          <a:solidFill>
            <a:schemeClr val="accent1"/>
          </a:solidFill>
        </p:spPr>
        <p:txBody>
          <a:bodyPr wrap="square" lIns="182832" tIns="182832" rIns="182832" bIns="182832" rtlCol="0" anchor="ctr">
            <a:noAutofit/>
          </a:bodyPr>
          <a:lstStyle>
            <a:defPPr>
              <a:defRPr lang="en-US"/>
            </a:defPPr>
            <a:lvl1pPr defTabSz="913949">
              <a:lnSpc>
                <a:spcPct val="90000"/>
              </a:lnSpc>
              <a:spcBef>
                <a:spcPts val="600"/>
              </a:spcBef>
              <a:defRPr sz="2000" kern="0">
                <a:solidFill>
                  <a:srgbClr val="DC3C00"/>
                </a:solidFill>
                <a:latin typeface="Segoe UI" panose="020B0502040204020203" pitchFamily="34" charset="0"/>
                <a:cs typeface="Segoe UI" panose="020B0502040204020203" pitchFamily="34" charset="0"/>
              </a:defRPr>
            </a:lvl1pPr>
          </a:lstStyle>
          <a:p>
            <a:pPr>
              <a:spcBef>
                <a:spcPts val="0"/>
              </a:spcBef>
            </a:pPr>
            <a:r>
              <a:rPr lang="en-US" sz="1800" b="1" dirty="0">
                <a:gradFill>
                  <a:gsLst>
                    <a:gs pos="0">
                      <a:srgbClr val="FFFFFF"/>
                    </a:gs>
                    <a:gs pos="100000">
                      <a:srgbClr val="FFFFFF"/>
                    </a:gs>
                  </a:gsLst>
                  <a:lin ang="5400000" scaled="1"/>
                </a:gradFill>
                <a:latin typeface="+mj-lt"/>
              </a:rPr>
              <a:t>Rapid Development</a:t>
            </a:r>
          </a:p>
        </p:txBody>
      </p:sp>
    </p:spTree>
    <p:extLst>
      <p:ext uri="{BB962C8B-B14F-4D97-AF65-F5344CB8AC3E}">
        <p14:creationId xmlns:p14="http://schemas.microsoft.com/office/powerpoint/2010/main" val="3786419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DocumentDB: A Document Store</a:t>
            </a:r>
            <a:endParaRPr lang="en-US" dirty="0"/>
          </a:p>
        </p:txBody>
      </p:sp>
      <p:sp>
        <p:nvSpPr>
          <p:cNvPr id="404" name="Rectangle 403"/>
          <p:cNvSpPr/>
          <p:nvPr/>
        </p:nvSpPr>
        <p:spPr bwMode="auto">
          <a:xfrm>
            <a:off x="4318184" y="2227571"/>
            <a:ext cx="7432425" cy="4261024"/>
          </a:xfrm>
          <a:prstGeom prst="rect">
            <a:avLst/>
          </a:prstGeom>
          <a:solidFill>
            <a:schemeClr val="accent1"/>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21876" tIns="60938" rIns="121876" bIns="60938" numCol="1" rtlCol="0" anchor="ctr" anchorCtr="0" compatLnSpc="1">
            <a:prstTxWarp prst="textNoShape">
              <a:avLst/>
            </a:prstTxWarp>
          </a:bodyPr>
          <a:lstStyle/>
          <a:p>
            <a:pPr algn="ctr" defTabSz="913886" fontAlgn="base">
              <a:spcBef>
                <a:spcPct val="0"/>
              </a:spcBef>
              <a:spcAft>
                <a:spcPct val="0"/>
              </a:spcAft>
            </a:pPr>
            <a:endParaRPr lang="en-US" sz="2300" dirty="0">
              <a:solidFill>
                <a:srgbClr val="FFFFFF"/>
              </a:solidFill>
              <a:ea typeface="Segoe UI" pitchFamily="34" charset="0"/>
              <a:cs typeface="Segoe UI" pitchFamily="34" charset="0"/>
            </a:endParaRPr>
          </a:p>
        </p:txBody>
      </p:sp>
      <p:sp>
        <p:nvSpPr>
          <p:cNvPr id="2" name="TextBox 1"/>
          <p:cNvSpPr txBox="1"/>
          <p:nvPr/>
        </p:nvSpPr>
        <p:spPr>
          <a:xfrm>
            <a:off x="4353509" y="1785458"/>
            <a:ext cx="7334516" cy="390698"/>
          </a:xfrm>
          <a:prstGeom prst="rect">
            <a:avLst/>
          </a:prstGeom>
          <a:noFill/>
        </p:spPr>
        <p:txBody>
          <a:bodyPr wrap="none" lIns="121882" tIns="60940" rIns="121882" bIns="60940" rtlCol="0">
            <a:noAutofit/>
          </a:bodyPr>
          <a:lstStyle/>
          <a:p>
            <a:pPr algn="ctr">
              <a:buClr>
                <a:srgbClr val="FFFFFF"/>
              </a:buClr>
            </a:pPr>
            <a:r>
              <a:rPr lang="en-US" dirty="0">
                <a:solidFill>
                  <a:schemeClr val="bg2"/>
                </a:solidFill>
                <a:cs typeface="Segoe UI" pitchFamily="34" charset="0"/>
              </a:rPr>
              <a:t>Collections</a:t>
            </a:r>
          </a:p>
        </p:txBody>
      </p:sp>
      <p:sp>
        <p:nvSpPr>
          <p:cNvPr id="90" name="TextBox 89"/>
          <p:cNvSpPr txBox="1"/>
          <p:nvPr/>
        </p:nvSpPr>
        <p:spPr>
          <a:xfrm>
            <a:off x="4233550" y="2271817"/>
            <a:ext cx="375944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1</a:t>
            </a:r>
          </a:p>
        </p:txBody>
      </p:sp>
      <p:sp>
        <p:nvSpPr>
          <p:cNvPr id="80" name="TextBox 79"/>
          <p:cNvSpPr txBox="1"/>
          <p:nvPr/>
        </p:nvSpPr>
        <p:spPr>
          <a:xfrm>
            <a:off x="8257286" y="2271815"/>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2</a:t>
            </a:r>
          </a:p>
        </p:txBody>
      </p:sp>
      <p:grpSp>
        <p:nvGrpSpPr>
          <p:cNvPr id="10" name="Group 9"/>
          <p:cNvGrpSpPr/>
          <p:nvPr/>
        </p:nvGrpSpPr>
        <p:grpSpPr>
          <a:xfrm>
            <a:off x="4282845" y="4357281"/>
            <a:ext cx="3915487" cy="758875"/>
            <a:chOff x="4416397" y="4044227"/>
            <a:chExt cx="3969555" cy="769354"/>
          </a:xfrm>
        </p:grpSpPr>
        <p:sp>
          <p:nvSpPr>
            <p:cNvPr id="76" name="Rectangle 75"/>
            <p:cNvSpPr/>
            <p:nvPr/>
          </p:nvSpPr>
          <p:spPr>
            <a:xfrm>
              <a:off x="4446676" y="4474979"/>
              <a:ext cx="3939276" cy="338602"/>
            </a:xfrm>
            <a:prstGeom prst="rect">
              <a:avLst/>
            </a:prstGeom>
          </p:spPr>
          <p:txBody>
            <a:bodyPr wrap="square">
              <a:spAutoFit/>
            </a:bodyPr>
            <a:lstStyle/>
            <a:p>
              <a:endParaRPr lang="en-US" sz="1600" dirty="0">
                <a:solidFill>
                  <a:srgbClr val="FFFFFF"/>
                </a:solidFill>
                <a:latin typeface="Courier New" panose="02070309020205020404" pitchFamily="49" charset="0"/>
                <a:ea typeface="MS Mincho" panose="02020609040205080304" pitchFamily="49" charset="-128"/>
              </a:endParaRPr>
            </a:p>
          </p:txBody>
        </p:sp>
        <p:sp>
          <p:nvSpPr>
            <p:cNvPr id="81" name="TextBox 80"/>
            <p:cNvSpPr txBox="1"/>
            <p:nvPr/>
          </p:nvSpPr>
          <p:spPr>
            <a:xfrm>
              <a:off x="4416397" y="4044227"/>
              <a:ext cx="3811351" cy="400126"/>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3</a:t>
              </a:r>
            </a:p>
          </p:txBody>
        </p:sp>
      </p:grpSp>
      <p:sp>
        <p:nvSpPr>
          <p:cNvPr id="83" name="TextBox 82"/>
          <p:cNvSpPr txBox="1"/>
          <p:nvPr/>
        </p:nvSpPr>
        <p:spPr>
          <a:xfrm>
            <a:off x="8257287" y="4352306"/>
            <a:ext cx="2984011" cy="400069"/>
          </a:xfrm>
          <a:prstGeom prst="rect">
            <a:avLst/>
          </a:prstGeom>
          <a:noFill/>
        </p:spPr>
        <p:txBody>
          <a:bodyPr wrap="square" lIns="121882" tIns="60940" rIns="121882" bIns="60940" rtlCol="0">
            <a:spAutoFit/>
          </a:bodyPr>
          <a:lstStyle/>
          <a:p>
            <a:pPr algn="ctr"/>
            <a:r>
              <a:rPr lang="en-US" dirty="0">
                <a:solidFill>
                  <a:srgbClr val="FFFFFF"/>
                </a:solidFill>
                <a:ea typeface="Segoe UI" pitchFamily="34" charset="0"/>
                <a:cs typeface="Segoe UI" pitchFamily="34" charset="0"/>
              </a:rPr>
              <a:t>Document 4</a:t>
            </a:r>
          </a:p>
        </p:txBody>
      </p:sp>
      <p:grpSp>
        <p:nvGrpSpPr>
          <p:cNvPr id="5" name="Group 4"/>
          <p:cNvGrpSpPr/>
          <p:nvPr/>
        </p:nvGrpSpPr>
        <p:grpSpPr>
          <a:xfrm>
            <a:off x="4063119" y="1370531"/>
            <a:ext cx="7925305" cy="5307715"/>
            <a:chOff x="4060858" y="1244731"/>
            <a:chExt cx="8034748" cy="5381004"/>
          </a:xfrm>
        </p:grpSpPr>
        <p:sp>
          <p:nvSpPr>
            <p:cNvPr id="27" name="TextBox 26"/>
            <p:cNvSpPr txBox="1"/>
            <p:nvPr/>
          </p:nvSpPr>
          <p:spPr>
            <a:xfrm>
              <a:off x="4060858" y="1244731"/>
              <a:ext cx="8006072" cy="298765"/>
            </a:xfrm>
            <a:prstGeom prst="rect">
              <a:avLst/>
            </a:prstGeom>
            <a:noFill/>
          </p:spPr>
          <p:txBody>
            <a:bodyPr wrap="square" rtlCol="0">
              <a:spAutoFit/>
            </a:bodyPr>
            <a:lstStyle/>
            <a:p>
              <a:pPr algn="ctr">
                <a:lnSpc>
                  <a:spcPts val="1500"/>
                </a:lnSpc>
              </a:pPr>
              <a:r>
                <a:rPr lang="en-US" sz="2000" dirty="0">
                  <a:solidFill>
                    <a:schemeClr val="bg2"/>
                  </a:solidFill>
                  <a:ea typeface="Segoe UI" pitchFamily="34" charset="0"/>
                  <a:cs typeface="Segoe UI" pitchFamily="34" charset="0"/>
                </a:rPr>
                <a:t>DocumentDB</a:t>
              </a:r>
              <a:endParaRPr lang="en-US" sz="2400" dirty="0">
                <a:solidFill>
                  <a:schemeClr val="bg2"/>
                </a:solidFill>
                <a:ea typeface="Segoe UI" pitchFamily="34" charset="0"/>
                <a:cs typeface="Segoe UI" pitchFamily="34" charset="0"/>
              </a:endParaRPr>
            </a:p>
          </p:txBody>
        </p:sp>
        <p:sp>
          <p:nvSpPr>
            <p:cNvPr id="28" name="Rectangle 27"/>
            <p:cNvSpPr/>
            <p:nvPr/>
          </p:nvSpPr>
          <p:spPr bwMode="auto">
            <a:xfrm>
              <a:off x="4089534" y="1635484"/>
              <a:ext cx="8006072" cy="4990251"/>
            </a:xfrm>
            <a:prstGeom prst="rect">
              <a:avLst/>
            </a:prstGeom>
            <a:noFill/>
            <a:ln w="19050" cap="flat" cmpd="sng" algn="ctr">
              <a:solidFill>
                <a:schemeClr val="tx1"/>
              </a:solidFill>
              <a:prstDash val="sysDot"/>
              <a:round/>
              <a:headEnd type="none" w="med" len="med"/>
              <a:tailEnd type="none" w="med" len="med"/>
            </a:ln>
            <a:effectLst/>
          </p:spPr>
          <p:txBody>
            <a:bodyPr vert="horz" wrap="none" lIns="91411" tIns="45706" rIns="91411" bIns="45706" numCol="1" rtlCol="0" anchor="ctr" anchorCtr="0" compatLnSpc="1">
              <a:prstTxWarp prst="textNoShape">
                <a:avLst/>
              </a:prstTxWarp>
              <a:noAutofit/>
            </a:bodyPr>
            <a:lstStyle/>
            <a:p>
              <a:pPr algn="ctr" defTabSz="685610" fontAlgn="base">
                <a:spcBef>
                  <a:spcPct val="0"/>
                </a:spcBef>
                <a:spcAft>
                  <a:spcPct val="0"/>
                </a:spcAft>
              </a:pPr>
              <a:r>
                <a:rPr lang="en-US" sz="1574" dirty="0">
                  <a:solidFill>
                    <a:schemeClr val="accent1"/>
                  </a:solidFill>
                  <a:cs typeface="Segoe UI" pitchFamily="34" charset="0"/>
                </a:rPr>
                <a:t> </a:t>
              </a:r>
            </a:p>
          </p:txBody>
        </p:sp>
      </p:grpSp>
      <p:sp>
        <p:nvSpPr>
          <p:cNvPr id="7" name="TextBox 6"/>
          <p:cNvSpPr txBox="1"/>
          <p:nvPr/>
        </p:nvSpPr>
        <p:spPr>
          <a:xfrm>
            <a:off x="485508" y="4754168"/>
            <a:ext cx="1694814" cy="572464"/>
          </a:xfrm>
          <a:prstGeom prst="rect">
            <a:avLst/>
          </a:prstGeom>
          <a:noFill/>
        </p:spPr>
        <p:txBody>
          <a:bodyPr wrap="square" lIns="182880" tIns="146304" rIns="182880" bIns="146304" rtlCol="0">
            <a:spAutoFit/>
          </a:bodyPr>
          <a:lstStyle/>
          <a:p>
            <a:pPr algn="ctr">
              <a:lnSpc>
                <a:spcPct val="90000"/>
              </a:lnSpc>
              <a:spcAft>
                <a:spcPts val="600"/>
              </a:spcAft>
            </a:pPr>
            <a:r>
              <a:rPr lang="en-US" sz="2000" dirty="0" smtClean="0">
                <a:solidFill>
                  <a:schemeClr val="bg2"/>
                </a:solidFill>
              </a:rPr>
              <a:t>Application</a:t>
            </a:r>
          </a:p>
        </p:txBody>
      </p:sp>
      <p:grpSp>
        <p:nvGrpSpPr>
          <p:cNvPr id="21" name="Group 20"/>
          <p:cNvGrpSpPr/>
          <p:nvPr/>
        </p:nvGrpSpPr>
        <p:grpSpPr>
          <a:xfrm>
            <a:off x="1851397" y="3222823"/>
            <a:ext cx="2366668" cy="651784"/>
            <a:chOff x="1796763" y="2855216"/>
            <a:chExt cx="2366668" cy="651784"/>
          </a:xfrm>
        </p:grpSpPr>
        <p:sp>
          <p:nvSpPr>
            <p:cNvPr id="44" name="TextBox 43"/>
            <p:cNvSpPr txBox="1"/>
            <p:nvPr/>
          </p:nvSpPr>
          <p:spPr>
            <a:xfrm>
              <a:off x="1796763" y="2855216"/>
              <a:ext cx="2366668" cy="572464"/>
            </a:xfrm>
            <a:prstGeom prst="rect">
              <a:avLst/>
            </a:prstGeom>
            <a:noFill/>
          </p:spPr>
          <p:txBody>
            <a:bodyPr wrap="square" lIns="182880" tIns="146304" rIns="182880" bIns="146304" rtlCol="0">
              <a:spAutoFit/>
            </a:bodyPr>
            <a:lstStyle/>
            <a:p>
              <a:pPr algn="ctr">
                <a:lnSpc>
                  <a:spcPct val="90000"/>
                </a:lnSpc>
              </a:pPr>
              <a:r>
                <a:rPr lang="en-US" sz="2000" dirty="0" smtClean="0">
                  <a:solidFill>
                    <a:schemeClr val="bg2"/>
                  </a:solidFill>
                </a:rPr>
                <a:t>SQL query</a:t>
              </a:r>
            </a:p>
          </p:txBody>
        </p:sp>
        <p:cxnSp>
          <p:nvCxnSpPr>
            <p:cNvPr id="20" name="Straight Arrow Connector 19"/>
            <p:cNvCxnSpPr/>
            <p:nvPr/>
          </p:nvCxnSpPr>
          <p:spPr>
            <a:xfrm>
              <a:off x="2333671" y="3507000"/>
              <a:ext cx="1502861" cy="0"/>
            </a:xfrm>
            <a:prstGeom prst="straightConnector1">
              <a:avLst/>
            </a:prstGeom>
            <a:ln w="98425">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p:nvPr/>
        </p:nvCxnSpPr>
        <p:spPr>
          <a:xfrm>
            <a:off x="2323082" y="4363042"/>
            <a:ext cx="1502861" cy="0"/>
          </a:xfrm>
          <a:prstGeom prst="straightConnector1">
            <a:avLst/>
          </a:prstGeom>
          <a:ln w="98425">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01078" y="2690089"/>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"John",</a:t>
            </a:r>
          </a:p>
          <a:p>
            <a:pPr defTabSz="274320"/>
            <a:r>
              <a:rPr lang="en-US" sz="1400" dirty="0">
                <a:solidFill>
                  <a:schemeClr val="accent1"/>
                </a:solidFill>
                <a:latin typeface="Consolas" panose="020B0609020204030204" pitchFamily="49" charset="0"/>
                <a:cs typeface="Consolas" panose="020B0609020204030204" pitchFamily="49" charset="0"/>
              </a:rPr>
              <a:t>  "country": "Canada",</a:t>
            </a:r>
          </a:p>
          <a:p>
            <a:pPr defTabSz="274320"/>
            <a:r>
              <a:rPr lang="en-US" sz="1400" dirty="0">
                <a:solidFill>
                  <a:schemeClr val="accent1"/>
                </a:solidFill>
                <a:latin typeface="Consolas" panose="020B0609020204030204" pitchFamily="49" charset="0"/>
                <a:cs typeface="Consolas" panose="020B0609020204030204" pitchFamily="49" charset="0"/>
              </a:rPr>
              <a:t>  "age": 43,</a:t>
            </a:r>
          </a:p>
          <a:p>
            <a:pPr defTabSz="274320"/>
            <a:r>
              <a:rPr lang="en-US" sz="1400" dirty="0">
                <a:solidFill>
                  <a:schemeClr val="accent1"/>
                </a:solidFill>
                <a:latin typeface="Consolas" panose="020B0609020204030204" pitchFamily="49" charset="0"/>
                <a:cs typeface="Consolas" panose="020B0609020204030204" pitchFamily="49" charset="0"/>
              </a:rPr>
              <a:t>  "lastUse": "March 4, 2014"</a:t>
            </a:r>
          </a:p>
          <a:p>
            <a:pPr defTabSz="274320"/>
            <a:r>
              <a:rPr lang="en-US" sz="1400" dirty="0" smtClean="0">
                <a:solidFill>
                  <a:schemeClr val="accent1"/>
                </a:solidFill>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p:txBody>
      </p:sp>
      <p:sp>
        <p:nvSpPr>
          <p:cNvPr id="40" name="TextBox 39"/>
          <p:cNvSpPr txBox="1"/>
          <p:nvPr/>
        </p:nvSpPr>
        <p:spPr>
          <a:xfrm>
            <a:off x="4498838" y="479331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smtClean="0">
                <a:solidFill>
                  <a:schemeClr val="accent1"/>
                </a:solidFill>
                <a:latin typeface="Consolas" panose="020B0609020204030204" pitchFamily="49" charset="0"/>
                <a:cs typeface="Consolas" panose="020B0609020204030204" pitchFamily="49" charset="0"/>
              </a:rPr>
              <a:t>{</a:t>
            </a:r>
          </a:p>
          <a:p>
            <a:pPr defTabSz="274320"/>
            <a:r>
              <a:rPr lang="en-US" sz="1400" dirty="0" smtClean="0">
                <a:solidFill>
                  <a:schemeClr val="accent1"/>
                </a:solidFill>
                <a:latin typeface="Consolas" panose="020B0609020204030204" pitchFamily="49" charset="0"/>
                <a:cs typeface="Consolas" panose="020B0609020204030204" pitchFamily="49" charset="0"/>
              </a:rPr>
              <a:t>  "name": "Lou",</a:t>
            </a:r>
          </a:p>
          <a:p>
            <a:pPr defTabSz="274320"/>
            <a:r>
              <a:rPr lang="en-US" sz="1400" dirty="0" smtClean="0">
                <a:solidFill>
                  <a:schemeClr val="accent1"/>
                </a:solidFill>
                <a:latin typeface="Consolas" panose="020B0609020204030204" pitchFamily="49" charset="0"/>
                <a:cs typeface="Consolas" panose="020B0609020204030204" pitchFamily="49" charset="0"/>
              </a:rPr>
              <a:t>  "country": "Australia",</a:t>
            </a:r>
          </a:p>
          <a:p>
            <a:pPr defTabSz="274320"/>
            <a:r>
              <a:rPr lang="en-US" sz="1400" dirty="0" smtClean="0">
                <a:solidFill>
                  <a:schemeClr val="accent1"/>
                </a:solidFill>
                <a:latin typeface="Consolas" panose="020B0609020204030204" pitchFamily="49" charset="0"/>
                <a:cs typeface="Consolas" panose="020B0609020204030204" pitchFamily="49" charset="0"/>
              </a:rPr>
              <a:t>  "age": 51,</a:t>
            </a:r>
          </a:p>
          <a:p>
            <a:pPr defTabSz="274320"/>
            <a:r>
              <a:rPr lang="en-US" sz="1400" dirty="0" smtClean="0">
                <a:solidFill>
                  <a:schemeClr val="accent1"/>
                </a:solidFill>
                <a:latin typeface="Consolas" panose="020B0609020204030204" pitchFamily="49" charset="0"/>
                <a:cs typeface="Consolas" panose="020B0609020204030204" pitchFamily="49" charset="0"/>
              </a:rPr>
              <a:t>  "firstUse": "May 8, 2013"</a:t>
            </a:r>
          </a:p>
          <a:p>
            <a:pPr defTabSz="274320"/>
            <a:r>
              <a:rPr lang="en-US" sz="1400" dirty="0" smtClean="0">
                <a:solidFill>
                  <a:schemeClr val="accent1"/>
                </a:solidFill>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p:txBody>
      </p:sp>
      <p:sp>
        <p:nvSpPr>
          <p:cNvPr id="42" name="TextBox 41"/>
          <p:cNvSpPr txBox="1"/>
          <p:nvPr/>
        </p:nvSpPr>
        <p:spPr>
          <a:xfrm>
            <a:off x="8081968" y="4788900"/>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"docCount": 3,</a:t>
            </a:r>
          </a:p>
          <a:p>
            <a:pPr defTabSz="274320"/>
            <a:r>
              <a:rPr lang="en-US" sz="1400" dirty="0">
                <a:solidFill>
                  <a:schemeClr val="accent1"/>
                </a:solidFill>
                <a:latin typeface="Consolas" panose="020B0609020204030204" pitchFamily="49" charset="0"/>
                <a:cs typeface="Consolas" panose="020B0609020204030204" pitchFamily="49" charset="0"/>
              </a:rPr>
              <a:t> "last": "May 1, 2014"</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sp>
        <p:nvSpPr>
          <p:cNvPr id="43" name="TextBox 42"/>
          <p:cNvSpPr txBox="1"/>
          <p:nvPr/>
        </p:nvSpPr>
        <p:spPr>
          <a:xfrm>
            <a:off x="8100104" y="2683355"/>
            <a:ext cx="3450007" cy="1572631"/>
          </a:xfrm>
          <a:prstGeom prst="rect">
            <a:avLst/>
          </a:prstGeom>
          <a:solidFill>
            <a:schemeClr val="bg1"/>
          </a:solidFill>
          <a:ln w="12700">
            <a:solidFill>
              <a:schemeClr val="accent1"/>
            </a:solidFill>
          </a:ln>
        </p:spPr>
        <p:txBody>
          <a:bodyPr wrap="square" lIns="182880" tIns="146304" rIns="182880" bIns="146304" rtlCol="0">
            <a:noAutofit/>
          </a:bodyPr>
          <a:lstStyle/>
          <a:p>
            <a:pPr defTabSz="274320"/>
            <a:r>
              <a:rPr lang="en-US" sz="1400" dirty="0">
                <a:solidFill>
                  <a:schemeClr val="accent1"/>
                </a:solidFill>
                <a:latin typeface="Consolas" panose="020B0609020204030204" pitchFamily="49" charset="0"/>
                <a:cs typeface="Consolas" panose="020B0609020204030204" pitchFamily="49" charset="0"/>
              </a:rPr>
              <a:t>{</a:t>
            </a:r>
          </a:p>
          <a:p>
            <a:pPr defTabSz="274320"/>
            <a:r>
              <a:rPr lang="en-US" sz="1400" dirty="0">
                <a:solidFill>
                  <a:schemeClr val="accent1"/>
                </a:solidFill>
                <a:latin typeface="Consolas" panose="020B0609020204030204" pitchFamily="49" charset="0"/>
                <a:cs typeface="Consolas" panose="020B0609020204030204" pitchFamily="49" charset="0"/>
              </a:rPr>
              <a:t>  "name": "Eva",</a:t>
            </a:r>
          </a:p>
          <a:p>
            <a:pPr defTabSz="274320"/>
            <a:r>
              <a:rPr lang="en-US" sz="1400" dirty="0">
                <a:solidFill>
                  <a:schemeClr val="accent1"/>
                </a:solidFill>
                <a:latin typeface="Consolas" panose="020B0609020204030204" pitchFamily="49" charset="0"/>
                <a:cs typeface="Consolas" panose="020B0609020204030204" pitchFamily="49" charset="0"/>
              </a:rPr>
              <a:t>  "country": "Germany",</a:t>
            </a:r>
          </a:p>
          <a:p>
            <a:pPr defTabSz="274320"/>
            <a:r>
              <a:rPr lang="en-US" sz="1400" dirty="0">
                <a:solidFill>
                  <a:schemeClr val="accent1"/>
                </a:solidFill>
                <a:latin typeface="Consolas" panose="020B0609020204030204" pitchFamily="49" charset="0"/>
                <a:cs typeface="Consolas" panose="020B0609020204030204" pitchFamily="49" charset="0"/>
              </a:rPr>
              <a:t>  "age": 25</a:t>
            </a:r>
          </a:p>
          <a:p>
            <a:pPr defTabSz="274320"/>
            <a:r>
              <a:rPr lang="en-US" sz="1400" dirty="0">
                <a:solidFill>
                  <a:schemeClr val="accent1"/>
                </a:solidFill>
                <a:latin typeface="Consolas" panose="020B0609020204030204" pitchFamily="49" charset="0"/>
                <a:cs typeface="Consolas" panose="020B0609020204030204" pitchFamily="49" charset="0"/>
              </a:rPr>
              <a:t>}</a:t>
            </a:r>
          </a:p>
        </p:txBody>
      </p:sp>
      <p:grpSp>
        <p:nvGrpSpPr>
          <p:cNvPr id="33" name="Group 32"/>
          <p:cNvGrpSpPr/>
          <p:nvPr/>
        </p:nvGrpSpPr>
        <p:grpSpPr>
          <a:xfrm>
            <a:off x="2710872" y="4499453"/>
            <a:ext cx="880566" cy="880566"/>
            <a:chOff x="505062" y="2945619"/>
            <a:chExt cx="1032734" cy="1032734"/>
          </a:xfrm>
        </p:grpSpPr>
        <p:sp>
          <p:nvSpPr>
            <p:cNvPr id="34" name="Rectangle 33"/>
            <p:cNvSpPr/>
            <p:nvPr/>
          </p:nvSpPr>
          <p:spPr bwMode="auto">
            <a:xfrm>
              <a:off x="505062" y="2945619"/>
              <a:ext cx="1032734" cy="103273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smtClean="0">
                  <a:solidFill>
                    <a:schemeClr val="bg2"/>
                  </a:solidFill>
                  <a:latin typeface="+mj-lt"/>
                  <a:ea typeface="Segoe UI" pitchFamily="34" charset="0"/>
                  <a:cs typeface="Segoe UI" pitchFamily="34" charset="0"/>
                </a:rPr>
                <a:t>JSON</a:t>
              </a:r>
            </a:p>
          </p:txBody>
        </p:sp>
        <p:pic>
          <p:nvPicPr>
            <p:cNvPr id="35" name="Picture 34"/>
            <p:cNvPicPr>
              <a:picLocks noChangeAspect="1"/>
            </p:cNvPicPr>
            <p:nvPr/>
          </p:nvPicPr>
          <p:blipFill>
            <a:blip r:embed="rId3">
              <a:duotone>
                <a:schemeClr val="accent1">
                  <a:shade val="45000"/>
                  <a:satMod val="135000"/>
                </a:schemeClr>
                <a:prstClr val="white"/>
              </a:duotone>
            </a:blip>
            <a:stretch>
              <a:fillRect/>
            </a:stretch>
          </p:blipFill>
          <p:spPr>
            <a:xfrm>
              <a:off x="598502" y="2978641"/>
              <a:ext cx="845855" cy="966691"/>
            </a:xfrm>
            <a:prstGeom prst="rect">
              <a:avLst/>
            </a:prstGeom>
          </p:spPr>
        </p:pic>
      </p:grpSp>
      <p:pic>
        <p:nvPicPr>
          <p:cNvPr id="3" name="Picture 2"/>
          <p:cNvPicPr>
            <a:picLocks noChangeAspect="1"/>
          </p:cNvPicPr>
          <p:nvPr/>
        </p:nvPicPr>
        <p:blipFill>
          <a:blip r:embed="rId4">
            <a:duotone>
              <a:schemeClr val="accent1">
                <a:shade val="45000"/>
                <a:satMod val="135000"/>
              </a:schemeClr>
              <a:prstClr val="white"/>
            </a:duotone>
          </a:blip>
          <a:stretch>
            <a:fillRect/>
          </a:stretch>
        </p:blipFill>
        <p:spPr>
          <a:xfrm>
            <a:off x="625338" y="3743972"/>
            <a:ext cx="1415385" cy="1010196"/>
          </a:xfrm>
          <a:prstGeom prst="rect">
            <a:avLst/>
          </a:prstGeom>
        </p:spPr>
      </p:pic>
    </p:spTree>
    <p:extLst>
      <p:ext uri="{BB962C8B-B14F-4D97-AF65-F5344CB8AC3E}">
        <p14:creationId xmlns:p14="http://schemas.microsoft.com/office/powerpoint/2010/main" val="356741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074A9"/>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21365"/>
          <a:stretch/>
        </p:blipFill>
        <p:spPr>
          <a:xfrm>
            <a:off x="205178" y="1554479"/>
            <a:ext cx="11795144" cy="5240931"/>
          </a:xfrm>
          <a:prstGeom prst="rect">
            <a:avLst/>
          </a:prstGeom>
        </p:spPr>
      </p:pic>
      <p:sp>
        <p:nvSpPr>
          <p:cNvPr id="3" name="Title 5"/>
          <p:cNvSpPr>
            <a:spLocks noGrp="1"/>
          </p:cNvSpPr>
          <p:nvPr>
            <p:ph type="title"/>
          </p:nvPr>
        </p:nvSpPr>
        <p:spPr>
          <a:xfrm>
            <a:off x="560798" y="416496"/>
            <a:ext cx="11079822" cy="1325563"/>
          </a:xfrm>
        </p:spPr>
        <p:txBody>
          <a:bodyPr/>
          <a:lstStyle/>
          <a:p>
            <a:r>
              <a:rPr lang="en-US" dirty="0" smtClean="0"/>
              <a:t>DocumentDB: </a:t>
            </a:r>
            <a:r>
              <a:rPr lang="en-US" dirty="0" smtClean="0"/>
              <a:t>The Basics</a:t>
            </a:r>
            <a:endParaRPr lang="en-US" dirty="0"/>
          </a:p>
        </p:txBody>
      </p:sp>
    </p:spTree>
    <p:extLst>
      <p:ext uri="{BB962C8B-B14F-4D97-AF65-F5344CB8AC3E}">
        <p14:creationId xmlns:p14="http://schemas.microsoft.com/office/powerpoint/2010/main" val="885198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Saving messages to </a:t>
            </a:r>
            <a:r>
              <a:rPr lang="en-US" dirty="0" smtClean="0"/>
              <a:t>Azure </a:t>
            </a:r>
            <a:r>
              <a:rPr lang="en-US" dirty="0" err="1" smtClean="0"/>
              <a:t>DocumentDB</a:t>
            </a:r>
            <a:endParaRPr lang="en-US" dirty="0"/>
          </a:p>
        </p:txBody>
      </p:sp>
    </p:spTree>
    <p:extLst>
      <p:ext uri="{BB962C8B-B14F-4D97-AF65-F5344CB8AC3E}">
        <p14:creationId xmlns:p14="http://schemas.microsoft.com/office/powerpoint/2010/main" val="33352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Setting environment variables </a:t>
            </a:r>
          </a:p>
        </p:txBody>
      </p:sp>
    </p:spTree>
    <p:extLst>
      <p:ext uri="{BB962C8B-B14F-4D97-AF65-F5344CB8AC3E}">
        <p14:creationId xmlns:p14="http://schemas.microsoft.com/office/powerpoint/2010/main" val="6623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MongoDB</a:t>
            </a:r>
            <a:endParaRPr lang="en-US" dirty="0"/>
          </a:p>
        </p:txBody>
      </p:sp>
      <p:sp>
        <p:nvSpPr>
          <p:cNvPr id="3" name="Content Placeholder 2"/>
          <p:cNvSpPr>
            <a:spLocks noGrp="1"/>
          </p:cNvSpPr>
          <p:nvPr>
            <p:ph idx="1"/>
          </p:nvPr>
        </p:nvSpPr>
        <p:spPr/>
        <p:txBody>
          <a:bodyPr/>
          <a:lstStyle/>
          <a:p>
            <a:r>
              <a:rPr lang="en-US" dirty="0" smtClean="0"/>
              <a:t>Need to create a </a:t>
            </a:r>
            <a:r>
              <a:rPr lang="en-US" dirty="0" err="1" smtClean="0"/>
              <a:t>mongodb</a:t>
            </a:r>
            <a:r>
              <a:rPr lang="en-US" dirty="0" smtClean="0"/>
              <a:t> </a:t>
            </a:r>
          </a:p>
          <a:p>
            <a:r>
              <a:rPr lang="en-US" dirty="0" smtClean="0"/>
              <a:t>3</a:t>
            </a:r>
            <a:r>
              <a:rPr lang="en-US" baseline="30000" dirty="0" smtClean="0"/>
              <a:t>rd</a:t>
            </a:r>
            <a:r>
              <a:rPr lang="en-US" dirty="0" smtClean="0"/>
              <a:t> party sources like </a:t>
            </a:r>
            <a:r>
              <a:rPr lang="en-US" dirty="0" err="1"/>
              <a:t>MongoHQ</a:t>
            </a:r>
            <a:r>
              <a:rPr lang="en-US" dirty="0"/>
              <a:t> or </a:t>
            </a:r>
            <a:r>
              <a:rPr lang="en-US" dirty="0" err="1" smtClean="0"/>
              <a:t>MongoLab</a:t>
            </a:r>
            <a:endParaRPr lang="en-US" dirty="0" smtClean="0"/>
          </a:p>
          <a:p>
            <a:r>
              <a:rPr lang="en-US" dirty="0" smtClean="0"/>
              <a:t>Use the </a:t>
            </a:r>
            <a:r>
              <a:rPr lang="en-US" dirty="0" err="1" smtClean="0"/>
              <a:t>MongoLab</a:t>
            </a:r>
            <a:r>
              <a:rPr lang="en-US" dirty="0" smtClean="0"/>
              <a:t> add on in Azure</a:t>
            </a:r>
          </a:p>
          <a:p>
            <a:r>
              <a:rPr lang="en-US" dirty="0" smtClean="0"/>
              <a:t>Can customize and manually use via VM</a:t>
            </a:r>
          </a:p>
          <a:p>
            <a:r>
              <a:rPr lang="en-US" dirty="0" smtClean="0"/>
              <a:t>Need the </a:t>
            </a:r>
            <a:r>
              <a:rPr lang="en-US" dirty="0" err="1" smtClean="0"/>
              <a:t>mongodb</a:t>
            </a:r>
            <a:r>
              <a:rPr lang="en-US" dirty="0" smtClean="0"/>
              <a:t> URI for connection</a:t>
            </a:r>
          </a:p>
          <a:p>
            <a:pPr marL="0" indent="0">
              <a:buNone/>
            </a:pPr>
            <a:endParaRPr lang="en-US" dirty="0"/>
          </a:p>
        </p:txBody>
      </p:sp>
    </p:spTree>
    <p:extLst>
      <p:ext uri="{BB962C8B-B14F-4D97-AF65-F5344CB8AC3E}">
        <p14:creationId xmlns:p14="http://schemas.microsoft.com/office/powerpoint/2010/main" val="47083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Support for </a:t>
            </a:r>
            <a:r>
              <a:rPr lang="en-US" dirty="0" err="1" smtClean="0"/>
              <a:t>MongoDB</a:t>
            </a:r>
            <a:endParaRPr lang="en-US" dirty="0"/>
          </a:p>
        </p:txBody>
      </p:sp>
      <p:pic>
        <p:nvPicPr>
          <p:cNvPr id="2050" name="Picture 2" descr="BLOG POST - Part 3 - Screenshot 11"/>
          <p:cNvPicPr>
            <a:picLocks noChangeAspect="1" noChangeArrowheads="1"/>
          </p:cNvPicPr>
          <p:nvPr/>
        </p:nvPicPr>
        <p:blipFill rotWithShape="1">
          <a:blip r:embed="rId2">
            <a:extLst>
              <a:ext uri="{28A0092B-C50C-407E-A947-70E740481C1C}">
                <a14:useLocalDpi xmlns:a14="http://schemas.microsoft.com/office/drawing/2010/main" val="0"/>
              </a:ext>
            </a:extLst>
          </a:blip>
          <a:srcRect l="3134" t="4583" r="4134" b="9867"/>
          <a:stretch/>
        </p:blipFill>
        <p:spPr bwMode="auto">
          <a:xfrm>
            <a:off x="6137891" y="1876996"/>
            <a:ext cx="5502729" cy="426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ph idx="1"/>
          </p:nvPr>
        </p:nvSpPr>
        <p:spPr>
          <a:xfrm>
            <a:off x="560798" y="1876996"/>
            <a:ext cx="5546088" cy="4215579"/>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a:t>Or from the command prompt : </a:t>
            </a:r>
            <a:endParaRPr lang="en-US" dirty="0" smtClean="0"/>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a:t>
            </a:r>
            <a:r>
              <a:rPr lang="en-US" sz="2000" dirty="0" smtClean="0">
                <a:latin typeface="Courier New" panose="02070309020205020404" pitchFamily="49" charset="0"/>
                <a:cs typeface="Courier New" panose="02070309020205020404" pitchFamily="49" charset="0"/>
              </a:rPr>
              <a:t>--save </a:t>
            </a:r>
            <a:r>
              <a:rPr lang="en-US" sz="2000" dirty="0" err="1" smtClean="0">
                <a:latin typeface="Courier New" panose="02070309020205020404" pitchFamily="49" charset="0"/>
                <a:cs typeface="Courier New" panose="02070309020205020404" pitchFamily="49" charset="0"/>
              </a:rPr>
              <a:t>mongodb</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dirty="0" smtClean="0"/>
          </a:p>
        </p:txBody>
      </p:sp>
    </p:spTree>
    <p:extLst>
      <p:ext uri="{BB962C8B-B14F-4D97-AF65-F5344CB8AC3E}">
        <p14:creationId xmlns:p14="http://schemas.microsoft.com/office/powerpoint/2010/main" val="115055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669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normAutofit/>
          </a:bodyPr>
          <a:lstStyle/>
          <a:p>
            <a:pPr marL="742950" indent="-742950">
              <a:buFont typeface="+mj-lt"/>
              <a:buAutoNum type="arabicParenR"/>
            </a:pPr>
            <a:r>
              <a:rPr lang="en-GB" dirty="0"/>
              <a:t>What are Web Sockets?</a:t>
            </a:r>
          </a:p>
          <a:p>
            <a:pPr marL="742950" indent="-742950">
              <a:buFont typeface="+mj-lt"/>
              <a:buAutoNum type="arabicParenR"/>
            </a:pPr>
            <a:r>
              <a:rPr lang="en-GB" dirty="0"/>
              <a:t>Using Socket.IO to connect users, broadcast and receive </a:t>
            </a:r>
            <a:r>
              <a:rPr lang="en-GB" dirty="0" smtClean="0"/>
              <a:t>messages</a:t>
            </a:r>
            <a:endParaRPr lang="en-GB" dirty="0"/>
          </a:p>
          <a:p>
            <a:pPr marL="742950" indent="-742950">
              <a:buFont typeface="+mj-lt"/>
              <a:buAutoNum type="arabicParenR"/>
            </a:pPr>
            <a:r>
              <a:rPr lang="en-GB" dirty="0"/>
              <a:t>Using a NoSQL Database</a:t>
            </a:r>
            <a:endParaRPr lang="en-GB" dirty="0" smtClean="0"/>
          </a:p>
        </p:txBody>
      </p:sp>
    </p:spTree>
    <p:extLst>
      <p:ext uri="{BB962C8B-B14F-4D97-AF65-F5344CB8AC3E}">
        <p14:creationId xmlns:p14="http://schemas.microsoft.com/office/powerpoint/2010/main" val="11519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What are Web Sockets?</a:t>
            </a:r>
          </a:p>
        </p:txBody>
      </p:sp>
    </p:spTree>
    <p:extLst>
      <p:ext uri="{BB962C8B-B14F-4D97-AF65-F5344CB8AC3E}">
        <p14:creationId xmlns:p14="http://schemas.microsoft.com/office/powerpoint/2010/main" val="266907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Web Sockets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err="1" smtClean="0"/>
              <a:t>Websocket</a:t>
            </a:r>
            <a:r>
              <a:rPr lang="en-US" dirty="0" smtClean="0"/>
              <a:t> is </a:t>
            </a:r>
            <a:r>
              <a:rPr lang="en-US" dirty="0"/>
              <a:t>a protocol designed to allow web applications to create a full-duplex channel over TCP </a:t>
            </a:r>
            <a:r>
              <a:rPr lang="en-US" dirty="0" smtClean="0"/>
              <a:t>(</a:t>
            </a:r>
            <a:r>
              <a:rPr lang="en-US" dirty="0"/>
              <a:t>i.e. to have bi-directional communication) between the web browser and a web </a:t>
            </a:r>
            <a:r>
              <a:rPr lang="en-US" dirty="0" smtClean="0"/>
              <a:t>server</a:t>
            </a:r>
          </a:p>
          <a:p>
            <a:r>
              <a:rPr lang="en-US" dirty="0" smtClean="0"/>
              <a:t>It </a:t>
            </a:r>
            <a:r>
              <a:rPr lang="en-US" dirty="0"/>
              <a:t>is fully compatible with HTTP and uses TCP port number </a:t>
            </a:r>
            <a:r>
              <a:rPr lang="en-US" dirty="0" smtClean="0"/>
              <a:t>80</a:t>
            </a:r>
          </a:p>
          <a:p>
            <a:r>
              <a:rPr lang="en-US" dirty="0" err="1" smtClean="0"/>
              <a:t>WebSockets</a:t>
            </a:r>
            <a:r>
              <a:rPr lang="en-US" dirty="0" smtClean="0"/>
              <a:t> </a:t>
            </a:r>
            <a:r>
              <a:rPr lang="en-US" dirty="0"/>
              <a:t>allowed web applications to become real-time and support advanced interactions between the client and the </a:t>
            </a:r>
            <a:r>
              <a:rPr lang="en-US" dirty="0" smtClean="0"/>
              <a:t>server</a:t>
            </a:r>
          </a:p>
          <a:p>
            <a:r>
              <a:rPr lang="en-US" dirty="0" smtClean="0"/>
              <a:t>It </a:t>
            </a:r>
            <a:r>
              <a:rPr lang="en-US" dirty="0"/>
              <a:t>is supposed by several browsers including </a:t>
            </a:r>
            <a:r>
              <a:rPr lang="en-US" dirty="0" smtClean="0"/>
              <a:t>Microsoft Edge, Internet </a:t>
            </a:r>
            <a:r>
              <a:rPr lang="en-US" dirty="0"/>
              <a:t>Explorer, Google Chrome, Firefox, Safari and </a:t>
            </a:r>
            <a:r>
              <a:rPr lang="en-US" dirty="0" smtClean="0"/>
              <a:t>Opera</a:t>
            </a:r>
            <a:endParaRPr lang="en-US" dirty="0"/>
          </a:p>
        </p:txBody>
      </p:sp>
    </p:spTree>
    <p:extLst>
      <p:ext uri="{BB962C8B-B14F-4D97-AF65-F5344CB8AC3E}">
        <p14:creationId xmlns:p14="http://schemas.microsoft.com/office/powerpoint/2010/main" val="2003397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Socket.IO</a:t>
            </a:r>
            <a:endParaRPr lang="en-US" dirty="0"/>
          </a:p>
        </p:txBody>
      </p:sp>
      <p:sp>
        <p:nvSpPr>
          <p:cNvPr id="3" name="Content Placeholder 2"/>
          <p:cNvSpPr>
            <a:spLocks noGrp="1"/>
          </p:cNvSpPr>
          <p:nvPr>
            <p:ph idx="1"/>
          </p:nvPr>
        </p:nvSpPr>
        <p:spPr/>
        <p:txBody>
          <a:bodyPr/>
          <a:lstStyle/>
          <a:p>
            <a:r>
              <a:rPr lang="en-US" dirty="0" smtClean="0"/>
              <a:t>Socket.IO is </a:t>
            </a:r>
            <a:r>
              <a:rPr lang="en-US" dirty="0"/>
              <a:t>a simple JavaScript library and node.js module that allows you to create real-time bidirectional event-based communication apps simply and </a:t>
            </a:r>
            <a:r>
              <a:rPr lang="en-US" dirty="0" smtClean="0"/>
              <a:t>quickly</a:t>
            </a:r>
          </a:p>
          <a:p>
            <a:r>
              <a:rPr lang="en-US" dirty="0" smtClean="0"/>
              <a:t>It </a:t>
            </a:r>
            <a:r>
              <a:rPr lang="en-US" dirty="0"/>
              <a:t>simplifies the process of using </a:t>
            </a:r>
            <a:r>
              <a:rPr lang="en-US" dirty="0" err="1"/>
              <a:t>WebSockets</a:t>
            </a:r>
            <a:r>
              <a:rPr lang="en-US" dirty="0"/>
              <a:t> significantly. We will be using Socket.IO v1.0 to make our chatroom </a:t>
            </a:r>
            <a:r>
              <a:rPr lang="en-US" dirty="0" smtClean="0"/>
              <a:t>app</a:t>
            </a:r>
          </a:p>
          <a:p>
            <a:pPr marL="0" indent="0">
              <a:buNone/>
            </a:pPr>
            <a:endParaRPr lang="en-US" dirty="0"/>
          </a:p>
        </p:txBody>
      </p:sp>
    </p:spTree>
    <p:extLst>
      <p:ext uri="{BB962C8B-B14F-4D97-AF65-F5344CB8AC3E}">
        <p14:creationId xmlns:p14="http://schemas.microsoft.com/office/powerpoint/2010/main" val="5570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Using Socket.IO to connect users, broadcast and receive messages</a:t>
            </a:r>
            <a:endParaRPr lang="en-US" dirty="0"/>
          </a:p>
        </p:txBody>
      </p:sp>
    </p:spTree>
    <p:extLst>
      <p:ext uri="{BB962C8B-B14F-4D97-AF65-F5344CB8AC3E}">
        <p14:creationId xmlns:p14="http://schemas.microsoft.com/office/powerpoint/2010/main" val="209769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Socket.IO</a:t>
            </a:r>
            <a:endParaRPr lang="en-US" dirty="0"/>
          </a:p>
        </p:txBody>
      </p:sp>
      <p:sp>
        <p:nvSpPr>
          <p:cNvPr id="3" name="Content Placeholder 2"/>
          <p:cNvSpPr>
            <a:spLocks noGrp="1"/>
          </p:cNvSpPr>
          <p:nvPr>
            <p:ph idx="1"/>
          </p:nvPr>
        </p:nvSpPr>
        <p:spPr>
          <a:xfrm>
            <a:off x="560798" y="1876996"/>
            <a:ext cx="5546088" cy="4215579"/>
          </a:xfrm>
        </p:spPr>
        <p:txBody>
          <a:bodyPr/>
          <a:lstStyle/>
          <a:p>
            <a:r>
              <a:rPr lang="en-US" dirty="0" smtClean="0"/>
              <a:t>Add it to the </a:t>
            </a:r>
            <a:r>
              <a:rPr lang="en-US" dirty="0" err="1" smtClean="0"/>
              <a:t>package.json</a:t>
            </a:r>
            <a:endParaRPr lang="en-US" dirty="0" smtClean="0"/>
          </a:p>
          <a:p>
            <a:r>
              <a:rPr lang="en-US" dirty="0" smtClean="0"/>
              <a:t>In Visual Studio &gt; right click NPM to add module</a:t>
            </a:r>
          </a:p>
          <a:p>
            <a:r>
              <a:rPr lang="en-US" dirty="0"/>
              <a:t>Or from the command prompt : </a:t>
            </a:r>
            <a:endParaRPr lang="en-US" dirty="0" smtClean="0"/>
          </a:p>
          <a:p>
            <a:pPr marL="0" indent="0">
              <a:buNone/>
            </a:pPr>
            <a:r>
              <a:rPr lang="en-US" sz="2000" dirty="0" err="1">
                <a:latin typeface="Courier New" panose="02070309020205020404" pitchFamily="49" charset="0"/>
                <a:cs typeface="Courier New" panose="02070309020205020404" pitchFamily="49" charset="0"/>
              </a:rPr>
              <a:t>npm</a:t>
            </a:r>
            <a:r>
              <a:rPr lang="en-US" sz="2000" dirty="0">
                <a:latin typeface="Courier New" panose="02070309020205020404" pitchFamily="49" charset="0"/>
                <a:cs typeface="Courier New" panose="02070309020205020404" pitchFamily="49" charset="0"/>
              </a:rPr>
              <a:t> install </a:t>
            </a:r>
            <a:r>
              <a:rPr lang="en-US" sz="2000" dirty="0" smtClean="0">
                <a:latin typeface="Courier New" panose="02070309020205020404" pitchFamily="49" charset="0"/>
                <a:cs typeface="Courier New" panose="02070309020205020404" pitchFamily="49" charset="0"/>
              </a:rPr>
              <a:t>--save socket.io </a:t>
            </a:r>
            <a:endParaRPr lang="en-US" sz="2000" dirty="0">
              <a:latin typeface="Courier New" panose="02070309020205020404" pitchFamily="49" charset="0"/>
              <a:cs typeface="Courier New" panose="02070309020205020404" pitchFamily="49" charset="0"/>
            </a:endParaRPr>
          </a:p>
          <a:p>
            <a:pPr marL="0" indent="0">
              <a:buNone/>
            </a:pPr>
            <a:endParaRPr lang="en-US" dirty="0" smtClean="0"/>
          </a:p>
        </p:txBody>
      </p:sp>
      <p:pic>
        <p:nvPicPr>
          <p:cNvPr id="1027" name="Picture 3" descr="BLOG POST - Part 3 - Screenshot 1"/>
          <p:cNvPicPr>
            <a:picLocks noChangeAspect="1" noChangeArrowheads="1"/>
          </p:cNvPicPr>
          <p:nvPr/>
        </p:nvPicPr>
        <p:blipFill rotWithShape="1">
          <a:blip r:embed="rId2">
            <a:extLst>
              <a:ext uri="{28A0092B-C50C-407E-A947-70E740481C1C}">
                <a14:useLocalDpi xmlns:a14="http://schemas.microsoft.com/office/drawing/2010/main" val="0"/>
              </a:ext>
            </a:extLst>
          </a:blip>
          <a:srcRect l="9089" t="14640" r="3991" b="20100"/>
          <a:stretch/>
        </p:blipFill>
        <p:spPr bwMode="auto">
          <a:xfrm>
            <a:off x="6100709" y="2180477"/>
            <a:ext cx="5927271" cy="360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6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Using Socket I.O to connect users, send and receive messages</a:t>
            </a:r>
          </a:p>
        </p:txBody>
      </p:sp>
    </p:spTree>
    <p:extLst>
      <p:ext uri="{BB962C8B-B14F-4D97-AF65-F5344CB8AC3E}">
        <p14:creationId xmlns:p14="http://schemas.microsoft.com/office/powerpoint/2010/main" val="48300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Using a NoSQL Database</a:t>
            </a:r>
            <a:endParaRPr lang="en-US" dirty="0"/>
          </a:p>
        </p:txBody>
      </p:sp>
    </p:spTree>
    <p:extLst>
      <p:ext uri="{BB962C8B-B14F-4D97-AF65-F5344CB8AC3E}">
        <p14:creationId xmlns:p14="http://schemas.microsoft.com/office/powerpoint/2010/main" val="204890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ebCamp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WebCamps" id="{7DA9ADA3-2476-4E45-B455-F6AD05CD46D6}" vid="{3C5DD9BB-08AF-4BCA-AC96-66DFB9F48D61}"/>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70CE0C-0988-423A-BF66-B40F6A1061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636b0322-90fb-440c-9cbc-22749e7231e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3773</TotalTime>
  <Words>977</Words>
  <Application>Microsoft Office PowerPoint</Application>
  <PresentationFormat>Widescreen</PresentationFormat>
  <Paragraphs>157</Paragraphs>
  <Slides>19</Slides>
  <Notes>5</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19</vt:i4>
      </vt:variant>
    </vt:vector>
  </HeadingPairs>
  <TitlesOfParts>
    <vt:vector size="36" baseType="lpstr">
      <vt:lpstr>Arial</vt:lpstr>
      <vt:lpstr>Calibri</vt:lpstr>
      <vt:lpstr>Consolas</vt:lpstr>
      <vt:lpstr>Courier New</vt:lpstr>
      <vt:lpstr>MS Mincho</vt:lpstr>
      <vt:lpstr>Segoe</vt:lpstr>
      <vt:lpstr>Segoe UI</vt:lpstr>
      <vt:lpstr>Segoe UI Light</vt:lpstr>
      <vt:lpstr>Segoe UI Semibold</vt:lpstr>
      <vt:lpstr>Wingdings</vt:lpstr>
      <vt:lpstr>WebCamps</vt:lpstr>
      <vt:lpstr>Azure Medium</vt:lpstr>
      <vt:lpstr>Azure Green</vt:lpstr>
      <vt:lpstr>Azure Graphite</vt:lpstr>
      <vt:lpstr>Azure Dark</vt:lpstr>
      <vt:lpstr>Azure Basic</vt:lpstr>
      <vt:lpstr>Azure Noir</vt:lpstr>
      <vt:lpstr>Building the Backend</vt:lpstr>
      <vt:lpstr>Agenda</vt:lpstr>
      <vt:lpstr>What are Web Sockets?</vt:lpstr>
      <vt:lpstr>What are Web Sockets</vt:lpstr>
      <vt:lpstr>What is Socket.IO</vt:lpstr>
      <vt:lpstr>Using Socket.IO to connect users, broadcast and receive messages</vt:lpstr>
      <vt:lpstr>Implementing Socket.IO</vt:lpstr>
      <vt:lpstr>PowerPoint Presentation</vt:lpstr>
      <vt:lpstr>Using a NoSQL Database</vt:lpstr>
      <vt:lpstr>About NoSQL databases</vt:lpstr>
      <vt:lpstr>DocumentDB is particularly suited for web  and mobile  applications</vt:lpstr>
      <vt:lpstr>DocumentDB</vt:lpstr>
      <vt:lpstr>DocumentDB: A Document Store</vt:lpstr>
      <vt:lpstr>DocumentDB: The Basics</vt:lpstr>
      <vt:lpstr>PowerPoint Presentation</vt:lpstr>
      <vt:lpstr>PowerPoint Presentation</vt:lpstr>
      <vt:lpstr>Using MongoDB</vt:lpstr>
      <vt:lpstr>Add Support for MongoDB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Mariano Converti</cp:lastModifiedBy>
  <cp:revision>89</cp:revision>
  <dcterms:created xsi:type="dcterms:W3CDTF">2013-02-15T23:12:42Z</dcterms:created>
  <dcterms:modified xsi:type="dcterms:W3CDTF">2016-01-22T15:49:34Z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