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7" r:id="rId5"/>
    <p:sldMasterId id="2147483693" r:id="rId6"/>
    <p:sldMasterId id="2147483702" r:id="rId7"/>
    <p:sldMasterId id="2147483711" r:id="rId8"/>
    <p:sldMasterId id="2147483720" r:id="rId9"/>
    <p:sldMasterId id="2147483729" r:id="rId10"/>
  </p:sldMasterIdLst>
  <p:notesMasterIdLst>
    <p:notesMasterId r:id="rId26"/>
  </p:notesMasterIdLst>
  <p:handoutMasterIdLst>
    <p:handoutMasterId r:id="rId27"/>
  </p:handoutMasterIdLst>
  <p:sldIdLst>
    <p:sldId id="297" r:id="rId11"/>
    <p:sldId id="299" r:id="rId12"/>
    <p:sldId id="300" r:id="rId13"/>
    <p:sldId id="281" r:id="rId14"/>
    <p:sldId id="287" r:id="rId15"/>
    <p:sldId id="301" r:id="rId16"/>
    <p:sldId id="295" r:id="rId17"/>
    <p:sldId id="305" r:id="rId18"/>
    <p:sldId id="303" r:id="rId19"/>
    <p:sldId id="307" r:id="rId20"/>
    <p:sldId id="296" r:id="rId21"/>
    <p:sldId id="286" r:id="rId22"/>
    <p:sldId id="302" r:id="rId23"/>
    <p:sldId id="28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1" autoAdjust="0"/>
    <p:restoredTop sz="94660"/>
  </p:normalViewPr>
  <p:slideViewPr>
    <p:cSldViewPr snapToGrid="0">
      <p:cViewPr varScale="1">
        <p:scale>
          <a:sx n="110" d="100"/>
          <a:sy n="110" d="100"/>
        </p:scale>
        <p:origin x="564" y="9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88847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169689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859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802636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Tree>
    <p:extLst>
      <p:ext uri="{BB962C8B-B14F-4D97-AF65-F5344CB8AC3E}">
        <p14:creationId xmlns:p14="http://schemas.microsoft.com/office/powerpoint/2010/main" val="32959981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610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147948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673688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TextBox 3"/>
          <p:cNvSpPr txBox="1"/>
          <p:nvPr userDrawn="1"/>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49018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5956970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392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073544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4676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86691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46315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08048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2532681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20573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75952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007414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20031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30442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644679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370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18334084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73260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6124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328449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491337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3833879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689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23985013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6622226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2146010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512939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46262429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15365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177599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002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18439432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40970765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8935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250684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520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157783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1902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15704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75838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81155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609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41341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6391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0921497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75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738" r:id="rId8"/>
    <p:sldLayoutId id="2147483686" r:id="rId9"/>
    <p:sldLayoutId id="2147483687" r:id="rId10"/>
    <p:sldLayoutId id="2147483690"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23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733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5621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321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6470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Introduction to </a:t>
            </a:r>
            <a:r>
              <a:rPr lang="en-US" sz="6600" dirty="0" smtClean="0"/>
              <a:t/>
            </a:r>
            <a:br>
              <a:rPr lang="en-US" sz="6600" dirty="0" smtClean="0"/>
            </a:br>
            <a:r>
              <a:rPr lang="en-US" sz="6600" dirty="0" smtClean="0"/>
              <a:t>Express </a:t>
            </a:r>
            <a:r>
              <a:rPr lang="en-US" sz="6600" dirty="0"/>
              <a:t>Framework</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8299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Creating </a:t>
            </a:r>
            <a:r>
              <a:rPr lang="en-US" dirty="0" smtClean="0"/>
              <a:t>an Express application</a:t>
            </a:r>
            <a:endParaRPr lang="en-US" dirty="0"/>
          </a:p>
        </p:txBody>
      </p:sp>
    </p:spTree>
    <p:extLst>
      <p:ext uri="{BB962C8B-B14F-4D97-AF65-F5344CB8AC3E}">
        <p14:creationId xmlns:p14="http://schemas.microsoft.com/office/powerpoint/2010/main" val="301628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477691"/>
            <a:ext cx="7294333" cy="614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idx="1"/>
          </p:nvPr>
        </p:nvSpPr>
        <p:spPr/>
        <p:txBody>
          <a:bodyPr>
            <a:normAutofit fontScale="92500"/>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600" dirty="0" err="1" smtClean="0">
                <a:solidFill>
                  <a:srgbClr val="000000"/>
                </a:solidFill>
                <a:latin typeface="Consolas" panose="020B0609020204030204" pitchFamily="49" charset="0"/>
                <a:cs typeface="Consolas" panose="020B0609020204030204" pitchFamily="49" charset="0"/>
              </a:rPr>
              <a:t>app.</a:t>
            </a:r>
            <a:r>
              <a:rPr lang="en-US" altLang="en-US" sz="2600" dirty="0" err="1" smtClean="0">
                <a:solidFill>
                  <a:srgbClr val="0000FF"/>
                </a:solidFill>
                <a:latin typeface="Consolas" panose="020B0609020204030204" pitchFamily="49" charset="0"/>
                <a:cs typeface="Consolas" panose="020B0609020204030204" pitchFamily="49" charset="0"/>
              </a:rPr>
              <a:t>get</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smtClean="0">
                <a:solidFill>
                  <a:srgbClr val="A31515"/>
                </a:solidFill>
                <a:latin typeface="Consolas" panose="020B0609020204030204" pitchFamily="49" charset="0"/>
                <a:cs typeface="Consolas" panose="020B0609020204030204" pitchFamily="49" charset="0"/>
              </a:rPr>
              <a:t>'/index'</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a:solidFill>
                  <a:srgbClr val="0000FF"/>
                </a:solidFill>
                <a:latin typeface="Consolas" panose="020B0609020204030204" pitchFamily="49" charset="0"/>
                <a:cs typeface="Consolas" panose="020B0609020204030204" pitchFamily="49" charset="0"/>
              </a:rPr>
              <a:t>function</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err="1">
                <a:solidFill>
                  <a:srgbClr val="000000"/>
                </a:solidFill>
                <a:latin typeface="Consolas" panose="020B0609020204030204" pitchFamily="49" charset="0"/>
                <a:cs typeface="Consolas" panose="020B0609020204030204" pitchFamily="49" charset="0"/>
              </a:rPr>
              <a:t>req</a:t>
            </a:r>
            <a:r>
              <a:rPr lang="en-US" altLang="en-US" sz="2600" dirty="0">
                <a:solidFill>
                  <a:srgbClr val="000000"/>
                </a:solidFill>
                <a:latin typeface="Consolas" panose="020B0609020204030204" pitchFamily="49" charset="0"/>
                <a:cs typeface="Consolas" panose="020B0609020204030204" pitchFamily="49" charset="0"/>
              </a:rPr>
              <a:t>, res) </a:t>
            </a:r>
            <a:r>
              <a:rPr lang="en-US" altLang="en-US" sz="2600"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idx="1"/>
          </p:nvPr>
        </p:nvSpPr>
        <p:spPr>
          <a:xfrm>
            <a:off x="560798" y="2598719"/>
            <a:ext cx="9323431" cy="2922515"/>
          </a:xfrm>
        </p:spPr>
        <p:style>
          <a:lnRef idx="2">
            <a:schemeClr val="dk1"/>
          </a:lnRef>
          <a:fillRef idx="1">
            <a:schemeClr val="lt1"/>
          </a:fillRef>
          <a:effectRef idx="0">
            <a:schemeClr val="dk1"/>
          </a:effectRef>
          <a:fontRef idx="minor">
            <a:schemeClr val="dk1"/>
          </a:fontRef>
        </p:style>
        <p:txBody>
          <a:bodyPr>
            <a:normAutofit/>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express = require(</a:t>
            </a:r>
            <a:r>
              <a:rPr lang="en-US" altLang="en-US" sz="2400" dirty="0">
                <a:solidFill>
                  <a:srgbClr val="A31515"/>
                </a:solidFill>
                <a:latin typeface="Consolas" panose="020B0609020204030204" pitchFamily="49" charset="0"/>
                <a:cs typeface="Consolas" panose="020B0609020204030204" pitchFamily="49" charset="0"/>
              </a:rPr>
              <a:t>'express'</a:t>
            </a:r>
            <a:r>
              <a:rPr lang="en-US" altLang="en-US" sz="24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a:t>
            </a:r>
            <a:r>
              <a:rPr lang="en-US" altLang="en-US" sz="2400" dirty="0" err="1">
                <a:solidFill>
                  <a:srgbClr val="0000FF"/>
                </a:solidFill>
                <a:latin typeface="Consolas" panose="020B0609020204030204" pitchFamily="49" charset="0"/>
                <a:cs typeface="Consolas" panose="020B0609020204030204" pitchFamily="49" charset="0"/>
              </a:rPr>
              <a:t>get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req</a:t>
            </a:r>
            <a:r>
              <a:rPr lang="en-US" altLang="en-US" sz="2400"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res.json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message:</a:t>
            </a:r>
            <a:r>
              <a:rPr lang="en-US" altLang="en-US" sz="2400" dirty="0" err="1">
                <a:solidFill>
                  <a:srgbClr val="A31515"/>
                </a:solidFill>
                <a:latin typeface="Consolas" panose="020B0609020204030204" pitchFamily="49" charset="0"/>
                <a:cs typeface="Consolas" panose="020B0609020204030204" pitchFamily="49" charset="0"/>
              </a:rPr>
              <a:t>'hooray</a:t>
            </a:r>
            <a:r>
              <a:rPr lang="en-US" altLang="en-US" sz="2400" dirty="0">
                <a:solidFill>
                  <a:srgbClr val="A31515"/>
                </a:solidFill>
                <a:latin typeface="Consolas" panose="020B0609020204030204" pitchFamily="49" charset="0"/>
                <a:cs typeface="Consolas" panose="020B0609020204030204" pitchFamily="49" charset="0"/>
              </a:rPr>
              <a:t>! welcome to our </a:t>
            </a:r>
            <a:r>
              <a:rPr lang="en-US" altLang="en-US" sz="2400" dirty="0" err="1">
                <a:solidFill>
                  <a:srgbClr val="A31515"/>
                </a:solidFill>
                <a:latin typeface="Consolas" panose="020B0609020204030204" pitchFamily="49" charset="0"/>
                <a:cs typeface="Consolas" panose="020B0609020204030204" pitchFamily="49" charset="0"/>
              </a:rPr>
              <a:t>api</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app.listen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process.env.PORT</a:t>
            </a:r>
            <a:r>
              <a:rPr lang="en-US" altLang="en-US" sz="2400" dirty="0">
                <a:solidFill>
                  <a:srgbClr val="000000"/>
                </a:solidFill>
                <a:latin typeface="Consolas" panose="020B0609020204030204" pitchFamily="49" charset="0"/>
                <a:cs typeface="Consolas" panose="020B0609020204030204" pitchFamily="49" charset="0"/>
              </a:rPr>
              <a:t> || 8080);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32095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Adding a new route</a:t>
            </a:r>
            <a:endParaRPr lang="en-US" dirty="0"/>
          </a:p>
        </p:txBody>
      </p:sp>
    </p:spTree>
    <p:extLst>
      <p:ext uri="{BB962C8B-B14F-4D97-AF65-F5344CB8AC3E}">
        <p14:creationId xmlns:p14="http://schemas.microsoft.com/office/powerpoint/2010/main" val="32371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Express </a:t>
            </a:r>
            <a:r>
              <a:rPr lang="en-US" dirty="0" smtClean="0"/>
              <a:t>Framework </a:t>
            </a:r>
            <a:r>
              <a:rPr lang="en-US" dirty="0"/>
              <a:t>http://expressjs.com/</a:t>
            </a:r>
          </a:p>
          <a:p>
            <a:r>
              <a:rPr lang="en-US" dirty="0" smtClean="0"/>
              <a:t>Intro </a:t>
            </a:r>
            <a:r>
              <a:rPr lang="en-US" dirty="0"/>
              <a:t>to Express </a:t>
            </a:r>
            <a:r>
              <a:rPr lang="en-US" dirty="0" smtClean="0"/>
              <a:t>http</a:t>
            </a:r>
            <a:r>
              <a:rPr lang="en-US" dirty="0"/>
              <a:t>://code.tutsplus.com/tutorials/introduction-to-express--</a:t>
            </a:r>
            <a:r>
              <a:rPr lang="en-US" dirty="0" smtClean="0"/>
              <a:t>net-33367</a:t>
            </a:r>
          </a:p>
          <a:p>
            <a:r>
              <a:rPr lang="en-US" dirty="0"/>
              <a:t>Jade Templates http://jade-lang.com/tutorial</a:t>
            </a:r>
            <a:r>
              <a:rPr lang="en-US" dirty="0" smtClean="0"/>
              <a:t>/</a:t>
            </a:r>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a:latin typeface="+mj-lt"/>
              </a:rPr>
              <a:t>What is Express</a:t>
            </a:r>
          </a:p>
          <a:p>
            <a:pPr marL="742950" indent="-742950">
              <a:lnSpc>
                <a:spcPct val="100000"/>
              </a:lnSpc>
              <a:buAutoNum type="arabicParenR"/>
            </a:pPr>
            <a:r>
              <a:rPr lang="en-US" sz="5400" dirty="0">
                <a:latin typeface="+mj-lt"/>
              </a:rPr>
              <a:t>Installing &amp; Using Express</a:t>
            </a:r>
          </a:p>
          <a:p>
            <a:pPr marL="742950" indent="-742950">
              <a:lnSpc>
                <a:spcPct val="100000"/>
              </a:lnSpc>
              <a:buAutoNum type="arabicParenR"/>
            </a:pPr>
            <a:r>
              <a:rPr lang="en-US" sz="5400" dirty="0">
                <a:latin typeface="+mj-lt"/>
              </a:rPr>
              <a:t>Demo: Creating a simple </a:t>
            </a:r>
            <a:r>
              <a:rPr lang="en-US" sz="5400">
                <a:latin typeface="+mj-lt"/>
              </a:rPr>
              <a:t>Rest </a:t>
            </a:r>
            <a:r>
              <a:rPr lang="en-US" sz="5400" smtClean="0">
                <a:latin typeface="+mj-lt"/>
              </a:rPr>
              <a:t>API</a:t>
            </a:r>
            <a:endParaRPr lang="en-US" sz="5400" dirty="0">
              <a:latin typeface="+mj-lt"/>
            </a:endParaRPr>
          </a:p>
        </p:txBody>
      </p:sp>
    </p:spTree>
    <p:extLst>
      <p:ext uri="{BB962C8B-B14F-4D97-AF65-F5344CB8AC3E}">
        <p14:creationId xmlns:p14="http://schemas.microsoft.com/office/powerpoint/2010/main" val="28648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a:t>
            </a:r>
            <a:r>
              <a:rPr lang="en-US" dirty="0"/>
              <a:t>is </a:t>
            </a:r>
            <a:r>
              <a:rPr lang="en-US" dirty="0" smtClean="0"/>
              <a:t>Express</a:t>
            </a:r>
            <a:endParaRPr lang="en-US" dirty="0"/>
          </a:p>
        </p:txBody>
      </p:sp>
    </p:spTree>
    <p:extLst>
      <p:ext uri="{BB962C8B-B14F-4D97-AF65-F5344CB8AC3E}">
        <p14:creationId xmlns:p14="http://schemas.microsoft.com/office/powerpoint/2010/main" val="168817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idx="1"/>
          </p:nvPr>
        </p:nvSpPr>
        <p:spPr/>
        <p:txBody>
          <a:bodyPr/>
          <a:lstStyle/>
          <a:p>
            <a:r>
              <a:rPr lang="en-US" dirty="0"/>
              <a:t>Express is a minimal, open source and flexible </a:t>
            </a:r>
            <a:r>
              <a:rPr lang="en-US" dirty="0" smtClean="0"/>
              <a:t>Node.js </a:t>
            </a:r>
            <a:r>
              <a:rPr lang="en-US" dirty="0"/>
              <a:t>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idx="1"/>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Installing and Using </a:t>
            </a:r>
            <a:r>
              <a:rPr lang="en-US" dirty="0" smtClean="0"/>
              <a:t>Express</a:t>
            </a:r>
            <a:endParaRPr lang="en-US" dirty="0"/>
          </a:p>
        </p:txBody>
      </p:sp>
    </p:spTree>
    <p:extLst>
      <p:ext uri="{BB962C8B-B14F-4D97-AF65-F5344CB8AC3E}">
        <p14:creationId xmlns:p14="http://schemas.microsoft.com/office/powerpoint/2010/main" val="2733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and Using Express</a:t>
            </a:r>
            <a:endParaRPr lang="en-US" dirty="0"/>
          </a:p>
        </p:txBody>
      </p:sp>
      <p:sp>
        <p:nvSpPr>
          <p:cNvPr id="4" name="Rectangle 1"/>
          <p:cNvSpPr>
            <a:spLocks noGrp="1" noChangeArrowheads="1"/>
          </p:cNvSpPr>
          <p:nvPr>
            <p:ph idx="1"/>
          </p:nvPr>
        </p:nvSpPr>
        <p:spPr bwMode="auto">
          <a:xfrm>
            <a:off x="560798" y="3384621"/>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Node.js Tools for Visual Studio</a:t>
            </a:r>
            <a:endParaRPr lang="en-US" dirty="0"/>
          </a:p>
        </p:txBody>
      </p:sp>
      <p:sp>
        <p:nvSpPr>
          <p:cNvPr id="3" name="Content Placeholder 2"/>
          <p:cNvSpPr>
            <a:spLocks noGrp="1"/>
          </p:cNvSpPr>
          <p:nvPr>
            <p:ph idx="1"/>
          </p:nvPr>
        </p:nvSpPr>
        <p:spPr/>
        <p:txBody>
          <a:bodyPr>
            <a:normAutofit/>
          </a:bodyPr>
          <a:lstStyle/>
          <a:p>
            <a:r>
              <a:rPr lang="en-US" dirty="0" smtClean="0"/>
              <a:t>NTVS </a:t>
            </a:r>
            <a:r>
              <a:rPr lang="en-US" dirty="0"/>
              <a:t>is a free, open source plugin that turns Visual Studio into a Node.js IDE. </a:t>
            </a:r>
            <a:endParaRPr lang="en-US" dirty="0" smtClean="0"/>
          </a:p>
          <a:p>
            <a:r>
              <a:rPr lang="en-US" dirty="0"/>
              <a:t>NTVS comes with templates for creating Express applications.</a:t>
            </a:r>
          </a:p>
          <a:p>
            <a:r>
              <a:rPr lang="en-US" dirty="0" smtClean="0"/>
              <a:t>https</a:t>
            </a:r>
            <a:r>
              <a:rPr lang="en-US" dirty="0"/>
              <a:t>://nodejstools.codeplex.com/</a:t>
            </a:r>
          </a:p>
        </p:txBody>
      </p:sp>
    </p:spTree>
    <p:extLst>
      <p:ext uri="{BB962C8B-B14F-4D97-AF65-F5344CB8AC3E}">
        <p14:creationId xmlns:p14="http://schemas.microsoft.com/office/powerpoint/2010/main" val="31332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marL="914400" indent="-914400"/>
            <a:r>
              <a:rPr lang="en-US" dirty="0"/>
              <a:t>Creating a Simple Rest API</a:t>
            </a:r>
          </a:p>
        </p:txBody>
      </p:sp>
    </p:spTree>
    <p:extLst>
      <p:ext uri="{BB962C8B-B14F-4D97-AF65-F5344CB8AC3E}">
        <p14:creationId xmlns:p14="http://schemas.microsoft.com/office/powerpoint/2010/main" val="11113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3462</TotalTime>
  <Words>234</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15</vt:i4>
      </vt:variant>
    </vt:vector>
  </HeadingPairs>
  <TitlesOfParts>
    <vt:vector size="29" baseType="lpstr">
      <vt:lpstr>Arial</vt:lpstr>
      <vt:lpstr>Calibri</vt:lpstr>
      <vt:lpstr>Consolas</vt:lpstr>
      <vt:lpstr>Courier New</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Express Framework</vt:lpstr>
      <vt:lpstr>Agenda</vt:lpstr>
      <vt:lpstr>What is Express</vt:lpstr>
      <vt:lpstr>What is Express? </vt:lpstr>
      <vt:lpstr>Why use Express? </vt:lpstr>
      <vt:lpstr>Installing and Using Express</vt:lpstr>
      <vt:lpstr>Installing and Using Express</vt:lpstr>
      <vt:lpstr>Installing Node.js Tools for Visual Studio</vt:lpstr>
      <vt:lpstr>Creating a Simple Rest API</vt:lpstr>
      <vt:lpstr>PowerPoint Presentation</vt:lpstr>
      <vt:lpstr>Explanation of Routes</vt:lpstr>
      <vt:lpstr>Creating a Simple Express Application</vt:lpstr>
      <vt:lpstr>PowerPoint Presentation</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Adrián Antón</cp:lastModifiedBy>
  <cp:revision>96</cp:revision>
  <dcterms:created xsi:type="dcterms:W3CDTF">2013-02-15T23:12:42Z</dcterms:created>
  <dcterms:modified xsi:type="dcterms:W3CDTF">2015-07-22T15:24:01Z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