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681" r:id="rId5"/>
    <p:sldMasterId id="2147483694" r:id="rId6"/>
    <p:sldMasterId id="2147483702" r:id="rId7"/>
    <p:sldMasterId id="2147483710" r:id="rId8"/>
    <p:sldMasterId id="2147483718" r:id="rId9"/>
    <p:sldMasterId id="2147483726" r:id="rId10"/>
  </p:sldMasterIdLst>
  <p:notesMasterIdLst>
    <p:notesMasterId r:id="rId23"/>
  </p:notesMasterIdLst>
  <p:handoutMasterIdLst>
    <p:handoutMasterId r:id="rId24"/>
  </p:handoutMasterIdLst>
  <p:sldIdLst>
    <p:sldId id="285" r:id="rId11"/>
    <p:sldId id="257" r:id="rId12"/>
    <p:sldId id="286" r:id="rId13"/>
    <p:sldId id="283" r:id="rId14"/>
    <p:sldId id="284" r:id="rId15"/>
    <p:sldId id="288" r:id="rId16"/>
    <p:sldId id="280" r:id="rId17"/>
    <p:sldId id="289" r:id="rId18"/>
    <p:sldId id="290" r:id="rId19"/>
    <p:sldId id="291" r:id="rId20"/>
    <p:sldId id="292"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16" d="100"/>
          <a:sy n="116" d="100"/>
        </p:scale>
        <p:origin x="294" y="138"/>
      </p:cViewPr>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slide" Target="slides/slide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7/23/2015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811000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2075782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98007985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950094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19246722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ingleTitl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Tree>
    <p:extLst>
      <p:ext uri="{BB962C8B-B14F-4D97-AF65-F5344CB8AC3E}">
        <p14:creationId xmlns:p14="http://schemas.microsoft.com/office/powerpoint/2010/main" val="144860413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a:t>
            </a:r>
            <a:r>
              <a:rPr lang="en-US" sz="686" dirty="0" smtClean="0">
                <a:gradFill>
                  <a:gsLst>
                    <a:gs pos="0">
                      <a:srgbClr val="FFFFFF"/>
                    </a:gs>
                    <a:gs pos="100000">
                      <a:srgbClr val="FFFFFF"/>
                    </a:gs>
                  </a:gsLst>
                  <a:lin ang="5400000" scaled="0"/>
                </a:gradFill>
                <a:cs typeface="Segoe UI" pitchFamily="34" charset="0"/>
              </a:rPr>
              <a:t>information herein </a:t>
            </a:r>
            <a:r>
              <a:rPr lang="en-US" sz="686" dirty="0">
                <a:gradFill>
                  <a:gsLst>
                    <a:gs pos="0">
                      <a:srgbClr val="FFFFFF"/>
                    </a:gs>
                    <a:gs pos="100000">
                      <a:srgbClr val="FFFFFF"/>
                    </a:gs>
                  </a:gsLst>
                  <a:lin ang="5400000" scaled="0"/>
                </a:gradFill>
                <a:cs typeface="Segoe UI" pitchFamily="34" charset="0"/>
              </a:rPr>
              <a:t>is for informational purposes only and represents the current view of Microsoft Corporation as of the date of this presentation.  Because Microsoft must respond to changing market conditions, it should not be interpreted to </a:t>
            </a:r>
            <a:r>
              <a:rPr lang="en-US" sz="686" dirty="0" smtClean="0">
                <a:gradFill>
                  <a:gsLst>
                    <a:gs pos="0">
                      <a:srgbClr val="FFFFFF"/>
                    </a:gs>
                    <a:gs pos="100000">
                      <a:srgbClr val="FFFFFF"/>
                    </a:gs>
                  </a:gsLst>
                  <a:lin ang="5400000" scaled="0"/>
                </a:gradFill>
                <a:cs typeface="Segoe UI" pitchFamily="34" charset="0"/>
              </a:rPr>
              <a:t>be </a:t>
            </a:r>
            <a:r>
              <a:rPr lang="en-US" sz="686" dirty="0">
                <a:gradFill>
                  <a:gsLst>
                    <a:gs pos="0">
                      <a:srgbClr val="FFFFFF"/>
                    </a:gs>
                    <a:gs pos="100000">
                      <a:srgbClr val="FFFFFF"/>
                    </a:gs>
                  </a:gsLst>
                  <a:lin ang="5400000" scaled="0"/>
                </a:gradFill>
                <a:cs typeface="Segoe UI" pitchFamily="34" charset="0"/>
              </a:rPr>
              <a:t>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82864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23711151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159250814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emo">
    <p:bg>
      <p:bgPr>
        <a:solidFill>
          <a:srgbClr val="3C454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173"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TextBox 3"/>
          <p:cNvSpPr txBox="1"/>
          <p:nvPr/>
        </p:nvSpPr>
        <p:spPr>
          <a:xfrm>
            <a:off x="606174" y="2586375"/>
            <a:ext cx="11034445" cy="1015663"/>
          </a:xfrm>
          <a:prstGeom prst="rect">
            <a:avLst/>
          </a:prstGeom>
          <a:noFill/>
        </p:spPr>
        <p:txBody>
          <a:bodyPr wrap="square" rtlCol="0">
            <a:spAutoFit/>
          </a:bodyPr>
          <a:lstStyle/>
          <a:p>
            <a:r>
              <a:rPr lang="en-US" sz="6000" kern="1200" dirty="0" smtClean="0">
                <a:solidFill>
                  <a:srgbClr val="289FD7"/>
                </a:solidFill>
                <a:latin typeface="+mj-lt"/>
                <a:ea typeface="+mj-ea"/>
                <a:cs typeface="+mj-cs"/>
              </a:rPr>
              <a:t>Demo</a:t>
            </a:r>
            <a:endParaRPr lang="en-US" sz="6000" kern="1200" dirty="0">
              <a:solidFill>
                <a:srgbClr val="289FD7"/>
              </a:solidFill>
              <a:latin typeface="+mj-lt"/>
              <a:ea typeface="+mj-ea"/>
              <a:cs typeface="+mj-cs"/>
            </a:endParaRPr>
          </a:p>
        </p:txBody>
      </p:sp>
    </p:spTree>
    <p:extLst>
      <p:ext uri="{BB962C8B-B14F-4D97-AF65-F5344CB8AC3E}">
        <p14:creationId xmlns:p14="http://schemas.microsoft.com/office/powerpoint/2010/main" val="283546986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90980119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055513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72056767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53731185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978836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92702879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372917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36383676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75171884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9635766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73846628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1612947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506836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225792337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479424"/>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47260980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16705150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ngleTitl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Tree>
    <p:extLst>
      <p:ext uri="{BB962C8B-B14F-4D97-AF65-F5344CB8AC3E}">
        <p14:creationId xmlns:p14="http://schemas.microsoft.com/office/powerpoint/2010/main" val="1618468419"/>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0146942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55910366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8950425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14010133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817612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1174546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39717384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79110902"/>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52729714"/>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53022579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14877325"/>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557418065"/>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973342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45892575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469045272"/>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034722"/>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850959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306238805"/>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3245363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9487504"/>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49902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249281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648021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5221953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65253926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204436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10" Type="http://schemas.openxmlformats.org/officeDocument/2006/relationships/image" Target="../media/image1.emf"/><Relationship Id="rId4" Type="http://schemas.openxmlformats.org/officeDocument/2006/relationships/slideLayout" Target="../slideLayouts/slideLayout35.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 Id="rId9"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9.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68775651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4"/>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016051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235687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488022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0"/>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0870750"/>
      </p:ext>
    </p:extLst>
  </p:cSld>
  <p:clrMap bg1="lt1" tx1="dk1" bg2="lt2" tx2="dk2" accent1="accent1" accent2="accent2" accent3="accent3" accent4="accent4" accent5="accent5" accent6="accent6" hlink="hlink" folHlink="folHlink"/>
  <p:sldLayoutIdLst>
    <p:sldLayoutId id="2147483711" r:id="rId1"/>
    <p:sldLayoutId id="2147483734" r:id="rId2"/>
    <p:sldLayoutId id="2147483712" r:id="rId3"/>
    <p:sldLayoutId id="2147483713" r:id="rId4"/>
    <p:sldLayoutId id="2147483714" r:id="rId5"/>
    <p:sldLayoutId id="2147483715" r:id="rId6"/>
    <p:sldLayoutId id="2147483716" r:id="rId7"/>
    <p:sldLayoutId id="214748371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7993673"/>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01936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z="7200" dirty="0"/>
              <a:t>Debugging </a:t>
            </a:r>
            <a:r>
              <a:rPr lang="en-US" sz="7200" dirty="0" smtClean="0"/>
              <a:t>and</a:t>
            </a:r>
            <a:br>
              <a:rPr lang="en-US" sz="7200" dirty="0" smtClean="0"/>
            </a:br>
            <a:r>
              <a:rPr lang="en-US" sz="7200" dirty="0" smtClean="0"/>
              <a:t>Deploying </a:t>
            </a:r>
            <a:r>
              <a:rPr lang="en-US" sz="7200" dirty="0"/>
              <a:t>on </a:t>
            </a:r>
            <a:r>
              <a:rPr lang="en-US" sz="7200" dirty="0" smtClean="0"/>
              <a:t>Azure</a:t>
            </a:r>
            <a:endParaRPr lang="en-US" sz="7200"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632885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Remote </a:t>
            </a:r>
            <a:r>
              <a:rPr lang="en-US" dirty="0" smtClean="0"/>
              <a:t>debugging</a:t>
            </a:r>
            <a:br>
              <a:rPr lang="en-US" dirty="0" smtClean="0"/>
            </a:br>
            <a:r>
              <a:rPr lang="en-US" dirty="0" smtClean="0"/>
              <a:t>with </a:t>
            </a:r>
            <a:r>
              <a:rPr lang="en-US" dirty="0"/>
              <a:t>Visual Studio</a:t>
            </a:r>
          </a:p>
        </p:txBody>
      </p:sp>
    </p:spTree>
    <p:extLst>
      <p:ext uri="{BB962C8B-B14F-4D97-AF65-F5344CB8AC3E}">
        <p14:creationId xmlns:p14="http://schemas.microsoft.com/office/powerpoint/2010/main" val="2101241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Remote Debugging a </a:t>
            </a:r>
            <a:r>
              <a:rPr lang="en-US" dirty="0" smtClean="0"/>
              <a:t>Node.js </a:t>
            </a:r>
            <a:r>
              <a:rPr lang="en-US" dirty="0" smtClean="0"/>
              <a:t>application with Visual Studio and Azure</a:t>
            </a:r>
            <a:endParaRPr lang="en-US" dirty="0"/>
          </a:p>
        </p:txBody>
      </p:sp>
    </p:spTree>
    <p:extLst>
      <p:ext uri="{BB962C8B-B14F-4D97-AF65-F5344CB8AC3E}">
        <p14:creationId xmlns:p14="http://schemas.microsoft.com/office/powerpoint/2010/main" val="1931064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9604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7" name="Content Placeholder 6"/>
          <p:cNvSpPr>
            <a:spLocks noGrp="1"/>
          </p:cNvSpPr>
          <p:nvPr>
            <p:ph idx="1"/>
          </p:nvPr>
        </p:nvSpPr>
        <p:spPr/>
        <p:txBody>
          <a:bodyPr>
            <a:normAutofit/>
          </a:bodyPr>
          <a:lstStyle/>
          <a:p>
            <a:pPr marL="742950" indent="-742950">
              <a:buFont typeface="+mj-lt"/>
              <a:buAutoNum type="arabicParenR"/>
            </a:pPr>
            <a:r>
              <a:rPr lang="en-GB" dirty="0" smtClean="0"/>
              <a:t>Azure Web Apps Overview</a:t>
            </a:r>
          </a:p>
          <a:p>
            <a:pPr marL="742950" indent="-742950">
              <a:buFont typeface="+mj-lt"/>
              <a:buAutoNum type="arabicParenR"/>
            </a:pPr>
            <a:r>
              <a:rPr lang="en-GB" dirty="0" smtClean="0"/>
              <a:t>Introduction to the Azure Dashboard</a:t>
            </a:r>
          </a:p>
          <a:p>
            <a:pPr marL="742950" indent="-742950">
              <a:buFont typeface="+mj-lt"/>
              <a:buAutoNum type="arabicParenR"/>
            </a:pPr>
            <a:r>
              <a:rPr lang="en-GB" dirty="0" smtClean="0"/>
              <a:t>Deploying to Azure with Visual Studio</a:t>
            </a:r>
          </a:p>
          <a:p>
            <a:pPr marL="742950" indent="-742950">
              <a:buFont typeface="+mj-lt"/>
              <a:buAutoNum type="arabicParenR"/>
            </a:pPr>
            <a:r>
              <a:rPr lang="en-GB" dirty="0" smtClean="0"/>
              <a:t>Deploying to Azure with GitHub</a:t>
            </a:r>
          </a:p>
          <a:p>
            <a:pPr marL="742950" indent="-742950">
              <a:buFont typeface="+mj-lt"/>
              <a:buAutoNum type="arabicParenR"/>
            </a:pPr>
            <a:r>
              <a:rPr lang="en-GB" dirty="0" smtClean="0"/>
              <a:t>Debugging Remote Node Applications with Visual Studio</a:t>
            </a:r>
          </a:p>
        </p:txBody>
      </p:sp>
    </p:spTree>
    <p:extLst>
      <p:ext uri="{BB962C8B-B14F-4D97-AF65-F5344CB8AC3E}">
        <p14:creationId xmlns:p14="http://schemas.microsoft.com/office/powerpoint/2010/main" val="3139541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Azure </a:t>
            </a:r>
            <a:r>
              <a:rPr lang="en-US" dirty="0" smtClean="0"/>
              <a:t>Web Apps Overview</a:t>
            </a:r>
            <a:endParaRPr lang="en-US" dirty="0"/>
          </a:p>
        </p:txBody>
      </p:sp>
    </p:spTree>
    <p:extLst>
      <p:ext uri="{BB962C8B-B14F-4D97-AF65-F5344CB8AC3E}">
        <p14:creationId xmlns:p14="http://schemas.microsoft.com/office/powerpoint/2010/main" val="12300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Apps</a:t>
            </a:r>
            <a:endParaRPr lang="en-US" dirty="0"/>
          </a:p>
        </p:txBody>
      </p:sp>
      <p:sp>
        <p:nvSpPr>
          <p:cNvPr id="3" name="Content Placeholder 2"/>
          <p:cNvSpPr>
            <a:spLocks noGrp="1"/>
          </p:cNvSpPr>
          <p:nvPr>
            <p:ph idx="1"/>
          </p:nvPr>
        </p:nvSpPr>
        <p:spPr/>
        <p:txBody>
          <a:bodyPr/>
          <a:lstStyle/>
          <a:p>
            <a:r>
              <a:rPr lang="en-US" dirty="0" smtClean="0"/>
              <a:t>Easy to deploy a variety of different web sites : node, python, </a:t>
            </a:r>
            <a:r>
              <a:rPr lang="en-US" dirty="0" err="1" smtClean="0"/>
              <a:t>php</a:t>
            </a:r>
            <a:r>
              <a:rPr lang="en-US" dirty="0" smtClean="0"/>
              <a:t>, </a:t>
            </a:r>
            <a:r>
              <a:rPr lang="en-US" dirty="0" smtClean="0"/>
              <a:t>asp.net, </a:t>
            </a:r>
            <a:r>
              <a:rPr lang="en-US" dirty="0" smtClean="0"/>
              <a:t>etc..</a:t>
            </a:r>
          </a:p>
          <a:p>
            <a:r>
              <a:rPr lang="en-US" dirty="0" smtClean="0"/>
              <a:t>Can install some software from the gallery like WordPress or preconfigured stacks ( MEAN stack ) </a:t>
            </a:r>
          </a:p>
          <a:p>
            <a:r>
              <a:rPr lang="en-US" dirty="0" smtClean="0"/>
              <a:t>Has a few limitations such as cannot configure ports, compile native modules for Node </a:t>
            </a:r>
          </a:p>
          <a:p>
            <a:endParaRPr lang="en-US" dirty="0"/>
          </a:p>
        </p:txBody>
      </p:sp>
    </p:spTree>
    <p:extLst>
      <p:ext uri="{BB962C8B-B14F-4D97-AF65-F5344CB8AC3E}">
        <p14:creationId xmlns:p14="http://schemas.microsoft.com/office/powerpoint/2010/main" val="2150999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Apps</a:t>
            </a:r>
            <a:endParaRPr lang="en-US" dirty="0"/>
          </a:p>
        </p:txBody>
      </p:sp>
      <p:sp>
        <p:nvSpPr>
          <p:cNvPr id="3" name="Content Placeholder 2"/>
          <p:cNvSpPr>
            <a:spLocks noGrp="1"/>
          </p:cNvSpPr>
          <p:nvPr>
            <p:ph idx="1"/>
          </p:nvPr>
        </p:nvSpPr>
        <p:spPr/>
        <p:txBody>
          <a:bodyPr/>
          <a:lstStyle/>
          <a:p>
            <a:r>
              <a:rPr lang="en-US" dirty="0" smtClean="0"/>
              <a:t>Can configure custom domains</a:t>
            </a:r>
          </a:p>
          <a:p>
            <a:r>
              <a:rPr lang="en-US" dirty="0" smtClean="0"/>
              <a:t>Can add FTP users</a:t>
            </a:r>
          </a:p>
          <a:p>
            <a:r>
              <a:rPr lang="en-US" dirty="0" smtClean="0"/>
              <a:t>Can run multiple web sites</a:t>
            </a:r>
          </a:p>
          <a:p>
            <a:r>
              <a:rPr lang="en-US" dirty="0" smtClean="0"/>
              <a:t>Ideal for a production / staging environment </a:t>
            </a:r>
          </a:p>
          <a:p>
            <a:endParaRPr lang="en-US" dirty="0"/>
          </a:p>
        </p:txBody>
      </p:sp>
    </p:spTree>
    <p:extLst>
      <p:ext uri="{BB962C8B-B14F-4D97-AF65-F5344CB8AC3E}">
        <p14:creationId xmlns:p14="http://schemas.microsoft.com/office/powerpoint/2010/main" val="1179049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Deploying to </a:t>
            </a:r>
            <a:r>
              <a:rPr lang="en-US" dirty="0" smtClean="0"/>
              <a:t>Azure</a:t>
            </a:r>
            <a:br>
              <a:rPr lang="en-US" dirty="0" smtClean="0"/>
            </a:br>
            <a:r>
              <a:rPr lang="en-US" dirty="0" smtClean="0"/>
              <a:t>with Visual </a:t>
            </a:r>
            <a:r>
              <a:rPr lang="en-US" dirty="0"/>
              <a:t>Studio</a:t>
            </a:r>
          </a:p>
        </p:txBody>
      </p:sp>
    </p:spTree>
    <p:extLst>
      <p:ext uri="{BB962C8B-B14F-4D97-AF65-F5344CB8AC3E}">
        <p14:creationId xmlns:p14="http://schemas.microsoft.com/office/powerpoint/2010/main" val="3589905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Deploying to Azure with Visual Studio</a:t>
            </a:r>
          </a:p>
        </p:txBody>
      </p:sp>
    </p:spTree>
    <p:extLst>
      <p:ext uri="{BB962C8B-B14F-4D97-AF65-F5344CB8AC3E}">
        <p14:creationId xmlns:p14="http://schemas.microsoft.com/office/powerpoint/2010/main" val="2548092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Deploying to Azure with </a:t>
            </a:r>
            <a:r>
              <a:rPr lang="en-US" dirty="0" err="1"/>
              <a:t>Github</a:t>
            </a:r>
            <a:endParaRPr lang="en-US" dirty="0"/>
          </a:p>
        </p:txBody>
      </p:sp>
    </p:spTree>
    <p:extLst>
      <p:ext uri="{BB962C8B-B14F-4D97-AF65-F5344CB8AC3E}">
        <p14:creationId xmlns:p14="http://schemas.microsoft.com/office/powerpoint/2010/main" val="3233233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Deploying to Azure with </a:t>
            </a:r>
            <a:r>
              <a:rPr lang="en-US" dirty="0" err="1"/>
              <a:t>Github</a:t>
            </a:r>
            <a:endParaRPr lang="en-US" dirty="0"/>
          </a:p>
        </p:txBody>
      </p:sp>
    </p:spTree>
    <p:extLst>
      <p:ext uri="{BB962C8B-B14F-4D97-AF65-F5344CB8AC3E}">
        <p14:creationId xmlns:p14="http://schemas.microsoft.com/office/powerpoint/2010/main" val="237419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ebCamp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WebCamps" id="{7DA9ADA3-2476-4E45-B455-F6AD05CD46D6}" vid="{3C5DD9BB-08AF-4BCA-AC96-66DFB9F48D61}"/>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3439</TotalTime>
  <Words>157</Words>
  <Application>Microsoft Office PowerPoint</Application>
  <PresentationFormat>Widescreen</PresentationFormat>
  <Paragraphs>29</Paragraphs>
  <Slides>12</Slides>
  <Notes>1</Notes>
  <HiddenSlides>0</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12</vt:i4>
      </vt:variant>
    </vt:vector>
  </HeadingPairs>
  <TitlesOfParts>
    <vt:vector size="25" baseType="lpstr">
      <vt:lpstr>Arial</vt:lpstr>
      <vt:lpstr>Calibri</vt:lpstr>
      <vt:lpstr>Segoe</vt:lpstr>
      <vt:lpstr>Segoe UI</vt:lpstr>
      <vt:lpstr>Segoe UI Light</vt:lpstr>
      <vt:lpstr>Segoe UI Semibold</vt:lpstr>
      <vt:lpstr>WebCamps</vt:lpstr>
      <vt:lpstr>Azure Medium</vt:lpstr>
      <vt:lpstr>Azure Green</vt:lpstr>
      <vt:lpstr>Azure Graphite</vt:lpstr>
      <vt:lpstr>Azure Dark</vt:lpstr>
      <vt:lpstr>Azure Basic</vt:lpstr>
      <vt:lpstr>Azure Noir</vt:lpstr>
      <vt:lpstr>Debugging and Deploying on Azure</vt:lpstr>
      <vt:lpstr>Agenda</vt:lpstr>
      <vt:lpstr>Azure Web Apps Overview</vt:lpstr>
      <vt:lpstr>Azure Apps</vt:lpstr>
      <vt:lpstr>Azure Apps</vt:lpstr>
      <vt:lpstr>Deploying to Azure with Visual Studio</vt:lpstr>
      <vt:lpstr>PowerPoint Presentation</vt:lpstr>
      <vt:lpstr>Deploying to Azure with Github</vt:lpstr>
      <vt:lpstr>PowerPoint Presentation</vt:lpstr>
      <vt:lpstr>Remote debugging with Visual Studio</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Adrián Antón</cp:lastModifiedBy>
  <cp:revision>82</cp:revision>
  <dcterms:created xsi:type="dcterms:W3CDTF">2013-02-15T23:12:42Z</dcterms:created>
  <dcterms:modified xsi:type="dcterms:W3CDTF">2015-07-23T19:31:55Z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