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5.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6.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82" r:id="rId5"/>
    <p:sldMasterId id="2147483695" r:id="rId6"/>
    <p:sldMasterId id="2147483703" r:id="rId7"/>
    <p:sldMasterId id="2147483711" r:id="rId8"/>
    <p:sldMasterId id="2147483719" r:id="rId9"/>
    <p:sldMasterId id="2147483727" r:id="rId10"/>
  </p:sldMasterIdLst>
  <p:notesMasterIdLst>
    <p:notesMasterId r:id="rId18"/>
  </p:notesMasterIdLst>
  <p:handoutMasterIdLst>
    <p:handoutMasterId r:id="rId19"/>
  </p:handoutMasterIdLst>
  <p:sldIdLst>
    <p:sldId id="297" r:id="rId11"/>
    <p:sldId id="284" r:id="rId12"/>
    <p:sldId id="294" r:id="rId13"/>
    <p:sldId id="286" r:id="rId14"/>
    <p:sldId id="296" r:id="rId15"/>
    <p:sldId id="295" r:id="rId16"/>
    <p:sldId id="29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74" d="100"/>
          <a:sy n="74" d="100"/>
        </p:scale>
        <p:origin x="510" y="90"/>
      </p:cViewPr>
      <p:guideLst/>
    </p:cSldViewPr>
  </p:slideViewPr>
  <p:notesTextViewPr>
    <p:cViewPr>
      <p:scale>
        <a:sx n="1" d="1"/>
        <a:sy n="1" d="1"/>
      </p:scale>
      <p:origin x="0" y="0"/>
    </p:cViewPr>
  </p:notesTextViewPr>
  <p:sorterViewPr>
    <p:cViewPr>
      <p:scale>
        <a:sx n="75" d="100"/>
        <a:sy n="75"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tableStyles" Target="tableStyles.xml"/><Relationship Id="rId10" Type="http://schemas.openxmlformats.org/officeDocument/2006/relationships/slideMaster" Target="slideMasters/slideMaster7.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20/07/2015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20/07/2015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4153717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82372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40172088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81595959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6901766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48264084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ingleTitl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Tree>
    <p:extLst>
      <p:ext uri="{BB962C8B-B14F-4D97-AF65-F5344CB8AC3E}">
        <p14:creationId xmlns:p14="http://schemas.microsoft.com/office/powerpoint/2010/main" val="15466006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a:t>
            </a:r>
            <a:r>
              <a:rPr lang="en-US" sz="686" dirty="0" smtClean="0">
                <a:gradFill>
                  <a:gsLst>
                    <a:gs pos="0">
                      <a:srgbClr val="FFFFFF"/>
                    </a:gs>
                    <a:gs pos="100000">
                      <a:srgbClr val="FFFFFF"/>
                    </a:gs>
                  </a:gsLst>
                  <a:lin ang="5400000" scaled="0"/>
                </a:gradFill>
                <a:cs typeface="Segoe UI" pitchFamily="34" charset="0"/>
              </a:rPr>
              <a:t>information herein </a:t>
            </a:r>
            <a:r>
              <a:rPr lang="en-US" sz="686" dirty="0">
                <a:gradFill>
                  <a:gsLst>
                    <a:gs pos="0">
                      <a:srgbClr val="FFFFFF"/>
                    </a:gs>
                    <a:gs pos="100000">
                      <a:srgbClr val="FFFFFF"/>
                    </a:gs>
                  </a:gsLst>
                  <a:lin ang="5400000" scaled="0"/>
                </a:gradFill>
                <a:cs typeface="Segoe UI" pitchFamily="34" charset="0"/>
              </a:rPr>
              <a:t>is for informational purposes only and represents the current view of Microsoft Corporation as of the date of this presentation.  Because Microsoft must respond to changing market conditions, it should not be interpreted to </a:t>
            </a:r>
            <a:r>
              <a:rPr lang="en-US" sz="686" dirty="0" smtClean="0">
                <a:gradFill>
                  <a:gsLst>
                    <a:gs pos="0">
                      <a:srgbClr val="FFFFFF"/>
                    </a:gs>
                    <a:gs pos="100000">
                      <a:srgbClr val="FFFFFF"/>
                    </a:gs>
                  </a:gsLst>
                  <a:lin ang="5400000" scaled="0"/>
                </a:gradFill>
                <a:cs typeface="Segoe UI" pitchFamily="34" charset="0"/>
              </a:rPr>
              <a:t>be </a:t>
            </a:r>
            <a:r>
              <a:rPr lang="en-US" sz="686" dirty="0">
                <a:gradFill>
                  <a:gsLst>
                    <a:gs pos="0">
                      <a:srgbClr val="FFFFFF"/>
                    </a:gs>
                    <a:gs pos="100000">
                      <a:srgbClr val="FFFFFF"/>
                    </a:gs>
                  </a:gsLst>
                  <a:lin ang="5400000" scaled="0"/>
                </a:gradFill>
                <a:cs typeface="Segoe UI" pitchFamily="34" charset="0"/>
              </a:rPr>
              <a:t>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229626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08270308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1536809532"/>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emo">
    <p:bg>
      <p:bgPr>
        <a:solidFill>
          <a:srgbClr val="3C454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6173"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TextBox 3"/>
          <p:cNvSpPr txBox="1"/>
          <p:nvPr/>
        </p:nvSpPr>
        <p:spPr>
          <a:xfrm>
            <a:off x="606174" y="2586375"/>
            <a:ext cx="11034445" cy="1015663"/>
          </a:xfrm>
          <a:prstGeom prst="rect">
            <a:avLst/>
          </a:prstGeom>
          <a:noFill/>
        </p:spPr>
        <p:txBody>
          <a:bodyPr wrap="square" rtlCol="0">
            <a:spAutoFit/>
          </a:bodyPr>
          <a:lstStyle/>
          <a:p>
            <a:r>
              <a:rPr lang="en-US" sz="6000" kern="1200" dirty="0" smtClean="0">
                <a:solidFill>
                  <a:srgbClr val="289FD7"/>
                </a:solidFill>
                <a:latin typeface="+mj-lt"/>
                <a:ea typeface="+mj-ea"/>
                <a:cs typeface="+mj-cs"/>
              </a:rPr>
              <a:t>Demo</a:t>
            </a:r>
            <a:endParaRPr lang="en-US" sz="6000" kern="1200" dirty="0">
              <a:solidFill>
                <a:srgbClr val="289FD7"/>
              </a:solidFill>
              <a:latin typeface="+mj-lt"/>
              <a:ea typeface="+mj-ea"/>
              <a:cs typeface="+mj-cs"/>
            </a:endParaRPr>
          </a:p>
        </p:txBody>
      </p:sp>
    </p:spTree>
    <p:extLst>
      <p:ext uri="{BB962C8B-B14F-4D97-AF65-F5344CB8AC3E}">
        <p14:creationId xmlns:p14="http://schemas.microsoft.com/office/powerpoint/2010/main" val="203316021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48083936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141945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52970206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6695973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6463105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384422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976795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47738098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93485682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1370896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748350815"/>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36774189"/>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9678236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297162656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6415571"/>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59951727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89100182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9225853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804317622"/>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15294186"/>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238888018"/>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9516707"/>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057995660"/>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91718336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23342617"/>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52847467"/>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51102724"/>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767420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594529124"/>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4100140"/>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008401831"/>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48758983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084028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72317609"/>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9967301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103852662"/>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5438153"/>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7378873"/>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34621673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20244673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7718811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5672396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887473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9"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9" Type="http://schemas.openxmlformats.org/officeDocument/2006/relationships/image" Target="../media/image1.emf"/></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5" Type="http://schemas.openxmlformats.org/officeDocument/2006/relationships/slideLayout" Target="../slideLayouts/slideLayout36.xml"/><Relationship Id="rId4" Type="http://schemas.openxmlformats.org/officeDocument/2006/relationships/slideLayout" Target="../slideLayouts/slideLayout35.xml"/><Relationship Id="rId9" Type="http://schemas.openxmlformats.org/officeDocument/2006/relationships/image" Target="../media/image1.emf"/></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4" Type="http://schemas.openxmlformats.org/officeDocument/2006/relationships/slideLayout" Target="../slideLayouts/slideLayout42.xml"/><Relationship Id="rId9" Type="http://schemas.openxmlformats.org/officeDocument/2006/relationships/image" Target="../media/image1.emf"/></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24896892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14"/>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05510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7993726"/>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4906188"/>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137501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5440417"/>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1031870"/>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sz="7200" dirty="0"/>
              <a:t>Connecting the Frontend to the Backend</a:t>
            </a:r>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1288910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7" name="Content Placeholder 6"/>
          <p:cNvSpPr>
            <a:spLocks noGrp="1"/>
          </p:cNvSpPr>
          <p:nvPr>
            <p:ph idx="1"/>
          </p:nvPr>
        </p:nvSpPr>
        <p:spPr/>
        <p:txBody>
          <a:bodyPr>
            <a:normAutofit/>
          </a:bodyPr>
          <a:lstStyle/>
          <a:p>
            <a:pPr marL="742950" indent="-742950">
              <a:buFont typeface="+mj-lt"/>
              <a:buAutoNum type="arabicParenR"/>
            </a:pPr>
            <a:r>
              <a:rPr lang="en-GB" dirty="0" smtClean="0"/>
              <a:t>Adding Libraries to the Frontend (jQuery, Socket.IO)</a:t>
            </a:r>
          </a:p>
          <a:p>
            <a:pPr marL="742950" indent="-742950">
              <a:buFont typeface="+mj-lt"/>
              <a:buAutoNum type="arabicParenR"/>
            </a:pPr>
            <a:r>
              <a:rPr lang="en-GB" dirty="0" smtClean="0"/>
              <a:t>Listening for Messages</a:t>
            </a:r>
          </a:p>
          <a:p>
            <a:pPr marL="742950" indent="-742950">
              <a:buFont typeface="+mj-lt"/>
              <a:buAutoNum type="arabicParenR"/>
            </a:pPr>
            <a:r>
              <a:rPr lang="en-GB" dirty="0" smtClean="0"/>
              <a:t>Sending Messages</a:t>
            </a:r>
          </a:p>
          <a:p>
            <a:pPr marL="0" indent="0">
              <a:buNone/>
            </a:pPr>
            <a:endParaRPr lang="en-GB" dirty="0" smtClean="0"/>
          </a:p>
        </p:txBody>
      </p:sp>
    </p:spTree>
    <p:extLst>
      <p:ext uri="{BB962C8B-B14F-4D97-AF65-F5344CB8AC3E}">
        <p14:creationId xmlns:p14="http://schemas.microsoft.com/office/powerpoint/2010/main" val="406643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Adding in libraries to the </a:t>
            </a:r>
            <a:r>
              <a:rPr lang="en-US" dirty="0" err="1"/>
              <a:t>FrontEnd</a:t>
            </a:r>
            <a:endParaRPr lang="en-US" dirty="0"/>
          </a:p>
        </p:txBody>
      </p:sp>
    </p:spTree>
    <p:extLst>
      <p:ext uri="{BB962C8B-B14F-4D97-AF65-F5344CB8AC3E}">
        <p14:creationId xmlns:p14="http://schemas.microsoft.com/office/powerpoint/2010/main" val="47227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Listening for Messages</a:t>
            </a:r>
          </a:p>
        </p:txBody>
      </p:sp>
    </p:spTree>
    <p:extLst>
      <p:ext uri="{BB962C8B-B14F-4D97-AF65-F5344CB8AC3E}">
        <p14:creationId xmlns:p14="http://schemas.microsoft.com/office/powerpoint/2010/main" val="2466524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 I.O Messages</a:t>
            </a:r>
            <a:endParaRPr lang="en-US" dirty="0"/>
          </a:p>
        </p:txBody>
      </p:sp>
      <p:sp>
        <p:nvSpPr>
          <p:cNvPr id="3" name="Content Placeholder 2"/>
          <p:cNvSpPr>
            <a:spLocks noGrp="1"/>
          </p:cNvSpPr>
          <p:nvPr>
            <p:ph idx="1"/>
          </p:nvPr>
        </p:nvSpPr>
        <p:spPr/>
        <p:txBody>
          <a:bodyPr/>
          <a:lstStyle/>
          <a:p>
            <a:r>
              <a:rPr lang="en-US" dirty="0" smtClean="0"/>
              <a:t>Clients subscribe to channels/namespaces</a:t>
            </a:r>
            <a:endParaRPr lang="en-US" dirty="0"/>
          </a:p>
          <a:p>
            <a:r>
              <a:rPr lang="en-US" dirty="0" smtClean="0"/>
              <a:t>Can send a variety of data types to multiple clients</a:t>
            </a:r>
          </a:p>
          <a:p>
            <a:r>
              <a:rPr lang="en-US" dirty="0" err="1" smtClean="0"/>
              <a:t>Realtime</a:t>
            </a:r>
            <a:endParaRPr lang="en-US" dirty="0" smtClean="0"/>
          </a:p>
          <a:p>
            <a:r>
              <a:rPr lang="en-US" dirty="0" smtClean="0"/>
              <a:t>Binary Streaming – think video, images </a:t>
            </a:r>
          </a:p>
          <a:p>
            <a:pPr marL="0" indent="0">
              <a:buNone/>
            </a:pPr>
            <a:endParaRPr lang="en-US" dirty="0"/>
          </a:p>
        </p:txBody>
      </p:sp>
    </p:spTree>
    <p:extLst>
      <p:ext uri="{BB962C8B-B14F-4D97-AF65-F5344CB8AC3E}">
        <p14:creationId xmlns:p14="http://schemas.microsoft.com/office/powerpoint/2010/main" val="3719471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Listening and handling messages</a:t>
            </a:r>
          </a:p>
        </p:txBody>
      </p:sp>
    </p:spTree>
    <p:extLst>
      <p:ext uri="{BB962C8B-B14F-4D97-AF65-F5344CB8AC3E}">
        <p14:creationId xmlns:p14="http://schemas.microsoft.com/office/powerpoint/2010/main" val="4286740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7682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ebCamp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WebCamps" id="{7DA9ADA3-2476-4E45-B455-F6AD05CD46D6}" vid="{3C5DD9BB-08AF-4BCA-AC96-66DFB9F48D61}"/>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70CE0C-0988-423A-BF66-B40F6A1061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636b0322-90fb-440c-9cbc-22749e7231e9"/>
    <ds:schemaRef ds:uri="http://www.w3.org/XML/1998/namespace"/>
    <ds:schemaRef ds:uri="http://purl.org/dc/dcmityp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3389</TotalTime>
  <Words>78</Words>
  <Application>Microsoft Office PowerPoint</Application>
  <PresentationFormat>Widescreen</PresentationFormat>
  <Paragraphs>20</Paragraphs>
  <Slides>7</Slides>
  <Notes>2</Notes>
  <HiddenSlides>0</HiddenSlides>
  <MMClips>0</MMClips>
  <ScaleCrop>false</ScaleCrop>
  <HeadingPairs>
    <vt:vector size="6" baseType="variant">
      <vt:variant>
        <vt:lpstr>Fonts Used</vt:lpstr>
      </vt:variant>
      <vt:variant>
        <vt:i4>6</vt:i4>
      </vt:variant>
      <vt:variant>
        <vt:lpstr>Theme</vt:lpstr>
      </vt:variant>
      <vt:variant>
        <vt:i4>7</vt:i4>
      </vt:variant>
      <vt:variant>
        <vt:lpstr>Slide Titles</vt:lpstr>
      </vt:variant>
      <vt:variant>
        <vt:i4>7</vt:i4>
      </vt:variant>
    </vt:vector>
  </HeadingPairs>
  <TitlesOfParts>
    <vt:vector size="20" baseType="lpstr">
      <vt:lpstr>Arial</vt:lpstr>
      <vt:lpstr>Calibri</vt:lpstr>
      <vt:lpstr>Segoe</vt:lpstr>
      <vt:lpstr>Segoe UI</vt:lpstr>
      <vt:lpstr>Segoe UI Light</vt:lpstr>
      <vt:lpstr>Segoe UI Semibold</vt:lpstr>
      <vt:lpstr>WebCamps</vt:lpstr>
      <vt:lpstr>Azure Medium</vt:lpstr>
      <vt:lpstr>Azure Green</vt:lpstr>
      <vt:lpstr>Azure Graphite</vt:lpstr>
      <vt:lpstr>Azure Dark</vt:lpstr>
      <vt:lpstr>Azure Basic</vt:lpstr>
      <vt:lpstr>Azure Noir</vt:lpstr>
      <vt:lpstr>Connecting the Frontend to the Backend</vt:lpstr>
      <vt:lpstr>Agenda</vt:lpstr>
      <vt:lpstr>PowerPoint Presentation</vt:lpstr>
      <vt:lpstr>Listening for Messages</vt:lpstr>
      <vt:lpstr>Socket I.O Messages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Nicolas Bello Camilletti</cp:lastModifiedBy>
  <cp:revision>71</cp:revision>
  <dcterms:created xsi:type="dcterms:W3CDTF">2013-02-15T23:12:42Z</dcterms:created>
  <dcterms:modified xsi:type="dcterms:W3CDTF">2015-07-20T21:26:59Z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