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7" r:id="rId5"/>
    <p:sldMasterId id="2147483693" r:id="rId6"/>
    <p:sldMasterId id="2147483702" r:id="rId7"/>
    <p:sldMasterId id="2147483711" r:id="rId8"/>
    <p:sldMasterId id="2147483720" r:id="rId9"/>
    <p:sldMasterId id="2147483729" r:id="rId10"/>
  </p:sldMasterIdLst>
  <p:notesMasterIdLst>
    <p:notesMasterId r:id="rId24"/>
  </p:notesMasterIdLst>
  <p:handoutMasterIdLst>
    <p:handoutMasterId r:id="rId25"/>
  </p:handoutMasterIdLst>
  <p:sldIdLst>
    <p:sldId id="297" r:id="rId11"/>
    <p:sldId id="299" r:id="rId12"/>
    <p:sldId id="300" r:id="rId13"/>
    <p:sldId id="281" r:id="rId14"/>
    <p:sldId id="287" r:id="rId15"/>
    <p:sldId id="301" r:id="rId16"/>
    <p:sldId id="295" r:id="rId17"/>
    <p:sldId id="303" r:id="rId18"/>
    <p:sldId id="296" r:id="rId19"/>
    <p:sldId id="286" r:id="rId20"/>
    <p:sldId id="302" r:id="rId21"/>
    <p:sldId id="283"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1" autoAdjust="0"/>
    <p:restoredTop sz="94660"/>
  </p:normalViewPr>
  <p:slideViewPr>
    <p:cSldViewPr snapToGrid="0">
      <p:cViewPr varScale="1">
        <p:scale>
          <a:sx n="110" d="100"/>
          <a:sy n="110" d="100"/>
        </p:scale>
        <p:origin x="564" y="13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20/07/2015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20/07/2015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588847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1696894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859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28026368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Tree>
    <p:extLst>
      <p:ext uri="{BB962C8B-B14F-4D97-AF65-F5344CB8AC3E}">
        <p14:creationId xmlns:p14="http://schemas.microsoft.com/office/powerpoint/2010/main" val="32959981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6109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1479482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6736888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TextBox 3"/>
          <p:cNvSpPr txBox="1"/>
          <p:nvPr userDrawn="1"/>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949018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5956970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93925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2073544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46761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866917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0463155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08048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22532681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20573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759528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0074141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4200317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304421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36446798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13704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118334084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97732600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612470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13284494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491337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3833879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1689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123985013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6622226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22146010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512939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46262429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15365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11775995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0002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18439432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409707656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58935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3250684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85204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5157783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1902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15704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Tree>
    <p:extLst>
      <p:ext uri="{BB962C8B-B14F-4D97-AF65-F5344CB8AC3E}">
        <p14:creationId xmlns:p14="http://schemas.microsoft.com/office/powerpoint/2010/main" val="32758388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811550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76091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413413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6391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0921497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3752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738" r:id="rId8"/>
    <p:sldLayoutId id="2147483686" r:id="rId9"/>
    <p:sldLayoutId id="2147483687" r:id="rId10"/>
    <p:sldLayoutId id="2147483690" r:id="rId11"/>
    <p:sldLayoutId id="2147483737"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19235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0" r:id="rId6"/>
    <p:sldLayoutId id="2147483701"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77333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56211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8" r:id="rId6"/>
    <p:sldLayoutId id="2147483719"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32147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56470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Introduction to </a:t>
            </a:r>
            <a:r>
              <a:rPr lang="en-US" sz="6600" dirty="0" smtClean="0"/>
              <a:t/>
            </a:r>
            <a:br>
              <a:rPr lang="en-US" sz="6600" dirty="0" smtClean="0"/>
            </a:br>
            <a:r>
              <a:rPr lang="en-US" sz="6600" dirty="0" smtClean="0"/>
              <a:t>Express </a:t>
            </a:r>
            <a:r>
              <a:rPr lang="en-US" sz="6600" dirty="0"/>
              <a:t>Framework</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82995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Express Application</a:t>
            </a:r>
            <a:endParaRPr lang="en-US" dirty="0"/>
          </a:p>
        </p:txBody>
      </p:sp>
      <p:sp>
        <p:nvSpPr>
          <p:cNvPr id="3" name="Content Placeholder 2"/>
          <p:cNvSpPr>
            <a:spLocks noGrp="1"/>
          </p:cNvSpPr>
          <p:nvPr>
            <p:ph idx="1"/>
          </p:nvPr>
        </p:nvSpPr>
        <p:spPr>
          <a:xfrm>
            <a:off x="560798" y="2598719"/>
            <a:ext cx="9323431" cy="2922515"/>
          </a:xfrm>
        </p:spPr>
        <p:style>
          <a:lnRef idx="2">
            <a:schemeClr val="dk1"/>
          </a:lnRef>
          <a:fillRef idx="1">
            <a:schemeClr val="lt1"/>
          </a:fillRef>
          <a:effectRef idx="0">
            <a:schemeClr val="dk1"/>
          </a:effectRef>
          <a:fontRef idx="minor">
            <a:schemeClr val="dk1"/>
          </a:fontRef>
        </p:style>
        <p:txBody>
          <a:bodyPr>
            <a:normAutofit/>
          </a:bodyPr>
          <a:lstStyle/>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express = require(</a:t>
            </a:r>
            <a:r>
              <a:rPr lang="en-US" altLang="en-US" sz="2400" dirty="0">
                <a:solidFill>
                  <a:srgbClr val="A31515"/>
                </a:solidFill>
                <a:latin typeface="Consolas" panose="020B0609020204030204" pitchFamily="49" charset="0"/>
                <a:cs typeface="Consolas" panose="020B0609020204030204" pitchFamily="49" charset="0"/>
              </a:rPr>
              <a:t>'express'</a:t>
            </a:r>
            <a:r>
              <a:rPr lang="en-US" altLang="en-US" sz="24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400" dirty="0" err="1">
                <a:solidFill>
                  <a:srgbClr val="0000FF"/>
                </a:solidFill>
                <a:latin typeface="Consolas" panose="020B0609020204030204" pitchFamily="49" charset="0"/>
                <a:cs typeface="Consolas" panose="020B0609020204030204" pitchFamily="49" charset="0"/>
              </a:rPr>
              <a:t>var</a:t>
            </a:r>
            <a:r>
              <a:rPr lang="en-US" altLang="en-US" sz="2400" dirty="0">
                <a:solidFill>
                  <a:srgbClr val="000000"/>
                </a:solidFill>
                <a:latin typeface="Consolas" panose="020B0609020204030204" pitchFamily="49" charset="0"/>
                <a:cs typeface="Consolas" panose="020B0609020204030204" pitchFamily="49" charset="0"/>
              </a:rPr>
              <a:t> app = express();</a:t>
            </a:r>
          </a:p>
          <a:p>
            <a:pPr marL="0" lvl="0" indent="0" defTabSz="914400" eaLnBrk="0" fontAlgn="base" hangingPunct="0">
              <a:spcBef>
                <a:spcPct val="0"/>
              </a:spcBef>
              <a:spcAft>
                <a:spcPct val="0"/>
              </a:spcAft>
              <a:buNone/>
            </a:pPr>
            <a:endParaRPr lang="en-US" altLang="en-US" sz="24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00"/>
                </a:solidFill>
                <a:latin typeface="Consolas" panose="020B0609020204030204" pitchFamily="49" charset="0"/>
                <a:cs typeface="Consolas" panose="020B0609020204030204" pitchFamily="49" charset="0"/>
              </a:rPr>
              <a:t>app.</a:t>
            </a:r>
            <a:r>
              <a:rPr lang="en-US" altLang="en-US" sz="2400" dirty="0" err="1">
                <a:solidFill>
                  <a:srgbClr val="0000FF"/>
                </a:solidFill>
                <a:latin typeface="Consolas" panose="020B0609020204030204" pitchFamily="49" charset="0"/>
                <a:cs typeface="Consolas" panose="020B0609020204030204" pitchFamily="49" charset="0"/>
              </a:rPr>
              <a:t>get</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a:solidFill>
                  <a:srgbClr val="0000FF"/>
                </a:solidFill>
                <a:latin typeface="Consolas" panose="020B0609020204030204" pitchFamily="49" charset="0"/>
                <a:cs typeface="Consolas" panose="020B0609020204030204" pitchFamily="49" charset="0"/>
              </a:rPr>
              <a:t>function</a:t>
            </a: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req</a:t>
            </a:r>
            <a:r>
              <a:rPr lang="en-US" altLang="en-US" sz="2400" dirty="0">
                <a:solidFill>
                  <a:srgbClr val="000000"/>
                </a:solidFill>
                <a:latin typeface="Consolas" panose="020B0609020204030204" pitchFamily="49" charset="0"/>
                <a:cs typeface="Consolas" panose="020B0609020204030204" pitchFamily="49" charset="0"/>
              </a:rPr>
              <a:t>, res) { </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    </a:t>
            </a:r>
            <a:r>
              <a:rPr lang="en-US" altLang="en-US" sz="2400" dirty="0" err="1">
                <a:solidFill>
                  <a:srgbClr val="000000"/>
                </a:solidFill>
                <a:latin typeface="Consolas" panose="020B0609020204030204" pitchFamily="49" charset="0"/>
                <a:cs typeface="Consolas" panose="020B0609020204030204" pitchFamily="49" charset="0"/>
              </a:rPr>
              <a:t>res.json</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message:</a:t>
            </a:r>
            <a:r>
              <a:rPr lang="en-US" altLang="en-US" sz="2400" dirty="0" err="1">
                <a:solidFill>
                  <a:srgbClr val="A31515"/>
                </a:solidFill>
                <a:latin typeface="Consolas" panose="020B0609020204030204" pitchFamily="49" charset="0"/>
                <a:cs typeface="Consolas" panose="020B0609020204030204" pitchFamily="49" charset="0"/>
              </a:rPr>
              <a:t>'hooray</a:t>
            </a:r>
            <a:r>
              <a:rPr lang="en-US" altLang="en-US" sz="2400" dirty="0">
                <a:solidFill>
                  <a:srgbClr val="A31515"/>
                </a:solidFill>
                <a:latin typeface="Consolas" panose="020B0609020204030204" pitchFamily="49" charset="0"/>
                <a:cs typeface="Consolas" panose="020B0609020204030204" pitchFamily="49" charset="0"/>
              </a:rPr>
              <a:t>! welcome to our </a:t>
            </a:r>
            <a:r>
              <a:rPr lang="en-US" altLang="en-US" sz="2400" dirty="0" err="1">
                <a:solidFill>
                  <a:srgbClr val="A31515"/>
                </a:solidFill>
                <a:latin typeface="Consolas" panose="020B0609020204030204" pitchFamily="49" charset="0"/>
                <a:cs typeface="Consolas" panose="020B0609020204030204" pitchFamily="49" charset="0"/>
              </a:rPr>
              <a:t>api</a:t>
            </a:r>
            <a:r>
              <a:rPr lang="en-US" altLang="en-US" sz="2400" dirty="0">
                <a:solidFill>
                  <a:srgbClr val="A31515"/>
                </a:solidFill>
                <a:latin typeface="Consolas" panose="020B0609020204030204" pitchFamily="49" charset="0"/>
                <a:cs typeface="Consolas" panose="020B0609020204030204" pitchFamily="49" charset="0"/>
              </a:rPr>
              <a:t>!'</a:t>
            </a: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4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4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400" dirty="0" err="1">
                <a:solidFill>
                  <a:srgbClr val="000000"/>
                </a:solidFill>
                <a:latin typeface="Consolas" panose="020B0609020204030204" pitchFamily="49" charset="0"/>
                <a:cs typeface="Consolas" panose="020B0609020204030204" pitchFamily="49" charset="0"/>
              </a:rPr>
              <a:t>app.listen</a:t>
            </a:r>
            <a:r>
              <a:rPr lang="en-US" altLang="en-US" sz="2400" dirty="0">
                <a:solidFill>
                  <a:srgbClr val="000000"/>
                </a:solidFill>
                <a:latin typeface="Consolas" panose="020B0609020204030204" pitchFamily="49" charset="0"/>
                <a:cs typeface="Consolas" panose="020B0609020204030204" pitchFamily="49" charset="0"/>
              </a:rPr>
              <a:t>(</a:t>
            </a:r>
            <a:r>
              <a:rPr lang="en-US" altLang="en-US" sz="2400" dirty="0" err="1">
                <a:solidFill>
                  <a:srgbClr val="000000"/>
                </a:solidFill>
                <a:latin typeface="Consolas" panose="020B0609020204030204" pitchFamily="49" charset="0"/>
                <a:cs typeface="Consolas" panose="020B0609020204030204" pitchFamily="49" charset="0"/>
              </a:rPr>
              <a:t>process.env.PORT</a:t>
            </a:r>
            <a:r>
              <a:rPr lang="en-US" altLang="en-US" sz="2400" dirty="0">
                <a:solidFill>
                  <a:srgbClr val="000000"/>
                </a:solidFill>
                <a:latin typeface="Consolas" panose="020B0609020204030204" pitchFamily="49" charset="0"/>
                <a:cs typeface="Consolas" panose="020B0609020204030204" pitchFamily="49" charset="0"/>
              </a:rPr>
              <a:t> || 8080); </a:t>
            </a:r>
            <a:endParaRPr lang="en-US" altLang="en-US" sz="4800" dirty="0">
              <a:latin typeface="Arial" panose="020B0604020202020204" pitchFamily="34" charset="0"/>
            </a:endParaRPr>
          </a:p>
          <a:p>
            <a:endParaRPr lang="en-US" sz="2400" dirty="0"/>
          </a:p>
        </p:txBody>
      </p:sp>
    </p:spTree>
    <p:extLst>
      <p:ext uri="{BB962C8B-B14F-4D97-AF65-F5344CB8AC3E}">
        <p14:creationId xmlns:p14="http://schemas.microsoft.com/office/powerpoint/2010/main" val="32095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a:t>Creating a simple Rest API with Express Framework</a:t>
            </a:r>
          </a:p>
        </p:txBody>
      </p:sp>
    </p:spTree>
    <p:extLst>
      <p:ext uri="{BB962C8B-B14F-4D97-AF65-F5344CB8AC3E}">
        <p14:creationId xmlns:p14="http://schemas.microsoft.com/office/powerpoint/2010/main" val="323715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a:t>Express </a:t>
            </a:r>
            <a:r>
              <a:rPr lang="en-US" dirty="0" smtClean="0"/>
              <a:t>Framework </a:t>
            </a:r>
            <a:r>
              <a:rPr lang="en-US" dirty="0"/>
              <a:t>http://expressjs.com/</a:t>
            </a:r>
          </a:p>
          <a:p>
            <a:r>
              <a:rPr lang="en-US" dirty="0" smtClean="0"/>
              <a:t>Intro </a:t>
            </a:r>
            <a:r>
              <a:rPr lang="en-US" dirty="0"/>
              <a:t>to Express </a:t>
            </a:r>
            <a:r>
              <a:rPr lang="en-US" dirty="0" smtClean="0"/>
              <a:t>http</a:t>
            </a:r>
            <a:r>
              <a:rPr lang="en-US" dirty="0"/>
              <a:t>://code.tutsplus.com/tutorials/introduction-to-express--</a:t>
            </a:r>
            <a:r>
              <a:rPr lang="en-US" dirty="0" smtClean="0"/>
              <a:t>net-33367</a:t>
            </a:r>
          </a:p>
          <a:p>
            <a:r>
              <a:rPr lang="en-US" dirty="0"/>
              <a:t>Jade Templates http://jade-lang.com/tutorial</a:t>
            </a:r>
            <a:r>
              <a:rPr lang="en-US" dirty="0" smtClean="0"/>
              <a:t>/</a:t>
            </a:r>
          </a:p>
          <a:p>
            <a:r>
              <a:rPr lang="en-US" dirty="0" smtClean="0"/>
              <a:t>JavaScript and Jade </a:t>
            </a:r>
            <a:r>
              <a:rPr lang="en-US" dirty="0" err="1" smtClean="0"/>
              <a:t>Templating</a:t>
            </a:r>
            <a:r>
              <a:rPr lang="en-US" dirty="0" smtClean="0"/>
              <a:t> http</a:t>
            </a:r>
            <a:r>
              <a:rPr lang="en-US" dirty="0"/>
              <a:t>://www.slideshare.net/wearefractal/jade-javascript-templating</a:t>
            </a:r>
            <a:endParaRPr lang="en-US" dirty="0" smtClean="0"/>
          </a:p>
          <a:p>
            <a:endParaRPr lang="en-US" dirty="0"/>
          </a:p>
        </p:txBody>
      </p:sp>
    </p:spTree>
    <p:extLst>
      <p:ext uri="{BB962C8B-B14F-4D97-AF65-F5344CB8AC3E}">
        <p14:creationId xmlns:p14="http://schemas.microsoft.com/office/powerpoint/2010/main" val="190241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a:latin typeface="+mj-lt"/>
              </a:rPr>
              <a:t>What is Express</a:t>
            </a:r>
          </a:p>
          <a:p>
            <a:pPr marL="742950" indent="-742950">
              <a:lnSpc>
                <a:spcPct val="100000"/>
              </a:lnSpc>
              <a:buAutoNum type="arabicParenR"/>
            </a:pPr>
            <a:r>
              <a:rPr lang="en-US" sz="5400" dirty="0">
                <a:latin typeface="+mj-lt"/>
              </a:rPr>
              <a:t>Installing &amp; Using Express</a:t>
            </a:r>
          </a:p>
          <a:p>
            <a:pPr marL="742950" indent="-742950">
              <a:lnSpc>
                <a:spcPct val="100000"/>
              </a:lnSpc>
              <a:buAutoNum type="arabicParenR"/>
            </a:pPr>
            <a:r>
              <a:rPr lang="en-US" sz="5400" dirty="0">
                <a:latin typeface="+mj-lt"/>
              </a:rPr>
              <a:t>Demo: Creating a simple Rest API </a:t>
            </a:r>
          </a:p>
          <a:p>
            <a:pPr marL="742950" indent="-742950">
              <a:lnSpc>
                <a:spcPct val="100000"/>
              </a:lnSpc>
              <a:buAutoNum type="arabicParenR"/>
            </a:pPr>
            <a:r>
              <a:rPr lang="en-US" sz="5400" dirty="0" err="1">
                <a:latin typeface="+mj-lt"/>
              </a:rPr>
              <a:t>Templating</a:t>
            </a:r>
            <a:endParaRPr lang="en-US" sz="5400" dirty="0">
              <a:latin typeface="+mj-lt"/>
            </a:endParaRPr>
          </a:p>
        </p:txBody>
      </p:sp>
    </p:spTree>
    <p:extLst>
      <p:ext uri="{BB962C8B-B14F-4D97-AF65-F5344CB8AC3E}">
        <p14:creationId xmlns:p14="http://schemas.microsoft.com/office/powerpoint/2010/main" val="28648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 </a:t>
            </a:r>
            <a:r>
              <a:rPr lang="en-US" dirty="0"/>
              <a:t>is </a:t>
            </a:r>
            <a:r>
              <a:rPr lang="en-US" dirty="0" smtClean="0"/>
              <a:t>Express</a:t>
            </a:r>
            <a:endParaRPr lang="en-US" dirty="0"/>
          </a:p>
        </p:txBody>
      </p:sp>
    </p:spTree>
    <p:extLst>
      <p:ext uri="{BB962C8B-B14F-4D97-AF65-F5344CB8AC3E}">
        <p14:creationId xmlns:p14="http://schemas.microsoft.com/office/powerpoint/2010/main" val="168817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 </a:t>
            </a:r>
            <a:endParaRPr lang="en-US" dirty="0"/>
          </a:p>
        </p:txBody>
      </p:sp>
      <p:sp>
        <p:nvSpPr>
          <p:cNvPr id="3" name="Content Placeholder 2"/>
          <p:cNvSpPr>
            <a:spLocks noGrp="1"/>
          </p:cNvSpPr>
          <p:nvPr>
            <p:ph idx="1"/>
          </p:nvPr>
        </p:nvSpPr>
        <p:spPr/>
        <p:txBody>
          <a:bodyPr/>
          <a:lstStyle/>
          <a:p>
            <a:r>
              <a:rPr lang="en-US" dirty="0"/>
              <a:t>Express is a minimal, open source and flexible node.js web app framework designed to make developing websites, web apps and APIs much easier.</a:t>
            </a:r>
          </a:p>
          <a:p>
            <a:pPr marL="0" indent="0">
              <a:buNone/>
            </a:pPr>
            <a:endParaRPr lang="en-US" dirty="0"/>
          </a:p>
        </p:txBody>
      </p:sp>
    </p:spTree>
    <p:extLst>
      <p:ext uri="{BB962C8B-B14F-4D97-AF65-F5344CB8AC3E}">
        <p14:creationId xmlns:p14="http://schemas.microsoft.com/office/powerpoint/2010/main" val="349680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Express? </a:t>
            </a:r>
            <a:endParaRPr lang="en-US" dirty="0"/>
          </a:p>
        </p:txBody>
      </p:sp>
      <p:sp>
        <p:nvSpPr>
          <p:cNvPr id="3" name="Content Placeholder 2"/>
          <p:cNvSpPr>
            <a:spLocks noGrp="1"/>
          </p:cNvSpPr>
          <p:nvPr>
            <p:ph idx="1"/>
          </p:nvPr>
        </p:nvSpPr>
        <p:spPr/>
        <p:txBody>
          <a:bodyPr/>
          <a:lstStyle/>
          <a:p>
            <a:r>
              <a:rPr lang="en-US" dirty="0"/>
              <a:t>Express helps you respond to requests with route support so that you may write responses to specific URLs. </a:t>
            </a:r>
            <a:endParaRPr lang="en-US" dirty="0" smtClean="0"/>
          </a:p>
          <a:p>
            <a:r>
              <a:rPr lang="en-US" dirty="0" smtClean="0"/>
              <a:t>Supports multiple </a:t>
            </a:r>
            <a:r>
              <a:rPr lang="en-US" dirty="0" err="1"/>
              <a:t>templating</a:t>
            </a:r>
            <a:r>
              <a:rPr lang="en-US" dirty="0"/>
              <a:t> engines to simplify generating </a:t>
            </a:r>
            <a:r>
              <a:rPr lang="en-US" dirty="0" smtClean="0"/>
              <a:t>HTML.</a:t>
            </a:r>
            <a:endParaRPr lang="en-US" dirty="0"/>
          </a:p>
          <a:p>
            <a:endParaRPr lang="en-US" dirty="0"/>
          </a:p>
        </p:txBody>
      </p:sp>
    </p:spTree>
    <p:extLst>
      <p:ext uri="{BB962C8B-B14F-4D97-AF65-F5344CB8AC3E}">
        <p14:creationId xmlns:p14="http://schemas.microsoft.com/office/powerpoint/2010/main" val="76889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Installing and Using </a:t>
            </a:r>
            <a:r>
              <a:rPr lang="en-US" dirty="0" smtClean="0"/>
              <a:t>Express</a:t>
            </a:r>
            <a:endParaRPr lang="en-US" dirty="0"/>
          </a:p>
        </p:txBody>
      </p:sp>
    </p:spTree>
    <p:extLst>
      <p:ext uri="{BB962C8B-B14F-4D97-AF65-F5344CB8AC3E}">
        <p14:creationId xmlns:p14="http://schemas.microsoft.com/office/powerpoint/2010/main" val="27337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Installing and Using Express</a:t>
            </a:r>
            <a:endParaRPr lang="en-US" dirty="0"/>
          </a:p>
        </p:txBody>
      </p:sp>
      <p:sp>
        <p:nvSpPr>
          <p:cNvPr id="4" name="Rectangle 1"/>
          <p:cNvSpPr>
            <a:spLocks noGrp="1" noChangeArrowheads="1"/>
          </p:cNvSpPr>
          <p:nvPr>
            <p:ph idx="1"/>
          </p:nvPr>
        </p:nvSpPr>
        <p:spPr bwMode="auto">
          <a:xfrm>
            <a:off x="560798" y="3384621"/>
            <a:ext cx="54537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err="1" smtClean="0">
                <a:ln>
                  <a:noFill/>
                </a:ln>
                <a:effectLst/>
                <a:latin typeface="Courier New" panose="02070309020205020404" pitchFamily="49" charset="0"/>
                <a:cs typeface="Courier New" panose="02070309020205020404" pitchFamily="49" charset="0"/>
              </a:rPr>
              <a:t>npm</a:t>
            </a:r>
            <a:r>
              <a:rPr kumimoji="0" lang="en-US" altLang="en-US" sz="3600" b="0" i="0" u="none" strike="noStrike" cap="none" normalizeH="0" baseline="0" dirty="0" smtClean="0">
                <a:ln>
                  <a:noFill/>
                </a:ln>
                <a:effectLst/>
                <a:latin typeface="Courier New" panose="02070309020205020404" pitchFamily="49" charset="0"/>
                <a:cs typeface="Courier New" panose="02070309020205020404" pitchFamily="49" charset="0"/>
              </a:rPr>
              <a:t> install express</a:t>
            </a:r>
          </a:p>
          <a:p>
            <a:pPr marL="0" marR="0" lvl="0" indent="0" algn="l" defTabSz="914400" rtl="0" eaLnBrk="0" fontAlgn="base" latinLnBrk="0" hangingPunct="0">
              <a:lnSpc>
                <a:spcPct val="100000"/>
              </a:lnSpc>
              <a:spcBef>
                <a:spcPct val="0"/>
              </a:spcBef>
              <a:spcAft>
                <a:spcPct val="0"/>
              </a:spcAft>
              <a:buClrTx/>
              <a:buSzTx/>
              <a:buNone/>
              <a:tabLst/>
            </a:pPr>
            <a:r>
              <a:rPr lang="en-US" altLang="en-US" sz="3600" dirty="0" err="1" smtClean="0">
                <a:latin typeface="Courier New" panose="02070309020205020404" pitchFamily="49" charset="0"/>
                <a:cs typeface="Courier New" panose="02070309020205020404" pitchFamily="49" charset="0"/>
              </a:rPr>
              <a:t>npm</a:t>
            </a:r>
            <a:r>
              <a:rPr lang="en-US" altLang="en-US" sz="3600" dirty="0" smtClean="0">
                <a:latin typeface="Courier New" panose="02070309020205020404" pitchFamily="49" charset="0"/>
                <a:cs typeface="Courier New" panose="02070309020205020404" pitchFamily="49" charset="0"/>
              </a:rPr>
              <a:t> install jade</a:t>
            </a:r>
            <a:endParaRPr kumimoji="0" lang="en-US" alt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40753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marL="914400" indent="-914400"/>
            <a:r>
              <a:rPr lang="en-US" dirty="0"/>
              <a:t>Creating a Simple Rest API</a:t>
            </a:r>
          </a:p>
        </p:txBody>
      </p:sp>
    </p:spTree>
    <p:extLst>
      <p:ext uri="{BB962C8B-B14F-4D97-AF65-F5344CB8AC3E}">
        <p14:creationId xmlns:p14="http://schemas.microsoft.com/office/powerpoint/2010/main" val="111135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0798" y="5477691"/>
            <a:ext cx="7294333" cy="614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Explanation of Routes</a:t>
            </a:r>
            <a:endParaRPr lang="en-US" dirty="0"/>
          </a:p>
        </p:txBody>
      </p:sp>
      <p:sp>
        <p:nvSpPr>
          <p:cNvPr id="3" name="Content Placeholder 2"/>
          <p:cNvSpPr>
            <a:spLocks noGrp="1"/>
          </p:cNvSpPr>
          <p:nvPr>
            <p:ph idx="1"/>
          </p:nvPr>
        </p:nvSpPr>
        <p:spPr/>
        <p:txBody>
          <a:bodyPr>
            <a:normAutofit fontScale="92500"/>
          </a:bodyPr>
          <a:lstStyle/>
          <a:p>
            <a:r>
              <a:rPr lang="en-US" dirty="0" smtClean="0"/>
              <a:t>A router maps HTTP requests to a callback. </a:t>
            </a:r>
          </a:p>
          <a:p>
            <a:r>
              <a:rPr lang="en-US" dirty="0" smtClean="0"/>
              <a:t>HTTP requests can be sent as GET/POST/PUT/DELETE, etc.</a:t>
            </a:r>
          </a:p>
          <a:p>
            <a:r>
              <a:rPr lang="en-US" dirty="0" smtClean="0"/>
              <a:t>URLs describe the location targeted. </a:t>
            </a:r>
          </a:p>
          <a:p>
            <a:r>
              <a:rPr lang="en-US" dirty="0" smtClean="0"/>
              <a:t>Node helps you map a HTTP GET request like: </a:t>
            </a:r>
          </a:p>
          <a:p>
            <a:pPr lvl="1"/>
            <a:r>
              <a:rPr lang="en-US" dirty="0" smtClean="0"/>
              <a:t>http://localhost:8888/index</a:t>
            </a:r>
          </a:p>
          <a:p>
            <a:r>
              <a:rPr lang="en-US" dirty="0" smtClean="0"/>
              <a:t>To a request handler (callback)</a:t>
            </a:r>
          </a:p>
          <a:p>
            <a:pPr marL="0" lvl="0" indent="0" defTabSz="914400" eaLnBrk="0" fontAlgn="base" hangingPunct="0">
              <a:spcBef>
                <a:spcPct val="0"/>
              </a:spcBef>
              <a:spcAft>
                <a:spcPct val="0"/>
              </a:spcAft>
              <a:buNone/>
            </a:pPr>
            <a:endParaRPr lang="en-US" altLang="en-US"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600" dirty="0" err="1" smtClean="0">
                <a:solidFill>
                  <a:srgbClr val="000000"/>
                </a:solidFill>
                <a:latin typeface="Consolas" panose="020B0609020204030204" pitchFamily="49" charset="0"/>
                <a:cs typeface="Consolas" panose="020B0609020204030204" pitchFamily="49" charset="0"/>
              </a:rPr>
              <a:t>app.</a:t>
            </a:r>
            <a:r>
              <a:rPr lang="en-US" altLang="en-US" sz="2600" dirty="0" err="1" smtClean="0">
                <a:solidFill>
                  <a:srgbClr val="0000FF"/>
                </a:solidFill>
                <a:latin typeface="Consolas" panose="020B0609020204030204" pitchFamily="49" charset="0"/>
                <a:cs typeface="Consolas" panose="020B0609020204030204" pitchFamily="49" charset="0"/>
              </a:rPr>
              <a:t>get</a:t>
            </a:r>
            <a:r>
              <a:rPr lang="en-US" altLang="en-US" sz="2600" dirty="0" smtClean="0">
                <a:solidFill>
                  <a:srgbClr val="000000"/>
                </a:solidFill>
                <a:latin typeface="Consolas" panose="020B0609020204030204" pitchFamily="49" charset="0"/>
                <a:cs typeface="Consolas" panose="020B0609020204030204" pitchFamily="49" charset="0"/>
              </a:rPr>
              <a:t>(</a:t>
            </a:r>
            <a:r>
              <a:rPr lang="en-US" altLang="en-US" sz="2600" dirty="0" smtClean="0">
                <a:solidFill>
                  <a:srgbClr val="A31515"/>
                </a:solidFill>
                <a:latin typeface="Consolas" panose="020B0609020204030204" pitchFamily="49" charset="0"/>
                <a:cs typeface="Consolas" panose="020B0609020204030204" pitchFamily="49" charset="0"/>
              </a:rPr>
              <a:t>'/index'</a:t>
            </a:r>
            <a:r>
              <a:rPr lang="en-US" altLang="en-US" sz="2600" dirty="0" smtClean="0">
                <a:solidFill>
                  <a:srgbClr val="000000"/>
                </a:solidFill>
                <a:latin typeface="Consolas" panose="020B0609020204030204" pitchFamily="49" charset="0"/>
                <a:cs typeface="Consolas" panose="020B0609020204030204" pitchFamily="49" charset="0"/>
              </a:rPr>
              <a:t>,</a:t>
            </a:r>
            <a:r>
              <a:rPr lang="en-US" altLang="en-US" sz="2600" dirty="0">
                <a:solidFill>
                  <a:srgbClr val="000000"/>
                </a:solidFill>
                <a:latin typeface="Consolas" panose="020B0609020204030204" pitchFamily="49" charset="0"/>
                <a:cs typeface="Consolas" panose="020B0609020204030204" pitchFamily="49" charset="0"/>
              </a:rPr>
              <a:t> </a:t>
            </a:r>
            <a:r>
              <a:rPr lang="en-US" altLang="en-US" sz="2600" dirty="0">
                <a:solidFill>
                  <a:srgbClr val="0000FF"/>
                </a:solidFill>
                <a:latin typeface="Consolas" panose="020B0609020204030204" pitchFamily="49" charset="0"/>
                <a:cs typeface="Consolas" panose="020B0609020204030204" pitchFamily="49" charset="0"/>
              </a:rPr>
              <a:t>function</a:t>
            </a:r>
            <a:r>
              <a:rPr lang="en-US" altLang="en-US" sz="2600" dirty="0">
                <a:solidFill>
                  <a:srgbClr val="000000"/>
                </a:solidFill>
                <a:latin typeface="Consolas" panose="020B0609020204030204" pitchFamily="49" charset="0"/>
                <a:cs typeface="Consolas" panose="020B0609020204030204" pitchFamily="49" charset="0"/>
              </a:rPr>
              <a:t> (</a:t>
            </a:r>
            <a:r>
              <a:rPr lang="en-US" altLang="en-US" sz="2600" dirty="0" err="1">
                <a:solidFill>
                  <a:srgbClr val="000000"/>
                </a:solidFill>
                <a:latin typeface="Consolas" panose="020B0609020204030204" pitchFamily="49" charset="0"/>
                <a:cs typeface="Consolas" panose="020B0609020204030204" pitchFamily="49" charset="0"/>
              </a:rPr>
              <a:t>req</a:t>
            </a:r>
            <a:r>
              <a:rPr lang="en-US" altLang="en-US" sz="2600" dirty="0">
                <a:solidFill>
                  <a:srgbClr val="000000"/>
                </a:solidFill>
                <a:latin typeface="Consolas" panose="020B0609020204030204" pitchFamily="49" charset="0"/>
                <a:cs typeface="Consolas" panose="020B0609020204030204" pitchFamily="49" charset="0"/>
              </a:rPr>
              <a:t>, res) </a:t>
            </a:r>
            <a:r>
              <a:rPr lang="en-US" altLang="en-US" sz="2600" dirty="0" smtClean="0">
                <a:solidFill>
                  <a:srgbClr val="000000"/>
                </a:solidFill>
                <a:latin typeface="Consolas" panose="020B0609020204030204" pitchFamily="49" charset="0"/>
                <a:cs typeface="Consolas" panose="020B0609020204030204" pitchFamily="49" charset="0"/>
              </a:rPr>
              <a:t>{});</a:t>
            </a: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7799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636b0322-90fb-440c-9cbc-22749e7231e9"/>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3370</TotalTime>
  <Words>212</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13</vt:i4>
      </vt:variant>
    </vt:vector>
  </HeadingPairs>
  <TitlesOfParts>
    <vt:vector size="27" baseType="lpstr">
      <vt:lpstr>Arial</vt:lpstr>
      <vt:lpstr>Calibri</vt:lpstr>
      <vt:lpstr>Consolas</vt:lpstr>
      <vt:lpstr>Courier New</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Introduction to  Express Framework</vt:lpstr>
      <vt:lpstr>Agenda</vt:lpstr>
      <vt:lpstr>What is Express</vt:lpstr>
      <vt:lpstr>What is Express? </vt:lpstr>
      <vt:lpstr>Why use Express? </vt:lpstr>
      <vt:lpstr>Installing and Using Express</vt:lpstr>
      <vt:lpstr>Installing and Using Express</vt:lpstr>
      <vt:lpstr>Creating a Simple Rest API</vt:lpstr>
      <vt:lpstr>Explanation of Routes</vt:lpstr>
      <vt:lpstr>Creating a Simple Express Application</vt:lpstr>
      <vt:lpstr>PowerPoint Presentation</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Nicolas Bello Camilletti</cp:lastModifiedBy>
  <cp:revision>91</cp:revision>
  <dcterms:created xsi:type="dcterms:W3CDTF">2013-02-15T23:12:42Z</dcterms:created>
  <dcterms:modified xsi:type="dcterms:W3CDTF">2015-07-20T21:26:03Z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