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3.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4.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5.xml" ContentType="application/vnd.openxmlformats-officedocument.theme+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6.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 id="2147483682" r:id="rId5"/>
    <p:sldMasterId id="2147483695" r:id="rId6"/>
    <p:sldMasterId id="2147483703" r:id="rId7"/>
    <p:sldMasterId id="2147483711" r:id="rId8"/>
    <p:sldMasterId id="2147483719" r:id="rId9"/>
    <p:sldMasterId id="2147483727" r:id="rId10"/>
  </p:sldMasterIdLst>
  <p:notesMasterIdLst>
    <p:notesMasterId r:id="rId23"/>
  </p:notesMasterIdLst>
  <p:handoutMasterIdLst>
    <p:handoutMasterId r:id="rId24"/>
  </p:handoutMasterIdLst>
  <p:sldIdLst>
    <p:sldId id="297" r:id="rId11"/>
    <p:sldId id="284" r:id="rId12"/>
    <p:sldId id="294" r:id="rId13"/>
    <p:sldId id="286" r:id="rId14"/>
    <p:sldId id="298" r:id="rId15"/>
    <p:sldId id="299" r:id="rId16"/>
    <p:sldId id="300" r:id="rId17"/>
    <p:sldId id="301" r:id="rId18"/>
    <p:sldId id="302" r:id="rId19"/>
    <p:sldId id="296" r:id="rId20"/>
    <p:sldId id="295" r:id="rId21"/>
    <p:sldId id="293"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691" autoAdjust="0"/>
    <p:restoredTop sz="94660"/>
  </p:normalViewPr>
  <p:slideViewPr>
    <p:cSldViewPr snapToGrid="0">
      <p:cViewPr varScale="1">
        <p:scale>
          <a:sx n="112" d="100"/>
          <a:sy n="112" d="100"/>
        </p:scale>
        <p:origin x="222" y="102"/>
      </p:cViewPr>
      <p:guideLst/>
    </p:cSldViewPr>
  </p:slideViewPr>
  <p:notesTextViewPr>
    <p:cViewPr>
      <p:scale>
        <a:sx n="1" d="1"/>
        <a:sy n="1" d="1"/>
      </p:scale>
      <p:origin x="0" y="0"/>
    </p:cViewPr>
  </p:notesTextViewPr>
  <p:sorterViewPr>
    <p:cViewPr>
      <p:scale>
        <a:sx n="125" d="100"/>
        <a:sy n="125" d="100"/>
      </p:scale>
      <p:origin x="0" y="-78"/>
    </p:cViewPr>
  </p:sorter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1.xml"/><Relationship Id="rId7" Type="http://schemas.openxmlformats.org/officeDocument/2006/relationships/slideMaster" Target="slideMasters/slideMaster4.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6.xml"/><Relationship Id="rId20" Type="http://schemas.openxmlformats.org/officeDocument/2006/relationships/slide" Target="slides/slide10.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1.xml"/><Relationship Id="rId24"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slide" Target="slides/slide5.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Master" Target="slideMasters/slideMaster7.xml"/><Relationship Id="rId19" Type="http://schemas.openxmlformats.org/officeDocument/2006/relationships/slide" Target="slides/slide9.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23/07/2015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23/07/2015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41537176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823725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demonstrates the way </a:t>
            </a:r>
            <a:r>
              <a:rPr lang="en-US" dirty="0" err="1" smtClean="0"/>
              <a:t>SignalR</a:t>
            </a:r>
            <a:r>
              <a:rPr lang="en-US" dirty="0" smtClean="0"/>
              <a:t> works over an</a:t>
            </a:r>
            <a:r>
              <a:rPr lang="en-US" baseline="0" dirty="0" smtClean="0"/>
              <a:t> HTTP connection using long polling or one of the other pre-Web Socket or pre-Server Sent Events methods.</a:t>
            </a:r>
          </a:p>
          <a:p>
            <a:endParaRPr lang="en-US" baseline="0" dirty="0" smtClean="0"/>
          </a:p>
          <a:p>
            <a:r>
              <a:rPr lang="en-US" baseline="0" dirty="0" smtClean="0"/>
              <a:t>The web server makes an outbound request to the web server. </a:t>
            </a:r>
            <a:r>
              <a:rPr lang="en-US" b="1" baseline="0" dirty="0" smtClean="0"/>
              <a:t>CLICK</a:t>
            </a:r>
            <a:endParaRPr lang="en-US" baseline="0" dirty="0" smtClean="0"/>
          </a:p>
          <a:p>
            <a:r>
              <a:rPr lang="en-US" baseline="0" dirty="0" smtClean="0"/>
              <a:t>If the web server is ready to return something, it does so. </a:t>
            </a:r>
            <a:r>
              <a:rPr lang="en-US" b="1" baseline="0" dirty="0" smtClean="0"/>
              <a:t>CLICK</a:t>
            </a:r>
          </a:p>
          <a:p>
            <a:r>
              <a:rPr lang="en-US" b="0" baseline="0" dirty="0" smtClean="0"/>
              <a:t>Once the server responds, the client begins making the requests again until the server responds. </a:t>
            </a:r>
            <a:r>
              <a:rPr lang="en-US" b="1" baseline="0" dirty="0" smtClean="0"/>
              <a:t>CLICK</a:t>
            </a:r>
            <a:endParaRPr lang="en-US" b="0" baseline="0" dirty="0" smtClean="0"/>
          </a:p>
          <a:p>
            <a:endParaRPr lang="en-US" b="0"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5</a:t>
            </a:fld>
            <a:endParaRPr lang="en-US" dirty="0"/>
          </a:p>
        </p:txBody>
      </p:sp>
    </p:spTree>
    <p:extLst>
      <p:ext uri="{BB962C8B-B14F-4D97-AF65-F5344CB8AC3E}">
        <p14:creationId xmlns:p14="http://schemas.microsoft.com/office/powerpoint/2010/main" val="3551276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demonstrates the way </a:t>
            </a:r>
            <a:r>
              <a:rPr lang="en-US" dirty="0" err="1" smtClean="0"/>
              <a:t>SignalR</a:t>
            </a:r>
            <a:r>
              <a:rPr lang="en-US" dirty="0" smtClean="0"/>
              <a:t> works over an</a:t>
            </a:r>
            <a:r>
              <a:rPr lang="en-US" baseline="0" dirty="0" smtClean="0"/>
              <a:t> HTTP connection using Web Sockets or Server Sent Events. </a:t>
            </a:r>
          </a:p>
          <a:p>
            <a:endParaRPr lang="en-US" baseline="0" dirty="0" smtClean="0"/>
          </a:p>
          <a:p>
            <a:r>
              <a:rPr lang="en-US" baseline="0" dirty="0" smtClean="0"/>
              <a:t>The client makes the request to determine if the server does real-time. </a:t>
            </a:r>
            <a:r>
              <a:rPr lang="en-US" b="1" baseline="0" dirty="0" smtClean="0"/>
              <a:t>CLICK</a:t>
            </a:r>
            <a:endParaRPr lang="en-US" b="0" baseline="0" dirty="0" smtClean="0"/>
          </a:p>
          <a:p>
            <a:r>
              <a:rPr lang="en-US" b="0" baseline="0" dirty="0" smtClean="0"/>
              <a:t>The server responds to the client to let the client know Web Sockets or SSE are supported. </a:t>
            </a:r>
            <a:r>
              <a:rPr lang="en-US" b="1" baseline="0" dirty="0" smtClean="0"/>
              <a:t>CLICK</a:t>
            </a:r>
            <a:endParaRPr lang="en-US" b="0" baseline="0" dirty="0" smtClean="0"/>
          </a:p>
          <a:p>
            <a:r>
              <a:rPr lang="en-US" b="0" baseline="0" dirty="0" smtClean="0"/>
              <a:t>The real-time connection is established and used for the lifetime of the conversation. </a:t>
            </a:r>
            <a:r>
              <a:rPr lang="en-US" b="1" baseline="0" dirty="0" smtClean="0"/>
              <a:t>CLICK</a:t>
            </a:r>
            <a:endParaRPr lang="en-US" b="0" baseline="0" dirty="0" smtClean="0"/>
          </a:p>
          <a:p>
            <a:endParaRPr lang="en-US" b="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baseline="0" dirty="0" smtClean="0"/>
              <a:t>If both ends of the connection support one of the later, real-time connection methods, real-time communication is enabled.</a:t>
            </a:r>
          </a:p>
        </p:txBody>
      </p:sp>
      <p:sp>
        <p:nvSpPr>
          <p:cNvPr id="4" name="Slide Number Placeholder 3"/>
          <p:cNvSpPr>
            <a:spLocks noGrp="1"/>
          </p:cNvSpPr>
          <p:nvPr>
            <p:ph type="sldNum" sz="quarter" idx="10"/>
          </p:nvPr>
        </p:nvSpPr>
        <p:spPr/>
        <p:txBody>
          <a:bodyPr/>
          <a:lstStyle/>
          <a:p>
            <a:fld id="{82AABF77-E2E4-44CA-BA5C-65E132CF08D8}" type="slidenum">
              <a:rPr lang="en-US" smtClean="0"/>
              <a:pPr/>
              <a:t>6</a:t>
            </a:fld>
            <a:endParaRPr lang="en-US" dirty="0"/>
          </a:p>
        </p:txBody>
      </p:sp>
    </p:spTree>
    <p:extLst>
      <p:ext uri="{BB962C8B-B14F-4D97-AF65-F5344CB8AC3E}">
        <p14:creationId xmlns:p14="http://schemas.microsoft.com/office/powerpoint/2010/main" val="5277197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demonstrates the way </a:t>
            </a:r>
            <a:r>
              <a:rPr lang="en-US" dirty="0" err="1" smtClean="0"/>
              <a:t>SignalR</a:t>
            </a:r>
            <a:r>
              <a:rPr lang="en-US" dirty="0" smtClean="0"/>
              <a:t> works over an</a:t>
            </a:r>
            <a:r>
              <a:rPr lang="en-US" baseline="0" dirty="0" smtClean="0"/>
              <a:t> HTTP connection using Web Sockets or Server Sent Events. </a:t>
            </a:r>
          </a:p>
          <a:p>
            <a:endParaRPr lang="en-US" baseline="0" dirty="0" smtClean="0"/>
          </a:p>
          <a:p>
            <a:r>
              <a:rPr lang="en-US" baseline="0" dirty="0" smtClean="0"/>
              <a:t>The client makes the request to determine if the server does real-time. </a:t>
            </a:r>
            <a:r>
              <a:rPr lang="en-US" b="1" baseline="0" dirty="0" smtClean="0"/>
              <a:t>CLICK</a:t>
            </a:r>
            <a:endParaRPr lang="en-US" b="0" baseline="0" dirty="0" smtClean="0"/>
          </a:p>
          <a:p>
            <a:r>
              <a:rPr lang="en-US" b="0" baseline="0" dirty="0" smtClean="0"/>
              <a:t>The server responds to the client to let the client know Web Sockets or SSE are supported. </a:t>
            </a:r>
            <a:r>
              <a:rPr lang="en-US" b="1" baseline="0" dirty="0" smtClean="0"/>
              <a:t>CLICK</a:t>
            </a:r>
            <a:endParaRPr lang="en-US" b="0" baseline="0" dirty="0" smtClean="0"/>
          </a:p>
          <a:p>
            <a:r>
              <a:rPr lang="en-US" b="0" baseline="0" dirty="0" smtClean="0"/>
              <a:t>The real-time connection is established and used for the lifetime of the conversation. </a:t>
            </a:r>
            <a:r>
              <a:rPr lang="en-US" b="1" baseline="0" dirty="0" smtClean="0"/>
              <a:t>CLICK</a:t>
            </a:r>
            <a:endParaRPr lang="en-US" b="0" baseline="0" dirty="0" smtClean="0"/>
          </a:p>
          <a:p>
            <a:endParaRPr lang="en-US" b="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baseline="0" dirty="0" smtClean="0"/>
              <a:t>If both ends of the connection support one of the later, real-time connection methods, real-time communication is enabled.</a:t>
            </a:r>
          </a:p>
        </p:txBody>
      </p:sp>
      <p:sp>
        <p:nvSpPr>
          <p:cNvPr id="4" name="Slide Number Placeholder 3"/>
          <p:cNvSpPr>
            <a:spLocks noGrp="1"/>
          </p:cNvSpPr>
          <p:nvPr>
            <p:ph type="sldNum" sz="quarter" idx="10"/>
          </p:nvPr>
        </p:nvSpPr>
        <p:spPr/>
        <p:txBody>
          <a:bodyPr/>
          <a:lstStyle/>
          <a:p>
            <a:fld id="{82AABF77-E2E4-44CA-BA5C-65E132CF08D8}" type="slidenum">
              <a:rPr lang="en-US" smtClean="0"/>
              <a:pPr/>
              <a:t>7</a:t>
            </a:fld>
            <a:endParaRPr lang="en-US" dirty="0"/>
          </a:p>
        </p:txBody>
      </p:sp>
    </p:spTree>
    <p:extLst>
      <p:ext uri="{BB962C8B-B14F-4D97-AF65-F5344CB8AC3E}">
        <p14:creationId xmlns:p14="http://schemas.microsoft.com/office/powerpoint/2010/main" val="12238121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dirty="0"/>
          </a:p>
        </p:txBody>
      </p:sp>
      <p:sp>
        <p:nvSpPr>
          <p:cNvPr id="6" name="Text Placeholder 5"/>
          <p:cNvSpPr>
            <a:spLocks noGrp="1"/>
          </p:cNvSpPr>
          <p:nvPr>
            <p:ph type="body" sz="quarter" idx="10" hasCustomPrompt="1"/>
          </p:nvPr>
        </p:nvSpPr>
        <p:spPr>
          <a:xfrm>
            <a:off x="6638425" y="5517221"/>
            <a:ext cx="5013325" cy="1026863"/>
          </a:xfrm>
        </p:spPr>
        <p:txBody>
          <a:bodyPr/>
          <a:lstStyle>
            <a:lvl1pPr>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340172088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graphicFrame>
        <p:nvGraphicFramePr>
          <p:cNvPr id="6" name="Table 5"/>
          <p:cNvGraphicFramePr>
            <a:graphicFrameLocks noGrp="1"/>
          </p:cNvGraphicFramePr>
          <p:nvPr>
            <p:extLst/>
          </p:nvPr>
        </p:nvGraphicFramePr>
        <p:xfrm>
          <a:off x="584200" y="1476596"/>
          <a:ext cx="11056420" cy="4320392"/>
        </p:xfrm>
        <a:graphic>
          <a:graphicData uri="http://schemas.openxmlformats.org/drawingml/2006/table">
            <a:tbl>
              <a:tblPr firstRow="1" bandRow="1">
                <a:tableStyleId>{5C22544A-7EE6-4342-B048-85BDC9FD1C3A}</a:tableStyleId>
              </a:tblPr>
              <a:tblGrid>
                <a:gridCol w="2764105"/>
                <a:gridCol w="2764105"/>
                <a:gridCol w="2764105"/>
                <a:gridCol w="2764105"/>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3815959590"/>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69017667"/>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348264084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ingleTitle">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smtClean="0"/>
              <a:t>Click to edit Master title style</a:t>
            </a:r>
            <a:endParaRPr lang="en-US" dirty="0"/>
          </a:p>
        </p:txBody>
      </p:sp>
    </p:spTree>
    <p:extLst>
      <p:ext uri="{BB962C8B-B14F-4D97-AF65-F5344CB8AC3E}">
        <p14:creationId xmlns:p14="http://schemas.microsoft.com/office/powerpoint/2010/main" val="15466006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Logo on Background">
    <p:bg>
      <p:bgPr>
        <a:solidFill>
          <a:schemeClr val="tx2">
            <a:lumMod val="50000"/>
          </a:schemeClr>
        </a:solidFill>
        <a:effectLst/>
      </p:bgPr>
    </p:bg>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450202" y="5503176"/>
            <a:ext cx="8639369" cy="711824"/>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2012 Microsoft Corporation. All rights reserved. Microsoft, Windows, Windows Vista and other product names are or may be registered trademarks and/or trademarks in the U.S. and/or other countries.</a:t>
            </a:r>
          </a:p>
          <a:p>
            <a:pPr defTabSz="913924" eaLnBrk="0" hangingPunct="0"/>
            <a:r>
              <a:rPr lang="en-US" sz="686" dirty="0">
                <a:gradFill>
                  <a:gsLst>
                    <a:gs pos="0">
                      <a:srgbClr val="FFFFFF"/>
                    </a:gs>
                    <a:gs pos="100000">
                      <a:srgbClr val="FFFFFF"/>
                    </a:gs>
                  </a:gsLst>
                  <a:lin ang="5400000" scaled="0"/>
                </a:gradFill>
                <a:cs typeface="Segoe UI" pitchFamily="34" charset="0"/>
              </a:rPr>
              <a:t>The </a:t>
            </a:r>
            <a:r>
              <a:rPr lang="en-US" sz="686" dirty="0" smtClean="0">
                <a:gradFill>
                  <a:gsLst>
                    <a:gs pos="0">
                      <a:srgbClr val="FFFFFF"/>
                    </a:gs>
                    <a:gs pos="100000">
                      <a:srgbClr val="FFFFFF"/>
                    </a:gs>
                  </a:gsLst>
                  <a:lin ang="5400000" scaled="0"/>
                </a:gradFill>
                <a:cs typeface="Segoe UI" pitchFamily="34" charset="0"/>
              </a:rPr>
              <a:t>information herein </a:t>
            </a:r>
            <a:r>
              <a:rPr lang="en-US" sz="686" dirty="0">
                <a:gradFill>
                  <a:gsLst>
                    <a:gs pos="0">
                      <a:srgbClr val="FFFFFF"/>
                    </a:gs>
                    <a:gs pos="100000">
                      <a:srgbClr val="FFFFFF"/>
                    </a:gs>
                  </a:gsLst>
                  <a:lin ang="5400000" scaled="0"/>
                </a:gradFill>
                <a:cs typeface="Segoe UI" pitchFamily="34" charset="0"/>
              </a:rPr>
              <a:t>is for informational purposes only and represents the current view of Microsoft Corporation as of the date of this presentation.  Because Microsoft must respond to changing market conditions, it should not be interpreted to </a:t>
            </a:r>
            <a:r>
              <a:rPr lang="en-US" sz="686" dirty="0" smtClean="0">
                <a:gradFill>
                  <a:gsLst>
                    <a:gs pos="0">
                      <a:srgbClr val="FFFFFF"/>
                    </a:gs>
                    <a:gs pos="100000">
                      <a:srgbClr val="FFFFFF"/>
                    </a:gs>
                  </a:gsLst>
                  <a:lin ang="5400000" scaled="0"/>
                </a:gradFill>
                <a:cs typeface="Segoe UI" pitchFamily="34" charset="0"/>
              </a:rPr>
              <a:t>be </a:t>
            </a:r>
            <a:r>
              <a:rPr lang="en-US" sz="686" dirty="0">
                <a:gradFill>
                  <a:gsLst>
                    <a:gs pos="0">
                      <a:srgbClr val="FFFFFF"/>
                    </a:gs>
                    <a:gs pos="100000">
                      <a:srgbClr val="FFFFFF"/>
                    </a:gs>
                  </a:gsLst>
                  <a:lin ang="5400000" scaled="0"/>
                </a:gradFill>
                <a:cs typeface="Segoe UI" pitchFamily="34" charset="0"/>
              </a:rPr>
              <a:t>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invGray">
          <a:xfrm>
            <a:off x="667916" y="4562112"/>
            <a:ext cx="3223861" cy="690695"/>
          </a:xfrm>
          <a:prstGeom prst="rect">
            <a:avLst/>
          </a:prstGeom>
        </p:spPr>
      </p:pic>
    </p:spTree>
    <p:extLst>
      <p:ext uri="{BB962C8B-B14F-4D97-AF65-F5344CB8AC3E}">
        <p14:creationId xmlns:p14="http://schemas.microsoft.com/office/powerpoint/2010/main" val="229626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1082703088"/>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799"/>
            <a:ext cx="11151917"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spTree>
    <p:extLst>
      <p:ext uri="{BB962C8B-B14F-4D97-AF65-F5344CB8AC3E}">
        <p14:creationId xmlns:p14="http://schemas.microsoft.com/office/powerpoint/2010/main" val="1536809532"/>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Demo">
    <p:bg>
      <p:bgPr>
        <a:solidFill>
          <a:srgbClr val="3C454F"/>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06173"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TextBox 3"/>
          <p:cNvSpPr txBox="1"/>
          <p:nvPr/>
        </p:nvSpPr>
        <p:spPr>
          <a:xfrm>
            <a:off x="606174" y="2586375"/>
            <a:ext cx="11034445" cy="1015663"/>
          </a:xfrm>
          <a:prstGeom prst="rect">
            <a:avLst/>
          </a:prstGeom>
          <a:noFill/>
        </p:spPr>
        <p:txBody>
          <a:bodyPr wrap="square" rtlCol="0">
            <a:spAutoFit/>
          </a:bodyPr>
          <a:lstStyle/>
          <a:p>
            <a:r>
              <a:rPr lang="en-US" sz="6000" kern="1200" dirty="0" smtClean="0">
                <a:solidFill>
                  <a:srgbClr val="289FD7"/>
                </a:solidFill>
                <a:latin typeface="+mj-lt"/>
                <a:ea typeface="+mj-ea"/>
                <a:cs typeface="+mj-cs"/>
              </a:rPr>
              <a:t>Demo</a:t>
            </a:r>
            <a:endParaRPr lang="en-US" sz="6000" kern="1200" dirty="0">
              <a:solidFill>
                <a:srgbClr val="289FD7"/>
              </a:solidFill>
              <a:latin typeface="+mj-lt"/>
              <a:ea typeface="+mj-ea"/>
              <a:cs typeface="+mj-cs"/>
            </a:endParaRPr>
          </a:p>
        </p:txBody>
      </p:sp>
    </p:spTree>
    <p:extLst>
      <p:ext uri="{BB962C8B-B14F-4D97-AF65-F5344CB8AC3E}">
        <p14:creationId xmlns:p14="http://schemas.microsoft.com/office/powerpoint/2010/main" val="2033160212"/>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a:prstGeom prst="rect">
            <a:avLst/>
          </a:prstGeo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391594238"/>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a:prstGeom prst="rect">
            <a:avLst/>
          </a:prstGeo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2621729648"/>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ustom Layout">
    <p:bg>
      <p:bgPr>
        <a:solidFill>
          <a:srgbClr val="0171B0"/>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3C454F"/>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3529702065"/>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1480839365"/>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1419455"/>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766959731"/>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264631055"/>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graphicFrame>
        <p:nvGraphicFramePr>
          <p:cNvPr id="6" name="Table 5"/>
          <p:cNvGraphicFramePr>
            <a:graphicFrameLocks noGrp="1"/>
          </p:cNvGraphicFramePr>
          <p:nvPr>
            <p:extLst/>
          </p:nvPr>
        </p:nvGraphicFramePr>
        <p:xfrm>
          <a:off x="584200" y="1476596"/>
          <a:ext cx="11056420" cy="4320392"/>
        </p:xfrm>
        <a:graphic>
          <a:graphicData uri="http://schemas.openxmlformats.org/drawingml/2006/table">
            <a:tbl>
              <a:tblPr firstRow="1" bandRow="1">
                <a:tableStyleId>{93296810-A885-4BE3-A3E7-6D5BEEA58F35}</a:tableStyleId>
              </a:tblPr>
              <a:tblGrid>
                <a:gridCol w="2764105"/>
                <a:gridCol w="2764105"/>
                <a:gridCol w="2764105"/>
                <a:gridCol w="2764105"/>
              </a:tblGrid>
              <a:tr h="644435">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93844226"/>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80B94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49767957"/>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2477380986"/>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934856821"/>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13708965"/>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274835081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_Custom Layout">
    <p:bg>
      <p:bgPr>
        <a:solidFill>
          <a:srgbClr val="1D4380"/>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289FD7"/>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2971626565"/>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436774189"/>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graphicFrame>
        <p:nvGraphicFramePr>
          <p:cNvPr id="6" name="Table 5"/>
          <p:cNvGraphicFramePr>
            <a:graphicFrameLocks noGrp="1"/>
          </p:cNvGraphicFramePr>
          <p:nvPr>
            <p:extLst/>
          </p:nvPr>
        </p:nvGraphicFramePr>
        <p:xfrm>
          <a:off x="584200" y="1476596"/>
          <a:ext cx="11056420" cy="4320392"/>
        </p:xfrm>
        <a:graphic>
          <a:graphicData uri="http://schemas.openxmlformats.org/drawingml/2006/table">
            <a:tbl>
              <a:tblPr firstRow="1" bandRow="1">
                <a:tableStyleId>{21E4AEA4-8DFA-4A89-87EB-49C32662AFE0}</a:tableStyleId>
              </a:tblPr>
              <a:tblGrid>
                <a:gridCol w="2764105"/>
                <a:gridCol w="2764105"/>
                <a:gridCol w="2764105"/>
                <a:gridCol w="2764105"/>
              </a:tblGrid>
              <a:tr h="644435">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r>
              <a:tr h="1225319">
                <a:tc>
                  <a:txBody>
                    <a:bodyPr/>
                    <a:lstStyle/>
                    <a:p>
                      <a:r>
                        <a:rPr lang="en-US" sz="1600" dirty="0" smtClean="0"/>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1967823672"/>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3C454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66415571"/>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1599517270"/>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3891001827"/>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92258535"/>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3804317622"/>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15294186"/>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graphicFrame>
        <p:nvGraphicFramePr>
          <p:cNvPr id="6" name="Table 5"/>
          <p:cNvGraphicFramePr>
            <a:graphicFrameLocks noGrp="1"/>
          </p:cNvGraphicFramePr>
          <p:nvPr/>
        </p:nvGraphicFramePr>
        <p:xfrm>
          <a:off x="584200" y="1476596"/>
          <a:ext cx="11056420" cy="4320392"/>
        </p:xfrm>
        <a:graphic>
          <a:graphicData uri="http://schemas.openxmlformats.org/drawingml/2006/table">
            <a:tbl>
              <a:tblPr firstRow="1" bandRow="1">
                <a:tableStyleId>{5C22544A-7EE6-4342-B048-85BDC9FD1C3A}</a:tableStyleId>
              </a:tblPr>
              <a:tblGrid>
                <a:gridCol w="2764105"/>
                <a:gridCol w="2764105"/>
                <a:gridCol w="2764105"/>
                <a:gridCol w="2764105"/>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2238888018"/>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1D438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951670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3_Custom Layout">
    <p:bg>
      <p:bgPr>
        <a:solidFill>
          <a:srgbClr val="61708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BDCD2C"/>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23342617"/>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4057995660"/>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3917183367"/>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552847467"/>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151102724"/>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7674202"/>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graphicFrame>
        <p:nvGraphicFramePr>
          <p:cNvPr id="6" name="Table 5"/>
          <p:cNvGraphicFramePr>
            <a:graphicFrameLocks noGrp="1"/>
          </p:cNvGraphicFramePr>
          <p:nvPr/>
        </p:nvGraphicFramePr>
        <p:xfrm>
          <a:off x="584200" y="1476596"/>
          <a:ext cx="11056420" cy="4320392"/>
        </p:xfrm>
        <a:graphic>
          <a:graphicData uri="http://schemas.openxmlformats.org/drawingml/2006/table">
            <a:tbl>
              <a:tblPr firstRow="1" bandRow="1">
                <a:tableStyleId>{5C22544A-7EE6-4342-B048-85BDC9FD1C3A}</a:tableStyleId>
              </a:tblPr>
              <a:tblGrid>
                <a:gridCol w="2764105"/>
                <a:gridCol w="2764105"/>
                <a:gridCol w="2764105"/>
                <a:gridCol w="2764105"/>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594529124"/>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24100140"/>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3008401831"/>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2487589838"/>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8084028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_Custom Layout">
    <p:bg>
      <p:bgPr>
        <a:solidFill>
          <a:schemeClr val="tx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lvl1pPr>
              <a:defRPr>
                <a:solidFill>
                  <a:srgbClr val="289FD7"/>
                </a:solidFill>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289FD7"/>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1103852662"/>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772317609"/>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999673011"/>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05438153"/>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type="blank" preserve="1">
  <p:cSld name="1_Blank">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7378873"/>
      </p:ext>
    </p:extLst>
  </p:cSld>
  <p:clrMapOvr>
    <a:masterClrMapping/>
  </p:clrMapOvr>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134621673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120244673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7718811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25672396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02887473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slideLayout" Target="../slideLayouts/slideLayout18.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2" Type="http://schemas.openxmlformats.org/officeDocument/2006/relationships/slideLayout" Target="../slideLayouts/slideLayout7.xml"/><Relationship Id="rId16" Type="http://schemas.openxmlformats.org/officeDocument/2006/relationships/image" Target="../media/image1.emf"/><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5" Type="http://schemas.openxmlformats.org/officeDocument/2006/relationships/theme" Target="../theme/theme2.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3" Type="http://schemas.openxmlformats.org/officeDocument/2006/relationships/slideLayout" Target="../slideLayouts/slideLayout22.xml"/><Relationship Id="rId7" Type="http://schemas.openxmlformats.org/officeDocument/2006/relationships/slideLayout" Target="../slideLayouts/slideLayout26.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5" Type="http://schemas.openxmlformats.org/officeDocument/2006/relationships/slideLayout" Target="../slideLayouts/slideLayout24.xml"/><Relationship Id="rId4" Type="http://schemas.openxmlformats.org/officeDocument/2006/relationships/slideLayout" Target="../slideLayouts/slideLayout23.xml"/><Relationship Id="rId9" Type="http://schemas.openxmlformats.org/officeDocument/2006/relationships/image" Target="../media/image1.emf"/></Relationships>
</file>

<file path=ppt/slideMasters/_rels/slideMaster4.xml.rels><?xml version="1.0" encoding="UTF-8" standalone="yes"?>
<Relationships xmlns="http://schemas.openxmlformats.org/package/2006/relationships"><Relationship Id="rId8" Type="http://schemas.openxmlformats.org/officeDocument/2006/relationships/theme" Target="../theme/theme4.xml"/><Relationship Id="rId3" Type="http://schemas.openxmlformats.org/officeDocument/2006/relationships/slideLayout" Target="../slideLayouts/slideLayout29.xml"/><Relationship Id="rId7" Type="http://schemas.openxmlformats.org/officeDocument/2006/relationships/slideLayout" Target="../slideLayouts/slideLayout33.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5" Type="http://schemas.openxmlformats.org/officeDocument/2006/relationships/slideLayout" Target="../slideLayouts/slideLayout31.xml"/><Relationship Id="rId4" Type="http://schemas.openxmlformats.org/officeDocument/2006/relationships/slideLayout" Target="../slideLayouts/slideLayout30.xml"/><Relationship Id="rId9" Type="http://schemas.openxmlformats.org/officeDocument/2006/relationships/image" Target="../media/image1.emf"/></Relationships>
</file>

<file path=ppt/slideMasters/_rels/slideMaster5.xml.rels><?xml version="1.0" encoding="UTF-8" standalone="yes"?>
<Relationships xmlns="http://schemas.openxmlformats.org/package/2006/relationships"><Relationship Id="rId8" Type="http://schemas.openxmlformats.org/officeDocument/2006/relationships/theme" Target="../theme/theme5.xml"/><Relationship Id="rId3" Type="http://schemas.openxmlformats.org/officeDocument/2006/relationships/slideLayout" Target="../slideLayouts/slideLayout36.xml"/><Relationship Id="rId7" Type="http://schemas.openxmlformats.org/officeDocument/2006/relationships/slideLayout" Target="../slideLayouts/slideLayout40.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5" Type="http://schemas.openxmlformats.org/officeDocument/2006/relationships/slideLayout" Target="../slideLayouts/slideLayout38.xml"/><Relationship Id="rId4" Type="http://schemas.openxmlformats.org/officeDocument/2006/relationships/slideLayout" Target="../slideLayouts/slideLayout37.xml"/><Relationship Id="rId9" Type="http://schemas.openxmlformats.org/officeDocument/2006/relationships/image" Target="../media/image1.emf"/></Relationships>
</file>

<file path=ppt/slideMasters/_rels/slideMaster6.xml.rels><?xml version="1.0" encoding="UTF-8" standalone="yes"?>
<Relationships xmlns="http://schemas.openxmlformats.org/package/2006/relationships"><Relationship Id="rId8" Type="http://schemas.openxmlformats.org/officeDocument/2006/relationships/theme" Target="../theme/theme6.xml"/><Relationship Id="rId3" Type="http://schemas.openxmlformats.org/officeDocument/2006/relationships/slideLayout" Target="../slideLayouts/slideLayout43.xml"/><Relationship Id="rId7" Type="http://schemas.openxmlformats.org/officeDocument/2006/relationships/slideLayout" Target="../slideLayouts/slideLayout47.xml"/><Relationship Id="rId2" Type="http://schemas.openxmlformats.org/officeDocument/2006/relationships/slideLayout" Target="../slideLayouts/slideLayout42.xml"/><Relationship Id="rId1" Type="http://schemas.openxmlformats.org/officeDocument/2006/relationships/slideLayout" Target="../slideLayouts/slideLayout41.xml"/><Relationship Id="rId6" Type="http://schemas.openxmlformats.org/officeDocument/2006/relationships/slideLayout" Target="../slideLayouts/slideLayout46.xml"/><Relationship Id="rId5" Type="http://schemas.openxmlformats.org/officeDocument/2006/relationships/slideLayout" Target="../slideLayouts/slideLayout45.xml"/><Relationship Id="rId4" Type="http://schemas.openxmlformats.org/officeDocument/2006/relationships/slideLayout" Target="../slideLayouts/slideLayout44.xml"/><Relationship Id="rId9" Type="http://schemas.openxmlformats.org/officeDocument/2006/relationships/image" Target="../media/image1.emf"/></Relationships>
</file>

<file path=ppt/slideMasters/_rels/slideMaster7.xml.rels><?xml version="1.0" encoding="UTF-8" standalone="yes"?>
<Relationships xmlns="http://schemas.openxmlformats.org/package/2006/relationships"><Relationship Id="rId8" Type="http://schemas.openxmlformats.org/officeDocument/2006/relationships/theme" Target="../theme/theme7.xml"/><Relationship Id="rId3" Type="http://schemas.openxmlformats.org/officeDocument/2006/relationships/slideLayout" Target="../slideLayouts/slideLayout50.xml"/><Relationship Id="rId7" Type="http://schemas.openxmlformats.org/officeDocument/2006/relationships/slideLayout" Target="../slideLayouts/slideLayout54.xml"/><Relationship Id="rId2" Type="http://schemas.openxmlformats.org/officeDocument/2006/relationships/slideLayout" Target="../slideLayouts/slideLayout49.xml"/><Relationship Id="rId1" Type="http://schemas.openxmlformats.org/officeDocument/2006/relationships/slideLayout" Target="../slideLayouts/slideLayout48.xml"/><Relationship Id="rId6" Type="http://schemas.openxmlformats.org/officeDocument/2006/relationships/slideLayout" Target="../slideLayouts/slideLayout53.xml"/><Relationship Id="rId5" Type="http://schemas.openxmlformats.org/officeDocument/2006/relationships/slideLayout" Target="../slideLayouts/slideLayout52.xml"/><Relationship Id="rId4" Type="http://schemas.openxmlformats.org/officeDocument/2006/relationships/slideLayout" Target="../slideLayouts/slideLayout51.xml"/><Relationship Id="rId9"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289FD7"/>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36150" y="3765871"/>
            <a:ext cx="10515600" cy="1325563"/>
          </a:xfrm>
          <a:prstGeom prst="rect">
            <a:avLst/>
          </a:prstGeom>
        </p:spPr>
        <p:txBody>
          <a:bodyPr vert="horz" lIns="91440" tIns="45720" rIns="91440" bIns="45720" rtlCol="0" anchor="t">
            <a:noAutofit/>
          </a:bodyPr>
          <a:lstStyle/>
          <a:p>
            <a:r>
              <a:rPr lang="en-US" dirty="0" smtClean="0"/>
              <a:t>Topic/Title</a:t>
            </a:r>
            <a:endParaRPr lang="en-US" dirty="0"/>
          </a:p>
        </p:txBody>
      </p:sp>
      <p:sp>
        <p:nvSpPr>
          <p:cNvPr id="3" name="Text Placeholder 2"/>
          <p:cNvSpPr>
            <a:spLocks noGrp="1"/>
          </p:cNvSpPr>
          <p:nvPr>
            <p:ph type="body" idx="1"/>
          </p:nvPr>
        </p:nvSpPr>
        <p:spPr>
          <a:xfrm>
            <a:off x="5739829" y="5363109"/>
            <a:ext cx="5911921" cy="813853"/>
          </a:xfrm>
          <a:prstGeom prst="rect">
            <a:avLst/>
          </a:prstGeom>
        </p:spPr>
        <p:txBody>
          <a:bodyPr vert="horz" lIns="91440" tIns="45720" rIns="91440" bIns="45720" rtlCol="0">
            <a:normAutofit/>
          </a:bodyPr>
          <a:lstStyle/>
          <a:p>
            <a:pPr lvl="0"/>
            <a:r>
              <a:rPr lang="en-US" dirty="0" smtClean="0"/>
              <a:t>Presenter Name</a:t>
            </a:r>
          </a:p>
          <a:p>
            <a:pPr lvl="0"/>
            <a:r>
              <a:rPr lang="en-US" dirty="0" smtClean="0"/>
              <a:t>Title</a:t>
            </a:r>
            <a:endParaRPr lang="en-US" dirty="0"/>
          </a:p>
        </p:txBody>
      </p:sp>
    </p:spTree>
    <p:extLst>
      <p:ext uri="{BB962C8B-B14F-4D97-AF65-F5344CB8AC3E}">
        <p14:creationId xmlns:p14="http://schemas.microsoft.com/office/powerpoint/2010/main" val="248968920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Lst>
  <p:timing>
    <p:tnLst>
      <p:par>
        <p:cTn id="1" dur="indefinite" restart="never" nodeType="tmRoot"/>
      </p:par>
    </p:tnLst>
  </p:timing>
  <p:txStyles>
    <p:titleStyle>
      <a:lvl1pPr algn="r" defTabSz="914400" rtl="0" eaLnBrk="1" latinLnBrk="0" hangingPunct="1">
        <a:lnSpc>
          <a:spcPct val="90000"/>
        </a:lnSpc>
        <a:spcBef>
          <a:spcPct val="0"/>
        </a:spcBef>
        <a:buNone/>
        <a:defRPr sz="9600" kern="1200">
          <a:solidFill>
            <a:schemeClr val="bg1"/>
          </a:solidFill>
          <a:latin typeface="Segoe UI Light" panose="020B0502040204020203" pitchFamily="34" charset="0"/>
          <a:ea typeface="+mj-ea"/>
          <a:cs typeface="Segoe UI Light" panose="020B0502040204020203" pitchFamily="34" charset="0"/>
        </a:defRPr>
      </a:lvl1pPr>
    </p:titleStyle>
    <p:bodyStyle>
      <a:lvl1pPr marL="0" indent="0" algn="r" defTabSz="914400" rtl="0" eaLnBrk="1" latinLnBrk="0" hangingPunct="1">
        <a:lnSpc>
          <a:spcPct val="90000"/>
        </a:lnSpc>
        <a:spcBef>
          <a:spcPts val="1000"/>
        </a:spcBef>
        <a:buFont typeface="Arial" panose="020B0604020202020204" pitchFamily="34" charset="0"/>
        <a:buNone/>
        <a:defRPr sz="1800" b="0" kern="1200">
          <a:solidFill>
            <a:srgbClr val="1D4380"/>
          </a:solidFill>
          <a:latin typeface="Segoe UI Semibold" panose="020B0702040204020203" pitchFamily="34" charset="0"/>
          <a:ea typeface="+mn-ea"/>
          <a:cs typeface="Segoe UI Semibold" panose="020B07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Light" panose="020B0502040204020203" pitchFamily="34" charset="0"/>
          <a:ea typeface="+mn-ea"/>
          <a:cs typeface="Segoe UI Light"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Light" panose="020B0502040204020203" pitchFamily="34" charset="0"/>
          <a:ea typeface="+mn-ea"/>
          <a:cs typeface="Segoe UI Light"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171B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p:nvPicPr>
        <p:blipFill>
          <a:blip r:embed="rId16"/>
          <a:stretch>
            <a:fillRect/>
          </a:stretch>
        </p:blipFill>
        <p:spPr>
          <a:xfrm>
            <a:off x="448633" y="-1916710"/>
            <a:ext cx="1916710" cy="1916710"/>
          </a:xfrm>
          <a:prstGeom prst="rect">
            <a:avLst/>
          </a:prstGeom>
        </p:spPr>
      </p:pic>
      <p:sp>
        <p:nvSpPr>
          <p:cNvPr id="8" name="Rectangle 7"/>
          <p:cNvSpPr/>
          <p:nvPr/>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 y="0"/>
            <a:ext cx="123290" cy="6858000"/>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86055108"/>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 id="2147483735" r:id="rId13"/>
    <p:sldLayoutId id="2147483736" r:id="rId14"/>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80B94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p:nvPicPr>
        <p:blipFill>
          <a:blip r:embed="rId9"/>
          <a:stretch>
            <a:fillRect/>
          </a:stretch>
        </p:blipFill>
        <p:spPr>
          <a:xfrm>
            <a:off x="448633" y="-1916710"/>
            <a:ext cx="1916710" cy="1916710"/>
          </a:xfrm>
          <a:prstGeom prst="rect">
            <a:avLst/>
          </a:prstGeom>
        </p:spPr>
      </p:pic>
      <p:sp>
        <p:nvSpPr>
          <p:cNvPr id="8" name="Rectangle 7"/>
          <p:cNvSpPr/>
          <p:nvPr/>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 y="0"/>
            <a:ext cx="123290" cy="6858000"/>
          </a:xfrm>
          <a:prstGeom prst="rect">
            <a:avLst/>
          </a:prstGeom>
          <a:solidFill>
            <a:srgbClr val="BDCD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57993726"/>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3C454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p:nvPicPr>
        <p:blipFill>
          <a:blip r:embed="rId9"/>
          <a:stretch>
            <a:fillRect/>
          </a:stretch>
        </p:blipFill>
        <p:spPr>
          <a:xfrm>
            <a:off x="448633" y="-1916710"/>
            <a:ext cx="1916710" cy="1916710"/>
          </a:xfrm>
          <a:prstGeom prst="rect">
            <a:avLst/>
          </a:prstGeom>
        </p:spPr>
      </p:pic>
      <p:sp>
        <p:nvSpPr>
          <p:cNvPr id="8" name="Rectangle 7"/>
          <p:cNvSpPr/>
          <p:nvPr/>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 y="0"/>
            <a:ext cx="123290" cy="6858000"/>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94906188"/>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1D438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p:nvPicPr>
        <p:blipFill>
          <a:blip r:embed="rId9"/>
          <a:stretch>
            <a:fillRect/>
          </a:stretch>
        </p:blipFill>
        <p:spPr>
          <a:xfrm>
            <a:off x="448633" y="-1916710"/>
            <a:ext cx="1916710" cy="1916710"/>
          </a:xfrm>
          <a:prstGeom prst="rect">
            <a:avLst/>
          </a:prstGeom>
        </p:spPr>
      </p:pic>
      <p:sp>
        <p:nvSpPr>
          <p:cNvPr id="8" name="Rectangle 7"/>
          <p:cNvSpPr/>
          <p:nvPr/>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 y="0"/>
            <a:ext cx="123290" cy="6858000"/>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81375015"/>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p:nvPicPr>
        <p:blipFill>
          <a:blip r:embed="rId9"/>
          <a:stretch>
            <a:fillRect/>
          </a:stretch>
        </p:blipFill>
        <p:spPr>
          <a:xfrm>
            <a:off x="448633" y="-1916710"/>
            <a:ext cx="1916710" cy="1916710"/>
          </a:xfrm>
          <a:prstGeom prst="rect">
            <a:avLst/>
          </a:prstGeom>
        </p:spPr>
      </p:pic>
      <p:sp>
        <p:nvSpPr>
          <p:cNvPr id="8" name="Rectangle 7"/>
          <p:cNvSpPr/>
          <p:nvPr/>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 y="0"/>
            <a:ext cx="123290" cy="6858000"/>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85440417"/>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rgbClr val="61708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rgbClr val="61708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rgbClr val="61708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rgbClr val="61708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rgbClr val="61708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p:nvPicPr>
        <p:blipFill>
          <a:blip r:embed="rId9"/>
          <a:stretch>
            <a:fillRect/>
          </a:stretch>
        </p:blipFill>
        <p:spPr>
          <a:xfrm>
            <a:off x="448633" y="-1916710"/>
            <a:ext cx="1916710" cy="1916710"/>
          </a:xfrm>
          <a:prstGeom prst="rect">
            <a:avLst/>
          </a:prstGeom>
        </p:spPr>
      </p:pic>
      <p:sp>
        <p:nvSpPr>
          <p:cNvPr id="8" name="Rectangle 7"/>
          <p:cNvSpPr/>
          <p:nvPr/>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 y="0"/>
            <a:ext cx="123290" cy="6858000"/>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61031870"/>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297017" y="2055604"/>
            <a:ext cx="10515600" cy="1325563"/>
          </a:xfrm>
        </p:spPr>
        <p:txBody>
          <a:bodyPr/>
          <a:lstStyle/>
          <a:p>
            <a:r>
              <a:rPr lang="en-US" sz="7200" dirty="0"/>
              <a:t>Connecting the Frontend to the Backend</a:t>
            </a:r>
          </a:p>
        </p:txBody>
      </p:sp>
      <p:sp>
        <p:nvSpPr>
          <p:cNvPr id="6" name="Text Placeholder 5"/>
          <p:cNvSpPr>
            <a:spLocks noGrp="1"/>
          </p:cNvSpPr>
          <p:nvPr>
            <p:ph type="body" sz="quarter" idx="10"/>
          </p:nvPr>
        </p:nvSpPr>
        <p:spPr>
          <a:xfrm>
            <a:off x="5461000" y="3996267"/>
            <a:ext cx="6351617" cy="2319217"/>
          </a:xfrm>
        </p:spPr>
        <p:txBody>
          <a:bodyPr>
            <a:normAutofit/>
          </a:bodyPr>
          <a:lstStyle/>
          <a:p>
            <a:r>
              <a:rPr lang="en-US" sz="2400" dirty="0"/>
              <a:t>[Speaker]</a:t>
            </a:r>
          </a:p>
          <a:p>
            <a:r>
              <a:rPr lang="en-US" dirty="0">
                <a:solidFill>
                  <a:schemeClr val="accent6">
                    <a:lumMod val="40000"/>
                    <a:lumOff val="60000"/>
                    <a:alpha val="98000"/>
                  </a:schemeClr>
                </a:solidFill>
              </a:rPr>
              <a:t>[Company]</a:t>
            </a:r>
          </a:p>
          <a:p>
            <a:endParaRPr lang="en-US" dirty="0">
              <a:solidFill>
                <a:schemeClr val="accent6">
                  <a:lumMod val="40000"/>
                  <a:lumOff val="60000"/>
                  <a:alpha val="98000"/>
                </a:schemeClr>
              </a:solidFill>
            </a:endParaRPr>
          </a:p>
          <a:p>
            <a:r>
              <a:rPr lang="en-US" dirty="0">
                <a:solidFill>
                  <a:schemeClr val="accent6">
                    <a:lumMod val="40000"/>
                    <a:lumOff val="60000"/>
                    <a:alpha val="98000"/>
                  </a:schemeClr>
                </a:solidFill>
              </a:rPr>
              <a:t>Email: [Email]</a:t>
            </a:r>
          </a:p>
          <a:p>
            <a:r>
              <a:rPr lang="en-US" dirty="0">
                <a:solidFill>
                  <a:schemeClr val="accent6">
                    <a:lumMod val="40000"/>
                    <a:lumOff val="60000"/>
                    <a:alpha val="98000"/>
                  </a:schemeClr>
                </a:solidFill>
              </a:rPr>
              <a:t>Twitter: [Twitter]</a:t>
            </a:r>
          </a:p>
        </p:txBody>
      </p:sp>
    </p:spTree>
    <p:extLst>
      <p:ext uri="{BB962C8B-B14F-4D97-AF65-F5344CB8AC3E}">
        <p14:creationId xmlns:p14="http://schemas.microsoft.com/office/powerpoint/2010/main" val="128891001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Socket I.O Messages</a:t>
            </a:r>
            <a:endParaRPr lang="en-US" dirty="0"/>
          </a:p>
        </p:txBody>
      </p:sp>
      <p:sp>
        <p:nvSpPr>
          <p:cNvPr id="3" name="Content Placeholder 2"/>
          <p:cNvSpPr>
            <a:spLocks noGrp="1"/>
          </p:cNvSpPr>
          <p:nvPr>
            <p:ph idx="1"/>
          </p:nvPr>
        </p:nvSpPr>
        <p:spPr/>
        <p:txBody>
          <a:bodyPr/>
          <a:lstStyle/>
          <a:p>
            <a:r>
              <a:rPr lang="en-US" dirty="0" smtClean="0"/>
              <a:t>Clients subscribe to channels/namespaces</a:t>
            </a:r>
            <a:endParaRPr lang="en-US" dirty="0"/>
          </a:p>
          <a:p>
            <a:r>
              <a:rPr lang="en-US" dirty="0" smtClean="0"/>
              <a:t>Can send a variety of data types to multiple clients</a:t>
            </a:r>
          </a:p>
          <a:p>
            <a:r>
              <a:rPr lang="en-US" dirty="0" err="1" smtClean="0"/>
              <a:t>Realtime</a:t>
            </a:r>
            <a:endParaRPr lang="en-US" dirty="0" smtClean="0"/>
          </a:p>
          <a:p>
            <a:r>
              <a:rPr lang="en-US" dirty="0" smtClean="0"/>
              <a:t>Binary Streaming – think video, images </a:t>
            </a:r>
          </a:p>
          <a:p>
            <a:pPr marL="0" indent="0">
              <a:buNone/>
            </a:pPr>
            <a:endParaRPr lang="en-US" dirty="0"/>
          </a:p>
        </p:txBody>
      </p:sp>
    </p:spTree>
    <p:extLst>
      <p:ext uri="{BB962C8B-B14F-4D97-AF65-F5344CB8AC3E}">
        <p14:creationId xmlns:p14="http://schemas.microsoft.com/office/powerpoint/2010/main" val="371947179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a:t>Listening and handling messages</a:t>
            </a:r>
          </a:p>
        </p:txBody>
      </p:sp>
    </p:spTree>
    <p:extLst>
      <p:ext uri="{BB962C8B-B14F-4D97-AF65-F5344CB8AC3E}">
        <p14:creationId xmlns:p14="http://schemas.microsoft.com/office/powerpoint/2010/main" val="428674013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7768264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7" name="Content Placeholder 6"/>
          <p:cNvSpPr>
            <a:spLocks noGrp="1"/>
          </p:cNvSpPr>
          <p:nvPr>
            <p:ph idx="1"/>
          </p:nvPr>
        </p:nvSpPr>
        <p:spPr/>
        <p:txBody>
          <a:bodyPr>
            <a:normAutofit/>
          </a:bodyPr>
          <a:lstStyle/>
          <a:p>
            <a:pPr marL="742950" indent="-742950">
              <a:buFont typeface="+mj-lt"/>
              <a:buAutoNum type="arabicParenR"/>
            </a:pPr>
            <a:r>
              <a:rPr lang="en-GB" dirty="0" smtClean="0"/>
              <a:t>Adding Libraries to the Frontend (jQuery, Socket.IO)</a:t>
            </a:r>
          </a:p>
          <a:p>
            <a:pPr marL="742950" indent="-742950">
              <a:buFont typeface="+mj-lt"/>
              <a:buAutoNum type="arabicParenR"/>
            </a:pPr>
            <a:r>
              <a:rPr lang="en-GB" dirty="0" smtClean="0"/>
              <a:t>Listening for Messages</a:t>
            </a:r>
          </a:p>
          <a:p>
            <a:pPr marL="742950" indent="-742950">
              <a:buFont typeface="+mj-lt"/>
              <a:buAutoNum type="arabicParenR"/>
            </a:pPr>
            <a:r>
              <a:rPr lang="en-GB" dirty="0" smtClean="0"/>
              <a:t>Sending Messages</a:t>
            </a:r>
          </a:p>
          <a:p>
            <a:pPr marL="0" indent="0">
              <a:buNone/>
            </a:pPr>
            <a:endParaRPr lang="en-GB" dirty="0" smtClean="0"/>
          </a:p>
        </p:txBody>
      </p:sp>
    </p:spTree>
    <p:extLst>
      <p:ext uri="{BB962C8B-B14F-4D97-AF65-F5344CB8AC3E}">
        <p14:creationId xmlns:p14="http://schemas.microsoft.com/office/powerpoint/2010/main" val="40664356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a:t>Adding in libraries to the </a:t>
            </a:r>
            <a:r>
              <a:rPr lang="en-US" dirty="0" err="1"/>
              <a:t>FrontEnd</a:t>
            </a:r>
            <a:endParaRPr lang="en-US" dirty="0"/>
          </a:p>
        </p:txBody>
      </p:sp>
    </p:spTree>
    <p:extLst>
      <p:ext uri="{BB962C8B-B14F-4D97-AF65-F5344CB8AC3E}">
        <p14:creationId xmlns:p14="http://schemas.microsoft.com/office/powerpoint/2010/main" val="47227037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Listening for Messages</a:t>
            </a:r>
          </a:p>
        </p:txBody>
      </p:sp>
    </p:spTree>
    <p:extLst>
      <p:ext uri="{BB962C8B-B14F-4D97-AF65-F5344CB8AC3E}">
        <p14:creationId xmlns:p14="http://schemas.microsoft.com/office/powerpoint/2010/main" val="246652433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403241" y="2922909"/>
            <a:ext cx="1811709" cy="181170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rPr>
              <a:t>Client Browser</a:t>
            </a:r>
          </a:p>
        </p:txBody>
      </p:sp>
      <p:sp>
        <p:nvSpPr>
          <p:cNvPr id="5" name="Rectangle 4"/>
          <p:cNvSpPr/>
          <p:nvPr/>
        </p:nvSpPr>
        <p:spPr bwMode="auto">
          <a:xfrm>
            <a:off x="9956015" y="2922909"/>
            <a:ext cx="1811709" cy="181170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rPr>
              <a:t>Web</a:t>
            </a:r>
            <a:br>
              <a:rPr lang="en-US" sz="2200" dirty="0">
                <a:gradFill>
                  <a:gsLst>
                    <a:gs pos="0">
                      <a:srgbClr val="FFFFFF"/>
                    </a:gs>
                    <a:gs pos="100000">
                      <a:srgbClr val="FFFFFF"/>
                    </a:gs>
                  </a:gsLst>
                  <a:lin ang="5400000" scaled="0"/>
                </a:gradFill>
              </a:rPr>
            </a:br>
            <a:r>
              <a:rPr lang="en-US" sz="2200" dirty="0">
                <a:gradFill>
                  <a:gsLst>
                    <a:gs pos="0">
                      <a:srgbClr val="FFFFFF"/>
                    </a:gs>
                    <a:gs pos="100000">
                      <a:srgbClr val="FFFFFF"/>
                    </a:gs>
                  </a:gsLst>
                  <a:lin ang="5400000" scaled="0"/>
                </a:gradFill>
              </a:rPr>
              <a:t>Server</a:t>
            </a:r>
          </a:p>
        </p:txBody>
      </p:sp>
      <p:sp>
        <p:nvSpPr>
          <p:cNvPr id="6" name="Right Arrow 5"/>
          <p:cNvSpPr/>
          <p:nvPr/>
        </p:nvSpPr>
        <p:spPr bwMode="auto">
          <a:xfrm>
            <a:off x="3330012" y="1525192"/>
            <a:ext cx="5905144" cy="670282"/>
          </a:xfrm>
          <a:prstGeom prst="rightArrow">
            <a:avLst/>
          </a:prstGeom>
          <a:solidFill>
            <a:schemeClr val="accent4"/>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rPr>
              <a:t>Got Data?</a:t>
            </a:r>
          </a:p>
        </p:txBody>
      </p:sp>
      <p:sp>
        <p:nvSpPr>
          <p:cNvPr id="7" name="Right Arrow 6"/>
          <p:cNvSpPr/>
          <p:nvPr/>
        </p:nvSpPr>
        <p:spPr bwMode="auto">
          <a:xfrm>
            <a:off x="3330012" y="1942252"/>
            <a:ext cx="5905144" cy="670282"/>
          </a:xfrm>
          <a:prstGeom prst="rightArrow">
            <a:avLst/>
          </a:prstGeom>
          <a:solidFill>
            <a:schemeClr val="accent4"/>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rPr>
              <a:t>Got Data?</a:t>
            </a:r>
          </a:p>
        </p:txBody>
      </p:sp>
      <p:sp>
        <p:nvSpPr>
          <p:cNvPr id="21" name="Right Arrow 20"/>
          <p:cNvSpPr/>
          <p:nvPr/>
        </p:nvSpPr>
        <p:spPr bwMode="auto">
          <a:xfrm>
            <a:off x="3330012" y="2366904"/>
            <a:ext cx="5905144" cy="670282"/>
          </a:xfrm>
          <a:prstGeom prst="rightArrow">
            <a:avLst/>
          </a:prstGeom>
          <a:solidFill>
            <a:schemeClr val="accent4"/>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rPr>
              <a:t>Got Data?</a:t>
            </a:r>
          </a:p>
        </p:txBody>
      </p:sp>
      <p:sp>
        <p:nvSpPr>
          <p:cNvPr id="22" name="Right Arrow 21"/>
          <p:cNvSpPr/>
          <p:nvPr/>
        </p:nvSpPr>
        <p:spPr bwMode="auto">
          <a:xfrm>
            <a:off x="3330012" y="2776372"/>
            <a:ext cx="5905144" cy="670282"/>
          </a:xfrm>
          <a:prstGeom prst="rightArrow">
            <a:avLst/>
          </a:prstGeom>
          <a:solidFill>
            <a:schemeClr val="accent4"/>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rPr>
              <a:t>Got Data?</a:t>
            </a:r>
          </a:p>
        </p:txBody>
      </p:sp>
      <p:sp>
        <p:nvSpPr>
          <p:cNvPr id="27" name="Right Arrow 26"/>
          <p:cNvSpPr/>
          <p:nvPr/>
        </p:nvSpPr>
        <p:spPr bwMode="auto">
          <a:xfrm flipH="1">
            <a:off x="3132909" y="3216208"/>
            <a:ext cx="5905144" cy="670282"/>
          </a:xfrm>
          <a:prstGeom prst="rightArrow">
            <a:avLst/>
          </a:prstGeom>
          <a:solidFill>
            <a:schemeClr val="accent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rPr>
              <a:t>Here’s some data!</a:t>
            </a:r>
          </a:p>
        </p:txBody>
      </p:sp>
      <p:sp>
        <p:nvSpPr>
          <p:cNvPr id="28" name="Right Arrow 27"/>
          <p:cNvSpPr/>
          <p:nvPr/>
        </p:nvSpPr>
        <p:spPr bwMode="auto">
          <a:xfrm>
            <a:off x="3330012" y="3646135"/>
            <a:ext cx="5905144" cy="670282"/>
          </a:xfrm>
          <a:prstGeom prst="rightArrow">
            <a:avLst/>
          </a:prstGeom>
          <a:solidFill>
            <a:schemeClr val="accent4"/>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rPr>
              <a:t>Got Data?</a:t>
            </a:r>
          </a:p>
        </p:txBody>
      </p:sp>
      <p:sp>
        <p:nvSpPr>
          <p:cNvPr id="29" name="Right Arrow 28"/>
          <p:cNvSpPr/>
          <p:nvPr/>
        </p:nvSpPr>
        <p:spPr bwMode="auto">
          <a:xfrm>
            <a:off x="3330012" y="4065512"/>
            <a:ext cx="5905144" cy="670282"/>
          </a:xfrm>
          <a:prstGeom prst="rightArrow">
            <a:avLst/>
          </a:prstGeom>
          <a:solidFill>
            <a:schemeClr val="accent4"/>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rPr>
              <a:t>Got Data?</a:t>
            </a:r>
          </a:p>
        </p:txBody>
      </p:sp>
      <p:sp>
        <p:nvSpPr>
          <p:cNvPr id="30" name="Right Arrow 29"/>
          <p:cNvSpPr/>
          <p:nvPr/>
        </p:nvSpPr>
        <p:spPr bwMode="auto">
          <a:xfrm>
            <a:off x="3330012" y="4484889"/>
            <a:ext cx="5905144" cy="670282"/>
          </a:xfrm>
          <a:prstGeom prst="rightArrow">
            <a:avLst/>
          </a:prstGeom>
          <a:solidFill>
            <a:schemeClr val="accent4"/>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rPr>
              <a:t>Got Data?</a:t>
            </a:r>
          </a:p>
        </p:txBody>
      </p:sp>
      <p:sp>
        <p:nvSpPr>
          <p:cNvPr id="31" name="Right Arrow 30"/>
          <p:cNvSpPr/>
          <p:nvPr/>
        </p:nvSpPr>
        <p:spPr bwMode="auto">
          <a:xfrm>
            <a:off x="3330012" y="4914816"/>
            <a:ext cx="5905144" cy="670282"/>
          </a:xfrm>
          <a:prstGeom prst="rightArrow">
            <a:avLst/>
          </a:prstGeom>
          <a:solidFill>
            <a:schemeClr val="accent4"/>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rPr>
              <a:t>Got Data?</a:t>
            </a:r>
          </a:p>
        </p:txBody>
      </p:sp>
      <p:sp>
        <p:nvSpPr>
          <p:cNvPr id="13" name="Title 3"/>
          <p:cNvSpPr>
            <a:spLocks noGrp="1"/>
          </p:cNvSpPr>
          <p:nvPr>
            <p:ph type="title"/>
          </p:nvPr>
        </p:nvSpPr>
        <p:spPr/>
        <p:txBody>
          <a:bodyPr>
            <a:normAutofit/>
          </a:bodyPr>
          <a:lstStyle/>
          <a:p>
            <a:r>
              <a:rPr lang="en-US" dirty="0" smtClean="0">
                <a:solidFill>
                  <a:schemeClr val="tx1"/>
                </a:solidFill>
              </a:rPr>
              <a:t>Without real-time</a:t>
            </a:r>
            <a:endParaRPr lang="en-US" dirty="0">
              <a:solidFill>
                <a:schemeClr val="tx1"/>
              </a:solidFill>
            </a:endParaRPr>
          </a:p>
        </p:txBody>
      </p:sp>
    </p:spTree>
    <p:extLst>
      <p:ext uri="{BB962C8B-B14F-4D97-AF65-F5344CB8AC3E}">
        <p14:creationId xmlns:p14="http://schemas.microsoft.com/office/powerpoint/2010/main" val="422991577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400" fill="hold"/>
                                        <p:tgtEl>
                                          <p:spTgt spid="6"/>
                                        </p:tgtEl>
                                        <p:attrNameLst>
                                          <p:attrName>ppt_x</p:attrName>
                                        </p:attrNameLst>
                                      </p:cBhvr>
                                      <p:tavLst>
                                        <p:tav tm="0">
                                          <p:val>
                                            <p:strVal val="0-#ppt_w/2"/>
                                          </p:val>
                                        </p:tav>
                                        <p:tav tm="100000">
                                          <p:val>
                                            <p:strVal val="#ppt_x"/>
                                          </p:val>
                                        </p:tav>
                                      </p:tavLst>
                                    </p:anim>
                                    <p:anim calcmode="lin" valueType="num">
                                      <p:cBhvr additive="base">
                                        <p:cTn id="8" dur="4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400"/>
                            </p:stCondLst>
                            <p:childTnLst>
                              <p:par>
                                <p:cTn id="10" presetID="2" presetClass="entr" presetSubtype="8"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400" fill="hold"/>
                                        <p:tgtEl>
                                          <p:spTgt spid="7"/>
                                        </p:tgtEl>
                                        <p:attrNameLst>
                                          <p:attrName>ppt_x</p:attrName>
                                        </p:attrNameLst>
                                      </p:cBhvr>
                                      <p:tavLst>
                                        <p:tav tm="0">
                                          <p:val>
                                            <p:strVal val="0-#ppt_w/2"/>
                                          </p:val>
                                        </p:tav>
                                        <p:tav tm="100000">
                                          <p:val>
                                            <p:strVal val="#ppt_x"/>
                                          </p:val>
                                        </p:tav>
                                      </p:tavLst>
                                    </p:anim>
                                    <p:anim calcmode="lin" valueType="num">
                                      <p:cBhvr additive="base">
                                        <p:cTn id="13" dur="400" fill="hold"/>
                                        <p:tgtEl>
                                          <p:spTgt spid="7"/>
                                        </p:tgtEl>
                                        <p:attrNameLst>
                                          <p:attrName>ppt_y</p:attrName>
                                        </p:attrNameLst>
                                      </p:cBhvr>
                                      <p:tavLst>
                                        <p:tav tm="0">
                                          <p:val>
                                            <p:strVal val="#ppt_y"/>
                                          </p:val>
                                        </p:tav>
                                        <p:tav tm="100000">
                                          <p:val>
                                            <p:strVal val="#ppt_y"/>
                                          </p:val>
                                        </p:tav>
                                      </p:tavLst>
                                    </p:anim>
                                  </p:childTnLst>
                                </p:cTn>
                              </p:par>
                            </p:childTnLst>
                          </p:cTn>
                        </p:par>
                        <p:par>
                          <p:cTn id="14" fill="hold">
                            <p:stCondLst>
                              <p:cond delay="800"/>
                            </p:stCondLst>
                            <p:childTnLst>
                              <p:par>
                                <p:cTn id="15" presetID="2" presetClass="entr" presetSubtype="8" fill="hold" grpId="0" nodeType="afterEffect">
                                  <p:stCondLst>
                                    <p:cond delay="0"/>
                                  </p:stCondLst>
                                  <p:childTnLst>
                                    <p:set>
                                      <p:cBhvr>
                                        <p:cTn id="16" dur="1" fill="hold">
                                          <p:stCondLst>
                                            <p:cond delay="0"/>
                                          </p:stCondLst>
                                        </p:cTn>
                                        <p:tgtEl>
                                          <p:spTgt spid="21"/>
                                        </p:tgtEl>
                                        <p:attrNameLst>
                                          <p:attrName>style.visibility</p:attrName>
                                        </p:attrNameLst>
                                      </p:cBhvr>
                                      <p:to>
                                        <p:strVal val="visible"/>
                                      </p:to>
                                    </p:set>
                                    <p:anim calcmode="lin" valueType="num">
                                      <p:cBhvr additive="base">
                                        <p:cTn id="17" dur="400" fill="hold"/>
                                        <p:tgtEl>
                                          <p:spTgt spid="21"/>
                                        </p:tgtEl>
                                        <p:attrNameLst>
                                          <p:attrName>ppt_x</p:attrName>
                                        </p:attrNameLst>
                                      </p:cBhvr>
                                      <p:tavLst>
                                        <p:tav tm="0">
                                          <p:val>
                                            <p:strVal val="0-#ppt_w/2"/>
                                          </p:val>
                                        </p:tav>
                                        <p:tav tm="100000">
                                          <p:val>
                                            <p:strVal val="#ppt_x"/>
                                          </p:val>
                                        </p:tav>
                                      </p:tavLst>
                                    </p:anim>
                                    <p:anim calcmode="lin" valueType="num">
                                      <p:cBhvr additive="base">
                                        <p:cTn id="18" dur="400" fill="hold"/>
                                        <p:tgtEl>
                                          <p:spTgt spid="21"/>
                                        </p:tgtEl>
                                        <p:attrNameLst>
                                          <p:attrName>ppt_y</p:attrName>
                                        </p:attrNameLst>
                                      </p:cBhvr>
                                      <p:tavLst>
                                        <p:tav tm="0">
                                          <p:val>
                                            <p:strVal val="#ppt_y"/>
                                          </p:val>
                                        </p:tav>
                                        <p:tav tm="100000">
                                          <p:val>
                                            <p:strVal val="#ppt_y"/>
                                          </p:val>
                                        </p:tav>
                                      </p:tavLst>
                                    </p:anim>
                                  </p:childTnLst>
                                </p:cTn>
                              </p:par>
                            </p:childTnLst>
                          </p:cTn>
                        </p:par>
                        <p:par>
                          <p:cTn id="19" fill="hold">
                            <p:stCondLst>
                              <p:cond delay="1200"/>
                            </p:stCondLst>
                            <p:childTnLst>
                              <p:par>
                                <p:cTn id="20" presetID="2" presetClass="entr" presetSubtype="8" fill="hold" grpId="0" nodeType="afterEffect">
                                  <p:stCondLst>
                                    <p:cond delay="0"/>
                                  </p:stCondLst>
                                  <p:childTnLst>
                                    <p:set>
                                      <p:cBhvr>
                                        <p:cTn id="21" dur="1" fill="hold">
                                          <p:stCondLst>
                                            <p:cond delay="0"/>
                                          </p:stCondLst>
                                        </p:cTn>
                                        <p:tgtEl>
                                          <p:spTgt spid="22"/>
                                        </p:tgtEl>
                                        <p:attrNameLst>
                                          <p:attrName>style.visibility</p:attrName>
                                        </p:attrNameLst>
                                      </p:cBhvr>
                                      <p:to>
                                        <p:strVal val="visible"/>
                                      </p:to>
                                    </p:set>
                                    <p:anim calcmode="lin" valueType="num">
                                      <p:cBhvr additive="base">
                                        <p:cTn id="22" dur="400" fill="hold"/>
                                        <p:tgtEl>
                                          <p:spTgt spid="22"/>
                                        </p:tgtEl>
                                        <p:attrNameLst>
                                          <p:attrName>ppt_x</p:attrName>
                                        </p:attrNameLst>
                                      </p:cBhvr>
                                      <p:tavLst>
                                        <p:tav tm="0">
                                          <p:val>
                                            <p:strVal val="0-#ppt_w/2"/>
                                          </p:val>
                                        </p:tav>
                                        <p:tav tm="100000">
                                          <p:val>
                                            <p:strVal val="#ppt_x"/>
                                          </p:val>
                                        </p:tav>
                                      </p:tavLst>
                                    </p:anim>
                                    <p:anim calcmode="lin" valueType="num">
                                      <p:cBhvr additive="base">
                                        <p:cTn id="23" dur="4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2" fill="hold" grpId="0" nodeType="clickEffect">
                                  <p:stCondLst>
                                    <p:cond delay="0"/>
                                  </p:stCondLst>
                                  <p:childTnLst>
                                    <p:set>
                                      <p:cBhvr>
                                        <p:cTn id="27" dur="1" fill="hold">
                                          <p:stCondLst>
                                            <p:cond delay="0"/>
                                          </p:stCondLst>
                                        </p:cTn>
                                        <p:tgtEl>
                                          <p:spTgt spid="27"/>
                                        </p:tgtEl>
                                        <p:attrNameLst>
                                          <p:attrName>style.visibility</p:attrName>
                                        </p:attrNameLst>
                                      </p:cBhvr>
                                      <p:to>
                                        <p:strVal val="visible"/>
                                      </p:to>
                                    </p:set>
                                    <p:anim calcmode="lin" valueType="num">
                                      <p:cBhvr additive="base">
                                        <p:cTn id="28" dur="400" fill="hold"/>
                                        <p:tgtEl>
                                          <p:spTgt spid="27"/>
                                        </p:tgtEl>
                                        <p:attrNameLst>
                                          <p:attrName>ppt_x</p:attrName>
                                        </p:attrNameLst>
                                      </p:cBhvr>
                                      <p:tavLst>
                                        <p:tav tm="0">
                                          <p:val>
                                            <p:strVal val="1+#ppt_w/2"/>
                                          </p:val>
                                        </p:tav>
                                        <p:tav tm="100000">
                                          <p:val>
                                            <p:strVal val="#ppt_x"/>
                                          </p:val>
                                        </p:tav>
                                      </p:tavLst>
                                    </p:anim>
                                    <p:anim calcmode="lin" valueType="num">
                                      <p:cBhvr additive="base">
                                        <p:cTn id="29" dur="400" fill="hold"/>
                                        <p:tgtEl>
                                          <p:spTgt spid="27"/>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8" fill="hold" grpId="0" nodeType="clickEffect">
                                  <p:stCondLst>
                                    <p:cond delay="0"/>
                                  </p:stCondLst>
                                  <p:childTnLst>
                                    <p:set>
                                      <p:cBhvr>
                                        <p:cTn id="33" dur="1" fill="hold">
                                          <p:stCondLst>
                                            <p:cond delay="0"/>
                                          </p:stCondLst>
                                        </p:cTn>
                                        <p:tgtEl>
                                          <p:spTgt spid="28"/>
                                        </p:tgtEl>
                                        <p:attrNameLst>
                                          <p:attrName>style.visibility</p:attrName>
                                        </p:attrNameLst>
                                      </p:cBhvr>
                                      <p:to>
                                        <p:strVal val="visible"/>
                                      </p:to>
                                    </p:set>
                                    <p:anim calcmode="lin" valueType="num">
                                      <p:cBhvr additive="base">
                                        <p:cTn id="34" dur="400" fill="hold"/>
                                        <p:tgtEl>
                                          <p:spTgt spid="28"/>
                                        </p:tgtEl>
                                        <p:attrNameLst>
                                          <p:attrName>ppt_x</p:attrName>
                                        </p:attrNameLst>
                                      </p:cBhvr>
                                      <p:tavLst>
                                        <p:tav tm="0">
                                          <p:val>
                                            <p:strVal val="0-#ppt_w/2"/>
                                          </p:val>
                                        </p:tav>
                                        <p:tav tm="100000">
                                          <p:val>
                                            <p:strVal val="#ppt_x"/>
                                          </p:val>
                                        </p:tav>
                                      </p:tavLst>
                                    </p:anim>
                                    <p:anim calcmode="lin" valueType="num">
                                      <p:cBhvr additive="base">
                                        <p:cTn id="35" dur="400" fill="hold"/>
                                        <p:tgtEl>
                                          <p:spTgt spid="28"/>
                                        </p:tgtEl>
                                        <p:attrNameLst>
                                          <p:attrName>ppt_y</p:attrName>
                                        </p:attrNameLst>
                                      </p:cBhvr>
                                      <p:tavLst>
                                        <p:tav tm="0">
                                          <p:val>
                                            <p:strVal val="#ppt_y"/>
                                          </p:val>
                                        </p:tav>
                                        <p:tav tm="100000">
                                          <p:val>
                                            <p:strVal val="#ppt_y"/>
                                          </p:val>
                                        </p:tav>
                                      </p:tavLst>
                                    </p:anim>
                                  </p:childTnLst>
                                </p:cTn>
                              </p:par>
                            </p:childTnLst>
                          </p:cTn>
                        </p:par>
                        <p:par>
                          <p:cTn id="36" fill="hold">
                            <p:stCondLst>
                              <p:cond delay="400"/>
                            </p:stCondLst>
                            <p:childTnLst>
                              <p:par>
                                <p:cTn id="37" presetID="2" presetClass="entr" presetSubtype="8" fill="hold" grpId="0" nodeType="afterEffect">
                                  <p:stCondLst>
                                    <p:cond delay="0"/>
                                  </p:stCondLst>
                                  <p:childTnLst>
                                    <p:set>
                                      <p:cBhvr>
                                        <p:cTn id="38" dur="1" fill="hold">
                                          <p:stCondLst>
                                            <p:cond delay="0"/>
                                          </p:stCondLst>
                                        </p:cTn>
                                        <p:tgtEl>
                                          <p:spTgt spid="29"/>
                                        </p:tgtEl>
                                        <p:attrNameLst>
                                          <p:attrName>style.visibility</p:attrName>
                                        </p:attrNameLst>
                                      </p:cBhvr>
                                      <p:to>
                                        <p:strVal val="visible"/>
                                      </p:to>
                                    </p:set>
                                    <p:anim calcmode="lin" valueType="num">
                                      <p:cBhvr additive="base">
                                        <p:cTn id="39" dur="400" fill="hold"/>
                                        <p:tgtEl>
                                          <p:spTgt spid="29"/>
                                        </p:tgtEl>
                                        <p:attrNameLst>
                                          <p:attrName>ppt_x</p:attrName>
                                        </p:attrNameLst>
                                      </p:cBhvr>
                                      <p:tavLst>
                                        <p:tav tm="0">
                                          <p:val>
                                            <p:strVal val="0-#ppt_w/2"/>
                                          </p:val>
                                        </p:tav>
                                        <p:tav tm="100000">
                                          <p:val>
                                            <p:strVal val="#ppt_x"/>
                                          </p:val>
                                        </p:tav>
                                      </p:tavLst>
                                    </p:anim>
                                    <p:anim calcmode="lin" valueType="num">
                                      <p:cBhvr additive="base">
                                        <p:cTn id="40" dur="400" fill="hold"/>
                                        <p:tgtEl>
                                          <p:spTgt spid="29"/>
                                        </p:tgtEl>
                                        <p:attrNameLst>
                                          <p:attrName>ppt_y</p:attrName>
                                        </p:attrNameLst>
                                      </p:cBhvr>
                                      <p:tavLst>
                                        <p:tav tm="0">
                                          <p:val>
                                            <p:strVal val="#ppt_y"/>
                                          </p:val>
                                        </p:tav>
                                        <p:tav tm="100000">
                                          <p:val>
                                            <p:strVal val="#ppt_y"/>
                                          </p:val>
                                        </p:tav>
                                      </p:tavLst>
                                    </p:anim>
                                  </p:childTnLst>
                                </p:cTn>
                              </p:par>
                            </p:childTnLst>
                          </p:cTn>
                        </p:par>
                        <p:par>
                          <p:cTn id="41" fill="hold">
                            <p:stCondLst>
                              <p:cond delay="800"/>
                            </p:stCondLst>
                            <p:childTnLst>
                              <p:par>
                                <p:cTn id="42" presetID="2" presetClass="entr" presetSubtype="8" fill="hold" grpId="0" nodeType="afterEffect">
                                  <p:stCondLst>
                                    <p:cond delay="0"/>
                                  </p:stCondLst>
                                  <p:childTnLst>
                                    <p:set>
                                      <p:cBhvr>
                                        <p:cTn id="43" dur="1" fill="hold">
                                          <p:stCondLst>
                                            <p:cond delay="0"/>
                                          </p:stCondLst>
                                        </p:cTn>
                                        <p:tgtEl>
                                          <p:spTgt spid="30"/>
                                        </p:tgtEl>
                                        <p:attrNameLst>
                                          <p:attrName>style.visibility</p:attrName>
                                        </p:attrNameLst>
                                      </p:cBhvr>
                                      <p:to>
                                        <p:strVal val="visible"/>
                                      </p:to>
                                    </p:set>
                                    <p:anim calcmode="lin" valueType="num">
                                      <p:cBhvr additive="base">
                                        <p:cTn id="44" dur="400" fill="hold"/>
                                        <p:tgtEl>
                                          <p:spTgt spid="30"/>
                                        </p:tgtEl>
                                        <p:attrNameLst>
                                          <p:attrName>ppt_x</p:attrName>
                                        </p:attrNameLst>
                                      </p:cBhvr>
                                      <p:tavLst>
                                        <p:tav tm="0">
                                          <p:val>
                                            <p:strVal val="0-#ppt_w/2"/>
                                          </p:val>
                                        </p:tav>
                                        <p:tav tm="100000">
                                          <p:val>
                                            <p:strVal val="#ppt_x"/>
                                          </p:val>
                                        </p:tav>
                                      </p:tavLst>
                                    </p:anim>
                                    <p:anim calcmode="lin" valueType="num">
                                      <p:cBhvr additive="base">
                                        <p:cTn id="45" dur="400" fill="hold"/>
                                        <p:tgtEl>
                                          <p:spTgt spid="30"/>
                                        </p:tgtEl>
                                        <p:attrNameLst>
                                          <p:attrName>ppt_y</p:attrName>
                                        </p:attrNameLst>
                                      </p:cBhvr>
                                      <p:tavLst>
                                        <p:tav tm="0">
                                          <p:val>
                                            <p:strVal val="#ppt_y"/>
                                          </p:val>
                                        </p:tav>
                                        <p:tav tm="100000">
                                          <p:val>
                                            <p:strVal val="#ppt_y"/>
                                          </p:val>
                                        </p:tav>
                                      </p:tavLst>
                                    </p:anim>
                                  </p:childTnLst>
                                </p:cTn>
                              </p:par>
                            </p:childTnLst>
                          </p:cTn>
                        </p:par>
                        <p:par>
                          <p:cTn id="46" fill="hold">
                            <p:stCondLst>
                              <p:cond delay="1200"/>
                            </p:stCondLst>
                            <p:childTnLst>
                              <p:par>
                                <p:cTn id="47" presetID="2" presetClass="entr" presetSubtype="8" fill="hold" grpId="0" nodeType="afterEffect">
                                  <p:stCondLst>
                                    <p:cond delay="0"/>
                                  </p:stCondLst>
                                  <p:childTnLst>
                                    <p:set>
                                      <p:cBhvr>
                                        <p:cTn id="48" dur="1" fill="hold">
                                          <p:stCondLst>
                                            <p:cond delay="0"/>
                                          </p:stCondLst>
                                        </p:cTn>
                                        <p:tgtEl>
                                          <p:spTgt spid="31"/>
                                        </p:tgtEl>
                                        <p:attrNameLst>
                                          <p:attrName>style.visibility</p:attrName>
                                        </p:attrNameLst>
                                      </p:cBhvr>
                                      <p:to>
                                        <p:strVal val="visible"/>
                                      </p:to>
                                    </p:set>
                                    <p:anim calcmode="lin" valueType="num">
                                      <p:cBhvr additive="base">
                                        <p:cTn id="49" dur="400" fill="hold"/>
                                        <p:tgtEl>
                                          <p:spTgt spid="31"/>
                                        </p:tgtEl>
                                        <p:attrNameLst>
                                          <p:attrName>ppt_x</p:attrName>
                                        </p:attrNameLst>
                                      </p:cBhvr>
                                      <p:tavLst>
                                        <p:tav tm="0">
                                          <p:val>
                                            <p:strVal val="0-#ppt_w/2"/>
                                          </p:val>
                                        </p:tav>
                                        <p:tav tm="100000">
                                          <p:val>
                                            <p:strVal val="#ppt_x"/>
                                          </p:val>
                                        </p:tav>
                                      </p:tavLst>
                                    </p:anim>
                                    <p:anim calcmode="lin" valueType="num">
                                      <p:cBhvr additive="base">
                                        <p:cTn id="50" dur="400" fill="hold"/>
                                        <p:tgtEl>
                                          <p:spTgt spid="3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21" grpId="0" animBg="1"/>
      <p:bldP spid="22" grpId="0" animBg="1"/>
      <p:bldP spid="27" grpId="0" animBg="1"/>
      <p:bldP spid="28" grpId="0" animBg="1"/>
      <p:bldP spid="29" grpId="0" animBg="1"/>
      <p:bldP spid="30" grpId="0" animBg="1"/>
      <p:bldP spid="3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403241" y="2454823"/>
            <a:ext cx="1811709" cy="181170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rPr>
              <a:t>Client Browser</a:t>
            </a:r>
          </a:p>
        </p:txBody>
      </p:sp>
      <p:sp>
        <p:nvSpPr>
          <p:cNvPr id="5" name="Rectangle 4"/>
          <p:cNvSpPr/>
          <p:nvPr/>
        </p:nvSpPr>
        <p:spPr bwMode="auto">
          <a:xfrm>
            <a:off x="9956015" y="2454823"/>
            <a:ext cx="1811709" cy="181170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rPr>
              <a:t>Web</a:t>
            </a:r>
            <a:br>
              <a:rPr lang="en-US" sz="2200" dirty="0">
                <a:gradFill>
                  <a:gsLst>
                    <a:gs pos="0">
                      <a:srgbClr val="FFFFFF"/>
                    </a:gs>
                    <a:gs pos="100000">
                      <a:srgbClr val="FFFFFF"/>
                    </a:gs>
                  </a:gsLst>
                  <a:lin ang="5400000" scaled="0"/>
                </a:gradFill>
              </a:rPr>
            </a:br>
            <a:r>
              <a:rPr lang="en-US" sz="2200" dirty="0">
                <a:gradFill>
                  <a:gsLst>
                    <a:gs pos="0">
                      <a:srgbClr val="FFFFFF"/>
                    </a:gs>
                    <a:gs pos="100000">
                      <a:srgbClr val="FFFFFF"/>
                    </a:gs>
                  </a:gsLst>
                  <a:lin ang="5400000" scaled="0"/>
                </a:gradFill>
              </a:rPr>
              <a:t>Server</a:t>
            </a:r>
          </a:p>
        </p:txBody>
      </p:sp>
      <p:sp>
        <p:nvSpPr>
          <p:cNvPr id="6" name="Right Arrow 5"/>
          <p:cNvSpPr/>
          <p:nvPr/>
        </p:nvSpPr>
        <p:spPr bwMode="auto">
          <a:xfrm>
            <a:off x="3351783" y="2194200"/>
            <a:ext cx="5905144" cy="871147"/>
          </a:xfrm>
          <a:prstGeom prst="rightArrow">
            <a:avLst/>
          </a:prstGeom>
          <a:solidFill>
            <a:schemeClr val="accent4"/>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rPr>
              <a:t>I do real time, do you?</a:t>
            </a:r>
          </a:p>
        </p:txBody>
      </p:sp>
      <p:sp>
        <p:nvSpPr>
          <p:cNvPr id="27" name="Right Arrow 26"/>
          <p:cNvSpPr/>
          <p:nvPr/>
        </p:nvSpPr>
        <p:spPr bwMode="auto">
          <a:xfrm flipH="1">
            <a:off x="3132909" y="2786744"/>
            <a:ext cx="5905144" cy="871147"/>
          </a:xfrm>
          <a:prstGeom prst="rightArrow">
            <a:avLst/>
          </a:prstGeom>
          <a:solidFill>
            <a:schemeClr val="accent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rPr>
              <a:t>Absolutely!</a:t>
            </a:r>
          </a:p>
        </p:txBody>
      </p:sp>
      <p:sp>
        <p:nvSpPr>
          <p:cNvPr id="13" name="Title 3"/>
          <p:cNvSpPr>
            <a:spLocks noGrp="1"/>
          </p:cNvSpPr>
          <p:nvPr>
            <p:ph type="title"/>
          </p:nvPr>
        </p:nvSpPr>
        <p:spPr/>
        <p:txBody>
          <a:bodyPr>
            <a:normAutofit/>
          </a:bodyPr>
          <a:lstStyle/>
          <a:p>
            <a:r>
              <a:rPr lang="en-US" dirty="0" smtClean="0">
                <a:solidFill>
                  <a:schemeClr val="tx1"/>
                </a:solidFill>
              </a:rPr>
              <a:t>With real-time</a:t>
            </a:r>
            <a:endParaRPr lang="en-US" dirty="0">
              <a:solidFill>
                <a:schemeClr val="tx1"/>
              </a:solidFill>
            </a:endParaRPr>
          </a:p>
        </p:txBody>
      </p:sp>
      <p:sp>
        <p:nvSpPr>
          <p:cNvPr id="2" name="Left-Right Arrow 1"/>
          <p:cNvSpPr/>
          <p:nvPr/>
        </p:nvSpPr>
        <p:spPr bwMode="auto">
          <a:xfrm>
            <a:off x="3172251" y="3390375"/>
            <a:ext cx="6084677" cy="876156"/>
          </a:xfrm>
          <a:prstGeom prst="leftRightArrow">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rPr>
              <a:t>Let’s Party in Real-time!</a:t>
            </a:r>
          </a:p>
        </p:txBody>
      </p:sp>
    </p:spTree>
    <p:extLst>
      <p:ext uri="{BB962C8B-B14F-4D97-AF65-F5344CB8AC3E}">
        <p14:creationId xmlns:p14="http://schemas.microsoft.com/office/powerpoint/2010/main" val="347678847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400" fill="hold"/>
                                        <p:tgtEl>
                                          <p:spTgt spid="6"/>
                                        </p:tgtEl>
                                        <p:attrNameLst>
                                          <p:attrName>ppt_x</p:attrName>
                                        </p:attrNameLst>
                                      </p:cBhvr>
                                      <p:tavLst>
                                        <p:tav tm="0">
                                          <p:val>
                                            <p:strVal val="0-#ppt_w/2"/>
                                          </p:val>
                                        </p:tav>
                                        <p:tav tm="100000">
                                          <p:val>
                                            <p:strVal val="#ppt_x"/>
                                          </p:val>
                                        </p:tav>
                                      </p:tavLst>
                                    </p:anim>
                                    <p:anim calcmode="lin" valueType="num">
                                      <p:cBhvr additive="base">
                                        <p:cTn id="8" dur="4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7"/>
                                        </p:tgtEl>
                                        <p:attrNameLst>
                                          <p:attrName>style.visibility</p:attrName>
                                        </p:attrNameLst>
                                      </p:cBhvr>
                                      <p:to>
                                        <p:strVal val="visible"/>
                                      </p:to>
                                    </p:set>
                                    <p:anim calcmode="lin" valueType="num">
                                      <p:cBhvr additive="base">
                                        <p:cTn id="13" dur="400" fill="hold"/>
                                        <p:tgtEl>
                                          <p:spTgt spid="27"/>
                                        </p:tgtEl>
                                        <p:attrNameLst>
                                          <p:attrName>ppt_x</p:attrName>
                                        </p:attrNameLst>
                                      </p:cBhvr>
                                      <p:tavLst>
                                        <p:tav tm="0">
                                          <p:val>
                                            <p:strVal val="1+#ppt_w/2"/>
                                          </p:val>
                                        </p:tav>
                                        <p:tav tm="100000">
                                          <p:val>
                                            <p:strVal val="#ppt_x"/>
                                          </p:val>
                                        </p:tav>
                                      </p:tavLst>
                                    </p:anim>
                                    <p:anim calcmode="lin" valueType="num">
                                      <p:cBhvr additive="base">
                                        <p:cTn id="14" dur="400" fill="hold"/>
                                        <p:tgtEl>
                                          <p:spTgt spid="2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3" presetClass="entr" presetSubtype="32" fill="hold" grpId="0" nodeType="clickEffect">
                                  <p:stCondLst>
                                    <p:cond delay="0"/>
                                  </p:stCondLst>
                                  <p:childTnLst>
                                    <p:set>
                                      <p:cBhvr>
                                        <p:cTn id="18" dur="1" fill="hold">
                                          <p:stCondLst>
                                            <p:cond delay="0"/>
                                          </p:stCondLst>
                                        </p:cTn>
                                        <p:tgtEl>
                                          <p:spTgt spid="2">
                                            <p:bg/>
                                          </p:spTgt>
                                        </p:tgtEl>
                                        <p:attrNameLst>
                                          <p:attrName>style.visibility</p:attrName>
                                        </p:attrNameLst>
                                      </p:cBhvr>
                                      <p:to>
                                        <p:strVal val="visible"/>
                                      </p:to>
                                    </p:set>
                                    <p:animEffect transition="in" filter="plus(out)">
                                      <p:cBhvr>
                                        <p:cTn id="19" dur="500"/>
                                        <p:tgtEl>
                                          <p:spTgt spid="2">
                                            <p:bg/>
                                          </p:spTgt>
                                        </p:tgtEl>
                                      </p:cBhvr>
                                    </p:animEffect>
                                  </p:childTnLst>
                                </p:cTn>
                              </p:par>
                              <p:par>
                                <p:cTn id="20" presetID="13" presetClass="entr" presetSubtype="32" fill="hold" grpId="0" nodeType="withEffect">
                                  <p:stCondLst>
                                    <p:cond delay="0"/>
                                  </p:stCondLst>
                                  <p:childTnLst>
                                    <p:set>
                                      <p:cBhvr>
                                        <p:cTn id="21" dur="1" fill="hold">
                                          <p:stCondLst>
                                            <p:cond delay="0"/>
                                          </p:stCondLst>
                                        </p:cTn>
                                        <p:tgtEl>
                                          <p:spTgt spid="2">
                                            <p:txEl>
                                              <p:pRg st="0" end="0"/>
                                            </p:txEl>
                                          </p:spTgt>
                                        </p:tgtEl>
                                        <p:attrNameLst>
                                          <p:attrName>style.visibility</p:attrName>
                                        </p:attrNameLst>
                                      </p:cBhvr>
                                      <p:to>
                                        <p:strVal val="visible"/>
                                      </p:to>
                                    </p:set>
                                    <p:animEffect transition="in" filter="plus(out)">
                                      <p:cBhvr>
                                        <p:cTn id="22"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7" grpId="0" animBg="1"/>
      <p:bldP spid="2" grpId="0" build="allAtOnce"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403241" y="2454823"/>
            <a:ext cx="1811709" cy="181170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rPr>
              <a:t>Client Browser</a:t>
            </a:r>
          </a:p>
        </p:txBody>
      </p:sp>
      <p:sp>
        <p:nvSpPr>
          <p:cNvPr id="5" name="Rectangle 4"/>
          <p:cNvSpPr/>
          <p:nvPr/>
        </p:nvSpPr>
        <p:spPr bwMode="auto">
          <a:xfrm>
            <a:off x="9956015" y="2454823"/>
            <a:ext cx="1811709" cy="181170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rPr>
              <a:t>Web</a:t>
            </a:r>
            <a:br>
              <a:rPr lang="en-US" sz="2200" dirty="0">
                <a:gradFill>
                  <a:gsLst>
                    <a:gs pos="0">
                      <a:srgbClr val="FFFFFF"/>
                    </a:gs>
                    <a:gs pos="100000">
                      <a:srgbClr val="FFFFFF"/>
                    </a:gs>
                  </a:gsLst>
                  <a:lin ang="5400000" scaled="0"/>
                </a:gradFill>
              </a:rPr>
            </a:br>
            <a:r>
              <a:rPr lang="en-US" sz="2200" dirty="0">
                <a:gradFill>
                  <a:gsLst>
                    <a:gs pos="0">
                      <a:srgbClr val="FFFFFF"/>
                    </a:gs>
                    <a:gs pos="100000">
                      <a:srgbClr val="FFFFFF"/>
                    </a:gs>
                  </a:gsLst>
                  <a:lin ang="5400000" scaled="0"/>
                </a:gradFill>
              </a:rPr>
              <a:t>Server</a:t>
            </a:r>
          </a:p>
        </p:txBody>
      </p:sp>
      <p:sp>
        <p:nvSpPr>
          <p:cNvPr id="13" name="Title 3"/>
          <p:cNvSpPr>
            <a:spLocks noGrp="1"/>
          </p:cNvSpPr>
          <p:nvPr>
            <p:ph type="title"/>
          </p:nvPr>
        </p:nvSpPr>
        <p:spPr/>
        <p:txBody>
          <a:bodyPr>
            <a:normAutofit/>
          </a:bodyPr>
          <a:lstStyle/>
          <a:p>
            <a:r>
              <a:rPr lang="en-US" dirty="0" smtClean="0">
                <a:solidFill>
                  <a:schemeClr val="tx1"/>
                </a:solidFill>
              </a:rPr>
              <a:t>Basically…</a:t>
            </a:r>
            <a:endParaRPr lang="en-US" dirty="0">
              <a:solidFill>
                <a:schemeClr val="tx1"/>
              </a:solidFill>
            </a:endParaRPr>
          </a:p>
        </p:txBody>
      </p:sp>
      <p:sp>
        <p:nvSpPr>
          <p:cNvPr id="2" name="Left-Right Arrow 1"/>
          <p:cNvSpPr/>
          <p:nvPr/>
        </p:nvSpPr>
        <p:spPr bwMode="auto">
          <a:xfrm>
            <a:off x="3172251" y="2454823"/>
            <a:ext cx="6084677" cy="1811709"/>
          </a:xfrm>
          <a:prstGeom prst="leftRightArrow">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4400" dirty="0" smtClean="0">
                <a:gradFill>
                  <a:gsLst>
                    <a:gs pos="0">
                      <a:srgbClr val="FFFFFF"/>
                    </a:gs>
                    <a:gs pos="100000">
                      <a:srgbClr val="FFFFFF"/>
                    </a:gs>
                  </a:gsLst>
                  <a:lin ang="5400000" scaled="0"/>
                </a:gradFill>
              </a:rPr>
              <a:t>Socket.io!!!</a:t>
            </a:r>
            <a:endParaRPr lang="en-US" sz="44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93478852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3" presetClass="entr" presetSubtype="32" fill="hold" grpId="0" nodeType="clickEffect">
                                  <p:stCondLst>
                                    <p:cond delay="0"/>
                                  </p:stCondLst>
                                  <p:childTnLst>
                                    <p:set>
                                      <p:cBhvr>
                                        <p:cTn id="6" dur="1" fill="hold">
                                          <p:stCondLst>
                                            <p:cond delay="0"/>
                                          </p:stCondLst>
                                        </p:cTn>
                                        <p:tgtEl>
                                          <p:spTgt spid="2">
                                            <p:bg/>
                                          </p:spTgt>
                                        </p:tgtEl>
                                        <p:attrNameLst>
                                          <p:attrName>style.visibility</p:attrName>
                                        </p:attrNameLst>
                                      </p:cBhvr>
                                      <p:to>
                                        <p:strVal val="visible"/>
                                      </p:to>
                                    </p:set>
                                    <p:animEffect transition="in" filter="plus(out)">
                                      <p:cBhvr>
                                        <p:cTn id="7" dur="500"/>
                                        <p:tgtEl>
                                          <p:spTgt spid="2">
                                            <p:bg/>
                                          </p:spTgt>
                                        </p:tgtEl>
                                      </p:cBhvr>
                                    </p:animEffect>
                                  </p:childTnLst>
                                </p:cTn>
                              </p:par>
                              <p:par>
                                <p:cTn id="8" presetID="13" presetClass="entr" presetSubtype="32" fill="hold" grpId="0" nodeType="with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Effect transition="in" filter="plus(out)">
                                      <p:cBhvr>
                                        <p:cTn id="10"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allAtOnce"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Introducing </a:t>
            </a:r>
            <a:r>
              <a:rPr lang="en-US" dirty="0" smtClean="0"/>
              <a:t>Socket.io</a:t>
            </a:r>
            <a:endParaRPr lang="ru-RU" dirty="0"/>
          </a:p>
        </p:txBody>
      </p:sp>
      <p:sp>
        <p:nvSpPr>
          <p:cNvPr id="3" name="Content Placeholder 2"/>
          <p:cNvSpPr>
            <a:spLocks noGrp="1"/>
          </p:cNvSpPr>
          <p:nvPr>
            <p:ph idx="1"/>
          </p:nvPr>
        </p:nvSpPr>
        <p:spPr>
          <a:prstGeom prst="rect">
            <a:avLst/>
          </a:prstGeom>
        </p:spPr>
        <p:txBody>
          <a:bodyPr/>
          <a:lstStyle/>
          <a:p>
            <a:pPr marL="609448" indent="-609448">
              <a:buFont typeface="Arial" pitchFamily="34" charset="0"/>
              <a:buChar char="•"/>
            </a:pPr>
            <a:r>
              <a:rPr lang="en-US" dirty="0"/>
              <a:t>Abstraction over transports</a:t>
            </a:r>
          </a:p>
          <a:p>
            <a:pPr marL="609448" indent="-609448">
              <a:buFont typeface="Arial" pitchFamily="34" charset="0"/>
              <a:buChar char="•"/>
            </a:pPr>
            <a:r>
              <a:rPr lang="en-US" dirty="0" smtClean="0"/>
              <a:t>Event-based communication</a:t>
            </a:r>
            <a:endParaRPr lang="en-US" dirty="0"/>
          </a:p>
          <a:p>
            <a:pPr marL="609448" indent="-609448">
              <a:buFont typeface="Arial" pitchFamily="34" charset="0"/>
              <a:buChar char="•"/>
            </a:pPr>
            <a:r>
              <a:rPr lang="en-US" dirty="0" smtClean="0"/>
              <a:t>Broadcast </a:t>
            </a:r>
            <a:r>
              <a:rPr lang="en-US" dirty="0"/>
              <a:t>or target specific client</a:t>
            </a:r>
          </a:p>
        </p:txBody>
      </p:sp>
    </p:spTree>
    <p:extLst>
      <p:ext uri="{BB962C8B-B14F-4D97-AF65-F5344CB8AC3E}">
        <p14:creationId xmlns:p14="http://schemas.microsoft.com/office/powerpoint/2010/main" val="199262374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What does </a:t>
            </a:r>
            <a:r>
              <a:rPr lang="en-US" dirty="0" smtClean="0"/>
              <a:t>Socket.io do</a:t>
            </a:r>
            <a:r>
              <a:rPr lang="en-US" dirty="0" smtClean="0"/>
              <a:t>?</a:t>
            </a:r>
            <a:endParaRPr lang="ru-RU" dirty="0"/>
          </a:p>
        </p:txBody>
      </p:sp>
      <p:sp>
        <p:nvSpPr>
          <p:cNvPr id="3" name="Content Placeholder 2"/>
          <p:cNvSpPr>
            <a:spLocks noGrp="1"/>
          </p:cNvSpPr>
          <p:nvPr>
            <p:ph idx="1"/>
          </p:nvPr>
        </p:nvSpPr>
        <p:spPr/>
        <p:txBody>
          <a:bodyPr>
            <a:noAutofit/>
          </a:bodyPr>
          <a:lstStyle/>
          <a:p>
            <a:pPr marL="609448" indent="-609448">
              <a:buFont typeface="Arial" pitchFamily="34" charset="0"/>
              <a:buChar char="•"/>
            </a:pPr>
            <a:r>
              <a:rPr lang="en-US" sz="3600" dirty="0">
                <a:solidFill>
                  <a:schemeClr val="bg1"/>
                </a:solidFill>
              </a:rPr>
              <a:t>Client to Server persistent connection over HTTP</a:t>
            </a:r>
          </a:p>
          <a:p>
            <a:pPr marL="609448" indent="-609448">
              <a:buFont typeface="Arial" pitchFamily="34" charset="0"/>
              <a:buChar char="•"/>
            </a:pPr>
            <a:r>
              <a:rPr lang="en-US" sz="3600" dirty="0">
                <a:solidFill>
                  <a:schemeClr val="bg1"/>
                </a:solidFill>
              </a:rPr>
              <a:t>Easily build multi-user, real-time web applications</a:t>
            </a:r>
          </a:p>
          <a:p>
            <a:pPr marL="609448" indent="-609448">
              <a:buFont typeface="Arial" pitchFamily="34" charset="0"/>
              <a:buChar char="•"/>
            </a:pPr>
            <a:r>
              <a:rPr lang="en-US" sz="3600" dirty="0">
                <a:solidFill>
                  <a:schemeClr val="bg1"/>
                </a:solidFill>
              </a:rPr>
              <a:t>Auto-negotiates </a:t>
            </a:r>
            <a:r>
              <a:rPr lang="en-US" sz="3600" dirty="0" smtClean="0">
                <a:solidFill>
                  <a:schemeClr val="bg1"/>
                </a:solidFill>
              </a:rPr>
              <a:t>transport</a:t>
            </a:r>
          </a:p>
          <a:p>
            <a:pPr marL="609448" indent="-609448"/>
            <a:r>
              <a:rPr lang="en-US" dirty="0"/>
              <a:t>Open Source on </a:t>
            </a:r>
            <a:r>
              <a:rPr lang="en-US" dirty="0" smtClean="0"/>
              <a:t>GitHub</a:t>
            </a:r>
            <a:endParaRPr lang="en-US" dirty="0"/>
          </a:p>
        </p:txBody>
      </p:sp>
    </p:spTree>
    <p:extLst>
      <p:ext uri="{BB962C8B-B14F-4D97-AF65-F5344CB8AC3E}">
        <p14:creationId xmlns:p14="http://schemas.microsoft.com/office/powerpoint/2010/main" val="9843142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WebCamp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89FD7"/>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WebCamps" id="{7DA9ADA3-2476-4E45-B455-F6AD05CD46D6}" vid="{3C5DD9BB-08AF-4BCA-AC96-66DFB9F48D61}"/>
    </a:ext>
  </a:extLst>
</a:theme>
</file>

<file path=ppt/theme/theme2.xml><?xml version="1.0" encoding="utf-8"?>
<a:theme xmlns:a="http://schemas.openxmlformats.org/drawingml/2006/main" name="Azure Medium">
  <a:themeElements>
    <a:clrScheme name="Azure Basic">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Azure Gree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Azure Graphi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Azure Dark">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Azure Basi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Azure Noi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391E57C78B9F604FB8BAD296D1460E2A" ma:contentTypeVersion="1" ma:contentTypeDescription="Create a new document." ma:contentTypeScope="" ma:versionID="fb382fe2362acd2155f454904f478e4d">
  <xsd:schema xmlns:xsd="http://www.w3.org/2001/XMLSchema" xmlns:xs="http://www.w3.org/2001/XMLSchema" xmlns:p="http://schemas.microsoft.com/office/2006/metadata/properties" xmlns:ns3="636b0322-90fb-440c-9cbc-22749e7231e9" targetNamespace="http://schemas.microsoft.com/office/2006/metadata/properties" ma:root="true" ma:fieldsID="b9887c63ce4710c1aeb75a5f03aecb69" ns3:_="">
    <xsd:import namespace="636b0322-90fb-440c-9cbc-22749e7231e9"/>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6b0322-90fb-440c-9cbc-22749e7231e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2.xml><?xml version="1.0" encoding="utf-8"?>
<ds:datastoreItem xmlns:ds="http://schemas.openxmlformats.org/officeDocument/2006/customXml" ds:itemID="{7025FDD9-4C58-4084-9F89-0E6ADD6FFF55}">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636b0322-90fb-440c-9cbc-22749e7231e9"/>
    <ds:schemaRef ds:uri="http://www.w3.org/XML/1998/namespace"/>
    <ds:schemaRef ds:uri="http://purl.org/dc/dcmitype/"/>
  </ds:schemaRefs>
</ds:datastoreItem>
</file>

<file path=customXml/itemProps3.xml><?xml version="1.0" encoding="utf-8"?>
<ds:datastoreItem xmlns:ds="http://schemas.openxmlformats.org/officeDocument/2006/customXml" ds:itemID="{7B70CE0C-0988-423A-BF66-B40F6A1061F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6b0322-90fb-440c-9cbc-22749e7231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3437</TotalTime>
  <Words>424</Words>
  <Application>Microsoft Office PowerPoint</Application>
  <PresentationFormat>Widescreen</PresentationFormat>
  <Paragraphs>73</Paragraphs>
  <Slides>12</Slides>
  <Notes>5</Notes>
  <HiddenSlides>0</HiddenSlides>
  <MMClips>0</MMClips>
  <ScaleCrop>false</ScaleCrop>
  <HeadingPairs>
    <vt:vector size="6" baseType="variant">
      <vt:variant>
        <vt:lpstr>Fonts Used</vt:lpstr>
      </vt:variant>
      <vt:variant>
        <vt:i4>6</vt:i4>
      </vt:variant>
      <vt:variant>
        <vt:lpstr>Theme</vt:lpstr>
      </vt:variant>
      <vt:variant>
        <vt:i4>7</vt:i4>
      </vt:variant>
      <vt:variant>
        <vt:lpstr>Slide Titles</vt:lpstr>
      </vt:variant>
      <vt:variant>
        <vt:i4>12</vt:i4>
      </vt:variant>
    </vt:vector>
  </HeadingPairs>
  <TitlesOfParts>
    <vt:vector size="25" baseType="lpstr">
      <vt:lpstr>Arial</vt:lpstr>
      <vt:lpstr>Calibri</vt:lpstr>
      <vt:lpstr>Segoe</vt:lpstr>
      <vt:lpstr>Segoe UI</vt:lpstr>
      <vt:lpstr>Segoe UI Light</vt:lpstr>
      <vt:lpstr>Segoe UI Semibold</vt:lpstr>
      <vt:lpstr>WebCamps</vt:lpstr>
      <vt:lpstr>Azure Medium</vt:lpstr>
      <vt:lpstr>Azure Green</vt:lpstr>
      <vt:lpstr>Azure Graphite</vt:lpstr>
      <vt:lpstr>Azure Dark</vt:lpstr>
      <vt:lpstr>Azure Basic</vt:lpstr>
      <vt:lpstr>Azure Noir</vt:lpstr>
      <vt:lpstr>Connecting the Frontend to the Backend</vt:lpstr>
      <vt:lpstr>Agenda</vt:lpstr>
      <vt:lpstr>PowerPoint Presentation</vt:lpstr>
      <vt:lpstr>Listening for Messages</vt:lpstr>
      <vt:lpstr>Without real-time</vt:lpstr>
      <vt:lpstr>With real-time</vt:lpstr>
      <vt:lpstr>Basically…</vt:lpstr>
      <vt:lpstr>Introducing Socket.io</vt:lpstr>
      <vt:lpstr>What does Socket.io do?</vt:lpstr>
      <vt:lpstr>Socket I.O Messages</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Nicolas Bello Camilletti</cp:lastModifiedBy>
  <cp:revision>74</cp:revision>
  <dcterms:created xsi:type="dcterms:W3CDTF">2013-02-15T23:12:42Z</dcterms:created>
  <dcterms:modified xsi:type="dcterms:W3CDTF">2015-07-23T19:16:22Z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0x010100391E57C78B9F604FB8BAD296D1460E2A</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ies>
</file>