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6.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7.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8.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9.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10.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11.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12.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4" r:id="rId5"/>
    <p:sldMasterId id="2147483697" r:id="rId6"/>
    <p:sldMasterId id="2147483705" r:id="rId7"/>
    <p:sldMasterId id="2147483713" r:id="rId8"/>
    <p:sldMasterId id="2147483721" r:id="rId9"/>
    <p:sldMasterId id="2147483729" r:id="rId10"/>
    <p:sldMasterId id="2147483737" r:id="rId11"/>
    <p:sldMasterId id="2147483750" r:id="rId12"/>
    <p:sldMasterId id="2147483758" r:id="rId13"/>
    <p:sldMasterId id="2147483766" r:id="rId14"/>
    <p:sldMasterId id="2147483774" r:id="rId15"/>
    <p:sldMasterId id="2147483782" r:id="rId16"/>
  </p:sldMasterIdLst>
  <p:notesMasterIdLst>
    <p:notesMasterId r:id="rId56"/>
  </p:notesMasterIdLst>
  <p:handoutMasterIdLst>
    <p:handoutMasterId r:id="rId57"/>
  </p:handoutMasterIdLst>
  <p:sldIdLst>
    <p:sldId id="330" r:id="rId17"/>
    <p:sldId id="278" r:id="rId18"/>
    <p:sldId id="288" r:id="rId19"/>
    <p:sldId id="297" r:id="rId20"/>
    <p:sldId id="296" r:id="rId21"/>
    <p:sldId id="298" r:id="rId22"/>
    <p:sldId id="299" r:id="rId23"/>
    <p:sldId id="300" r:id="rId24"/>
    <p:sldId id="289" r:id="rId25"/>
    <p:sldId id="301" r:id="rId26"/>
    <p:sldId id="320" r:id="rId27"/>
    <p:sldId id="331" r:id="rId28"/>
    <p:sldId id="290" r:id="rId29"/>
    <p:sldId id="292" r:id="rId30"/>
    <p:sldId id="293" r:id="rId31"/>
    <p:sldId id="332" r:id="rId32"/>
    <p:sldId id="303" r:id="rId33"/>
    <p:sldId id="304" r:id="rId34"/>
    <p:sldId id="305" r:id="rId35"/>
    <p:sldId id="306" r:id="rId36"/>
    <p:sldId id="333" r:id="rId37"/>
    <p:sldId id="309" r:id="rId38"/>
    <p:sldId id="308" r:id="rId39"/>
    <p:sldId id="307" r:id="rId40"/>
    <p:sldId id="310" r:id="rId41"/>
    <p:sldId id="327" r:id="rId42"/>
    <p:sldId id="328" r:id="rId43"/>
    <p:sldId id="312" r:id="rId44"/>
    <p:sldId id="313" r:id="rId45"/>
    <p:sldId id="291" r:id="rId46"/>
    <p:sldId id="314" r:id="rId47"/>
    <p:sldId id="315" r:id="rId48"/>
    <p:sldId id="316" r:id="rId49"/>
    <p:sldId id="317" r:id="rId50"/>
    <p:sldId id="318" r:id="rId51"/>
    <p:sldId id="319" r:id="rId52"/>
    <p:sldId id="334" r:id="rId53"/>
    <p:sldId id="311" r:id="rId54"/>
    <p:sldId id="269" r:id="rId55"/>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i" initials="R" lastIdx="1" clrIdx="0">
    <p:extLst>
      <p:ext uri="{19B8F6BF-5375-455C-9EA6-DF929625EA0E}">
        <p15:presenceInfo xmlns:p15="http://schemas.microsoft.com/office/powerpoint/2012/main" userId="Ra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116" d="100"/>
          <a:sy n="116" d="100"/>
        </p:scale>
        <p:origin x="294" y="138"/>
      </p:cViewPr>
      <p:guideLst/>
    </p:cSldViewPr>
  </p:slideViewPr>
  <p:notesTextViewPr>
    <p:cViewPr>
      <p:scale>
        <a:sx n="1" d="1"/>
        <a:sy n="1" d="1"/>
      </p:scale>
      <p:origin x="0" y="0"/>
    </p:cViewPr>
  </p:notesTextViewPr>
  <p:sorterViewPr>
    <p:cViewPr>
      <p:scale>
        <a:sx n="125" d="100"/>
        <a:sy n="125" d="100"/>
      </p:scale>
      <p:origin x="0" y="-11556"/>
    </p:cViewPr>
  </p:sorterViewPr>
  <p:notesViewPr>
    <p:cSldViewPr snapToGrid="0">
      <p:cViewPr varScale="1">
        <p:scale>
          <a:sx n="88" d="100"/>
          <a:sy n="88" d="100"/>
        </p:scale>
        <p:origin x="3816"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slide" Target="slides/slide31.xml"/><Relationship Id="rId50" Type="http://schemas.openxmlformats.org/officeDocument/2006/relationships/slide" Target="slides/slide34.xml"/><Relationship Id="rId55" Type="http://schemas.openxmlformats.org/officeDocument/2006/relationships/slide" Target="slides/slide39.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 Target="slides/slide4.xml"/><Relationship Id="rId29" Type="http://schemas.openxmlformats.org/officeDocument/2006/relationships/slide" Target="slides/slide13.xml"/><Relationship Id="rId41" Type="http://schemas.openxmlformats.org/officeDocument/2006/relationships/slide" Target="slides/slide25.xml"/><Relationship Id="rId54" Type="http://schemas.openxmlformats.org/officeDocument/2006/relationships/slide" Target="slides/slide38.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slide" Target="slides/slide37.xml"/><Relationship Id="rId58"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3.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56"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slide" Target="slides/slide3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312E7B4A-039C-48A2-9B2C-AF16AA3873D8}" type="datetimeFigureOut">
              <a:rPr lang="en-US" smtClean="0"/>
              <a:t>19/01/2016</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DA005A0C-54D9-45AA-87D4-C551D08DFCE1}" type="datetimeFigureOut">
              <a:rPr lang="en-US" smtClean="0"/>
              <a:t>19/01/2016</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1475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5928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0781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4" name="Slide Number Placeholder 3"/>
          <p:cNvSpPr>
            <a:spLocks noGrp="1"/>
          </p:cNvSpPr>
          <p:nvPr>
            <p:ph type="sldNum" sz="quarter" idx="10"/>
          </p:nvPr>
        </p:nvSpPr>
        <p:spPr/>
        <p:txBody>
          <a:bodyPr/>
          <a:lstStyle/>
          <a:p>
            <a:fld id="{13F0F35F-DD44-4607-AEC1-49D7A4BC4066}" type="slidenum">
              <a:rPr lang="en-US" smtClean="0"/>
              <a:pPr/>
              <a:t>30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4083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7489364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050790002"/>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57949318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84663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112926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Tree>
    <p:extLst>
      <p:ext uri="{BB962C8B-B14F-4D97-AF65-F5344CB8AC3E}">
        <p14:creationId xmlns:p14="http://schemas.microsoft.com/office/powerpoint/2010/main" val="21274929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a:t>
            </a:r>
            <a:r>
              <a:rPr lang="en-US" sz="686" dirty="0" smtClean="0">
                <a:gradFill>
                  <a:gsLst>
                    <a:gs pos="0">
                      <a:srgbClr val="FFFFFF"/>
                    </a:gs>
                    <a:gs pos="100000">
                      <a:srgbClr val="FFFFFF"/>
                    </a:gs>
                  </a:gsLst>
                  <a:lin ang="5400000" scaled="0"/>
                </a:gradFill>
                <a:cs typeface="Segoe UI" pitchFamily="34" charset="0"/>
              </a:rPr>
              <a:t>information herein </a:t>
            </a:r>
            <a:r>
              <a:rPr lang="en-US" sz="686" dirty="0">
                <a:gradFill>
                  <a:gsLst>
                    <a:gs pos="0">
                      <a:srgbClr val="FFFFFF"/>
                    </a:gs>
                    <a:gs pos="100000">
                      <a:srgbClr val="FFFFFF"/>
                    </a:gs>
                  </a:gsLst>
                  <a:lin ang="5400000" scaled="0"/>
                </a:gradFill>
                <a:cs typeface="Segoe UI" pitchFamily="34" charset="0"/>
              </a:rPr>
              <a:t>is for informational purposes only and represents the current view of Microsoft Corporation as of the date of this presentation.  Because Microsoft must respond to changing market conditions, it should not be interpreted to </a:t>
            </a:r>
            <a:r>
              <a:rPr lang="en-US" sz="686" dirty="0" smtClean="0">
                <a:gradFill>
                  <a:gsLst>
                    <a:gs pos="0">
                      <a:srgbClr val="FFFFFF"/>
                    </a:gs>
                    <a:gs pos="100000">
                      <a:srgbClr val="FFFFFF"/>
                    </a:gs>
                  </a:gsLst>
                  <a:lin ang="5400000" scaled="0"/>
                </a:gradFill>
                <a:cs typeface="Segoe UI" pitchFamily="34" charset="0"/>
              </a:rPr>
              <a:t>be </a:t>
            </a:r>
            <a:r>
              <a:rPr lang="en-US" sz="686" dirty="0">
                <a:gradFill>
                  <a:gsLst>
                    <a:gs pos="0">
                      <a:srgbClr val="FFFFFF"/>
                    </a:gs>
                    <a:gs pos="100000">
                      <a:srgbClr val="FFFFFF"/>
                    </a:gs>
                  </a:gsLst>
                  <a:lin ang="5400000" scaled="0"/>
                </a:gradFill>
                <a:cs typeface="Segoe UI" pitchFamily="34" charset="0"/>
              </a:rPr>
              <a:t>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94046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7887564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211767548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p:bg>
      <p:bgPr>
        <a:solidFill>
          <a:srgbClr val="3C454F"/>
        </a:solidFill>
        <a:effectLst/>
      </p:bgPr>
    </p:bg>
    <p:spTree>
      <p:nvGrpSpPr>
        <p:cNvPr id="1" name=""/>
        <p:cNvGrpSpPr/>
        <p:nvPr/>
      </p:nvGrpSpPr>
      <p:grpSpPr>
        <a:xfrm>
          <a:off x="0" y="0"/>
          <a:ext cx="0" cy="0"/>
          <a:chOff x="0" y="0"/>
          <a:chExt cx="0" cy="0"/>
        </a:xfrm>
      </p:grpSpPr>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
        <p:nvSpPr>
          <p:cNvPr id="2" name="Title 1"/>
          <p:cNvSpPr>
            <a:spLocks noGrp="1"/>
          </p:cNvSpPr>
          <p:nvPr>
            <p:ph type="title"/>
          </p:nvPr>
        </p:nvSpPr>
        <p:spPr>
          <a:xfrm>
            <a:off x="606173" y="3602038"/>
            <a:ext cx="11034445" cy="1643062"/>
          </a:xfrm>
        </p:spPr>
        <p:txBody>
          <a:bodyPr anchor="t"/>
          <a:lstStyle>
            <a:lvl1pPr>
              <a:defRPr lang="en-US" sz="3600" kern="1200" smtClean="0">
                <a:solidFill>
                  <a:schemeClr val="bg1"/>
                </a:solidFill>
                <a:latin typeface="+mn-lt"/>
                <a:ea typeface="+mn-ea"/>
                <a:cs typeface="+mn-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47832848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80629429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536298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8993030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90423321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84638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9395731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01090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52467472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50993147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7112463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35730320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1983213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5960599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26089309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90588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11098907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63391464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4485407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41357234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8919240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56982638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688527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704607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8397148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47182693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7930115"/>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855074835"/>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8117203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276553344"/>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34298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25987776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4183523050"/>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368114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17128356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79631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18438467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5393051"/>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32253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923242290"/>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97106112"/>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2642960"/>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400166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44594230"/>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43860015"/>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8684710"/>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6408838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72848082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Tree>
    <p:extLst>
      <p:ext uri="{BB962C8B-B14F-4D97-AF65-F5344CB8AC3E}">
        <p14:creationId xmlns:p14="http://schemas.microsoft.com/office/powerpoint/2010/main" val="51688996"/>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a:t>
            </a:r>
            <a:r>
              <a:rPr lang="en-US" sz="686" dirty="0" smtClean="0">
                <a:gradFill>
                  <a:gsLst>
                    <a:gs pos="0">
                      <a:srgbClr val="FFFFFF"/>
                    </a:gs>
                    <a:gs pos="100000">
                      <a:srgbClr val="FFFFFF"/>
                    </a:gs>
                  </a:gsLst>
                  <a:lin ang="5400000" scaled="0"/>
                </a:gradFill>
                <a:cs typeface="Segoe UI" pitchFamily="34" charset="0"/>
              </a:rPr>
              <a:t>information herein </a:t>
            </a:r>
            <a:r>
              <a:rPr lang="en-US" sz="686" dirty="0">
                <a:gradFill>
                  <a:gsLst>
                    <a:gs pos="0">
                      <a:srgbClr val="FFFFFF"/>
                    </a:gs>
                    <a:gs pos="100000">
                      <a:srgbClr val="FFFFFF"/>
                    </a:gs>
                  </a:gsLst>
                  <a:lin ang="5400000" scaled="0"/>
                </a:gradFill>
                <a:cs typeface="Segoe UI" pitchFamily="34" charset="0"/>
              </a:rPr>
              <a:t>is for informational purposes only and represents the current view of Microsoft Corporation as of the date of this presentation.  Because Microsoft must respond to changing market conditions, it should not be interpreted to </a:t>
            </a:r>
            <a:r>
              <a:rPr lang="en-US" sz="686" dirty="0" smtClean="0">
                <a:gradFill>
                  <a:gsLst>
                    <a:gs pos="0">
                      <a:srgbClr val="FFFFFF"/>
                    </a:gs>
                    <a:gs pos="100000">
                      <a:srgbClr val="FFFFFF"/>
                    </a:gs>
                  </a:gsLst>
                  <a:lin ang="5400000" scaled="0"/>
                </a:gradFill>
                <a:cs typeface="Segoe UI" pitchFamily="34" charset="0"/>
              </a:rPr>
              <a:t>be </a:t>
            </a:r>
            <a:r>
              <a:rPr lang="en-US" sz="686" dirty="0">
                <a:gradFill>
                  <a:gsLst>
                    <a:gs pos="0">
                      <a:srgbClr val="FFFFFF"/>
                    </a:gs>
                    <a:gs pos="100000">
                      <a:srgbClr val="FFFFFF"/>
                    </a:gs>
                  </a:gsLst>
                  <a:lin ang="5400000" scaled="0"/>
                </a:gradFill>
                <a:cs typeface="Segoe UI" pitchFamily="34" charset="0"/>
              </a:rPr>
              <a:t>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168361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803909773"/>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606368630"/>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Demo">
    <p:bg>
      <p:bgPr>
        <a:solidFill>
          <a:srgbClr val="3C454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173"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Tree>
    <p:extLst>
      <p:ext uri="{BB962C8B-B14F-4D97-AF65-F5344CB8AC3E}">
        <p14:creationId xmlns:p14="http://schemas.microsoft.com/office/powerpoint/2010/main" val="4280411972"/>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_Demo">
    <p:bg>
      <p:bgPr>
        <a:solidFill>
          <a:srgbClr val="3C454F"/>
        </a:solidFill>
        <a:effectLst/>
      </p:bgPr>
    </p:bg>
    <p:spTree>
      <p:nvGrpSpPr>
        <p:cNvPr id="1" name=""/>
        <p:cNvGrpSpPr/>
        <p:nvPr/>
      </p:nvGrpSpPr>
      <p:grpSpPr>
        <a:xfrm>
          <a:off x="0" y="0"/>
          <a:ext cx="0" cy="0"/>
          <a:chOff x="0" y="0"/>
          <a:chExt cx="0" cy="0"/>
        </a:xfrm>
      </p:grpSpPr>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
        <p:nvSpPr>
          <p:cNvPr id="2" name="Title 1"/>
          <p:cNvSpPr>
            <a:spLocks noGrp="1"/>
          </p:cNvSpPr>
          <p:nvPr>
            <p:ph type="title"/>
          </p:nvPr>
        </p:nvSpPr>
        <p:spPr>
          <a:xfrm>
            <a:off x="606173" y="3602038"/>
            <a:ext cx="11034445" cy="1643062"/>
          </a:xfrm>
        </p:spPr>
        <p:txBody>
          <a:bodyPr anchor="t"/>
          <a:lstStyle>
            <a:lvl1pPr>
              <a:defRPr lang="en-US" sz="3600" kern="1200" smtClean="0">
                <a:solidFill>
                  <a:schemeClr val="bg1"/>
                </a:solidFill>
                <a:latin typeface="+mn-lt"/>
                <a:ea typeface="+mn-ea"/>
                <a:cs typeface="+mn-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11270620"/>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89646918"/>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62275201"/>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82192951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9375532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927830"/>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21488838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2259964"/>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585119756"/>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583279218"/>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0209573"/>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903283378"/>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52679441"/>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133673392"/>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7306044"/>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2545424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958454734"/>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487184086"/>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00485601"/>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215002968"/>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48087413"/>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974380180"/>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0961720"/>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880914589"/>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807803802"/>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66816053"/>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99313832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40274702"/>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4644901"/>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44266633"/>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1591547"/>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61233318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689191990"/>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29173326"/>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107948808"/>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630104"/>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3186018"/>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1536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theme" Target="../theme/theme10.xml"/><Relationship Id="rId3" Type="http://schemas.openxmlformats.org/officeDocument/2006/relationships/slideLayout" Target="../slideLayouts/slideLayout75.xml"/><Relationship Id="rId7" Type="http://schemas.openxmlformats.org/officeDocument/2006/relationships/slideLayout" Target="../slideLayouts/slideLayout79.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 Id="rId9" Type="http://schemas.openxmlformats.org/officeDocument/2006/relationships/image" Target="../media/image1.emf"/></Relationships>
</file>

<file path=ppt/slideMasters/_rels/slideMaster11.xml.rels><?xml version="1.0" encoding="UTF-8" standalone="yes"?>
<Relationships xmlns="http://schemas.openxmlformats.org/package/2006/relationships"><Relationship Id="rId8" Type="http://schemas.openxmlformats.org/officeDocument/2006/relationships/theme" Target="../theme/theme11.xml"/><Relationship Id="rId3" Type="http://schemas.openxmlformats.org/officeDocument/2006/relationships/slideLayout" Target="../slideLayouts/slideLayout82.xml"/><Relationship Id="rId7" Type="http://schemas.openxmlformats.org/officeDocument/2006/relationships/slideLayout" Target="../slideLayouts/slideLayout86.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5" Type="http://schemas.openxmlformats.org/officeDocument/2006/relationships/slideLayout" Target="../slideLayouts/slideLayout84.xml"/><Relationship Id="rId4" Type="http://schemas.openxmlformats.org/officeDocument/2006/relationships/slideLayout" Target="../slideLayouts/slideLayout83.xml"/><Relationship Id="rId9" Type="http://schemas.openxmlformats.org/officeDocument/2006/relationships/image" Target="../media/image1.emf"/></Relationships>
</file>

<file path=ppt/slideMasters/_rels/slideMaster12.xml.rels><?xml version="1.0" encoding="UTF-8" standalone="yes"?>
<Relationships xmlns="http://schemas.openxmlformats.org/package/2006/relationships"><Relationship Id="rId8" Type="http://schemas.openxmlformats.org/officeDocument/2006/relationships/theme" Target="../theme/theme12.xml"/><Relationship Id="rId3" Type="http://schemas.openxmlformats.org/officeDocument/2006/relationships/slideLayout" Target="../slideLayouts/slideLayout89.xml"/><Relationship Id="rId7" Type="http://schemas.openxmlformats.org/officeDocument/2006/relationships/slideLayout" Target="../slideLayouts/slideLayout93.xml"/><Relationship Id="rId2" Type="http://schemas.openxmlformats.org/officeDocument/2006/relationships/slideLayout" Target="../slideLayouts/slideLayout88.xml"/><Relationship Id="rId1" Type="http://schemas.openxmlformats.org/officeDocument/2006/relationships/slideLayout" Target="../slideLayouts/slideLayout87.xml"/><Relationship Id="rId6" Type="http://schemas.openxmlformats.org/officeDocument/2006/relationships/slideLayout" Target="../slideLayouts/slideLayout92.xml"/><Relationship Id="rId5" Type="http://schemas.openxmlformats.org/officeDocument/2006/relationships/slideLayout" Target="../slideLayouts/slideLayout91.xml"/><Relationship Id="rId4" Type="http://schemas.openxmlformats.org/officeDocument/2006/relationships/slideLayout" Target="../slideLayouts/slideLayout90.xml"/><Relationship Id="rId9" Type="http://schemas.openxmlformats.org/officeDocument/2006/relationships/image" Target="../media/image1.emf"/></Relationships>
</file>

<file path=ppt/slideMasters/_rels/slideMaster13.xml.rels><?xml version="1.0" encoding="UTF-8" standalone="yes"?>
<Relationships xmlns="http://schemas.openxmlformats.org/package/2006/relationships"><Relationship Id="rId8" Type="http://schemas.openxmlformats.org/officeDocument/2006/relationships/theme" Target="../theme/theme13.xml"/><Relationship Id="rId3" Type="http://schemas.openxmlformats.org/officeDocument/2006/relationships/slideLayout" Target="../slideLayouts/slideLayout96.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5" Type="http://schemas.openxmlformats.org/officeDocument/2006/relationships/slideLayout" Target="../slideLayouts/slideLayout98.xml"/><Relationship Id="rId4" Type="http://schemas.openxmlformats.org/officeDocument/2006/relationships/slideLayout" Target="../slideLayouts/slideLayout97.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9"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image" Target="../media/image1.emf"/><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68.xml"/><Relationship Id="rId7" Type="http://schemas.openxmlformats.org/officeDocument/2006/relationships/slideLayout" Target="../slideLayouts/slideLayout72.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7492744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009264"/>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2641798"/>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857333"/>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9951643"/>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4"/>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54445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423421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407595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707016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9216603"/>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1026524"/>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5"/>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220636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90"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956646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trongloop.com/node-js/infographic/"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6600" dirty="0"/>
              <a:t>Introduction to </a:t>
            </a:r>
            <a:r>
              <a:rPr lang="en-US" sz="6600" dirty="0" smtClean="0"/>
              <a:t>Node.js</a:t>
            </a:r>
            <a:endParaRPr lang="en-US" sz="6600"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217276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Node on Windows</a:t>
            </a:r>
            <a:endParaRPr lang="en-US" dirty="0"/>
          </a:p>
        </p:txBody>
      </p:sp>
      <p:sp>
        <p:nvSpPr>
          <p:cNvPr id="3" name="Content Placeholder 2"/>
          <p:cNvSpPr>
            <a:spLocks noGrp="1"/>
          </p:cNvSpPr>
          <p:nvPr>
            <p:ph idx="1"/>
          </p:nvPr>
        </p:nvSpPr>
        <p:spPr/>
        <p:txBody>
          <a:bodyPr/>
          <a:lstStyle/>
          <a:p>
            <a:r>
              <a:rPr lang="en-US" dirty="0"/>
              <a:t>http://nodejs.org</a:t>
            </a:r>
            <a:r>
              <a:rPr lang="en-US" dirty="0" smtClean="0"/>
              <a:t>/  - pre-complied Node.js binaries to install</a:t>
            </a:r>
          </a:p>
          <a:p>
            <a:r>
              <a:rPr lang="en-US" dirty="0"/>
              <a:t>https://</a:t>
            </a:r>
            <a:r>
              <a:rPr lang="en-US" dirty="0" smtClean="0"/>
              <a:t>github.com/joyent/node/wiki/Installation - building it yourself</a:t>
            </a:r>
          </a:p>
          <a:p>
            <a:r>
              <a:rPr lang="en-US" dirty="0" smtClean="0"/>
              <a:t>Via </a:t>
            </a:r>
            <a:r>
              <a:rPr lang="en-US" dirty="0" err="1" smtClean="0"/>
              <a:t>Chocolatey</a:t>
            </a:r>
            <a:r>
              <a:rPr lang="en-US" dirty="0" smtClean="0"/>
              <a:t> – package manager for Windows:</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choco</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install </a:t>
            </a:r>
            <a:r>
              <a:rPr lang="en-US" dirty="0" err="1">
                <a:latin typeface="Courier New" panose="02070309020205020404" pitchFamily="49" charset="0"/>
                <a:cs typeface="Courier New" panose="02070309020205020404" pitchFamily="49" charset="0"/>
              </a:rPr>
              <a:t>nodejs.install</a:t>
            </a:r>
            <a:endParaRPr lang="en-US" dirty="0">
              <a:latin typeface="Courier New" panose="02070309020205020404" pitchFamily="49" charset="0"/>
              <a:cs typeface="Courier New" panose="02070309020205020404" pitchFamily="49" charset="0"/>
            </a:endParaRPr>
          </a:p>
          <a:p>
            <a:endParaRPr lang="en-US" dirty="0" smtClean="0"/>
          </a:p>
          <a:p>
            <a:endParaRPr lang="en-US" dirty="0" smtClean="0"/>
          </a:p>
          <a:p>
            <a:endParaRPr lang="en-US" dirty="0" smtClean="0"/>
          </a:p>
        </p:txBody>
      </p:sp>
    </p:spTree>
    <p:extLst>
      <p:ext uri="{BB962C8B-B14F-4D97-AF65-F5344CB8AC3E}">
        <p14:creationId xmlns:p14="http://schemas.microsoft.com/office/powerpoint/2010/main" val="49465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Variable</a:t>
            </a:r>
            <a:endParaRPr lang="en-US" dirty="0"/>
          </a:p>
        </p:txBody>
      </p:sp>
      <p:sp>
        <p:nvSpPr>
          <p:cNvPr id="3" name="Content Placeholder 2"/>
          <p:cNvSpPr>
            <a:spLocks noGrp="1"/>
          </p:cNvSpPr>
          <p:nvPr>
            <p:ph idx="1"/>
          </p:nvPr>
        </p:nvSpPr>
        <p:spPr/>
        <p:txBody>
          <a:bodyPr/>
          <a:lstStyle/>
          <a:p>
            <a:r>
              <a:rPr lang="en-US" dirty="0" smtClean="0"/>
              <a:t>Double check </a:t>
            </a:r>
            <a:r>
              <a:rPr lang="en-US" dirty="0"/>
              <a:t>that the node executable has been added to </a:t>
            </a:r>
            <a:r>
              <a:rPr lang="en-US" dirty="0" smtClean="0"/>
              <a:t>your </a:t>
            </a:r>
            <a:r>
              <a:rPr lang="en-US" dirty="0"/>
              <a:t>PATH system environment variable. </a:t>
            </a:r>
            <a:endParaRPr lang="en-US" dirty="0" smtClean="0"/>
          </a:p>
          <a:p>
            <a:r>
              <a:rPr lang="en-US" u="sng" dirty="0"/>
              <a:t>https://</a:t>
            </a:r>
            <a:r>
              <a:rPr lang="en-US" u="sng" dirty="0" smtClean="0"/>
              <a:t>www.youtube.com/watch?v=W9pg2FHeoq8</a:t>
            </a:r>
            <a:r>
              <a:rPr lang="en-US" dirty="0"/>
              <a:t> </a:t>
            </a:r>
            <a:r>
              <a:rPr lang="en-US" dirty="0" smtClean="0"/>
              <a:t>To see how to change your environment variables on Windows 8 and Windows 8.1. </a:t>
            </a:r>
          </a:p>
          <a:p>
            <a:r>
              <a:rPr lang="en-US" dirty="0" smtClean="0"/>
              <a:t>You will want to make sure the following folder has been added to the PATH variable: </a:t>
            </a:r>
            <a:r>
              <a:rPr lang="en-US" sz="2400" dirty="0">
                <a:latin typeface="Courier New" panose="02070309020205020404" pitchFamily="49" charset="0"/>
                <a:cs typeface="Courier New" panose="02070309020205020404" pitchFamily="49" charset="0"/>
              </a:rPr>
              <a:t>C:\Program Files (x86)\</a:t>
            </a:r>
            <a:r>
              <a:rPr lang="en-US" sz="2400" dirty="0" err="1">
                <a:latin typeface="Courier New" panose="02070309020205020404" pitchFamily="49" charset="0"/>
                <a:cs typeface="Courier New" panose="02070309020205020404" pitchFamily="49" charset="0"/>
              </a:rPr>
              <a:t>nodejs</a:t>
            </a:r>
            <a:r>
              <a:rPr lang="en-US" sz="2400" dirty="0">
                <a:latin typeface="Courier New" panose="02070309020205020404" pitchFamily="49" charset="0"/>
                <a:cs typeface="Courier New" panose="02070309020205020404" pitchFamily="49" charset="0"/>
              </a:rPr>
              <a:t>\</a:t>
            </a:r>
          </a:p>
          <a:p>
            <a:endParaRPr lang="en-US" dirty="0" smtClean="0"/>
          </a:p>
          <a:p>
            <a:endParaRPr lang="en-US" dirty="0"/>
          </a:p>
        </p:txBody>
      </p:sp>
    </p:spTree>
    <p:extLst>
      <p:ext uri="{BB962C8B-B14F-4D97-AF65-F5344CB8AC3E}">
        <p14:creationId xmlns:p14="http://schemas.microsoft.com/office/powerpoint/2010/main" val="134214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Installing Node.js Tools for Visual Studio</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NTVS </a:t>
            </a:r>
            <a:r>
              <a:rPr lang="en-US" dirty="0"/>
              <a:t>is a free, open source plugin that turns Visual Studio into a Node.js IDE. </a:t>
            </a:r>
            <a:endParaRPr lang="en-US" dirty="0" smtClean="0"/>
          </a:p>
          <a:p>
            <a:r>
              <a:rPr lang="en-US" dirty="0" smtClean="0"/>
              <a:t>It supports </a:t>
            </a:r>
            <a:r>
              <a:rPr lang="en-US" dirty="0"/>
              <a:t>Editing, </a:t>
            </a:r>
            <a:r>
              <a:rPr lang="en-US" dirty="0" err="1"/>
              <a:t>Intellisense</a:t>
            </a:r>
            <a:r>
              <a:rPr lang="en-US" dirty="0"/>
              <a:t>, Profiling, </a:t>
            </a:r>
            <a:r>
              <a:rPr lang="en-US" dirty="0" err="1"/>
              <a:t>npm</a:t>
            </a:r>
            <a:r>
              <a:rPr lang="en-US" dirty="0"/>
              <a:t>, </a:t>
            </a:r>
            <a:r>
              <a:rPr lang="en-US" dirty="0" err="1"/>
              <a:t>TypeScript</a:t>
            </a:r>
            <a:r>
              <a:rPr lang="en-US" dirty="0"/>
              <a:t>, Debugging locally and remotely (Windows/</a:t>
            </a:r>
            <a:r>
              <a:rPr lang="en-US" dirty="0" err="1"/>
              <a:t>MacOS</a:t>
            </a:r>
            <a:r>
              <a:rPr lang="en-US" dirty="0"/>
              <a:t>/Linux), as well Azure Web </a:t>
            </a:r>
            <a:r>
              <a:rPr lang="en-US" dirty="0" smtClean="0"/>
              <a:t>App and </a:t>
            </a:r>
            <a:r>
              <a:rPr lang="en-US" dirty="0"/>
              <a:t>Cloud Service</a:t>
            </a:r>
            <a:r>
              <a:rPr lang="en-US" dirty="0" smtClean="0"/>
              <a:t>.</a:t>
            </a:r>
          </a:p>
          <a:p>
            <a:r>
              <a:rPr lang="en-US" dirty="0"/>
              <a:t>Designed, developed, and supported by Microsoft and the community.</a:t>
            </a:r>
            <a:endParaRPr lang="en-US" dirty="0" smtClean="0"/>
          </a:p>
          <a:p>
            <a:r>
              <a:rPr lang="en-US" dirty="0" smtClean="0"/>
              <a:t>https</a:t>
            </a:r>
            <a:r>
              <a:rPr lang="en-US" dirty="0"/>
              <a:t>://nodejstools.codeplex.com/</a:t>
            </a:r>
          </a:p>
        </p:txBody>
      </p:sp>
    </p:spTree>
    <p:extLst>
      <p:ext uri="{BB962C8B-B14F-4D97-AF65-F5344CB8AC3E}">
        <p14:creationId xmlns:p14="http://schemas.microsoft.com/office/powerpoint/2010/main" val="1848610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First Node </a:t>
            </a:r>
            <a:r>
              <a:rPr lang="en-US" dirty="0" smtClean="0"/>
              <a:t>Application</a:t>
            </a:r>
            <a:endParaRPr lang="en-US" dirty="0"/>
          </a:p>
        </p:txBody>
      </p:sp>
    </p:spTree>
    <p:extLst>
      <p:ext uri="{BB962C8B-B14F-4D97-AF65-F5344CB8AC3E}">
        <p14:creationId xmlns:p14="http://schemas.microsoft.com/office/powerpoint/2010/main" val="82604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Application</a:t>
            </a:r>
            <a:endParaRPr lang="en-US" dirty="0"/>
          </a:p>
        </p:txBody>
      </p:sp>
    </p:spTree>
    <p:extLst>
      <p:ext uri="{BB962C8B-B14F-4D97-AF65-F5344CB8AC3E}">
        <p14:creationId xmlns:p14="http://schemas.microsoft.com/office/powerpoint/2010/main" val="296841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HTTP Server</a:t>
            </a:r>
            <a:endParaRPr lang="en-US" dirty="0"/>
          </a:p>
        </p:txBody>
      </p:sp>
    </p:spTree>
    <p:extLst>
      <p:ext uri="{BB962C8B-B14F-4D97-AF65-F5344CB8AC3E}">
        <p14:creationId xmlns:p14="http://schemas.microsoft.com/office/powerpoint/2010/main" val="370777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TCP server</a:t>
            </a:r>
            <a:endParaRPr lang="en-US" dirty="0"/>
          </a:p>
        </p:txBody>
      </p:sp>
    </p:spTree>
    <p:extLst>
      <p:ext uri="{BB962C8B-B14F-4D97-AF65-F5344CB8AC3E}">
        <p14:creationId xmlns:p14="http://schemas.microsoft.com/office/powerpoint/2010/main" val="39286901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Driven Programming</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dirty="0"/>
              <a:t>A programming paradigm in which the flow of the program is determined by events such as user actions (mouse clicks, key presses) or messages from other programs.” – Wikipedia</a:t>
            </a:r>
          </a:p>
          <a:p>
            <a:pPr marL="0" indent="0">
              <a:buNone/>
            </a:pPr>
            <a:endParaRPr lang="en-US" dirty="0"/>
          </a:p>
        </p:txBody>
      </p:sp>
    </p:spTree>
    <p:extLst>
      <p:ext uri="{BB962C8B-B14F-4D97-AF65-F5344CB8AC3E}">
        <p14:creationId xmlns:p14="http://schemas.microsoft.com/office/powerpoint/2010/main" val="55958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Event Loop</a:t>
            </a:r>
            <a:endParaRPr lang="en-US" dirty="0"/>
          </a:p>
        </p:txBody>
      </p:sp>
      <p:sp>
        <p:nvSpPr>
          <p:cNvPr id="3" name="Content Placeholder 2"/>
          <p:cNvSpPr>
            <a:spLocks noGrp="1"/>
          </p:cNvSpPr>
          <p:nvPr>
            <p:ph idx="1"/>
          </p:nvPr>
        </p:nvSpPr>
        <p:spPr/>
        <p:txBody>
          <a:bodyPr/>
          <a:lstStyle/>
          <a:p>
            <a:r>
              <a:rPr lang="en-US" dirty="0"/>
              <a:t>Node provides the event loop as part of the language.</a:t>
            </a:r>
          </a:p>
          <a:p>
            <a:r>
              <a:rPr lang="en-US" dirty="0"/>
              <a:t>With Node, there is no call to start the loop.</a:t>
            </a:r>
          </a:p>
          <a:p>
            <a:r>
              <a:rPr lang="en-US" dirty="0"/>
              <a:t>The loop starts and doesn’t end until the last callback is complete. </a:t>
            </a:r>
          </a:p>
          <a:p>
            <a:r>
              <a:rPr lang="en-US" dirty="0"/>
              <a:t>Event loop is run under a single thread therefore sleep() makes everything halt. </a:t>
            </a:r>
          </a:p>
          <a:p>
            <a:pPr marL="0" indent="0">
              <a:buNone/>
            </a:pPr>
            <a:endParaRPr lang="en-US" dirty="0"/>
          </a:p>
        </p:txBody>
      </p:sp>
    </p:spTree>
    <p:extLst>
      <p:ext uri="{BB962C8B-B14F-4D97-AF65-F5344CB8AC3E}">
        <p14:creationId xmlns:p14="http://schemas.microsoft.com/office/powerpoint/2010/main" val="3371721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I/O</a:t>
            </a:r>
            <a:endParaRPr lang="en-US" dirty="0"/>
          </a:p>
        </p:txBody>
      </p:sp>
      <p:sp>
        <p:nvSpPr>
          <p:cNvPr id="3" name="Content Placeholder 2"/>
          <p:cNvSpPr>
            <a:spLocks noGrp="1"/>
          </p:cNvSpPr>
          <p:nvPr>
            <p:ph idx="1"/>
          </p:nvPr>
        </p:nvSpPr>
        <p:spPr>
          <a:xfrm>
            <a:off x="560798" y="3061852"/>
            <a:ext cx="9974120" cy="1523027"/>
          </a:xfrm>
        </p:spPr>
        <p:style>
          <a:lnRef idx="2">
            <a:schemeClr val="accent1"/>
          </a:lnRef>
          <a:fillRef idx="1">
            <a:schemeClr val="lt1"/>
          </a:fillRef>
          <a:effectRef idx="0">
            <a:schemeClr val="accent1"/>
          </a:effectRef>
          <a:fontRef idx="minor">
            <a:schemeClr val="dk1"/>
          </a:fontRef>
        </p:style>
        <p:txBody>
          <a:bodyPr/>
          <a:lstStyle/>
          <a:p>
            <a:pPr marL="0" lvl="0" indent="0" defTabSz="914400" eaLnBrk="0" fontAlgn="base" hangingPunct="0">
              <a:spcBef>
                <a:spcPct val="0"/>
              </a:spcBef>
              <a:spcAft>
                <a:spcPct val="0"/>
              </a:spcAft>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fs = require(</a:t>
            </a:r>
            <a:r>
              <a:rPr lang="en-US" altLang="en-US" sz="2400" dirty="0">
                <a:solidFill>
                  <a:srgbClr val="A31515"/>
                </a:solidFill>
                <a:latin typeface="Consolas" panose="020B0609020204030204" pitchFamily="49" charset="0"/>
                <a:cs typeface="Consolas" panose="020B0609020204030204" pitchFamily="49" charset="0"/>
              </a:rPr>
              <a:t>'fs'</a:t>
            </a:r>
            <a:r>
              <a:rPr lang="en-US" altLang="en-US" sz="24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400" dirty="0">
              <a:solidFill>
                <a:srgbClr val="0000FF"/>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contents = </a:t>
            </a:r>
            <a:r>
              <a:rPr lang="en-US" altLang="en-US" sz="2400" dirty="0" err="1">
                <a:solidFill>
                  <a:srgbClr val="000000"/>
                </a:solidFill>
                <a:latin typeface="Consolas" panose="020B0609020204030204" pitchFamily="49" charset="0"/>
                <a:cs typeface="Consolas" panose="020B0609020204030204" pitchFamily="49" charset="0"/>
              </a:rPr>
              <a:t>fs.readFileSync</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a:solidFill>
                  <a:srgbClr val="A31515"/>
                </a:solidFill>
                <a:latin typeface="Consolas" panose="020B0609020204030204" pitchFamily="49" charset="0"/>
                <a:cs typeface="Consolas" panose="020B0609020204030204" pitchFamily="49" charset="0"/>
              </a:rPr>
              <a:t>'</a:t>
            </a:r>
            <a:r>
              <a:rPr lang="en-US" altLang="en-US" sz="2400" dirty="0" err="1">
                <a:solidFill>
                  <a:srgbClr val="A31515"/>
                </a:solidFill>
                <a:latin typeface="Consolas" panose="020B0609020204030204" pitchFamily="49" charset="0"/>
                <a:cs typeface="Consolas" panose="020B0609020204030204" pitchFamily="49" charset="0"/>
              </a:rPr>
              <a:t>package.json</a:t>
            </a:r>
            <a:r>
              <a:rPr lang="en-US" altLang="en-US" sz="2400" dirty="0">
                <a:solidFill>
                  <a:srgbClr val="A31515"/>
                </a:solidFill>
                <a:latin typeface="Consolas" panose="020B0609020204030204" pitchFamily="49" charset="0"/>
                <a:cs typeface="Consolas" panose="020B0609020204030204" pitchFamily="49" charset="0"/>
              </a:rPr>
              <a:t>'</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err="1">
                <a:solidFill>
                  <a:srgbClr val="000000"/>
                </a:solidFill>
                <a:latin typeface="Consolas" panose="020B0609020204030204" pitchFamily="49" charset="0"/>
                <a:cs typeface="Consolas" panose="020B0609020204030204" pitchFamily="49" charset="0"/>
              </a:rPr>
              <a:t>toString</a:t>
            </a:r>
            <a:r>
              <a:rPr lang="en-US" altLang="en-US" sz="24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console.log(contents);</a:t>
            </a:r>
            <a:endParaRPr lang="en-US" altLang="en-US" sz="24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74588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normAutofit/>
          </a:bodyPr>
          <a:lstStyle/>
          <a:p>
            <a:pPr marL="742950" indent="-742950">
              <a:buFont typeface="+mj-lt"/>
              <a:buAutoNum type="arabicParenR"/>
            </a:pPr>
            <a:r>
              <a:rPr lang="en-GB" dirty="0" smtClean="0"/>
              <a:t>About Node</a:t>
            </a:r>
          </a:p>
          <a:p>
            <a:pPr marL="742950" indent="-742950">
              <a:buFont typeface="+mj-lt"/>
              <a:buAutoNum type="arabicParenR"/>
            </a:pPr>
            <a:r>
              <a:rPr lang="en-GB" dirty="0" smtClean="0"/>
              <a:t>Setting up your environment</a:t>
            </a:r>
          </a:p>
          <a:p>
            <a:pPr marL="742950" indent="-742950">
              <a:buFont typeface="+mj-lt"/>
              <a:buAutoNum type="arabicParenR"/>
            </a:pPr>
            <a:r>
              <a:rPr lang="en-GB" dirty="0" smtClean="0"/>
              <a:t>First Node application</a:t>
            </a:r>
          </a:p>
          <a:p>
            <a:pPr marL="742950" indent="-742950">
              <a:buFont typeface="+mj-lt"/>
              <a:buAutoNum type="arabicParenR"/>
            </a:pPr>
            <a:r>
              <a:rPr lang="en-GB" dirty="0" smtClean="0"/>
              <a:t>Node Package Manager (NPM)</a:t>
            </a:r>
          </a:p>
          <a:p>
            <a:pPr marL="0" indent="0">
              <a:buNone/>
            </a:pPr>
            <a:endParaRPr lang="en-GB" dirty="0"/>
          </a:p>
        </p:txBody>
      </p:sp>
    </p:spTree>
    <p:extLst>
      <p:ext uri="{BB962C8B-B14F-4D97-AF65-F5344CB8AC3E}">
        <p14:creationId xmlns:p14="http://schemas.microsoft.com/office/powerpoint/2010/main" val="31834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Blocking I/O</a:t>
            </a:r>
            <a:endParaRPr lang="en-US" dirty="0"/>
          </a:p>
        </p:txBody>
      </p:sp>
      <p:sp>
        <p:nvSpPr>
          <p:cNvPr id="3" name="Content Placeholder 2"/>
          <p:cNvSpPr>
            <a:spLocks noGrp="1"/>
          </p:cNvSpPr>
          <p:nvPr>
            <p:ph idx="1"/>
          </p:nvPr>
        </p:nvSpPr>
        <p:spPr>
          <a:xfrm>
            <a:off x="560798" y="2907307"/>
            <a:ext cx="10064272" cy="2141211"/>
          </a:xfrm>
        </p:spPr>
        <p:style>
          <a:lnRef idx="2">
            <a:schemeClr val="accent1"/>
          </a:lnRef>
          <a:fillRef idx="1">
            <a:schemeClr val="lt1"/>
          </a:fillRef>
          <a:effectRef idx="0">
            <a:schemeClr val="accent1"/>
          </a:effectRef>
          <a:fontRef idx="minor">
            <a:schemeClr val="dk1"/>
          </a:fontRef>
        </p:style>
        <p:txBody>
          <a:bodyPr/>
          <a:lstStyle/>
          <a:p>
            <a:pPr marL="0" lvl="0" indent="0" defTabSz="914400" eaLnBrk="0" fontAlgn="base" hangingPunct="0">
              <a:spcBef>
                <a:spcPct val="0"/>
              </a:spcBef>
              <a:spcAft>
                <a:spcPct val="0"/>
              </a:spcAft>
              <a:buNone/>
            </a:pPr>
            <a:r>
              <a:rPr lang="en-US" altLang="en-US" sz="2800" dirty="0" err="1">
                <a:solidFill>
                  <a:srgbClr val="0000FF"/>
                </a:solidFill>
                <a:latin typeface="Consolas" panose="020B0609020204030204" pitchFamily="49" charset="0"/>
                <a:cs typeface="Consolas" panose="020B0609020204030204" pitchFamily="49" charset="0"/>
              </a:rPr>
              <a:t>var</a:t>
            </a:r>
            <a:r>
              <a:rPr lang="en-US" altLang="en-US" sz="2800" dirty="0">
                <a:solidFill>
                  <a:srgbClr val="000000"/>
                </a:solidFill>
                <a:latin typeface="Consolas" panose="020B0609020204030204" pitchFamily="49" charset="0"/>
                <a:cs typeface="Consolas" panose="020B0609020204030204" pitchFamily="49" charset="0"/>
              </a:rPr>
              <a:t> fs = require(</a:t>
            </a:r>
            <a:r>
              <a:rPr lang="en-US" altLang="en-US" sz="2800" dirty="0">
                <a:solidFill>
                  <a:srgbClr val="A31515"/>
                </a:solidFill>
                <a:latin typeface="Consolas" panose="020B0609020204030204" pitchFamily="49" charset="0"/>
                <a:cs typeface="Consolas" panose="020B0609020204030204" pitchFamily="49" charset="0"/>
              </a:rPr>
              <a:t>'fs'</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800"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800" dirty="0" err="1">
                <a:solidFill>
                  <a:srgbClr val="000000"/>
                </a:solidFill>
                <a:latin typeface="Consolas" panose="020B0609020204030204" pitchFamily="49" charset="0"/>
                <a:cs typeface="Consolas" panose="020B0609020204030204" pitchFamily="49" charset="0"/>
              </a:rPr>
              <a:t>fs.readFile</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package.json</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00FF"/>
                </a:solidFill>
                <a:latin typeface="Consolas" panose="020B0609020204030204" pitchFamily="49" charset="0"/>
                <a:cs typeface="Consolas" panose="020B0609020204030204" pitchFamily="49" charset="0"/>
              </a:rPr>
              <a:t>function</a:t>
            </a:r>
            <a:r>
              <a:rPr lang="en-US" altLang="en-US" sz="2800" dirty="0">
                <a:solidFill>
                  <a:srgbClr val="000000"/>
                </a:solidFill>
                <a:latin typeface="Consolas" panose="020B0609020204030204" pitchFamily="49" charset="0"/>
                <a:cs typeface="Consolas" panose="020B0609020204030204" pitchFamily="49" charset="0"/>
              </a:rPr>
              <a:t> (err, </a:t>
            </a:r>
            <a:r>
              <a:rPr lang="en-US" altLang="en-US" sz="2800" dirty="0" err="1">
                <a:solidFill>
                  <a:srgbClr val="000000"/>
                </a:solidFill>
                <a:latin typeface="Consolas" panose="020B0609020204030204" pitchFamily="49" charset="0"/>
                <a:cs typeface="Consolas" panose="020B0609020204030204" pitchFamily="49" charset="0"/>
              </a:rPr>
              <a:t>buf</a:t>
            </a:r>
            <a:r>
              <a:rPr lang="en-US" altLang="en-US" sz="28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     console.log(</a:t>
            </a:r>
            <a:r>
              <a:rPr lang="en-US" altLang="en-US" sz="2800" dirty="0" err="1">
                <a:solidFill>
                  <a:srgbClr val="000000"/>
                </a:solidFill>
                <a:latin typeface="Consolas" panose="020B0609020204030204" pitchFamily="49" charset="0"/>
                <a:cs typeface="Consolas" panose="020B0609020204030204" pitchFamily="49" charset="0"/>
              </a:rPr>
              <a:t>buf.toString</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6000" dirty="0">
              <a:latin typeface="Arial" panose="020B0604020202020204" pitchFamily="34" charset="0"/>
            </a:endParaRPr>
          </a:p>
        </p:txBody>
      </p:sp>
    </p:spTree>
    <p:extLst>
      <p:ext uri="{BB962C8B-B14F-4D97-AF65-F5344CB8AC3E}">
        <p14:creationId xmlns:p14="http://schemas.microsoft.com/office/powerpoint/2010/main" val="30895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file content sync vs </a:t>
            </a:r>
            <a:r>
              <a:rPr lang="en-US" dirty="0" err="1" smtClean="0"/>
              <a:t>async</a:t>
            </a:r>
            <a:endParaRPr lang="en-US" dirty="0"/>
          </a:p>
        </p:txBody>
      </p:sp>
    </p:spTree>
    <p:extLst>
      <p:ext uri="{BB962C8B-B14F-4D97-AF65-F5344CB8AC3E}">
        <p14:creationId xmlns:p14="http://schemas.microsoft.com/office/powerpoint/2010/main" val="21433137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 Style Programming</a:t>
            </a:r>
            <a:endParaRPr lang="en-US" dirty="0"/>
          </a:p>
        </p:txBody>
      </p:sp>
      <p:sp>
        <p:nvSpPr>
          <p:cNvPr id="3" name="Content Placeholder 2"/>
          <p:cNvSpPr>
            <a:spLocks noGrp="1"/>
          </p:cNvSpPr>
          <p:nvPr>
            <p:ph idx="1"/>
          </p:nvPr>
        </p:nvSpPr>
        <p:spPr/>
        <p:txBody>
          <a:bodyPr/>
          <a:lstStyle/>
          <a:p>
            <a:r>
              <a:rPr lang="en-US" sz="2800" dirty="0"/>
              <a:t>Event loops result in callback-style programming where you break apart a program into its underlying data flow. </a:t>
            </a:r>
          </a:p>
          <a:p>
            <a:r>
              <a:rPr lang="en-US" sz="2800" dirty="0"/>
              <a:t>In other words, you end up splitting your program into smaller and smaller chunks until each chuck is mapped to operation with data.</a:t>
            </a:r>
          </a:p>
          <a:p>
            <a:r>
              <a:rPr lang="en-US" sz="2800" dirty="0"/>
              <a:t>Why? So that you don’t freeze the event loop on long-running operations (such as disk or network I/O).</a:t>
            </a:r>
          </a:p>
          <a:p>
            <a:pPr marL="0" indent="0">
              <a:buNone/>
            </a:pPr>
            <a:endParaRPr lang="en-US" dirty="0"/>
          </a:p>
        </p:txBody>
      </p:sp>
    </p:spTree>
    <p:extLst>
      <p:ext uri="{BB962C8B-B14F-4D97-AF65-F5344CB8AC3E}">
        <p14:creationId xmlns:p14="http://schemas.microsoft.com/office/powerpoint/2010/main" val="3701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 Insanity</a:t>
            </a:r>
            <a:endParaRPr lang="en-US" dirty="0"/>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560798" y="1503280"/>
            <a:ext cx="10649331" cy="5159855"/>
          </a:xfrm>
          <a:prstGeom prst="rect">
            <a:avLst/>
          </a:prstGeom>
        </p:spPr>
      </p:pic>
    </p:spTree>
    <p:extLst>
      <p:ext uri="{BB962C8B-B14F-4D97-AF65-F5344CB8AC3E}">
        <p14:creationId xmlns:p14="http://schemas.microsoft.com/office/powerpoint/2010/main" val="198603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a:t>
            </a:r>
            <a:endParaRPr lang="en-US" dirty="0"/>
          </a:p>
        </p:txBody>
      </p:sp>
      <p:sp>
        <p:nvSpPr>
          <p:cNvPr id="3" name="Content Placeholder 2"/>
          <p:cNvSpPr>
            <a:spLocks noGrp="1"/>
          </p:cNvSpPr>
          <p:nvPr>
            <p:ph idx="1"/>
          </p:nvPr>
        </p:nvSpPr>
        <p:spPr/>
        <p:txBody>
          <a:bodyPr/>
          <a:lstStyle/>
          <a:p>
            <a:r>
              <a:rPr lang="en-US" sz="2800" dirty="0"/>
              <a:t>A function will return a promise for an object in the future. </a:t>
            </a:r>
          </a:p>
          <a:p>
            <a:r>
              <a:rPr lang="en-US" sz="2800" dirty="0" smtClean="0"/>
              <a:t>Promises can be chained together. </a:t>
            </a:r>
          </a:p>
          <a:p>
            <a:r>
              <a:rPr lang="en-US" sz="2800" dirty="0" smtClean="0"/>
              <a:t>Simplify </a:t>
            </a:r>
            <a:r>
              <a:rPr lang="en-US" sz="2800" dirty="0"/>
              <a:t>programming of </a:t>
            </a:r>
            <a:r>
              <a:rPr lang="en-US" sz="2800" dirty="0" err="1"/>
              <a:t>async</a:t>
            </a:r>
            <a:r>
              <a:rPr lang="en-US" sz="2800" dirty="0"/>
              <a:t> systems.</a:t>
            </a:r>
          </a:p>
          <a:p>
            <a:pPr marL="0" indent="0">
              <a:buNone/>
            </a:pPr>
            <a:endParaRPr lang="en-US" sz="2800" dirty="0"/>
          </a:p>
          <a:p>
            <a:pPr marL="0" indent="0">
              <a:buNone/>
            </a:pPr>
            <a:r>
              <a:rPr lang="en-US" sz="2800" dirty="0"/>
              <a:t>Read More: http://spin.atomicobject.com/2012/03/14/nodejs-and-asynchronous-programming-with-promises/</a:t>
            </a:r>
          </a:p>
          <a:p>
            <a:pPr marL="0" indent="0">
              <a:buNone/>
            </a:pPr>
            <a:endParaRPr lang="en-US" dirty="0"/>
          </a:p>
        </p:txBody>
      </p:sp>
    </p:spTree>
    <p:extLst>
      <p:ext uri="{BB962C8B-B14F-4D97-AF65-F5344CB8AC3E}">
        <p14:creationId xmlns:p14="http://schemas.microsoft.com/office/powerpoint/2010/main" val="294028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Library </a:t>
            </a:r>
            <a:endParaRPr lang="en-US" dirty="0"/>
          </a:p>
        </p:txBody>
      </p:sp>
      <p:sp>
        <p:nvSpPr>
          <p:cNvPr id="6" name="Rectangle 6"/>
          <p:cNvSpPr>
            <a:spLocks noGrp="1" noChangeArrowheads="1"/>
          </p:cNvSpPr>
          <p:nvPr>
            <p:ph sz="half" idx="4294967295"/>
          </p:nvPr>
        </p:nvSpPr>
        <p:spPr bwMode="auto">
          <a:xfrm>
            <a:off x="6295508" y="1825625"/>
            <a:ext cx="5345112" cy="2800350"/>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Q.fcall</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(promisedStep1)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Do something with value4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catch</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(error)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Handle any error from all above steps</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.done();</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5" name="Content Placeholder 4"/>
          <p:cNvSpPr>
            <a:spLocks noGrp="1" noChangeArrowheads="1"/>
          </p:cNvSpPr>
          <p:nvPr>
            <p:ph sz="quarter" idx="4294967295"/>
          </p:nvPr>
        </p:nvSpPr>
        <p:spPr bwMode="auto">
          <a:xfrm>
            <a:off x="560798" y="1825625"/>
            <a:ext cx="5346700" cy="2308225"/>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step1(</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step2(value1,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step3(value2,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step4(value3,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Do something with value4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02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Emitters</a:t>
            </a:r>
            <a:endParaRPr lang="en-US" dirty="0"/>
          </a:p>
        </p:txBody>
      </p:sp>
      <p:sp>
        <p:nvSpPr>
          <p:cNvPr id="3" name="Content Placeholder 2"/>
          <p:cNvSpPr>
            <a:spLocks noGrp="1"/>
          </p:cNvSpPr>
          <p:nvPr>
            <p:ph idx="1"/>
          </p:nvPr>
        </p:nvSpPr>
        <p:spPr>
          <a:prstGeom prst="rect">
            <a:avLst/>
          </a:prstGeom>
        </p:spPr>
        <p:txBody>
          <a:bodyPr/>
          <a:lstStyle/>
          <a:p>
            <a:r>
              <a:rPr lang="en-US" b="0" dirty="0" smtClean="0"/>
              <a:t>Allows you to listen for “events” and assign functions to run when events occur. </a:t>
            </a:r>
          </a:p>
          <a:p>
            <a:r>
              <a:rPr lang="en-US" b="0" dirty="0" smtClean="0"/>
              <a:t>Each emitter can emit different types of events.</a:t>
            </a:r>
          </a:p>
          <a:p>
            <a:r>
              <a:rPr lang="en-US" b="0" dirty="0" smtClean="0"/>
              <a:t>The “error” event is special.</a:t>
            </a:r>
            <a:endParaRPr lang="en-US" b="0" dirty="0"/>
          </a:p>
          <a:p>
            <a:r>
              <a:rPr lang="en-US" b="0" dirty="0"/>
              <a:t>Read More: http://code.tutsplus.com/tutorials/using-nodes-event-module--net-35941</a:t>
            </a:r>
            <a:endParaRPr lang="en-US" b="0" dirty="0" smtClean="0"/>
          </a:p>
        </p:txBody>
      </p:sp>
    </p:spTree>
    <p:extLst>
      <p:ext uri="{BB962C8B-B14F-4D97-AF65-F5344CB8AC3E}">
        <p14:creationId xmlns:p14="http://schemas.microsoft.com/office/powerpoint/2010/main" val="116861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0798" y="3284114"/>
            <a:ext cx="8029410" cy="21894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Streams</a:t>
            </a:r>
            <a:endParaRPr lang="en-US" dirty="0"/>
          </a:p>
        </p:txBody>
      </p:sp>
      <p:sp>
        <p:nvSpPr>
          <p:cNvPr id="3" name="Content Placeholder 2"/>
          <p:cNvSpPr>
            <a:spLocks noGrp="1"/>
          </p:cNvSpPr>
          <p:nvPr>
            <p:ph idx="1"/>
          </p:nvPr>
        </p:nvSpPr>
        <p:spPr>
          <a:prstGeom prst="rect">
            <a:avLst/>
          </a:prstGeom>
        </p:spPr>
        <p:txBody>
          <a:bodyPr>
            <a:normAutofit/>
          </a:bodyPr>
          <a:lstStyle/>
          <a:p>
            <a:r>
              <a:rPr lang="en-US" b="0" dirty="0" smtClean="0"/>
              <a:t>Streams represent data streams such as I/O. </a:t>
            </a:r>
          </a:p>
          <a:p>
            <a:r>
              <a:rPr lang="en-US" b="0" dirty="0" smtClean="0"/>
              <a:t>Streams can be piped together like in Unix. </a:t>
            </a:r>
          </a:p>
          <a:p>
            <a:endParaRPr lang="en-US" sz="2400" b="0" dirty="0"/>
          </a:p>
          <a:p>
            <a:pPr marL="0" lvl="0" indent="0">
              <a:spcBef>
                <a:spcPts val="0"/>
              </a:spcBef>
              <a:buNone/>
            </a:pPr>
            <a:r>
              <a:rPr lang="en-US" altLang="en-US" sz="2400" b="0" dirty="0">
                <a:solidFill>
                  <a:srgbClr val="0000FF"/>
                </a:solidFill>
                <a:latin typeface="Consolas" panose="020B0609020204030204" pitchFamily="49" charset="0"/>
                <a:cs typeface="Consolas" panose="020B0609020204030204" pitchFamily="49" charset="0"/>
              </a:rPr>
              <a:t>var</a:t>
            </a:r>
            <a:r>
              <a:rPr lang="en-US" altLang="en-US" sz="2400" b="0" dirty="0">
                <a:solidFill>
                  <a:srgbClr val="000000"/>
                </a:solidFill>
                <a:latin typeface="Consolas" panose="020B0609020204030204" pitchFamily="49" charset="0"/>
                <a:cs typeface="Consolas" panose="020B0609020204030204" pitchFamily="49" charset="0"/>
              </a:rPr>
              <a:t> fs = require(</a:t>
            </a:r>
            <a:r>
              <a:rPr lang="en-US" altLang="en-US" sz="2400" b="0" dirty="0">
                <a:solidFill>
                  <a:srgbClr val="A31515"/>
                </a:solidFill>
                <a:latin typeface="Consolas" panose="020B0609020204030204" pitchFamily="49" charset="0"/>
                <a:cs typeface="Consolas" panose="020B0609020204030204" pitchFamily="49" charset="0"/>
              </a:rPr>
              <a:t>"fs</a:t>
            </a:r>
            <a:r>
              <a:rPr lang="en-US" altLang="en-US" sz="2400" b="0" dirty="0" smtClean="0">
                <a:solidFill>
                  <a:srgbClr val="A31515"/>
                </a:solidFill>
                <a:latin typeface="Consolas" panose="020B0609020204030204" pitchFamily="49" charset="0"/>
                <a:cs typeface="Consolas" panose="020B0609020204030204" pitchFamily="49" charset="0"/>
              </a:rPr>
              <a:t>"</a:t>
            </a:r>
            <a:r>
              <a:rPr lang="en-US" altLang="en-US" sz="2400" b="0" dirty="0" smtClean="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400" b="0" dirty="0" smtClean="0">
                <a:solidFill>
                  <a:srgbClr val="008000"/>
                </a:solidFill>
                <a:latin typeface="Consolas" panose="020B0609020204030204" pitchFamily="49" charset="0"/>
                <a:cs typeface="Consolas" panose="020B0609020204030204" pitchFamily="49" charset="0"/>
              </a:rPr>
              <a:t>//</a:t>
            </a:r>
            <a:r>
              <a:rPr lang="en-US" altLang="en-US" sz="2400" b="0" dirty="0">
                <a:solidFill>
                  <a:srgbClr val="008000"/>
                </a:solidFill>
                <a:latin typeface="Consolas" panose="020B0609020204030204" pitchFamily="49" charset="0"/>
                <a:cs typeface="Consolas" panose="020B0609020204030204" pitchFamily="49" charset="0"/>
              </a:rPr>
              <a:t> Read </a:t>
            </a:r>
            <a:r>
              <a:rPr lang="en-US" altLang="en-US" sz="2400" b="0" dirty="0" smtClean="0">
                <a:solidFill>
                  <a:srgbClr val="008000"/>
                </a:solidFill>
                <a:latin typeface="Consolas" panose="020B0609020204030204" pitchFamily="49" charset="0"/>
                <a:cs typeface="Consolas" panose="020B0609020204030204" pitchFamily="49" charset="0"/>
              </a:rPr>
              <a:t>File</a:t>
            </a:r>
          </a:p>
          <a:p>
            <a:pPr marL="0" lvl="0" indent="0">
              <a:spcBef>
                <a:spcPts val="0"/>
              </a:spcBef>
              <a:buNone/>
            </a:pPr>
            <a:r>
              <a:rPr lang="en-US" altLang="en-US" sz="2400" b="0" dirty="0" err="1" smtClean="0">
                <a:solidFill>
                  <a:srgbClr val="000000"/>
                </a:solidFill>
                <a:latin typeface="Consolas" panose="020B0609020204030204" pitchFamily="49" charset="0"/>
                <a:cs typeface="Consolas" panose="020B0609020204030204" pitchFamily="49" charset="0"/>
              </a:rPr>
              <a:t>fs.createReadStream</a:t>
            </a:r>
            <a:r>
              <a:rPr lang="en-US" altLang="en-US" sz="2400" b="0" dirty="0">
                <a:solidFill>
                  <a:srgbClr val="000000"/>
                </a:solidFill>
                <a:latin typeface="Consolas" panose="020B0609020204030204" pitchFamily="49" charset="0"/>
                <a:cs typeface="Consolas" panose="020B0609020204030204" pitchFamily="49" charset="0"/>
              </a:rPr>
              <a:t>(</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err="1">
                <a:solidFill>
                  <a:srgbClr val="A31515"/>
                </a:solidFill>
                <a:latin typeface="Consolas" panose="020B0609020204030204" pitchFamily="49" charset="0"/>
                <a:cs typeface="Consolas" panose="020B0609020204030204" pitchFamily="49" charset="0"/>
              </a:rPr>
              <a:t>package.json</a:t>
            </a:r>
            <a:r>
              <a:rPr lang="en-US" altLang="en-US" sz="2400" b="0" dirty="0" smtClean="0">
                <a:solidFill>
                  <a:srgbClr val="A31515"/>
                </a:solidFill>
                <a:latin typeface="Consolas" panose="020B0609020204030204" pitchFamily="49" charset="0"/>
                <a:cs typeface="Consolas" panose="020B0609020204030204" pitchFamily="49" charset="0"/>
              </a:rPr>
              <a:t>"</a:t>
            </a:r>
            <a:r>
              <a:rPr lang="en-US" altLang="en-US" sz="2400" b="0" dirty="0" smtClean="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400" b="0" dirty="0" smtClean="0">
                <a:solidFill>
                  <a:srgbClr val="000000"/>
                </a:solidFill>
                <a:latin typeface="Consolas" panose="020B0609020204030204" pitchFamily="49" charset="0"/>
                <a:cs typeface="Consolas" panose="020B0609020204030204" pitchFamily="49" charset="0"/>
              </a:rPr>
              <a:t> </a:t>
            </a:r>
            <a:r>
              <a:rPr lang="en-US" altLang="en-US" sz="2400" b="0" dirty="0">
                <a:solidFill>
                  <a:srgbClr val="000000"/>
                </a:solidFill>
                <a:latin typeface="Consolas" panose="020B0609020204030204" pitchFamily="49" charset="0"/>
                <a:cs typeface="Consolas" panose="020B0609020204030204" pitchFamily="49" charset="0"/>
              </a:rPr>
              <a:t>    </a:t>
            </a:r>
            <a:r>
              <a:rPr lang="en-US" altLang="en-US" sz="2400" b="0" dirty="0">
                <a:solidFill>
                  <a:srgbClr val="008000"/>
                </a:solidFill>
                <a:latin typeface="Consolas" panose="020B0609020204030204" pitchFamily="49" charset="0"/>
                <a:cs typeface="Consolas" panose="020B0609020204030204" pitchFamily="49" charset="0"/>
              </a:rPr>
              <a:t>// Write </a:t>
            </a:r>
            <a:r>
              <a:rPr lang="en-US" altLang="en-US" sz="2400" b="0" dirty="0" smtClean="0">
                <a:solidFill>
                  <a:srgbClr val="008000"/>
                </a:solidFill>
                <a:latin typeface="Consolas" panose="020B0609020204030204" pitchFamily="49" charset="0"/>
                <a:cs typeface="Consolas" panose="020B0609020204030204" pitchFamily="49" charset="0"/>
              </a:rPr>
              <a:t>File</a:t>
            </a:r>
          </a:p>
          <a:p>
            <a:pPr marL="0" lvl="0" indent="0">
              <a:spcBef>
                <a:spcPts val="0"/>
              </a:spcBef>
              <a:buNone/>
            </a:pPr>
            <a:r>
              <a:rPr lang="en-US" altLang="en-US" sz="2400" b="0" dirty="0" smtClean="0">
                <a:solidFill>
                  <a:srgbClr val="000000"/>
                </a:solidFill>
                <a:latin typeface="Consolas" panose="020B0609020204030204" pitchFamily="49" charset="0"/>
                <a:cs typeface="Consolas" panose="020B0609020204030204" pitchFamily="49" charset="0"/>
              </a:rPr>
              <a:t> </a:t>
            </a:r>
            <a:r>
              <a:rPr lang="en-US" altLang="en-US" sz="2400" b="0" dirty="0">
                <a:solidFill>
                  <a:srgbClr val="000000"/>
                </a:solidFill>
                <a:latin typeface="Consolas" panose="020B0609020204030204" pitchFamily="49" charset="0"/>
                <a:cs typeface="Consolas" panose="020B0609020204030204" pitchFamily="49" charset="0"/>
              </a:rPr>
              <a:t>    .pipe(</a:t>
            </a:r>
            <a:r>
              <a:rPr lang="en-US" altLang="en-US" sz="2400" b="0" dirty="0" err="1">
                <a:solidFill>
                  <a:srgbClr val="000000"/>
                </a:solidFill>
                <a:latin typeface="Consolas" panose="020B0609020204030204" pitchFamily="49" charset="0"/>
                <a:cs typeface="Consolas" panose="020B0609020204030204" pitchFamily="49" charset="0"/>
              </a:rPr>
              <a:t>fs.createWriteStream</a:t>
            </a:r>
            <a:r>
              <a:rPr lang="en-US" altLang="en-US" sz="2400" b="0" dirty="0">
                <a:solidFill>
                  <a:srgbClr val="000000"/>
                </a:solidFill>
                <a:latin typeface="Consolas" panose="020B0609020204030204" pitchFamily="49" charset="0"/>
                <a:cs typeface="Consolas" panose="020B0609020204030204" pitchFamily="49" charset="0"/>
              </a:rPr>
              <a:t>(</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err="1" smtClean="0">
                <a:solidFill>
                  <a:srgbClr val="A31515"/>
                </a:solidFill>
                <a:latin typeface="Consolas" panose="020B0609020204030204" pitchFamily="49" charset="0"/>
                <a:cs typeface="Consolas" panose="020B0609020204030204" pitchFamily="49" charset="0"/>
              </a:rPr>
              <a:t>out.json</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a:solidFill>
                  <a:srgbClr val="000000"/>
                </a:solidFill>
                <a:latin typeface="Consolas" panose="020B0609020204030204" pitchFamily="49" charset="0"/>
                <a:cs typeface="Consolas" panose="020B0609020204030204" pitchFamily="49" charset="0"/>
              </a:rPr>
              <a:t>)); </a:t>
            </a:r>
            <a:endParaRPr lang="en-US" altLang="en-US" sz="2400" b="0" dirty="0">
              <a:latin typeface="Arial" panose="020B0604020202020204" pitchFamily="34" charset="0"/>
            </a:endParaRPr>
          </a:p>
        </p:txBody>
      </p:sp>
    </p:spTree>
    <p:extLst>
      <p:ext uri="{BB962C8B-B14F-4D97-AF65-F5344CB8AC3E}">
        <p14:creationId xmlns:p14="http://schemas.microsoft.com/office/powerpoint/2010/main" val="612772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and Exports</a:t>
            </a:r>
            <a:endParaRPr lang="en-US" dirty="0"/>
          </a:p>
        </p:txBody>
      </p:sp>
      <p:sp>
        <p:nvSpPr>
          <p:cNvPr id="3" name="Content Placeholder 2"/>
          <p:cNvSpPr>
            <a:spLocks noGrp="1"/>
          </p:cNvSpPr>
          <p:nvPr>
            <p:ph idx="1"/>
          </p:nvPr>
        </p:nvSpPr>
        <p:spPr/>
        <p:txBody>
          <a:bodyPr/>
          <a:lstStyle/>
          <a:p>
            <a:r>
              <a:rPr lang="en-US" dirty="0"/>
              <a:t>Node.js has a simple module and dependencies loading system. </a:t>
            </a:r>
          </a:p>
          <a:p>
            <a:r>
              <a:rPr lang="en-US" dirty="0"/>
              <a:t>Unix philosophy -&gt; Node philosophy</a:t>
            </a:r>
          </a:p>
          <a:p>
            <a:pPr lvl="1"/>
            <a:r>
              <a:rPr lang="en-US" dirty="0"/>
              <a:t>Write programs that do one thing and do it well -&gt; Write modules that do one thing and do it well.</a:t>
            </a:r>
          </a:p>
          <a:p>
            <a:pPr marL="0" indent="0">
              <a:buNone/>
            </a:pPr>
            <a:endParaRPr lang="en-US" dirty="0"/>
          </a:p>
        </p:txBody>
      </p:sp>
    </p:spTree>
    <p:extLst>
      <p:ext uri="{BB962C8B-B14F-4D97-AF65-F5344CB8AC3E}">
        <p14:creationId xmlns:p14="http://schemas.microsoft.com/office/powerpoint/2010/main" val="168504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0798" y="5074276"/>
            <a:ext cx="4796813" cy="7212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Require() Module Loading System</a:t>
            </a:r>
            <a:endParaRPr lang="en-US" dirty="0"/>
          </a:p>
        </p:txBody>
      </p:sp>
      <p:sp>
        <p:nvSpPr>
          <p:cNvPr id="3" name="Content Placeholder 2"/>
          <p:cNvSpPr>
            <a:spLocks noGrp="1"/>
          </p:cNvSpPr>
          <p:nvPr>
            <p:ph idx="1"/>
          </p:nvPr>
        </p:nvSpPr>
        <p:spPr/>
        <p:txBody>
          <a:bodyPr/>
          <a:lstStyle/>
          <a:p>
            <a:r>
              <a:rPr lang="en-US" dirty="0"/>
              <a:t>Call the function “require” with the path of the file or directory containing the module you would like to load.</a:t>
            </a:r>
          </a:p>
          <a:p>
            <a:r>
              <a:rPr lang="en-US" dirty="0"/>
              <a:t>Returns a variable containing all the exported functions.</a:t>
            </a:r>
          </a:p>
          <a:p>
            <a:pPr marL="0" lvl="0" indent="0">
              <a:buNone/>
            </a:pPr>
            <a:endParaRPr lang="en-US" altLang="en-US" dirty="0" smtClean="0">
              <a:solidFill>
                <a:srgbClr val="0000FF"/>
              </a:solidFill>
              <a:latin typeface="Consolas" panose="020B0609020204030204" pitchFamily="49" charset="0"/>
              <a:cs typeface="Consolas" panose="020B0609020204030204" pitchFamily="49" charset="0"/>
            </a:endParaRPr>
          </a:p>
          <a:p>
            <a:pPr marL="0" lvl="0" indent="0">
              <a:buNone/>
            </a:pPr>
            <a:r>
              <a:rPr lang="en-US" altLang="en-US" sz="2800" dirty="0" err="1" smtClean="0">
                <a:solidFill>
                  <a:srgbClr val="0000FF"/>
                </a:solidFill>
                <a:latin typeface="Consolas" panose="020B0609020204030204" pitchFamily="49" charset="0"/>
                <a:cs typeface="Consolas" panose="020B0609020204030204" pitchFamily="49" charset="0"/>
              </a:rPr>
              <a:t>var</a:t>
            </a:r>
            <a:r>
              <a:rPr lang="en-US" altLang="en-US" sz="2800" dirty="0">
                <a:solidFill>
                  <a:srgbClr val="000000"/>
                </a:solidFill>
                <a:latin typeface="Consolas" panose="020B0609020204030204" pitchFamily="49" charset="0"/>
                <a:cs typeface="Consolas" panose="020B0609020204030204" pitchFamily="49" charset="0"/>
              </a:rPr>
              <a:t> fs = require(</a:t>
            </a:r>
            <a:r>
              <a:rPr lang="en-US" altLang="en-US" sz="2800" dirty="0">
                <a:solidFill>
                  <a:srgbClr val="A31515"/>
                </a:solidFill>
                <a:latin typeface="Consolas" panose="020B0609020204030204" pitchFamily="49" charset="0"/>
                <a:cs typeface="Consolas" panose="020B0609020204030204" pitchFamily="49" charset="0"/>
              </a:rPr>
              <a:t>"fs"</a:t>
            </a:r>
            <a:r>
              <a:rPr lang="en-US" altLang="en-US" sz="2800" dirty="0">
                <a:solidFill>
                  <a:srgbClr val="000000"/>
                </a:solidFill>
                <a:latin typeface="Consolas" panose="020B0609020204030204" pitchFamily="49" charset="0"/>
                <a:cs typeface="Consolas" panose="020B0609020204030204" pitchFamily="49" charset="0"/>
              </a:rPr>
              <a:t>); </a:t>
            </a:r>
            <a:endParaRPr lang="en-US" altLang="en-US" sz="54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310303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About Node</a:t>
            </a:r>
          </a:p>
        </p:txBody>
      </p:sp>
    </p:spTree>
    <p:extLst>
      <p:ext uri="{BB962C8B-B14F-4D97-AF65-F5344CB8AC3E}">
        <p14:creationId xmlns:p14="http://schemas.microsoft.com/office/powerpoint/2010/main" val="3640189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Node Package Manager (NPM)</a:t>
            </a:r>
          </a:p>
        </p:txBody>
      </p:sp>
    </p:spTree>
    <p:extLst>
      <p:ext uri="{BB962C8B-B14F-4D97-AF65-F5344CB8AC3E}">
        <p14:creationId xmlns:p14="http://schemas.microsoft.com/office/powerpoint/2010/main" val="360177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NPM? </a:t>
            </a:r>
            <a:endParaRPr lang="en-US" dirty="0"/>
          </a:p>
        </p:txBody>
      </p:sp>
      <p:sp>
        <p:nvSpPr>
          <p:cNvPr id="3" name="Content Placeholder 2"/>
          <p:cNvSpPr>
            <a:spLocks noGrp="1"/>
          </p:cNvSpPr>
          <p:nvPr>
            <p:ph idx="1"/>
          </p:nvPr>
        </p:nvSpPr>
        <p:spPr/>
        <p:txBody>
          <a:bodyPr/>
          <a:lstStyle/>
          <a:p>
            <a:r>
              <a:rPr lang="en-US" dirty="0"/>
              <a:t>Official package manager for Node.</a:t>
            </a:r>
          </a:p>
          <a:p>
            <a:r>
              <a:rPr lang="en-US" dirty="0"/>
              <a:t>Bundled and installed automatically with the environment.</a:t>
            </a:r>
          </a:p>
          <a:p>
            <a:pPr marL="0" indent="0">
              <a:buNone/>
            </a:pPr>
            <a:endParaRPr lang="en-US" dirty="0"/>
          </a:p>
          <a:p>
            <a:pPr marL="0" indent="0">
              <a:buNone/>
            </a:pPr>
            <a:r>
              <a:rPr lang="en-US" dirty="0"/>
              <a:t>Frequent Usage:</a:t>
            </a:r>
          </a:p>
          <a:p>
            <a:r>
              <a:rPr lang="en-US" dirty="0" err="1"/>
              <a:t>npm</a:t>
            </a:r>
            <a:r>
              <a:rPr lang="en-US" dirty="0"/>
              <a:t> install </a:t>
            </a:r>
            <a:r>
              <a:rPr lang="en-US" i="1" dirty="0" err="1" smtClean="0"/>
              <a:t>package_name</a:t>
            </a:r>
            <a:r>
              <a:rPr lang="en-US" i="1" dirty="0" smtClean="0"/>
              <a:t> </a:t>
            </a:r>
            <a:r>
              <a:rPr lang="en-US" dirty="0"/>
              <a:t>--save </a:t>
            </a:r>
            <a:endParaRPr lang="en-US" i="1" dirty="0"/>
          </a:p>
          <a:p>
            <a:r>
              <a:rPr lang="en-US" dirty="0" err="1"/>
              <a:t>npm</a:t>
            </a:r>
            <a:r>
              <a:rPr lang="en-US" dirty="0"/>
              <a:t> update</a:t>
            </a:r>
          </a:p>
          <a:p>
            <a:pPr marL="0" indent="0">
              <a:buNone/>
            </a:pPr>
            <a:endParaRPr lang="en-US" dirty="0"/>
          </a:p>
        </p:txBody>
      </p:sp>
    </p:spTree>
    <p:extLst>
      <p:ext uri="{BB962C8B-B14F-4D97-AF65-F5344CB8AC3E}">
        <p14:creationId xmlns:p14="http://schemas.microsoft.com/office/powerpoint/2010/main" val="38786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err="1" smtClean="0"/>
              <a:t>package.json</a:t>
            </a:r>
            <a:r>
              <a:rPr lang="en-US" dirty="0" smtClean="0"/>
              <a:t>?</a:t>
            </a:r>
            <a:endParaRPr lang="en-US" dirty="0"/>
          </a:p>
        </p:txBody>
      </p:sp>
      <p:sp>
        <p:nvSpPr>
          <p:cNvPr id="5" name="Rectangle 2"/>
          <p:cNvSpPr>
            <a:spLocks noGrp="1" noChangeArrowheads="1"/>
          </p:cNvSpPr>
          <p:nvPr>
            <p:ph idx="1"/>
          </p:nvPr>
        </p:nvSpPr>
        <p:spPr bwMode="auto">
          <a:xfrm>
            <a:off x="560798" y="2091959"/>
            <a:ext cx="7321235" cy="3785652"/>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"name"</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"Node101"</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"version"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"0.1.0"</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"description"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2400" dirty="0" smtClean="0">
                <a:solidFill>
                  <a:srgbClr val="A31515"/>
                </a:solidFill>
                <a:latin typeface="Consolas" panose="020B0609020204030204" pitchFamily="49" charset="0"/>
                <a:cs typeface="Consolas" panose="020B0609020204030204" pitchFamily="49" charset="0"/>
              </a:rPr>
              <a:t>“MVA Presentation Code</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"main"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"1_hello_world.js"</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"author"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"name"</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"Rami Sayar"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"email"</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2400" dirty="0" smtClean="0">
                <a:solidFill>
                  <a:srgbClr val="A31515"/>
                </a:solidFill>
                <a:latin typeface="Consolas" panose="020B0609020204030204" pitchFamily="49" charset="0"/>
                <a:cs typeface="Consolas" panose="020B0609020204030204" pitchFamily="49" charset="0"/>
              </a:rPr>
              <a:t>""</a:t>
            </a:r>
            <a:endPar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0490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NPM Modules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b="1" dirty="0"/>
              <a:t>Most Depended Upon</a:t>
            </a:r>
          </a:p>
          <a:p>
            <a:r>
              <a:rPr lang="en-US" sz="2800" dirty="0"/>
              <a:t>7053 underscore</a:t>
            </a:r>
          </a:p>
          <a:p>
            <a:r>
              <a:rPr lang="en-US" sz="2800" dirty="0"/>
              <a:t>6458 </a:t>
            </a:r>
            <a:r>
              <a:rPr lang="en-US" sz="2800" dirty="0" err="1"/>
              <a:t>async</a:t>
            </a:r>
            <a:endParaRPr lang="en-US" sz="2800" dirty="0"/>
          </a:p>
          <a:p>
            <a:r>
              <a:rPr lang="en-US" sz="2800" dirty="0"/>
              <a:t>5591 request</a:t>
            </a:r>
          </a:p>
          <a:p>
            <a:r>
              <a:rPr lang="en-US" sz="2800" dirty="0"/>
              <a:t>4931 </a:t>
            </a:r>
            <a:r>
              <a:rPr lang="en-US" sz="2800" dirty="0" err="1"/>
              <a:t>lodash</a:t>
            </a:r>
            <a:endParaRPr lang="en-US" sz="2800" dirty="0"/>
          </a:p>
          <a:p>
            <a:r>
              <a:rPr lang="en-US" sz="2800" dirty="0"/>
              <a:t>3630 commander</a:t>
            </a:r>
          </a:p>
          <a:p>
            <a:r>
              <a:rPr lang="en-US" sz="2800" dirty="0"/>
              <a:t>3543 express</a:t>
            </a:r>
          </a:p>
          <a:p>
            <a:r>
              <a:rPr lang="en-US" sz="2800" dirty="0"/>
              <a:t>2708 optimist</a:t>
            </a:r>
          </a:p>
          <a:p>
            <a:r>
              <a:rPr lang="en-US" sz="2800" dirty="0"/>
              <a:t>2634 coffee-script</a:t>
            </a:r>
          </a:p>
          <a:p>
            <a:pPr marL="0" indent="0">
              <a:buNone/>
            </a:pPr>
            <a:endParaRPr lang="en-US" dirty="0"/>
          </a:p>
        </p:txBody>
      </p:sp>
    </p:spTree>
    <p:extLst>
      <p:ext uri="{BB962C8B-B14F-4D97-AF65-F5344CB8AC3E}">
        <p14:creationId xmlns:p14="http://schemas.microsoft.com/office/powerpoint/2010/main" val="147479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 </a:t>
            </a:r>
            <a:endParaRPr lang="en-US" dirty="0"/>
          </a:p>
        </p:txBody>
      </p:sp>
      <p:sp>
        <p:nvSpPr>
          <p:cNvPr id="3" name="Content Placeholder 2"/>
          <p:cNvSpPr>
            <a:spLocks noGrp="1"/>
          </p:cNvSpPr>
          <p:nvPr>
            <p:ph idx="1"/>
          </p:nvPr>
        </p:nvSpPr>
        <p:spPr/>
        <p:txBody>
          <a:bodyPr>
            <a:normAutofit fontScale="92500"/>
          </a:bodyPr>
          <a:lstStyle/>
          <a:p>
            <a:r>
              <a:rPr lang="en-US" dirty="0"/>
              <a:t>Reads </a:t>
            </a:r>
            <a:r>
              <a:rPr lang="en-US" dirty="0" err="1"/>
              <a:t>package.json</a:t>
            </a:r>
            <a:endParaRPr lang="en-US" dirty="0"/>
          </a:p>
          <a:p>
            <a:r>
              <a:rPr lang="en-US" dirty="0"/>
              <a:t>Installs the dependencies in the local </a:t>
            </a:r>
            <a:r>
              <a:rPr lang="en-US" dirty="0" err="1"/>
              <a:t>node_modules</a:t>
            </a:r>
            <a:r>
              <a:rPr lang="en-US" dirty="0"/>
              <a:t> folder</a:t>
            </a:r>
          </a:p>
          <a:p>
            <a:r>
              <a:rPr lang="en-US" dirty="0"/>
              <a:t>In global mode, it makes a node module accessible to all.</a:t>
            </a:r>
          </a:p>
          <a:p>
            <a:endParaRPr lang="en-US" dirty="0"/>
          </a:p>
          <a:p>
            <a:r>
              <a:rPr lang="en-US" dirty="0"/>
              <a:t>Can install from a folder, </a:t>
            </a:r>
            <a:r>
              <a:rPr lang="en-US" dirty="0" err="1"/>
              <a:t>tarball</a:t>
            </a:r>
            <a:r>
              <a:rPr lang="en-US" dirty="0"/>
              <a:t>, web, etc… </a:t>
            </a:r>
          </a:p>
          <a:p>
            <a:r>
              <a:rPr lang="en-US" dirty="0"/>
              <a:t>Can specify </a:t>
            </a:r>
            <a:r>
              <a:rPr lang="en-US" dirty="0" err="1"/>
              <a:t>dev</a:t>
            </a:r>
            <a:r>
              <a:rPr lang="en-US" dirty="0"/>
              <a:t> or optional dependencies. </a:t>
            </a:r>
          </a:p>
          <a:p>
            <a:pPr marL="0" indent="0">
              <a:buNone/>
            </a:pPr>
            <a:endParaRPr lang="en-US" dirty="0"/>
          </a:p>
        </p:txBody>
      </p:sp>
    </p:spTree>
    <p:extLst>
      <p:ext uri="{BB962C8B-B14F-4D97-AF65-F5344CB8AC3E}">
        <p14:creationId xmlns:p14="http://schemas.microsoft.com/office/powerpoint/2010/main" val="371925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Module</a:t>
            </a:r>
            <a:endParaRPr lang="en-US" dirty="0"/>
          </a:p>
        </p:txBody>
      </p:sp>
      <p:sp>
        <p:nvSpPr>
          <p:cNvPr id="3" name="Content Placeholder 2"/>
          <p:cNvSpPr>
            <a:spLocks noGrp="1"/>
          </p:cNvSpPr>
          <p:nvPr>
            <p:ph idx="1"/>
          </p:nvPr>
        </p:nvSpPr>
        <p:spPr>
          <a:xfrm>
            <a:off x="7283569" y="1399462"/>
            <a:ext cx="4357051" cy="5170646"/>
          </a:xfrm>
        </p:spPr>
        <p:txBody>
          <a:bodyPr>
            <a:normAutofit/>
          </a:bodyPr>
          <a:lstStyle/>
          <a:p>
            <a:pPr marL="0" indent="0">
              <a:buNone/>
            </a:pPr>
            <a:r>
              <a:rPr lang="en-US" dirty="0" err="1"/>
              <a:t>Async</a:t>
            </a:r>
            <a:r>
              <a:rPr lang="en-US" dirty="0"/>
              <a:t> is a utility module which provides straight-forward, powerful functions for working with asynchronous JavaScript.</a:t>
            </a:r>
          </a:p>
          <a:p>
            <a:pPr marL="0" indent="0">
              <a:buNone/>
            </a:pPr>
            <a:endParaRPr lang="en-US" sz="1800" dirty="0"/>
          </a:p>
          <a:p>
            <a:pPr marL="0" indent="0">
              <a:buNone/>
            </a:pPr>
            <a:endParaRPr lang="en-US" dirty="0"/>
          </a:p>
          <a:p>
            <a:endParaRPr lang="en-US" dirty="0"/>
          </a:p>
          <a:p>
            <a:endParaRPr lang="en-US" dirty="0"/>
          </a:p>
          <a:p>
            <a:pPr marL="0" indent="0">
              <a:buNone/>
            </a:pPr>
            <a:endParaRPr lang="en-US" dirty="0"/>
          </a:p>
        </p:txBody>
      </p:sp>
      <p:sp>
        <p:nvSpPr>
          <p:cNvPr id="4" name="TextBox 3"/>
          <p:cNvSpPr txBox="1"/>
          <p:nvPr/>
        </p:nvSpPr>
        <p:spPr>
          <a:xfrm>
            <a:off x="560798" y="1399462"/>
            <a:ext cx="6586977" cy="517064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lvl="0"/>
            <a:r>
              <a:rPr lang="en-US" altLang="en-US" sz="1600" dirty="0" err="1">
                <a:solidFill>
                  <a:srgbClr val="000000"/>
                </a:solidFill>
                <a:latin typeface="Consolas" panose="020B0609020204030204" pitchFamily="49" charset="0"/>
                <a:cs typeface="Consolas" panose="020B0609020204030204" pitchFamily="49" charset="0"/>
              </a:rPr>
              <a:t>async.map</a:t>
            </a:r>
            <a:r>
              <a:rPr lang="en-US" altLang="en-US" sz="1600" dirty="0" smtClean="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'file1'</a:t>
            </a:r>
            <a:r>
              <a:rPr lang="en-US" altLang="en-US" sz="1600" dirty="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'file2'</a:t>
            </a:r>
            <a:r>
              <a:rPr lang="en-US" altLang="en-US" sz="1600" dirty="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'file3</a:t>
            </a:r>
            <a:r>
              <a:rPr lang="en-US" altLang="en-US" sz="1600" dirty="0" smtClean="0">
                <a:solidFill>
                  <a:srgbClr val="A31515"/>
                </a:solidFill>
                <a:latin typeface="Consolas" panose="020B0609020204030204" pitchFamily="49" charset="0"/>
                <a:cs typeface="Consolas" panose="020B0609020204030204" pitchFamily="49" charset="0"/>
              </a:rPr>
              <a:t>'</a:t>
            </a:r>
            <a:r>
              <a:rPr lang="en-US" altLang="en-US" sz="1600" dirty="0" smtClean="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err="1" smtClean="0">
                <a:solidFill>
                  <a:srgbClr val="000000"/>
                </a:solidFill>
                <a:latin typeface="Consolas" panose="020B0609020204030204" pitchFamily="49" charset="0"/>
                <a:cs typeface="Consolas" panose="020B0609020204030204" pitchFamily="49" charset="0"/>
              </a:rPr>
              <a:t>fs.stat</a:t>
            </a:r>
            <a:r>
              <a:rPr lang="en-US" altLang="en-US" sz="1600" dirty="0" smtClean="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(err, results) {</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8000"/>
                </a:solidFill>
                <a:latin typeface="Consolas" panose="020B0609020204030204" pitchFamily="49" charset="0"/>
                <a:cs typeface="Consolas" panose="020B0609020204030204" pitchFamily="49" charset="0"/>
              </a:rPr>
              <a:t>// results is now an array of stats for each file</a:t>
            </a:r>
            <a:r>
              <a:rPr lang="en-US" altLang="en-US" sz="1600" dirty="0">
                <a:solidFill>
                  <a:srgbClr val="000000"/>
                </a:solidFill>
                <a:latin typeface="Consolas" panose="020B0609020204030204" pitchFamily="49" charset="0"/>
                <a:cs typeface="Consolas" panose="020B0609020204030204" pitchFamily="49" charset="0"/>
              </a:rPr>
              <a:t> </a:t>
            </a:r>
          </a:p>
          <a:p>
            <a:pPr lvl="0"/>
            <a:r>
              <a:rPr lang="en-US" altLang="en-US" sz="1600" dirty="0">
                <a:solidFill>
                  <a:srgbClr val="000000"/>
                </a:solidFill>
                <a:latin typeface="Consolas" panose="020B0609020204030204" pitchFamily="49" charset="0"/>
                <a:cs typeface="Consolas" panose="020B0609020204030204" pitchFamily="49" charset="0"/>
              </a:rPr>
              <a:t>});</a:t>
            </a:r>
          </a:p>
          <a:p>
            <a:pPr lvl="0"/>
            <a:r>
              <a:rPr lang="en-US" altLang="en-US" sz="1600" dirty="0" err="1">
                <a:solidFill>
                  <a:srgbClr val="000000"/>
                </a:solidFill>
                <a:latin typeface="Consolas" panose="020B0609020204030204" pitchFamily="49" charset="0"/>
                <a:cs typeface="Consolas" panose="020B0609020204030204" pitchFamily="49" charset="0"/>
              </a:rPr>
              <a:t>async.filter</a:t>
            </a:r>
            <a:r>
              <a:rPr lang="en-US" altLang="en-US" sz="1600" dirty="0" smtClean="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'file1'</a:t>
            </a:r>
            <a:r>
              <a:rPr lang="en-US" altLang="en-US" sz="1600" dirty="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'file2'</a:t>
            </a:r>
            <a:r>
              <a:rPr lang="en-US" altLang="en-US" sz="1600" dirty="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'file3</a:t>
            </a:r>
            <a:r>
              <a:rPr lang="en-US" altLang="en-US" sz="1600" dirty="0" smtClean="0">
                <a:solidFill>
                  <a:srgbClr val="A31515"/>
                </a:solidFill>
                <a:latin typeface="Consolas" panose="020B0609020204030204" pitchFamily="49" charset="0"/>
                <a:cs typeface="Consolas" panose="020B0609020204030204" pitchFamily="49" charset="0"/>
              </a:rPr>
              <a:t>'</a:t>
            </a:r>
            <a:r>
              <a:rPr lang="en-US" altLang="en-US" sz="1600" dirty="0" smtClean="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err="1" smtClean="0">
                <a:solidFill>
                  <a:srgbClr val="000000"/>
                </a:solidFill>
                <a:latin typeface="Consolas" panose="020B0609020204030204" pitchFamily="49" charset="0"/>
                <a:cs typeface="Consolas" panose="020B0609020204030204" pitchFamily="49" charset="0"/>
              </a:rPr>
              <a:t>fs.exists</a:t>
            </a:r>
            <a:r>
              <a:rPr lang="en-US" altLang="en-US" sz="1600" dirty="0" smtClean="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(results) {     </a:t>
            </a:r>
          </a:p>
          <a:p>
            <a:pPr lvl="0"/>
            <a:r>
              <a:rPr lang="en-US" altLang="en-US" sz="1600" dirty="0">
                <a:solidFill>
                  <a:srgbClr val="008000"/>
                </a:solidFill>
                <a:latin typeface="Consolas" panose="020B0609020204030204" pitchFamily="49" charset="0"/>
                <a:cs typeface="Consolas" panose="020B0609020204030204" pitchFamily="49" charset="0"/>
              </a:rPr>
              <a:t>     // results now equals an array of the existing files</a:t>
            </a:r>
            <a:r>
              <a:rPr lang="en-US" altLang="en-US" sz="1600" dirty="0">
                <a:solidFill>
                  <a:srgbClr val="000000"/>
                </a:solidFill>
                <a:latin typeface="Consolas" panose="020B0609020204030204" pitchFamily="49" charset="0"/>
                <a:cs typeface="Consolas" panose="020B0609020204030204" pitchFamily="49" charset="0"/>
              </a:rPr>
              <a:t> </a:t>
            </a:r>
          </a:p>
          <a:p>
            <a:pPr lvl="0"/>
            <a:r>
              <a:rPr lang="en-US" altLang="en-US" sz="1600" dirty="0">
                <a:solidFill>
                  <a:srgbClr val="000000"/>
                </a:solidFill>
                <a:latin typeface="Consolas" panose="020B0609020204030204" pitchFamily="49" charset="0"/>
                <a:cs typeface="Consolas" panose="020B0609020204030204" pitchFamily="49" charset="0"/>
              </a:rPr>
              <a:t>}); </a:t>
            </a:r>
          </a:p>
          <a:p>
            <a:pPr lvl="0"/>
            <a:r>
              <a:rPr lang="en-US" altLang="en-US" sz="1600" dirty="0" err="1">
                <a:solidFill>
                  <a:srgbClr val="000000"/>
                </a:solidFill>
                <a:latin typeface="Consolas" panose="020B0609020204030204" pitchFamily="49" charset="0"/>
                <a:cs typeface="Consolas" panose="020B0609020204030204" pitchFamily="49" charset="0"/>
              </a:rPr>
              <a:t>async.parallel</a:t>
            </a:r>
            <a:r>
              <a:rPr lang="en-US" altLang="en-US" sz="1600" dirty="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 {  },</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 {  }</a:t>
            </a:r>
          </a:p>
          <a:p>
            <a:pPr lvl="0"/>
            <a:r>
              <a:rPr lang="en-US" altLang="en-US" sz="1600" dirty="0">
                <a:solidFill>
                  <a:srgbClr val="000000"/>
                </a:solidFill>
                <a:latin typeface="Consolas" panose="020B0609020204030204" pitchFamily="49" charset="0"/>
                <a:cs typeface="Consolas" panose="020B0609020204030204" pitchFamily="49" charset="0"/>
              </a:rPr>
              <a:t>], callback);</a:t>
            </a:r>
          </a:p>
          <a:p>
            <a:pPr lvl="0"/>
            <a:r>
              <a:rPr lang="en-US" altLang="en-US" sz="1600" dirty="0" err="1">
                <a:solidFill>
                  <a:srgbClr val="000000"/>
                </a:solidFill>
                <a:latin typeface="Consolas" panose="020B0609020204030204" pitchFamily="49" charset="0"/>
                <a:cs typeface="Consolas" panose="020B0609020204030204" pitchFamily="49" charset="0"/>
              </a:rPr>
              <a:t>async.series</a:t>
            </a:r>
            <a:r>
              <a:rPr lang="en-US" altLang="en-US" sz="1600" dirty="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 {  },</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 {  }</a:t>
            </a:r>
          </a:p>
          <a:p>
            <a:pPr lvl="0"/>
            <a:r>
              <a:rPr lang="en-US" altLang="en-US" sz="1600" dirty="0" smtClean="0">
                <a:solidFill>
                  <a:srgbClr val="000000"/>
                </a:solidFill>
                <a:latin typeface="Consolas" panose="020B0609020204030204" pitchFamily="49" charset="0"/>
                <a:cs typeface="Consolas" panose="020B0609020204030204" pitchFamily="49" charset="0"/>
              </a:rPr>
              <a: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398117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0798" y="3593205"/>
            <a:ext cx="11079822" cy="22151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Request Module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Request is designed to be the simplest way possible to make http calls. It supports HTTPS, streaming and follows redirects by default.</a:t>
            </a:r>
          </a:p>
          <a:p>
            <a:pPr marL="0" indent="0">
              <a:buNone/>
            </a:pPr>
            <a:endParaRPr lang="en-US" dirty="0"/>
          </a:p>
          <a:p>
            <a:pPr marL="0" lvl="0" indent="0">
              <a:lnSpc>
                <a:spcPct val="110000"/>
              </a:lnSpc>
              <a:spcBef>
                <a:spcPts val="0"/>
              </a:spcBef>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request = require(</a:t>
            </a:r>
            <a:r>
              <a:rPr lang="en-US" altLang="en-US" sz="2400" dirty="0">
                <a:solidFill>
                  <a:srgbClr val="A31515"/>
                </a:solidFill>
                <a:latin typeface="Consolas" panose="020B0609020204030204" pitchFamily="49" charset="0"/>
                <a:cs typeface="Consolas" panose="020B0609020204030204" pitchFamily="49" charset="0"/>
              </a:rPr>
              <a:t>'request'</a:t>
            </a:r>
            <a:r>
              <a:rPr lang="en-US" altLang="en-US" sz="2400" dirty="0">
                <a:solidFill>
                  <a:srgbClr val="000000"/>
                </a:solidFill>
                <a:latin typeface="Consolas" panose="020B0609020204030204" pitchFamily="49" charset="0"/>
                <a:cs typeface="Consolas" panose="020B0609020204030204" pitchFamily="49" charset="0"/>
              </a:rPr>
              <a:t>); request(</a:t>
            </a:r>
            <a:r>
              <a:rPr lang="en-US" altLang="en-US" sz="2400" dirty="0">
                <a:solidFill>
                  <a:srgbClr val="A31515"/>
                </a:solidFill>
                <a:latin typeface="Consolas" panose="020B0609020204030204" pitchFamily="49" charset="0"/>
                <a:cs typeface="Consolas" panose="020B0609020204030204" pitchFamily="49" charset="0"/>
              </a:rPr>
              <a:t>'http://www.microsoft.com'</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0000FF"/>
                </a:solidFill>
                <a:latin typeface="Consolas" panose="020B0609020204030204" pitchFamily="49" charset="0"/>
                <a:cs typeface="Consolas" panose="020B0609020204030204" pitchFamily="49" charset="0"/>
              </a:rPr>
              <a:t>function</a:t>
            </a:r>
            <a:r>
              <a:rPr lang="en-US" altLang="en-US" sz="2400" dirty="0">
                <a:solidFill>
                  <a:srgbClr val="000000"/>
                </a:solidFill>
                <a:latin typeface="Consolas" panose="020B0609020204030204" pitchFamily="49" charset="0"/>
                <a:cs typeface="Consolas" panose="020B0609020204030204" pitchFamily="49" charset="0"/>
              </a:rPr>
              <a:t> (error, response, body)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0000FF"/>
                </a:solidFill>
                <a:latin typeface="Consolas" panose="020B0609020204030204" pitchFamily="49" charset="0"/>
                <a:cs typeface="Consolas" panose="020B0609020204030204" pitchFamily="49" charset="0"/>
              </a:rPr>
              <a:t>if</a:t>
            </a:r>
            <a:r>
              <a:rPr lang="en-US" altLang="en-US" sz="2400" dirty="0">
                <a:solidFill>
                  <a:srgbClr val="000000"/>
                </a:solidFill>
                <a:latin typeface="Consolas" panose="020B0609020204030204" pitchFamily="49" charset="0"/>
                <a:cs typeface="Consolas" panose="020B0609020204030204" pitchFamily="49" charset="0"/>
              </a:rPr>
              <a:t> (!error &amp;&amp; </a:t>
            </a:r>
            <a:r>
              <a:rPr lang="en-US" altLang="en-US" sz="2400" dirty="0" err="1">
                <a:solidFill>
                  <a:srgbClr val="000000"/>
                </a:solidFill>
                <a:latin typeface="Consolas" panose="020B0609020204030204" pitchFamily="49" charset="0"/>
                <a:cs typeface="Consolas" panose="020B0609020204030204" pitchFamily="49" charset="0"/>
              </a:rPr>
              <a:t>response.statusCode</a:t>
            </a:r>
            <a:r>
              <a:rPr lang="en-US" altLang="en-US" sz="2400" dirty="0">
                <a:solidFill>
                  <a:srgbClr val="000000"/>
                </a:solidFill>
                <a:latin typeface="Consolas" panose="020B0609020204030204" pitchFamily="49" charset="0"/>
                <a:cs typeface="Consolas" panose="020B0609020204030204" pitchFamily="49" charset="0"/>
              </a:rPr>
              <a:t> == 200)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console.log(body);</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a:t>
            </a:r>
            <a:endParaRPr lang="en-US" altLang="en-US" sz="24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22489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and update Node packages through the Node Package Manager</a:t>
            </a:r>
          </a:p>
        </p:txBody>
      </p:sp>
    </p:spTree>
    <p:extLst>
      <p:ext uri="{BB962C8B-B14F-4D97-AF65-F5344CB8AC3E}">
        <p14:creationId xmlns:p14="http://schemas.microsoft.com/office/powerpoint/2010/main" val="13970165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t>
            </a:r>
            <a:endParaRPr lang="en-US" dirty="0"/>
          </a:p>
        </p:txBody>
      </p:sp>
      <p:sp>
        <p:nvSpPr>
          <p:cNvPr id="3" name="Content Placeholder 2"/>
          <p:cNvSpPr>
            <a:spLocks noGrp="1"/>
          </p:cNvSpPr>
          <p:nvPr>
            <p:ph idx="1"/>
          </p:nvPr>
        </p:nvSpPr>
        <p:spPr/>
        <p:txBody>
          <a:bodyPr/>
          <a:lstStyle/>
          <a:p>
            <a:pPr marL="342783" lvl="1" indent="-342783">
              <a:spcBef>
                <a:spcPts val="1400"/>
              </a:spcBef>
              <a:spcAft>
                <a:spcPts val="0"/>
              </a:spcAft>
              <a:buFont typeface="Arial" pitchFamily="34" charset="0"/>
              <a:buChar char="•"/>
            </a:pPr>
            <a:r>
              <a:rPr lang="en-US" sz="3200" dirty="0"/>
              <a:t>https://blog.jcoglan.com/2013/03/30/callbacks-are-imperative-promises-are-functional-nodes-biggest-missed-opportunity/</a:t>
            </a:r>
          </a:p>
          <a:p>
            <a:r>
              <a:rPr lang="en-US" dirty="0"/>
              <a:t>http://code.tutsplus.com/tutorials/using-nodes-event-module--net-35941</a:t>
            </a:r>
          </a:p>
          <a:p>
            <a:r>
              <a:rPr lang="en-US" dirty="0"/>
              <a:t>http://spin.atomicobject.com/2012/03/14/nodejs-and-asynchronous-programming-with-promises</a:t>
            </a:r>
            <a:r>
              <a:rPr lang="en-US" dirty="0" smtClean="0"/>
              <a:t>/</a:t>
            </a:r>
            <a:endParaRPr lang="en-US" dirty="0"/>
          </a:p>
          <a:p>
            <a:endParaRPr lang="en-US" dirty="0"/>
          </a:p>
        </p:txBody>
      </p:sp>
    </p:spTree>
    <p:extLst>
      <p:ext uri="{BB962C8B-B14F-4D97-AF65-F5344CB8AC3E}">
        <p14:creationId xmlns:p14="http://schemas.microsoft.com/office/powerpoint/2010/main" val="178317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Node? </a:t>
            </a:r>
            <a:endParaRPr lang="en-US" dirty="0"/>
          </a:p>
        </p:txBody>
      </p:sp>
      <p:sp>
        <p:nvSpPr>
          <p:cNvPr id="3" name="Content Placeholder 2"/>
          <p:cNvSpPr>
            <a:spLocks noGrp="1"/>
          </p:cNvSpPr>
          <p:nvPr>
            <p:ph idx="1"/>
          </p:nvPr>
        </p:nvSpPr>
        <p:spPr/>
        <p:txBody>
          <a:bodyPr/>
          <a:lstStyle/>
          <a:p>
            <a:r>
              <a:rPr lang="en-US" dirty="0" smtClean="0"/>
              <a:t>Node.js </a:t>
            </a:r>
            <a:r>
              <a:rPr lang="en-US" dirty="0"/>
              <a:t>is a runtime environment and library for running JavaScript applications outside the browser. </a:t>
            </a:r>
          </a:p>
          <a:p>
            <a:r>
              <a:rPr lang="en-US" dirty="0"/>
              <a:t>Node.js is mostly used to run real-time server applications and shines through its performance using non-blocking I/O and asynchronous events.</a:t>
            </a:r>
          </a:p>
          <a:p>
            <a:pPr marL="0" indent="0">
              <a:buNone/>
            </a:pPr>
            <a:endParaRPr lang="en-US" dirty="0"/>
          </a:p>
        </p:txBody>
      </p:sp>
    </p:spTree>
    <p:extLst>
      <p:ext uri="{BB962C8B-B14F-4D97-AF65-F5344CB8AC3E}">
        <p14:creationId xmlns:p14="http://schemas.microsoft.com/office/powerpoint/2010/main" val="230517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Node</a:t>
            </a:r>
            <a:endParaRPr lang="en-US" dirty="0"/>
          </a:p>
        </p:txBody>
      </p:sp>
      <p:sp>
        <p:nvSpPr>
          <p:cNvPr id="3" name="Content Placeholder 2"/>
          <p:cNvSpPr>
            <a:spLocks noGrp="1"/>
          </p:cNvSpPr>
          <p:nvPr>
            <p:ph idx="1"/>
          </p:nvPr>
        </p:nvSpPr>
        <p:spPr/>
        <p:txBody>
          <a:bodyPr/>
          <a:lstStyle/>
          <a:p>
            <a:r>
              <a:rPr lang="en-US" dirty="0" smtClean="0"/>
              <a:t>Leverage skills with JavaScript now on the server side</a:t>
            </a:r>
          </a:p>
          <a:p>
            <a:r>
              <a:rPr lang="en-US" dirty="0" smtClean="0"/>
              <a:t>Unified development environment/language</a:t>
            </a:r>
          </a:p>
          <a:p>
            <a:r>
              <a:rPr lang="en-US" dirty="0" smtClean="0"/>
              <a:t>High Performance JavaScript Engines – V8</a:t>
            </a:r>
          </a:p>
          <a:p>
            <a:r>
              <a:rPr lang="en-US" dirty="0" smtClean="0"/>
              <a:t>Open source, created in 2009 by Ryan Dahl</a:t>
            </a:r>
          </a:p>
          <a:p>
            <a:r>
              <a:rPr lang="en-US" dirty="0" smtClean="0"/>
              <a:t>Windows, Linux, </a:t>
            </a:r>
            <a:r>
              <a:rPr lang="en-US" smtClean="0"/>
              <a:t>Mac </a:t>
            </a:r>
            <a:r>
              <a:rPr lang="en-US" smtClean="0"/>
              <a:t>OSX</a:t>
            </a:r>
            <a:endParaRPr lang="en-US" dirty="0" smtClean="0"/>
          </a:p>
        </p:txBody>
      </p:sp>
    </p:spTree>
    <p:extLst>
      <p:ext uri="{BB962C8B-B14F-4D97-AF65-F5344CB8AC3E}">
        <p14:creationId xmlns:p14="http://schemas.microsoft.com/office/powerpoint/2010/main" val="2582508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Node</a:t>
            </a:r>
            <a:endParaRPr lang="en-US" dirty="0"/>
          </a:p>
        </p:txBody>
      </p:sp>
      <p:sp>
        <p:nvSpPr>
          <p:cNvPr id="3" name="Content Placeholder 2"/>
          <p:cNvSpPr>
            <a:spLocks noGrp="1"/>
          </p:cNvSpPr>
          <p:nvPr>
            <p:ph idx="1"/>
          </p:nvPr>
        </p:nvSpPr>
        <p:spPr/>
        <p:txBody>
          <a:bodyPr>
            <a:normAutofit fontScale="92500" lnSpcReduction="20000"/>
          </a:bodyPr>
          <a:lstStyle/>
          <a:p>
            <a:r>
              <a:rPr lang="en-US" dirty="0"/>
              <a:t>Node is great for streaming or event-based real-time applications like:</a:t>
            </a:r>
          </a:p>
          <a:p>
            <a:pPr lvl="1"/>
            <a:r>
              <a:rPr lang="en-US" dirty="0"/>
              <a:t>Chat Applications</a:t>
            </a:r>
          </a:p>
          <a:p>
            <a:pPr lvl="1"/>
            <a:r>
              <a:rPr lang="en-US" dirty="0" smtClean="0"/>
              <a:t>Real time applications and collaborative environments</a:t>
            </a:r>
            <a:endParaRPr lang="en-US" dirty="0"/>
          </a:p>
          <a:p>
            <a:pPr lvl="1"/>
            <a:r>
              <a:rPr lang="en-US" dirty="0"/>
              <a:t>Game Servers</a:t>
            </a:r>
          </a:p>
          <a:p>
            <a:pPr lvl="1"/>
            <a:r>
              <a:rPr lang="en-US" dirty="0"/>
              <a:t>Ad Servers</a:t>
            </a:r>
          </a:p>
          <a:p>
            <a:pPr lvl="1"/>
            <a:r>
              <a:rPr lang="en-US" dirty="0"/>
              <a:t>Streaming Servers</a:t>
            </a:r>
          </a:p>
          <a:p>
            <a:r>
              <a:rPr lang="en-US" dirty="0" smtClean="0"/>
              <a:t>Node </a:t>
            </a:r>
            <a:r>
              <a:rPr lang="en-US" dirty="0"/>
              <a:t>is great for when you need high levels of concurrency but little dedicated CPU time.</a:t>
            </a:r>
          </a:p>
          <a:p>
            <a:r>
              <a:rPr lang="en-US" dirty="0"/>
              <a:t>Great for writing JavaScript code everywhere!</a:t>
            </a:r>
          </a:p>
          <a:p>
            <a:endParaRPr lang="en-US" dirty="0"/>
          </a:p>
        </p:txBody>
      </p:sp>
    </p:spTree>
    <p:extLst>
      <p:ext uri="{BB962C8B-B14F-4D97-AF65-F5344CB8AC3E}">
        <p14:creationId xmlns:p14="http://schemas.microsoft.com/office/powerpoint/2010/main" val="18975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in the Wild</a:t>
            </a:r>
            <a:endParaRPr lang="en-US" dirty="0"/>
          </a:p>
        </p:txBody>
      </p:sp>
      <p:sp>
        <p:nvSpPr>
          <p:cNvPr id="3" name="Content Placeholder 2"/>
          <p:cNvSpPr>
            <a:spLocks noGrp="1"/>
          </p:cNvSpPr>
          <p:nvPr>
            <p:ph idx="1"/>
          </p:nvPr>
        </p:nvSpPr>
        <p:spPr/>
        <p:txBody>
          <a:bodyPr>
            <a:normAutofit lnSpcReduction="10000"/>
          </a:bodyPr>
          <a:lstStyle/>
          <a:p>
            <a:r>
              <a:rPr lang="en-US" dirty="0"/>
              <a:t>Microsoft</a:t>
            </a:r>
          </a:p>
          <a:p>
            <a:r>
              <a:rPr lang="en-US" dirty="0"/>
              <a:t>Yahoo!</a:t>
            </a:r>
          </a:p>
          <a:p>
            <a:r>
              <a:rPr lang="en-US" dirty="0"/>
              <a:t>LinkedIn</a:t>
            </a:r>
          </a:p>
          <a:p>
            <a:r>
              <a:rPr lang="en-US" dirty="0"/>
              <a:t>eBay</a:t>
            </a:r>
          </a:p>
          <a:p>
            <a:r>
              <a:rPr lang="en-US" dirty="0"/>
              <a:t>Dow Jones</a:t>
            </a:r>
          </a:p>
          <a:p>
            <a:r>
              <a:rPr lang="en-US" dirty="0"/>
              <a:t>Cloud9</a:t>
            </a:r>
          </a:p>
          <a:p>
            <a:r>
              <a:rPr lang="en-US" dirty="0"/>
              <a:t>The New York Times, </a:t>
            </a:r>
            <a:r>
              <a:rPr lang="en-US" dirty="0" err="1"/>
              <a:t>etc</a:t>
            </a:r>
            <a:endParaRPr lang="en-US" dirty="0"/>
          </a:p>
        </p:txBody>
      </p:sp>
    </p:spTree>
    <p:extLst>
      <p:ext uri="{BB962C8B-B14F-4D97-AF65-F5344CB8AC3E}">
        <p14:creationId xmlns:p14="http://schemas.microsoft.com/office/powerpoint/2010/main" val="4503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Node Community</a:t>
            </a:r>
            <a:endParaRPr lang="en-US" dirty="0"/>
          </a:p>
        </p:txBody>
      </p:sp>
      <p:sp>
        <p:nvSpPr>
          <p:cNvPr id="3" name="Content Placeholder 2"/>
          <p:cNvSpPr>
            <a:spLocks noGrp="1"/>
          </p:cNvSpPr>
          <p:nvPr>
            <p:ph idx="1"/>
          </p:nvPr>
        </p:nvSpPr>
        <p:spPr/>
        <p:txBody>
          <a:bodyPr>
            <a:normAutofit fontScale="92500"/>
          </a:bodyPr>
          <a:lstStyle/>
          <a:p>
            <a:pPr fontAlgn="base"/>
            <a:r>
              <a:rPr lang="en-US" dirty="0"/>
              <a:t>Five years after its debut, Node is the third most popular project on GitHub.</a:t>
            </a:r>
          </a:p>
          <a:p>
            <a:pPr fontAlgn="base"/>
            <a:r>
              <a:rPr lang="en-US" dirty="0"/>
              <a:t>Over 2 million downloads per month.</a:t>
            </a:r>
          </a:p>
          <a:p>
            <a:pPr fontAlgn="base"/>
            <a:r>
              <a:rPr lang="en-US" dirty="0"/>
              <a:t>Over 20 million downloads of v0.10x.</a:t>
            </a:r>
          </a:p>
          <a:p>
            <a:pPr fontAlgn="base"/>
            <a:r>
              <a:rPr lang="en-US" dirty="0"/>
              <a:t>Over 81,000 modules on </a:t>
            </a:r>
            <a:r>
              <a:rPr lang="en-US" dirty="0" err="1"/>
              <a:t>npm</a:t>
            </a:r>
            <a:r>
              <a:rPr lang="en-US" dirty="0"/>
              <a:t>.</a:t>
            </a:r>
          </a:p>
          <a:p>
            <a:pPr fontAlgn="base"/>
            <a:r>
              <a:rPr lang="en-US" dirty="0"/>
              <a:t>Over 475 </a:t>
            </a:r>
            <a:r>
              <a:rPr lang="en-US" dirty="0" err="1"/>
              <a:t>meetups</a:t>
            </a:r>
            <a:r>
              <a:rPr lang="en-US" dirty="0"/>
              <a:t> worldwide talking about Node</a:t>
            </a:r>
            <a:r>
              <a:rPr lang="en-US" dirty="0" smtClean="0"/>
              <a:t>.</a:t>
            </a:r>
          </a:p>
          <a:p>
            <a:pPr fontAlgn="base"/>
            <a:r>
              <a:rPr lang="en-US" dirty="0"/>
              <a:t>Reference: </a:t>
            </a:r>
            <a:r>
              <a:rPr lang="en-US" dirty="0">
                <a:hlinkClick r:id="rId2"/>
              </a:rPr>
              <a:t>http://strongloop.com/node-js/infographic/</a:t>
            </a:r>
            <a:endParaRPr lang="en-US" dirty="0"/>
          </a:p>
          <a:p>
            <a:pPr marL="0" indent="0" fontAlgn="base">
              <a:buNone/>
            </a:pPr>
            <a:endParaRPr lang="en-US" dirty="0"/>
          </a:p>
        </p:txBody>
      </p:sp>
    </p:spTree>
    <p:extLst>
      <p:ext uri="{BB962C8B-B14F-4D97-AF65-F5344CB8AC3E}">
        <p14:creationId xmlns:p14="http://schemas.microsoft.com/office/powerpoint/2010/main" val="1169882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Setting up your environment</a:t>
            </a:r>
          </a:p>
        </p:txBody>
      </p:sp>
    </p:spTree>
    <p:extLst>
      <p:ext uri="{BB962C8B-B14F-4D97-AF65-F5344CB8AC3E}">
        <p14:creationId xmlns:p14="http://schemas.microsoft.com/office/powerpoint/2010/main" val="292554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bCamp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ebCamps" id="{7DA9ADA3-2476-4E45-B455-F6AD05CD46D6}" vid="{3C5DD9BB-08AF-4BCA-AC96-66DFB9F48D61}"/>
    </a:ext>
  </a:extLst>
</a:theme>
</file>

<file path=ppt/theme/theme10.xml><?xml version="1.0" encoding="utf-8"?>
<a:theme xmlns:a="http://schemas.openxmlformats.org/drawingml/2006/main" name="1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_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_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_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_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636b0322-90fb-440c-9cbc-22749e7231e9">
      <UserInfo>
        <DisplayName>Christopher Harrison</DisplayName>
        <AccountId>123</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terms/"/>
    <ds:schemaRef ds:uri="636b0322-90fb-440c-9cbc-22749e7231e9"/>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purl.org/dc/elements/1.1/"/>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3685</TotalTime>
  <Words>873</Words>
  <Application>Microsoft Office PowerPoint</Application>
  <PresentationFormat>Widescreen</PresentationFormat>
  <Paragraphs>219</Paragraphs>
  <Slides>39</Slides>
  <Notes>5</Notes>
  <HiddenSlides>1</HiddenSlides>
  <MMClips>0</MMClips>
  <ScaleCrop>false</ScaleCrop>
  <HeadingPairs>
    <vt:vector size="6" baseType="variant">
      <vt:variant>
        <vt:lpstr>Fonts Used</vt:lpstr>
      </vt:variant>
      <vt:variant>
        <vt:i4>8</vt:i4>
      </vt:variant>
      <vt:variant>
        <vt:lpstr>Theme</vt:lpstr>
      </vt:variant>
      <vt:variant>
        <vt:i4>13</vt:i4>
      </vt:variant>
      <vt:variant>
        <vt:lpstr>Slide Titles</vt:lpstr>
      </vt:variant>
      <vt:variant>
        <vt:i4>39</vt:i4>
      </vt:variant>
    </vt:vector>
  </HeadingPairs>
  <TitlesOfParts>
    <vt:vector size="60" baseType="lpstr">
      <vt:lpstr>Arial</vt:lpstr>
      <vt:lpstr>Calibri</vt:lpstr>
      <vt:lpstr>Consolas</vt:lpstr>
      <vt:lpstr>Courier New</vt:lpstr>
      <vt:lpstr>Segoe</vt:lpstr>
      <vt:lpstr>Segoe UI</vt:lpstr>
      <vt:lpstr>Segoe UI Light</vt:lpstr>
      <vt:lpstr>Segoe UI Semibold</vt:lpstr>
      <vt:lpstr>WebCamps</vt:lpstr>
      <vt:lpstr>Azure Medium</vt:lpstr>
      <vt:lpstr>Azure Green</vt:lpstr>
      <vt:lpstr>Azure Graphite</vt:lpstr>
      <vt:lpstr>Azure Dark</vt:lpstr>
      <vt:lpstr>Azure Basic</vt:lpstr>
      <vt:lpstr>Azure Noir</vt:lpstr>
      <vt:lpstr>1_Azure Medium</vt:lpstr>
      <vt:lpstr>1_Azure Green</vt:lpstr>
      <vt:lpstr>1_Azure Graphite</vt:lpstr>
      <vt:lpstr>1_Azure Dark</vt:lpstr>
      <vt:lpstr>1_Azure Basic</vt:lpstr>
      <vt:lpstr>1_Azure Noir</vt:lpstr>
      <vt:lpstr>Introduction to Node.js</vt:lpstr>
      <vt:lpstr>Agenda</vt:lpstr>
      <vt:lpstr>About Node</vt:lpstr>
      <vt:lpstr>What is Node? </vt:lpstr>
      <vt:lpstr>About Node</vt:lpstr>
      <vt:lpstr>When to use Node</vt:lpstr>
      <vt:lpstr>Node in the Wild</vt:lpstr>
      <vt:lpstr>The Node Community</vt:lpstr>
      <vt:lpstr>Setting up your environment</vt:lpstr>
      <vt:lpstr>Installing Node on Windows</vt:lpstr>
      <vt:lpstr>Path Variable</vt:lpstr>
      <vt:lpstr>Installing Node.js Tools for Visual Studio</vt:lpstr>
      <vt:lpstr>First Node Application</vt:lpstr>
      <vt:lpstr>Hello World Application</vt:lpstr>
      <vt:lpstr>Basic HTTP Server</vt:lpstr>
      <vt:lpstr>Basic TCP server</vt:lpstr>
      <vt:lpstr>Event Driven Programming</vt:lpstr>
      <vt:lpstr>Node Event Loop</vt:lpstr>
      <vt:lpstr>Blocking I/O</vt:lpstr>
      <vt:lpstr>Non Blocking I/O</vt:lpstr>
      <vt:lpstr>Reading file content sync vs async</vt:lpstr>
      <vt:lpstr>Callback Style Programming</vt:lpstr>
      <vt:lpstr>Callback Insanity</vt:lpstr>
      <vt:lpstr>Promises </vt:lpstr>
      <vt:lpstr>Q Library </vt:lpstr>
      <vt:lpstr>Event Emitters</vt:lpstr>
      <vt:lpstr>Streams</vt:lpstr>
      <vt:lpstr>Modules and Exports</vt:lpstr>
      <vt:lpstr>Require() Module Loading System</vt:lpstr>
      <vt:lpstr>Node Package Manager (NPM)</vt:lpstr>
      <vt:lpstr>What is NPM? </vt:lpstr>
      <vt:lpstr>What is a package.json?</vt:lpstr>
      <vt:lpstr>Popular NPM Modules</vt:lpstr>
      <vt:lpstr>How does it work? </vt:lpstr>
      <vt:lpstr>Async Module</vt:lpstr>
      <vt:lpstr>Request Module</vt:lpstr>
      <vt:lpstr>Install and update Node packages through the Node Package Manager</vt:lpstr>
      <vt:lpstr>Resources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Nicolas Bello Camilletti</cp:lastModifiedBy>
  <cp:revision>103</cp:revision>
  <dcterms:created xsi:type="dcterms:W3CDTF">2013-02-15T23:12:42Z</dcterms:created>
  <dcterms:modified xsi:type="dcterms:W3CDTF">2016-01-19T19:16:54Z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