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6.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681" r:id="rId5"/>
    <p:sldMasterId id="2147483694" r:id="rId6"/>
    <p:sldMasterId id="2147483702" r:id="rId7"/>
    <p:sldMasterId id="2147483710" r:id="rId8"/>
    <p:sldMasterId id="2147483718" r:id="rId9"/>
    <p:sldMasterId id="2147483726" r:id="rId10"/>
  </p:sldMasterIdLst>
  <p:notesMasterIdLst>
    <p:notesMasterId r:id="rId29"/>
  </p:notesMasterIdLst>
  <p:handoutMasterIdLst>
    <p:handoutMasterId r:id="rId30"/>
  </p:handoutMasterIdLst>
  <p:sldIdLst>
    <p:sldId id="285" r:id="rId11"/>
    <p:sldId id="257" r:id="rId12"/>
    <p:sldId id="286" r:id="rId13"/>
    <p:sldId id="294" r:id="rId14"/>
    <p:sldId id="283" r:id="rId15"/>
    <p:sldId id="284" r:id="rId16"/>
    <p:sldId id="288" r:id="rId17"/>
    <p:sldId id="298" r:id="rId18"/>
    <p:sldId id="280" r:id="rId19"/>
    <p:sldId id="289" r:id="rId20"/>
    <p:sldId id="296" r:id="rId21"/>
    <p:sldId id="295" r:id="rId22"/>
    <p:sldId id="297" r:id="rId23"/>
    <p:sldId id="290" r:id="rId24"/>
    <p:sldId id="291" r:id="rId25"/>
    <p:sldId id="292" r:id="rId26"/>
    <p:sldId id="293" r:id="rId27"/>
    <p:sldId id="26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4380"/>
    <a:srgbClr val="0171B0"/>
    <a:srgbClr val="3C454F"/>
    <a:srgbClr val="E34F24"/>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84" d="100"/>
          <a:sy n="84" d="100"/>
        </p:scale>
        <p:origin x="504" y="110"/>
      </p:cViewPr>
      <p:guideLst/>
    </p:cSldViewPr>
  </p:slideViewPr>
  <p:notesTextViewPr>
    <p:cViewPr>
      <p:scale>
        <a:sx n="3" d="2"/>
        <a:sy n="3" d="2"/>
      </p:scale>
      <p:origin x="0" y="0"/>
    </p:cViewPr>
  </p:notesTextViewPr>
  <p:sorterViewPr>
    <p:cViewPr>
      <p:scale>
        <a:sx n="75" d="100"/>
        <a:sy n="75"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1/27/2016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811000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11</a:t>
            </a:fld>
            <a:endParaRPr lang="en-US"/>
          </a:p>
        </p:txBody>
      </p:sp>
    </p:spTree>
    <p:extLst>
      <p:ext uri="{BB962C8B-B14F-4D97-AF65-F5344CB8AC3E}">
        <p14:creationId xmlns:p14="http://schemas.microsoft.com/office/powerpoint/2010/main" val="2055080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Objective #1</a:t>
            </a:r>
          </a:p>
          <a:p>
            <a:pPr marL="171450" lvl="0" indent="-171450">
              <a:buFont typeface="Arial" pitchFamily="34" charset="0"/>
              <a:buChar char="•"/>
            </a:pPr>
            <a:endParaRPr lang="en-US" sz="1200" kern="1200" dirty="0" smtClean="0">
              <a:solidFill>
                <a:schemeClr val="tx1"/>
              </a:solidFill>
              <a:effectLst/>
              <a:latin typeface="Segoe UI" pitchFamily="34" charset="0"/>
              <a:ea typeface="+mn-ea"/>
              <a:cs typeface="+mn-cs"/>
            </a:endParaRPr>
          </a:p>
          <a:p>
            <a:r>
              <a:rPr lang="en-US" sz="1200" b="1" kern="1200" dirty="0" smtClean="0">
                <a:solidFill>
                  <a:schemeClr val="tx1"/>
                </a:solidFill>
                <a:effectLst/>
                <a:latin typeface="Segoe UI" pitchFamily="34" charset="0"/>
                <a:ea typeface="+mn-ea"/>
                <a:cs typeface="+mn-cs"/>
              </a:rPr>
              <a:t>Transition:</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200" kern="1200" dirty="0" smtClean="0">
              <a:solidFill>
                <a:schemeClr val="tx1"/>
              </a:solidFill>
              <a:effectLst/>
              <a:latin typeface="Segoe UI" pitchFamily="34" charset="0"/>
              <a:ea typeface="+mn-ea"/>
              <a:cs typeface="+mn-cs"/>
            </a:endParaRPr>
          </a:p>
          <a:p>
            <a:r>
              <a:rPr lang="en-US" sz="1200" b="1" kern="1200" dirty="0" smtClean="0">
                <a:solidFill>
                  <a:schemeClr val="tx1"/>
                </a:solidFill>
                <a:effectLst/>
                <a:latin typeface="Segoe UI" pitchFamily="34" charset="0"/>
                <a:ea typeface="+mn-ea"/>
                <a:cs typeface="+mn-cs"/>
              </a:rPr>
              <a:t>Speaking Points:</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Speaking Point  #1</a:t>
            </a: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Speaking Point  #2</a:t>
            </a:r>
          </a:p>
          <a:p>
            <a:pPr marL="171450" lvl="0" indent="-171450">
              <a:buFont typeface="Arial" pitchFamily="34" charset="0"/>
              <a:buChar char="•"/>
            </a:pPr>
            <a:endParaRPr lang="en-US" sz="1200" kern="1200" dirty="0" smtClean="0">
              <a:solidFill>
                <a:schemeClr val="tx1"/>
              </a:solidFill>
              <a:effectLst/>
              <a:latin typeface="Segoe UI" pitchFamily="34" charset="0"/>
              <a:ea typeface="+mn-ea"/>
              <a:cs typeface="+mn-cs"/>
            </a:endParaRPr>
          </a:p>
          <a:p>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Any notes go here</a:t>
            </a:r>
          </a:p>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583205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1/27/2016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3936390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20757820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8007985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950094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19246722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ingleTitl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Tree>
    <p:extLst>
      <p:ext uri="{BB962C8B-B14F-4D97-AF65-F5344CB8AC3E}">
        <p14:creationId xmlns:p14="http://schemas.microsoft.com/office/powerpoint/2010/main" val="144860413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a:t>
            </a:r>
            <a:r>
              <a:rPr lang="en-US" sz="686" dirty="0" smtClean="0">
                <a:gradFill>
                  <a:gsLst>
                    <a:gs pos="0">
                      <a:srgbClr val="FFFFFF"/>
                    </a:gs>
                    <a:gs pos="100000">
                      <a:srgbClr val="FFFFFF"/>
                    </a:gs>
                  </a:gsLst>
                  <a:lin ang="5400000" scaled="0"/>
                </a:gradFill>
                <a:cs typeface="Segoe UI" pitchFamily="34" charset="0"/>
              </a:rPr>
              <a:t>information herein </a:t>
            </a:r>
            <a:r>
              <a:rPr lang="en-US" sz="686" dirty="0">
                <a:gradFill>
                  <a:gsLst>
                    <a:gs pos="0">
                      <a:srgbClr val="FFFFFF"/>
                    </a:gs>
                    <a:gs pos="100000">
                      <a:srgbClr val="FFFFFF"/>
                    </a:gs>
                  </a:gsLst>
                  <a:lin ang="5400000" scaled="0"/>
                </a:gradFill>
                <a:cs typeface="Segoe UI" pitchFamily="34" charset="0"/>
              </a:rPr>
              <a:t>is for informational purposes only and represents the current view of Microsoft Corporation as of the date of this presentation.  Because Microsoft must respond to changing market conditions, it should not be interpreted to </a:t>
            </a:r>
            <a:r>
              <a:rPr lang="en-US" sz="686" dirty="0" smtClean="0">
                <a:gradFill>
                  <a:gsLst>
                    <a:gs pos="0">
                      <a:srgbClr val="FFFFFF"/>
                    </a:gs>
                    <a:gs pos="100000">
                      <a:srgbClr val="FFFFFF"/>
                    </a:gs>
                  </a:gsLst>
                  <a:lin ang="5400000" scaled="0"/>
                </a:gradFill>
                <a:cs typeface="Segoe UI" pitchFamily="34" charset="0"/>
              </a:rPr>
              <a:t>be </a:t>
            </a:r>
            <a:r>
              <a:rPr lang="en-US" sz="686" dirty="0">
                <a:gradFill>
                  <a:gsLst>
                    <a:gs pos="0">
                      <a:srgbClr val="FFFFFF"/>
                    </a:gs>
                    <a:gs pos="100000">
                      <a:srgbClr val="FFFFFF"/>
                    </a:gs>
                  </a:gsLst>
                  <a:lin ang="5400000" scaled="0"/>
                </a:gradFill>
                <a:cs typeface="Segoe UI" pitchFamily="34" charset="0"/>
              </a:rPr>
              <a:t>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828640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23711151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159250814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emo">
    <p:bg>
      <p:bgPr>
        <a:solidFill>
          <a:srgbClr val="3C454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6173"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TextBox 3"/>
          <p:cNvSpPr txBox="1"/>
          <p:nvPr/>
        </p:nvSpPr>
        <p:spPr>
          <a:xfrm>
            <a:off x="606174" y="2586375"/>
            <a:ext cx="11034445" cy="1015663"/>
          </a:xfrm>
          <a:prstGeom prst="rect">
            <a:avLst/>
          </a:prstGeom>
          <a:noFill/>
        </p:spPr>
        <p:txBody>
          <a:bodyPr wrap="square" rtlCol="0">
            <a:spAutoFit/>
          </a:bodyPr>
          <a:lstStyle/>
          <a:p>
            <a:r>
              <a:rPr lang="en-US" sz="6000" kern="1200" dirty="0" smtClean="0">
                <a:solidFill>
                  <a:srgbClr val="289FD7"/>
                </a:solidFill>
                <a:latin typeface="+mj-lt"/>
                <a:ea typeface="+mj-ea"/>
                <a:cs typeface="+mj-cs"/>
              </a:rPr>
              <a:t>Demo</a:t>
            </a:r>
            <a:endParaRPr lang="en-US" sz="6000" kern="1200" dirty="0">
              <a:solidFill>
                <a:srgbClr val="289FD7"/>
              </a:solidFill>
              <a:latin typeface="+mj-lt"/>
              <a:ea typeface="+mj-ea"/>
              <a:cs typeface="+mj-cs"/>
            </a:endParaRPr>
          </a:p>
        </p:txBody>
      </p:sp>
    </p:spTree>
    <p:extLst>
      <p:ext uri="{BB962C8B-B14F-4D97-AF65-F5344CB8AC3E}">
        <p14:creationId xmlns:p14="http://schemas.microsoft.com/office/powerpoint/2010/main" val="283546986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90980119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055513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72056767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53731185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978836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2702879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372917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36383676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75171884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9635766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73846628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1612947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06836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225792337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0479424"/>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47260980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16705150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ingleTitl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Tree>
    <p:extLst>
      <p:ext uri="{BB962C8B-B14F-4D97-AF65-F5344CB8AC3E}">
        <p14:creationId xmlns:p14="http://schemas.microsoft.com/office/powerpoint/2010/main" val="1618468419"/>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01469428"/>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559103663"/>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89504259"/>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40101335"/>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8176121"/>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11745460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397173844"/>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79110902"/>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52729714"/>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530225798"/>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14877325"/>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57418065"/>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973342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458925757"/>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469045272"/>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1034722"/>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8509590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306238805"/>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3245363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9487504"/>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499023"/>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2492813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648021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5221953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65253926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204436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9"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9" Type="http://schemas.openxmlformats.org/officeDocument/2006/relationships/image" Target="../media/image1.e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5" Type="http://schemas.openxmlformats.org/officeDocument/2006/relationships/slideLayout" Target="../slideLayouts/slideLayout36.xml"/><Relationship Id="rId10" Type="http://schemas.openxmlformats.org/officeDocument/2006/relationships/image" Target="../media/image1.emf"/><Relationship Id="rId4" Type="http://schemas.openxmlformats.org/officeDocument/2006/relationships/slideLayout" Target="../slideLayouts/slideLayout35.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5" Type="http://schemas.openxmlformats.org/officeDocument/2006/relationships/slideLayout" Target="../slideLayouts/slideLayout44.xml"/><Relationship Id="rId4" Type="http://schemas.openxmlformats.org/officeDocument/2006/relationships/slideLayout" Target="../slideLayouts/slideLayout43.xml"/><Relationship Id="rId9" Type="http://schemas.openxmlformats.org/officeDocument/2006/relationships/image" Target="../media/image1.emf"/></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49.xml"/><Relationship Id="rId7" Type="http://schemas.openxmlformats.org/officeDocument/2006/relationships/slideLayout" Target="../slideLayouts/slideLayout53.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5" Type="http://schemas.openxmlformats.org/officeDocument/2006/relationships/slideLayout" Target="../slideLayouts/slideLayout51.xml"/><Relationship Id="rId4" Type="http://schemas.openxmlformats.org/officeDocument/2006/relationships/slideLayout" Target="../slideLayouts/slideLayout50.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68775651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14"/>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0160515"/>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2356872"/>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488022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10"/>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0870750"/>
      </p:ext>
    </p:extLst>
  </p:cSld>
  <p:clrMap bg1="lt1" tx1="dk1" bg2="lt2" tx2="dk2" accent1="accent1" accent2="accent2" accent3="accent3" accent4="accent4" accent5="accent5" accent6="accent6" hlink="hlink" folHlink="folHlink"/>
  <p:sldLayoutIdLst>
    <p:sldLayoutId id="2147483711" r:id="rId1"/>
    <p:sldLayoutId id="2147483734" r:id="rId2"/>
    <p:sldLayoutId id="2147483712" r:id="rId3"/>
    <p:sldLayoutId id="2147483713" r:id="rId4"/>
    <p:sldLayoutId id="2147483714" r:id="rId5"/>
    <p:sldLayoutId id="2147483715" r:id="rId6"/>
    <p:sldLayoutId id="2147483716" r:id="rId7"/>
    <p:sldLayoutId id="214748371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7993673"/>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301936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21.png"/><Relationship Id="rId4" Type="http://schemas.openxmlformats.org/officeDocument/2006/relationships/image" Target="../media/image20.emf"/></Relationships>
</file>

<file path=ppt/slides/_rels/slide12.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2.emf"/><Relationship Id="rId7" Type="http://schemas.openxmlformats.org/officeDocument/2006/relationships/image" Target="../media/image25.emf"/><Relationship Id="rId2" Type="http://schemas.openxmlformats.org/officeDocument/2006/relationships/notesSlide" Target="../notesSlides/notesSlide3.xml"/><Relationship Id="rId1" Type="http://schemas.openxmlformats.org/officeDocument/2006/relationships/slideLayout" Target="../slideLayouts/slideLayout36.xml"/><Relationship Id="rId6" Type="http://schemas.openxmlformats.org/officeDocument/2006/relationships/image" Target="../media/image24.emf"/><Relationship Id="rId5" Type="http://schemas.openxmlformats.org/officeDocument/2006/relationships/image" Target="../media/image20.emf"/><Relationship Id="rId4" Type="http://schemas.openxmlformats.org/officeDocument/2006/relationships/image" Target="../media/image23.emf"/><Relationship Id="rId9" Type="http://schemas.openxmlformats.org/officeDocument/2006/relationships/image" Target="../media/image27.png"/></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38.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emf"/><Relationship Id="rId3" Type="http://schemas.openxmlformats.org/officeDocument/2006/relationships/image" Target="../media/image5.emf"/><Relationship Id="rId7" Type="http://schemas.openxmlformats.org/officeDocument/2006/relationships/image" Target="../media/image9.emf"/><Relationship Id="rId12" Type="http://schemas.openxmlformats.org/officeDocument/2006/relationships/image" Target="../media/image14.emf"/><Relationship Id="rId2" Type="http://schemas.openxmlformats.org/officeDocument/2006/relationships/image" Target="../media/image4.emf"/><Relationship Id="rId1" Type="http://schemas.openxmlformats.org/officeDocument/2006/relationships/slideLayout" Target="../slideLayouts/slideLayout11.xml"/><Relationship Id="rId6" Type="http://schemas.openxmlformats.org/officeDocument/2006/relationships/image" Target="../media/image8.emf"/><Relationship Id="rId11" Type="http://schemas.openxmlformats.org/officeDocument/2006/relationships/image" Target="../media/image13.emf"/><Relationship Id="rId5" Type="http://schemas.openxmlformats.org/officeDocument/2006/relationships/image" Target="../media/image7.emf"/><Relationship Id="rId15" Type="http://schemas.openxmlformats.org/officeDocument/2006/relationships/image" Target="../media/image17.emf"/><Relationship Id="rId10" Type="http://schemas.openxmlformats.org/officeDocument/2006/relationships/image" Target="../media/image12.emf"/><Relationship Id="rId4" Type="http://schemas.openxmlformats.org/officeDocument/2006/relationships/image" Target="../media/image6.emf"/><Relationship Id="rId9" Type="http://schemas.openxmlformats.org/officeDocument/2006/relationships/image" Target="../media/image11.emf"/><Relationship Id="rId14" Type="http://schemas.openxmlformats.org/officeDocument/2006/relationships/image" Target="../media/image16.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sz="7200" dirty="0"/>
              <a:t>Debugging </a:t>
            </a:r>
            <a:r>
              <a:rPr lang="en-US" sz="7200" dirty="0" smtClean="0"/>
              <a:t>and</a:t>
            </a:r>
            <a:br>
              <a:rPr lang="en-US" sz="7200" dirty="0" smtClean="0"/>
            </a:br>
            <a:r>
              <a:rPr lang="en-US" sz="7200" dirty="0" smtClean="0"/>
              <a:t>Deploying </a:t>
            </a:r>
            <a:r>
              <a:rPr lang="en-US" sz="7200" dirty="0"/>
              <a:t>on </a:t>
            </a:r>
            <a:r>
              <a:rPr lang="en-US" sz="7200" dirty="0" smtClean="0"/>
              <a:t>Azure</a:t>
            </a:r>
            <a:endParaRPr lang="en-US" sz="7200" dirty="0"/>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632885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t>Deploying to Azure with </a:t>
            </a:r>
            <a:r>
              <a:rPr lang="en-US" dirty="0"/>
              <a:t>GitHub</a:t>
            </a:r>
            <a:endParaRPr lang="en-US" dirty="0"/>
          </a:p>
        </p:txBody>
      </p:sp>
    </p:spTree>
    <p:extLst>
      <p:ext uri="{BB962C8B-B14F-4D97-AF65-F5344CB8AC3E}">
        <p14:creationId xmlns:p14="http://schemas.microsoft.com/office/powerpoint/2010/main" val="3233233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Deployment</a:t>
            </a:r>
            <a:endParaRPr lang="en-US" dirty="0"/>
          </a:p>
        </p:txBody>
      </p:sp>
      <p:pic>
        <p:nvPicPr>
          <p:cNvPr id="26" name="Picture 25"/>
          <p:cNvPicPr>
            <a:picLocks noChangeAspect="1"/>
          </p:cNvPicPr>
          <p:nvPr/>
        </p:nvPicPr>
        <p:blipFill>
          <a:blip r:embed="rId3">
            <a:biLevel thresh="25000"/>
          </a:blip>
          <a:stretch>
            <a:fillRect/>
          </a:stretch>
        </p:blipFill>
        <p:spPr>
          <a:xfrm>
            <a:off x="1330655" y="2370032"/>
            <a:ext cx="877161" cy="871427"/>
          </a:xfrm>
          <a:prstGeom prst="rect">
            <a:avLst/>
          </a:prstGeom>
        </p:spPr>
      </p:pic>
      <p:pic>
        <p:nvPicPr>
          <p:cNvPr id="28" name="Picture 27"/>
          <p:cNvPicPr>
            <a:picLocks noChangeAspect="1"/>
          </p:cNvPicPr>
          <p:nvPr/>
        </p:nvPicPr>
        <p:blipFill>
          <a:blip r:embed="rId3">
            <a:biLevel thresh="25000"/>
          </a:blip>
          <a:stretch>
            <a:fillRect/>
          </a:stretch>
        </p:blipFill>
        <p:spPr>
          <a:xfrm>
            <a:off x="1368786" y="4719581"/>
            <a:ext cx="877161" cy="871427"/>
          </a:xfrm>
          <a:prstGeom prst="rect">
            <a:avLst/>
          </a:prstGeom>
        </p:spPr>
      </p:pic>
      <p:sp>
        <p:nvSpPr>
          <p:cNvPr id="29" name="TextBox 28"/>
          <p:cNvSpPr txBox="1"/>
          <p:nvPr/>
        </p:nvSpPr>
        <p:spPr>
          <a:xfrm>
            <a:off x="1160387" y="2000700"/>
            <a:ext cx="1861806" cy="369332"/>
          </a:xfrm>
          <a:prstGeom prst="rect">
            <a:avLst/>
          </a:prstGeom>
          <a:noFill/>
        </p:spPr>
        <p:txBody>
          <a:bodyPr wrap="square" rtlCol="0">
            <a:spAutoFit/>
          </a:bodyPr>
          <a:lstStyle/>
          <a:p>
            <a:pPr algn="ctr" defTabSz="896386">
              <a:defRPr/>
            </a:pPr>
            <a:r>
              <a:rPr lang="en-US" kern="0" dirty="0" smtClean="0">
                <a:solidFill>
                  <a:schemeClr val="bg1"/>
                </a:solidFill>
              </a:rPr>
              <a:t>Production Slot</a:t>
            </a:r>
            <a:endParaRPr lang="en-US" kern="0" dirty="0">
              <a:solidFill>
                <a:schemeClr val="bg1"/>
              </a:solidFill>
            </a:endParaRPr>
          </a:p>
        </p:txBody>
      </p:sp>
      <p:sp>
        <p:nvSpPr>
          <p:cNvPr id="30" name="TextBox 29"/>
          <p:cNvSpPr txBox="1"/>
          <p:nvPr/>
        </p:nvSpPr>
        <p:spPr>
          <a:xfrm>
            <a:off x="4110181" y="5534888"/>
            <a:ext cx="3639127" cy="369332"/>
          </a:xfrm>
          <a:prstGeom prst="rect">
            <a:avLst/>
          </a:prstGeom>
          <a:noFill/>
        </p:spPr>
        <p:txBody>
          <a:bodyPr wrap="square" rtlCol="0">
            <a:spAutoFit/>
          </a:bodyPr>
          <a:lstStyle/>
          <a:p>
            <a:pPr algn="ctr" defTabSz="896386">
              <a:defRPr/>
            </a:pPr>
            <a:r>
              <a:rPr lang="en-US" kern="0" dirty="0" smtClean="0">
                <a:solidFill>
                  <a:schemeClr val="bg1"/>
                </a:solidFill>
              </a:rPr>
              <a:t>Source Control / Code Repo  </a:t>
            </a:r>
            <a:endParaRPr lang="en-US" kern="0" dirty="0">
              <a:solidFill>
                <a:schemeClr val="bg1"/>
              </a:solidFill>
            </a:endParaRPr>
          </a:p>
        </p:txBody>
      </p:sp>
      <p:cxnSp>
        <p:nvCxnSpPr>
          <p:cNvPr id="31" name="Straight Connector 30"/>
          <p:cNvCxnSpPr/>
          <p:nvPr/>
        </p:nvCxnSpPr>
        <p:spPr>
          <a:xfrm>
            <a:off x="1769235" y="3398983"/>
            <a:ext cx="1" cy="1030724"/>
          </a:xfrm>
          <a:prstGeom prst="line">
            <a:avLst/>
          </a:prstGeom>
          <a:noFill/>
          <a:ln w="28575" cap="flat" cmpd="sng" algn="ctr">
            <a:solidFill>
              <a:srgbClr val="FFFFFF"/>
            </a:solidFill>
            <a:prstDash val="solid"/>
            <a:miter lim="800000"/>
            <a:headEnd type="triangle"/>
            <a:tailEnd type="triangle"/>
          </a:ln>
          <a:effectLst/>
        </p:spPr>
      </p:cxnSp>
      <p:sp>
        <p:nvSpPr>
          <p:cNvPr id="35" name="TextBox 34"/>
          <p:cNvSpPr txBox="1"/>
          <p:nvPr/>
        </p:nvSpPr>
        <p:spPr>
          <a:xfrm>
            <a:off x="1095732" y="5534888"/>
            <a:ext cx="1861806" cy="369332"/>
          </a:xfrm>
          <a:prstGeom prst="rect">
            <a:avLst/>
          </a:prstGeom>
          <a:noFill/>
        </p:spPr>
        <p:txBody>
          <a:bodyPr wrap="square" rtlCol="0">
            <a:spAutoFit/>
          </a:bodyPr>
          <a:lstStyle/>
          <a:p>
            <a:pPr algn="ctr" defTabSz="896386">
              <a:defRPr/>
            </a:pPr>
            <a:r>
              <a:rPr lang="en-US" kern="0" dirty="0" smtClean="0">
                <a:solidFill>
                  <a:schemeClr val="bg1"/>
                </a:solidFill>
              </a:rPr>
              <a:t>Staging Slot</a:t>
            </a:r>
            <a:endParaRPr lang="en-US" kern="0" dirty="0">
              <a:solidFill>
                <a:schemeClr val="bg1"/>
              </a:solidFill>
            </a:endParaRPr>
          </a:p>
        </p:txBody>
      </p:sp>
      <p:pic>
        <p:nvPicPr>
          <p:cNvPr id="39" name="Picture 38"/>
          <p:cNvPicPr>
            <a:picLocks noChangeAspect="1"/>
          </p:cNvPicPr>
          <p:nvPr/>
        </p:nvPicPr>
        <p:blipFill>
          <a:blip r:embed="rId4">
            <a:biLevel thresh="25000"/>
          </a:blip>
          <a:stretch>
            <a:fillRect/>
          </a:stretch>
        </p:blipFill>
        <p:spPr>
          <a:xfrm>
            <a:off x="5376665" y="4724646"/>
            <a:ext cx="831219" cy="825785"/>
          </a:xfrm>
          <a:prstGeom prst="rect">
            <a:avLst/>
          </a:prstGeom>
        </p:spPr>
      </p:pic>
      <p:sp>
        <p:nvSpPr>
          <p:cNvPr id="40" name="TextBox 39"/>
          <p:cNvSpPr txBox="1"/>
          <p:nvPr/>
        </p:nvSpPr>
        <p:spPr>
          <a:xfrm>
            <a:off x="7759526" y="4698729"/>
            <a:ext cx="1861806" cy="369332"/>
          </a:xfrm>
          <a:prstGeom prst="rect">
            <a:avLst/>
          </a:prstGeom>
          <a:noFill/>
        </p:spPr>
        <p:txBody>
          <a:bodyPr wrap="square" rtlCol="0">
            <a:spAutoFit/>
          </a:bodyPr>
          <a:lstStyle/>
          <a:p>
            <a:pPr algn="ctr" defTabSz="896386">
              <a:defRPr/>
            </a:pPr>
            <a:r>
              <a:rPr lang="en-US" kern="0" dirty="0" smtClean="0">
                <a:solidFill>
                  <a:schemeClr val="bg1"/>
                </a:solidFill>
              </a:rPr>
              <a:t>Commits </a:t>
            </a:r>
            <a:endParaRPr lang="en-US" kern="0" dirty="0">
              <a:solidFill>
                <a:schemeClr val="bg1"/>
              </a:solidFill>
            </a:endParaRPr>
          </a:p>
        </p:txBody>
      </p:sp>
      <p:pic>
        <p:nvPicPr>
          <p:cNvPr id="11" name="Picture 10"/>
          <p:cNvPicPr>
            <a:picLocks noChangeAspect="1"/>
          </p:cNvPicPr>
          <p:nvPr/>
        </p:nvPicPr>
        <p:blipFill>
          <a:blip r:embed="rId5"/>
          <a:stretch>
            <a:fillRect/>
          </a:stretch>
        </p:blipFill>
        <p:spPr>
          <a:xfrm>
            <a:off x="9926553" y="4646272"/>
            <a:ext cx="990651" cy="901746"/>
          </a:xfrm>
          <a:prstGeom prst="rect">
            <a:avLst/>
          </a:prstGeom>
        </p:spPr>
      </p:pic>
      <p:cxnSp>
        <p:nvCxnSpPr>
          <p:cNvPr id="43" name="Straight Connector 42"/>
          <p:cNvCxnSpPr/>
          <p:nvPr/>
        </p:nvCxnSpPr>
        <p:spPr>
          <a:xfrm>
            <a:off x="6313854" y="5153557"/>
            <a:ext cx="3468881" cy="22141"/>
          </a:xfrm>
          <a:prstGeom prst="line">
            <a:avLst/>
          </a:prstGeom>
          <a:noFill/>
          <a:ln w="28575" cap="flat" cmpd="sng" algn="ctr">
            <a:solidFill>
              <a:srgbClr val="FFFFFF"/>
            </a:solidFill>
            <a:prstDash val="solid"/>
            <a:miter lim="800000"/>
            <a:headEnd type="triangle"/>
          </a:ln>
          <a:effectLst/>
        </p:spPr>
      </p:cxnSp>
      <p:sp>
        <p:nvSpPr>
          <p:cNvPr id="17" name="Rectangle 16"/>
          <p:cNvSpPr/>
          <p:nvPr/>
        </p:nvSpPr>
        <p:spPr>
          <a:xfrm>
            <a:off x="5295985" y="2000700"/>
            <a:ext cx="5621219" cy="461665"/>
          </a:xfrm>
          <a:prstGeom prst="rect">
            <a:avLst/>
          </a:prstGeom>
        </p:spPr>
        <p:txBody>
          <a:bodyPr wrap="none">
            <a:spAutoFit/>
          </a:bodyPr>
          <a:lstStyle/>
          <a:p>
            <a:pPr algn="r"/>
            <a:r>
              <a:rPr lang="en-US" sz="2400" dirty="0">
                <a:solidFill>
                  <a:schemeClr val="bg1"/>
                </a:solidFill>
              </a:rPr>
              <a:t>Agility through Continuous Deployment</a:t>
            </a:r>
          </a:p>
        </p:txBody>
      </p:sp>
      <p:sp>
        <p:nvSpPr>
          <p:cNvPr id="50" name="TextBox 49"/>
          <p:cNvSpPr txBox="1"/>
          <p:nvPr/>
        </p:nvSpPr>
        <p:spPr>
          <a:xfrm>
            <a:off x="1487385" y="3707138"/>
            <a:ext cx="1861806" cy="369332"/>
          </a:xfrm>
          <a:prstGeom prst="rect">
            <a:avLst/>
          </a:prstGeom>
          <a:noFill/>
        </p:spPr>
        <p:txBody>
          <a:bodyPr wrap="square" rtlCol="0">
            <a:spAutoFit/>
          </a:bodyPr>
          <a:lstStyle/>
          <a:p>
            <a:pPr algn="ctr" defTabSz="896386">
              <a:defRPr/>
            </a:pPr>
            <a:r>
              <a:rPr lang="en-US" kern="0" dirty="0" smtClean="0">
                <a:solidFill>
                  <a:schemeClr val="bg1"/>
                </a:solidFill>
              </a:rPr>
              <a:t>Auto-Swap </a:t>
            </a:r>
            <a:endParaRPr lang="en-US" kern="0" dirty="0">
              <a:solidFill>
                <a:schemeClr val="bg1"/>
              </a:solidFill>
            </a:endParaRPr>
          </a:p>
        </p:txBody>
      </p:sp>
      <p:sp>
        <p:nvSpPr>
          <p:cNvPr id="51" name="TextBox 50"/>
          <p:cNvSpPr txBox="1"/>
          <p:nvPr/>
        </p:nvSpPr>
        <p:spPr>
          <a:xfrm>
            <a:off x="8385129" y="5149720"/>
            <a:ext cx="1861806" cy="369332"/>
          </a:xfrm>
          <a:prstGeom prst="rect">
            <a:avLst/>
          </a:prstGeom>
          <a:noFill/>
        </p:spPr>
        <p:txBody>
          <a:bodyPr wrap="square" rtlCol="0">
            <a:spAutoFit/>
          </a:bodyPr>
          <a:lstStyle/>
          <a:p>
            <a:pPr algn="ctr" defTabSz="896386">
              <a:defRPr/>
            </a:pPr>
            <a:r>
              <a:rPr lang="en-US" kern="0" dirty="0" smtClean="0">
                <a:solidFill>
                  <a:schemeClr val="bg1"/>
                </a:solidFill>
              </a:rPr>
              <a:t>Changes </a:t>
            </a:r>
            <a:endParaRPr lang="en-US" kern="0" dirty="0">
              <a:solidFill>
                <a:schemeClr val="bg1"/>
              </a:solidFill>
            </a:endParaRPr>
          </a:p>
        </p:txBody>
      </p:sp>
      <p:cxnSp>
        <p:nvCxnSpPr>
          <p:cNvPr id="52" name="Straight Connector 51"/>
          <p:cNvCxnSpPr/>
          <p:nvPr/>
        </p:nvCxnSpPr>
        <p:spPr>
          <a:xfrm flipH="1" flipV="1">
            <a:off x="2418288" y="5149720"/>
            <a:ext cx="2860405" cy="4334"/>
          </a:xfrm>
          <a:prstGeom prst="line">
            <a:avLst/>
          </a:prstGeom>
          <a:noFill/>
          <a:ln w="28575" cap="flat" cmpd="sng" algn="ctr">
            <a:solidFill>
              <a:srgbClr val="FFFFFF"/>
            </a:solidFill>
            <a:prstDash val="solid"/>
            <a:miter lim="800000"/>
            <a:headEnd type="triangle"/>
          </a:ln>
          <a:effectLst/>
        </p:spPr>
      </p:cxnSp>
      <p:sp>
        <p:nvSpPr>
          <p:cNvPr id="58" name="TextBox 57"/>
          <p:cNvSpPr txBox="1"/>
          <p:nvPr/>
        </p:nvSpPr>
        <p:spPr>
          <a:xfrm>
            <a:off x="3416887" y="3995903"/>
            <a:ext cx="1861806" cy="369332"/>
          </a:xfrm>
          <a:prstGeom prst="rect">
            <a:avLst/>
          </a:prstGeom>
          <a:noFill/>
        </p:spPr>
        <p:txBody>
          <a:bodyPr wrap="square" rtlCol="0">
            <a:spAutoFit/>
          </a:bodyPr>
          <a:lstStyle/>
          <a:p>
            <a:pPr algn="ctr" defTabSz="896386">
              <a:defRPr/>
            </a:pPr>
            <a:r>
              <a:rPr lang="en-US" kern="0" dirty="0" smtClean="0">
                <a:solidFill>
                  <a:schemeClr val="bg1"/>
                </a:solidFill>
              </a:rPr>
              <a:t>Hooks</a:t>
            </a:r>
            <a:endParaRPr lang="en-US" kern="0" dirty="0">
              <a:solidFill>
                <a:schemeClr val="bg1"/>
              </a:solidFill>
            </a:endParaRPr>
          </a:p>
        </p:txBody>
      </p:sp>
      <p:sp>
        <p:nvSpPr>
          <p:cNvPr id="60" name="Curved Up Arrow 59"/>
          <p:cNvSpPr/>
          <p:nvPr/>
        </p:nvSpPr>
        <p:spPr bwMode="auto">
          <a:xfrm rot="10561713">
            <a:off x="2356696" y="4372865"/>
            <a:ext cx="3146376" cy="478054"/>
          </a:xfrm>
          <a:prstGeom prst="curvedUpArrow">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200" dirty="0" smtClean="0">
              <a:gradFill>
                <a:gsLst>
                  <a:gs pos="0">
                    <a:srgbClr val="FFFFFF"/>
                  </a:gs>
                  <a:gs pos="100000">
                    <a:srgbClr val="FFFFFF"/>
                  </a:gs>
                </a:gsLst>
                <a:lin ang="5400000" scaled="0"/>
              </a:gradFill>
            </a:endParaRPr>
          </a:p>
        </p:txBody>
      </p:sp>
      <p:sp>
        <p:nvSpPr>
          <p:cNvPr id="61" name="TextBox 60"/>
          <p:cNvSpPr txBox="1"/>
          <p:nvPr/>
        </p:nvSpPr>
        <p:spPr>
          <a:xfrm>
            <a:off x="3141146" y="4801693"/>
            <a:ext cx="1861806" cy="369332"/>
          </a:xfrm>
          <a:prstGeom prst="rect">
            <a:avLst/>
          </a:prstGeom>
          <a:noFill/>
        </p:spPr>
        <p:txBody>
          <a:bodyPr wrap="square" rtlCol="0">
            <a:spAutoFit/>
          </a:bodyPr>
          <a:lstStyle/>
          <a:p>
            <a:pPr algn="ctr" defTabSz="896386">
              <a:defRPr/>
            </a:pPr>
            <a:r>
              <a:rPr lang="en-US" kern="0" dirty="0" err="1" smtClean="0">
                <a:solidFill>
                  <a:schemeClr val="bg1"/>
                </a:solidFill>
              </a:rPr>
              <a:t>Git</a:t>
            </a:r>
            <a:r>
              <a:rPr lang="en-US" kern="0" dirty="0" smtClean="0">
                <a:solidFill>
                  <a:schemeClr val="bg1"/>
                </a:solidFill>
              </a:rPr>
              <a:t> pull</a:t>
            </a:r>
            <a:endParaRPr lang="en-US" kern="0" dirty="0">
              <a:solidFill>
                <a:schemeClr val="bg1"/>
              </a:solidFill>
            </a:endParaRPr>
          </a:p>
        </p:txBody>
      </p:sp>
      <p:sp>
        <p:nvSpPr>
          <p:cNvPr id="62" name="TextBox 61"/>
          <p:cNvSpPr txBox="1"/>
          <p:nvPr/>
        </p:nvSpPr>
        <p:spPr>
          <a:xfrm>
            <a:off x="9316111" y="5540503"/>
            <a:ext cx="2211534" cy="365852"/>
          </a:xfrm>
          <a:prstGeom prst="rect">
            <a:avLst/>
          </a:prstGeom>
          <a:noFill/>
        </p:spPr>
        <p:txBody>
          <a:bodyPr wrap="square" rtlCol="0">
            <a:spAutoFit/>
          </a:bodyPr>
          <a:lstStyle/>
          <a:p>
            <a:pPr algn="ctr" defTabSz="896386">
              <a:defRPr/>
            </a:pPr>
            <a:r>
              <a:rPr lang="en-US" kern="0" dirty="0" smtClean="0">
                <a:solidFill>
                  <a:schemeClr val="bg1"/>
                </a:solidFill>
              </a:rPr>
              <a:t>Developer</a:t>
            </a:r>
            <a:endParaRPr lang="en-US" kern="0" dirty="0">
              <a:solidFill>
                <a:schemeClr val="bg1"/>
              </a:solidFill>
            </a:endParaRPr>
          </a:p>
        </p:txBody>
      </p:sp>
    </p:spTree>
    <p:extLst>
      <p:ext uri="{BB962C8B-B14F-4D97-AF65-F5344CB8AC3E}">
        <p14:creationId xmlns:p14="http://schemas.microsoft.com/office/powerpoint/2010/main" val="3132916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grpSp>
        <p:nvGrpSpPr>
          <p:cNvPr id="4" name="Group 3"/>
          <p:cNvGrpSpPr/>
          <p:nvPr/>
        </p:nvGrpSpPr>
        <p:grpSpPr>
          <a:xfrm>
            <a:off x="1085889" y="2804607"/>
            <a:ext cx="10020223" cy="1248787"/>
            <a:chOff x="1285670" y="4669704"/>
            <a:chExt cx="10020223" cy="1248787"/>
          </a:xfrm>
        </p:grpSpPr>
        <p:pic>
          <p:nvPicPr>
            <p:cNvPr id="7" name="Picture 6"/>
            <p:cNvPicPr>
              <a:picLocks noChangeAspect="1"/>
            </p:cNvPicPr>
            <p:nvPr/>
          </p:nvPicPr>
          <p:blipFill>
            <a:blip r:embed="rId3">
              <a:biLevel thresh="25000"/>
            </a:blip>
            <a:stretch>
              <a:fillRect/>
            </a:stretch>
          </p:blipFill>
          <p:spPr>
            <a:xfrm>
              <a:off x="6060767" y="4669704"/>
              <a:ext cx="576373" cy="572607"/>
            </a:xfrm>
            <a:prstGeom prst="rect">
              <a:avLst/>
            </a:prstGeom>
          </p:spPr>
        </p:pic>
        <p:sp>
          <p:nvSpPr>
            <p:cNvPr id="12" name="TextBox 11"/>
            <p:cNvSpPr txBox="1"/>
            <p:nvPr/>
          </p:nvSpPr>
          <p:spPr>
            <a:xfrm>
              <a:off x="5891176" y="5272160"/>
              <a:ext cx="907621" cy="369332"/>
            </a:xfrm>
            <a:prstGeom prst="rect">
              <a:avLst/>
            </a:prstGeom>
            <a:noFill/>
          </p:spPr>
          <p:txBody>
            <a:bodyPr wrap="none" rtlCol="0">
              <a:spAutoFit/>
            </a:bodyPr>
            <a:lstStyle/>
            <a:p>
              <a:r>
                <a:rPr lang="en-US" dirty="0" err="1">
                  <a:solidFill>
                    <a:prstClr val="white"/>
                  </a:solidFill>
                </a:rPr>
                <a:t>GitHub</a:t>
              </a:r>
              <a:endParaRPr lang="en-US" dirty="0">
                <a:solidFill>
                  <a:prstClr val="white"/>
                </a:solidFill>
              </a:endParaRPr>
            </a:p>
          </p:txBody>
        </p:sp>
        <p:pic>
          <p:nvPicPr>
            <p:cNvPr id="5" name="Picture 4"/>
            <p:cNvPicPr>
              <a:picLocks noChangeAspect="1"/>
            </p:cNvPicPr>
            <p:nvPr/>
          </p:nvPicPr>
          <p:blipFill>
            <a:blip r:embed="rId4">
              <a:biLevel thresh="25000"/>
            </a:blip>
            <a:stretch>
              <a:fillRect/>
            </a:stretch>
          </p:blipFill>
          <p:spPr>
            <a:xfrm>
              <a:off x="2919543" y="4711603"/>
              <a:ext cx="520141" cy="516741"/>
            </a:xfrm>
            <a:prstGeom prst="rect">
              <a:avLst/>
            </a:prstGeom>
          </p:spPr>
        </p:pic>
        <p:sp>
          <p:nvSpPr>
            <p:cNvPr id="2" name="TextBox 1"/>
            <p:cNvSpPr txBox="1"/>
            <p:nvPr/>
          </p:nvSpPr>
          <p:spPr>
            <a:xfrm>
              <a:off x="2430562" y="5272160"/>
              <a:ext cx="1498102" cy="646331"/>
            </a:xfrm>
            <a:prstGeom prst="rect">
              <a:avLst/>
            </a:prstGeom>
            <a:noFill/>
          </p:spPr>
          <p:txBody>
            <a:bodyPr wrap="none" rtlCol="0">
              <a:spAutoFit/>
            </a:bodyPr>
            <a:lstStyle/>
            <a:p>
              <a:r>
                <a:rPr lang="en-US" dirty="0">
                  <a:solidFill>
                    <a:prstClr val="white"/>
                  </a:solidFill>
                </a:rPr>
                <a:t>Visual Studio</a:t>
              </a:r>
            </a:p>
            <a:p>
              <a:pPr algn="ctr"/>
              <a:r>
                <a:rPr lang="en-US" dirty="0">
                  <a:solidFill>
                    <a:prstClr val="white"/>
                  </a:solidFill>
                </a:rPr>
                <a:t>Online</a:t>
              </a:r>
            </a:p>
          </p:txBody>
        </p:sp>
        <p:pic>
          <p:nvPicPr>
            <p:cNvPr id="6" name="Picture 5"/>
            <p:cNvPicPr>
              <a:picLocks noChangeAspect="1"/>
            </p:cNvPicPr>
            <p:nvPr/>
          </p:nvPicPr>
          <p:blipFill>
            <a:blip r:embed="rId5">
              <a:biLevel thresh="25000"/>
            </a:blip>
            <a:stretch>
              <a:fillRect/>
            </a:stretch>
          </p:blipFill>
          <p:spPr>
            <a:xfrm>
              <a:off x="1285670" y="4683670"/>
              <a:ext cx="604489" cy="600537"/>
            </a:xfrm>
            <a:prstGeom prst="rect">
              <a:avLst/>
            </a:prstGeom>
          </p:spPr>
        </p:pic>
        <p:sp>
          <p:nvSpPr>
            <p:cNvPr id="3" name="TextBox 2"/>
            <p:cNvSpPr txBox="1"/>
            <p:nvPr/>
          </p:nvSpPr>
          <p:spPr>
            <a:xfrm>
              <a:off x="1348906" y="5272160"/>
              <a:ext cx="478016" cy="369332"/>
            </a:xfrm>
            <a:prstGeom prst="rect">
              <a:avLst/>
            </a:prstGeom>
            <a:noFill/>
          </p:spPr>
          <p:txBody>
            <a:bodyPr wrap="none" rtlCol="0">
              <a:spAutoFit/>
            </a:bodyPr>
            <a:lstStyle/>
            <a:p>
              <a:r>
                <a:rPr lang="en-US" dirty="0" err="1">
                  <a:solidFill>
                    <a:prstClr val="white"/>
                  </a:solidFill>
                </a:rPr>
                <a:t>Git</a:t>
              </a:r>
              <a:endParaRPr lang="en-US" dirty="0">
                <a:solidFill>
                  <a:prstClr val="white"/>
                </a:solidFill>
              </a:endParaRPr>
            </a:p>
          </p:txBody>
        </p:sp>
        <p:pic>
          <p:nvPicPr>
            <p:cNvPr id="9" name="Picture 8"/>
            <p:cNvPicPr>
              <a:picLocks noChangeAspect="1"/>
            </p:cNvPicPr>
            <p:nvPr/>
          </p:nvPicPr>
          <p:blipFill>
            <a:blip r:embed="rId6">
              <a:biLevel thresh="25000"/>
            </a:blip>
            <a:stretch>
              <a:fillRect/>
            </a:stretch>
          </p:blipFill>
          <p:spPr>
            <a:xfrm>
              <a:off x="7666524" y="4683670"/>
              <a:ext cx="477968" cy="544674"/>
            </a:xfrm>
            <a:prstGeom prst="rect">
              <a:avLst/>
            </a:prstGeom>
          </p:spPr>
        </p:pic>
        <p:sp>
          <p:nvSpPr>
            <p:cNvPr id="13" name="TextBox 12"/>
            <p:cNvSpPr txBox="1"/>
            <p:nvPr/>
          </p:nvSpPr>
          <p:spPr>
            <a:xfrm>
              <a:off x="7339391" y="5272160"/>
              <a:ext cx="1132233" cy="369332"/>
            </a:xfrm>
            <a:prstGeom prst="rect">
              <a:avLst/>
            </a:prstGeom>
            <a:noFill/>
          </p:spPr>
          <p:txBody>
            <a:bodyPr wrap="none" rtlCol="0">
              <a:spAutoFit/>
            </a:bodyPr>
            <a:lstStyle/>
            <a:p>
              <a:r>
                <a:rPr lang="en-US" dirty="0" err="1">
                  <a:solidFill>
                    <a:prstClr val="white"/>
                  </a:solidFill>
                </a:rPr>
                <a:t>BitBucket</a:t>
              </a:r>
              <a:endParaRPr lang="en-US" dirty="0">
                <a:solidFill>
                  <a:prstClr val="white"/>
                </a:solidFill>
              </a:endParaRPr>
            </a:p>
          </p:txBody>
        </p:sp>
        <p:pic>
          <p:nvPicPr>
            <p:cNvPr id="10" name="Picture 9"/>
            <p:cNvPicPr>
              <a:picLocks noChangeAspect="1"/>
            </p:cNvPicPr>
            <p:nvPr/>
          </p:nvPicPr>
          <p:blipFill>
            <a:blip r:embed="rId7">
              <a:biLevel thresh="25000"/>
            </a:blip>
            <a:stretch>
              <a:fillRect/>
            </a:stretch>
          </p:blipFill>
          <p:spPr>
            <a:xfrm>
              <a:off x="4469068" y="4753501"/>
              <a:ext cx="562315" cy="432945"/>
            </a:xfrm>
            <a:prstGeom prst="rect">
              <a:avLst/>
            </a:prstGeom>
          </p:spPr>
        </p:pic>
        <p:sp>
          <p:nvSpPr>
            <p:cNvPr id="14" name="TextBox 13"/>
            <p:cNvSpPr txBox="1"/>
            <p:nvPr/>
          </p:nvSpPr>
          <p:spPr>
            <a:xfrm>
              <a:off x="4185006" y="5272160"/>
              <a:ext cx="1130438" cy="369332"/>
            </a:xfrm>
            <a:prstGeom prst="rect">
              <a:avLst/>
            </a:prstGeom>
            <a:noFill/>
          </p:spPr>
          <p:txBody>
            <a:bodyPr wrap="none" rtlCol="0">
              <a:spAutoFit/>
            </a:bodyPr>
            <a:lstStyle/>
            <a:p>
              <a:r>
                <a:rPr lang="en-US" dirty="0" err="1">
                  <a:solidFill>
                    <a:prstClr val="white"/>
                  </a:solidFill>
                </a:rPr>
                <a:t>CodePlex</a:t>
              </a:r>
              <a:endParaRPr lang="en-US" dirty="0">
                <a:solidFill>
                  <a:prstClr val="white"/>
                </a:solidFill>
              </a:endParaRPr>
            </a:p>
          </p:txBody>
        </p:sp>
        <p:pic>
          <p:nvPicPr>
            <p:cNvPr id="8" name="Picture 7"/>
            <p:cNvPicPr>
              <a:picLocks noChangeAspect="1"/>
            </p:cNvPicPr>
            <p:nvPr/>
          </p:nvPicPr>
          <p:blipFill>
            <a:blip r:embed="rId8">
              <a:biLevel thresh="25000"/>
            </a:blip>
            <a:stretch>
              <a:fillRect/>
            </a:stretch>
          </p:blipFill>
          <p:spPr>
            <a:xfrm>
              <a:off x="9173876" y="4676688"/>
              <a:ext cx="604489" cy="558639"/>
            </a:xfrm>
            <a:prstGeom prst="rect">
              <a:avLst/>
            </a:prstGeom>
          </p:spPr>
        </p:pic>
        <p:sp>
          <p:nvSpPr>
            <p:cNvPr id="16" name="Rectangle 15"/>
            <p:cNvSpPr/>
            <p:nvPr/>
          </p:nvSpPr>
          <p:spPr>
            <a:xfrm>
              <a:off x="8943474" y="5272160"/>
              <a:ext cx="1065292" cy="369332"/>
            </a:xfrm>
            <a:prstGeom prst="rect">
              <a:avLst/>
            </a:prstGeom>
          </p:spPr>
          <p:txBody>
            <a:bodyPr wrap="none">
              <a:spAutoFit/>
            </a:bodyPr>
            <a:lstStyle/>
            <a:p>
              <a:r>
                <a:rPr lang="en-US" dirty="0" err="1">
                  <a:solidFill>
                    <a:prstClr val="white"/>
                  </a:solidFill>
                </a:rPr>
                <a:t>DropBox</a:t>
              </a:r>
              <a:endParaRPr lang="en-US" dirty="0">
                <a:solidFill>
                  <a:prstClr val="white"/>
                </a:solidFill>
              </a:endParaRPr>
            </a:p>
          </p:txBody>
        </p:sp>
        <p:pic>
          <p:nvPicPr>
            <p:cNvPr id="26" name="Picture 25"/>
            <p:cNvPicPr>
              <a:picLocks noChangeAspect="1"/>
            </p:cNvPicPr>
            <p:nvPr/>
          </p:nvPicPr>
          <p:blipFill>
            <a:blip r:embed="rId9">
              <a:biLevel thresh="25000"/>
              <a:extLst>
                <a:ext uri="{28A0092B-C50C-407E-A947-70E740481C1C}">
                  <a14:useLocalDpi xmlns:a14="http://schemas.microsoft.com/office/drawing/2010/main" val="0"/>
                </a:ext>
              </a:extLst>
            </a:blip>
            <a:stretch>
              <a:fillRect/>
            </a:stretch>
          </p:blipFill>
          <p:spPr>
            <a:xfrm>
              <a:off x="10807751" y="4674981"/>
              <a:ext cx="447737" cy="562053"/>
            </a:xfrm>
            <a:prstGeom prst="rect">
              <a:avLst/>
            </a:prstGeom>
          </p:spPr>
        </p:pic>
        <p:sp>
          <p:nvSpPr>
            <p:cNvPr id="27" name="TextBox 26"/>
            <p:cNvSpPr txBox="1"/>
            <p:nvPr/>
          </p:nvSpPr>
          <p:spPr>
            <a:xfrm>
              <a:off x="10757345" y="5272160"/>
              <a:ext cx="548548" cy="369332"/>
            </a:xfrm>
            <a:prstGeom prst="rect">
              <a:avLst/>
            </a:prstGeom>
            <a:noFill/>
          </p:spPr>
          <p:txBody>
            <a:bodyPr wrap="none" rtlCol="0">
              <a:spAutoFit/>
            </a:bodyPr>
            <a:lstStyle/>
            <a:p>
              <a:r>
                <a:rPr lang="en-US" dirty="0">
                  <a:solidFill>
                    <a:prstClr val="white"/>
                  </a:solidFill>
                </a:rPr>
                <a:t>FTP</a:t>
              </a:r>
            </a:p>
          </p:txBody>
        </p:sp>
      </p:grpSp>
      <p:sp>
        <p:nvSpPr>
          <p:cNvPr id="37" name="TextBox 36"/>
          <p:cNvSpPr txBox="1"/>
          <p:nvPr/>
        </p:nvSpPr>
        <p:spPr>
          <a:xfrm>
            <a:off x="62565" y="4280414"/>
            <a:ext cx="12066871" cy="1107996"/>
          </a:xfrm>
          <a:prstGeom prst="rect">
            <a:avLst/>
          </a:prstGeom>
          <a:noFill/>
        </p:spPr>
        <p:txBody>
          <a:bodyPr wrap="square" rtlCol="0">
            <a:spAutoFit/>
          </a:bodyPr>
          <a:lstStyle/>
          <a:p>
            <a:pPr algn="ctr"/>
            <a:r>
              <a:rPr lang="en-US" sz="6600" dirty="0">
                <a:solidFill>
                  <a:prstClr val="white"/>
                </a:solidFill>
                <a:latin typeface="+mj-lt"/>
              </a:rPr>
              <a:t>C</a:t>
            </a:r>
            <a:r>
              <a:rPr lang="en-US" sz="6600" dirty="0" smtClean="0">
                <a:solidFill>
                  <a:prstClr val="white"/>
                </a:solidFill>
                <a:latin typeface="+mj-lt"/>
              </a:rPr>
              <a:t>hoose </a:t>
            </a:r>
            <a:r>
              <a:rPr lang="en-US" sz="6600" dirty="0">
                <a:solidFill>
                  <a:prstClr val="white"/>
                </a:solidFill>
                <a:latin typeface="+mj-lt"/>
              </a:rPr>
              <a:t>your own </a:t>
            </a:r>
            <a:r>
              <a:rPr lang="en-US" sz="6600" dirty="0" smtClean="0">
                <a:solidFill>
                  <a:prstClr val="white"/>
                </a:solidFill>
                <a:latin typeface="+mj-lt"/>
              </a:rPr>
              <a:t>adventure</a:t>
            </a:r>
            <a:r>
              <a:rPr lang="en-US" sz="6600" dirty="0">
                <a:solidFill>
                  <a:prstClr val="white"/>
                </a:solidFill>
                <a:latin typeface="+mj-lt"/>
              </a:rPr>
              <a:t>!</a:t>
            </a:r>
          </a:p>
        </p:txBody>
      </p:sp>
      <p:sp>
        <p:nvSpPr>
          <p:cNvPr id="11" name="Title 10"/>
          <p:cNvSpPr>
            <a:spLocks noGrp="1"/>
          </p:cNvSpPr>
          <p:nvPr>
            <p:ph type="title"/>
          </p:nvPr>
        </p:nvSpPr>
        <p:spPr/>
        <p:txBody>
          <a:bodyPr>
            <a:normAutofit/>
          </a:bodyPr>
          <a:lstStyle/>
          <a:p>
            <a:r>
              <a:rPr lang="en-US" dirty="0">
                <a:solidFill>
                  <a:prstClr val="white"/>
                </a:solidFill>
              </a:rPr>
              <a:t>Source </a:t>
            </a:r>
            <a:r>
              <a:rPr lang="en-US" dirty="0" smtClean="0">
                <a:solidFill>
                  <a:prstClr val="white"/>
                </a:solidFill>
              </a:rPr>
              <a:t>Control</a:t>
            </a:r>
            <a:endParaRPr lang="en-US" dirty="0"/>
          </a:p>
        </p:txBody>
      </p:sp>
    </p:spTree>
    <p:extLst>
      <p:ext uri="{BB962C8B-B14F-4D97-AF65-F5344CB8AC3E}">
        <p14:creationId xmlns:p14="http://schemas.microsoft.com/office/powerpoint/2010/main" val="65647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Deployments</a:t>
            </a:r>
            <a:endParaRPr lang="en-US" dirty="0"/>
          </a:p>
        </p:txBody>
      </p:sp>
      <p:pic>
        <p:nvPicPr>
          <p:cNvPr id="3" name="Picture 2"/>
          <p:cNvPicPr>
            <a:picLocks noChangeAspect="1"/>
          </p:cNvPicPr>
          <p:nvPr/>
        </p:nvPicPr>
        <p:blipFill>
          <a:blip r:embed="rId2"/>
          <a:stretch>
            <a:fillRect/>
          </a:stretch>
        </p:blipFill>
        <p:spPr>
          <a:xfrm>
            <a:off x="1071509" y="1742059"/>
            <a:ext cx="10058400" cy="5084014"/>
          </a:xfrm>
          <a:prstGeom prst="rect">
            <a:avLst/>
          </a:prstGeom>
        </p:spPr>
      </p:pic>
    </p:spTree>
    <p:extLst>
      <p:ext uri="{BB962C8B-B14F-4D97-AF65-F5344CB8AC3E}">
        <p14:creationId xmlns:p14="http://schemas.microsoft.com/office/powerpoint/2010/main" val="3964790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Deploying to Azure with </a:t>
            </a:r>
            <a:r>
              <a:rPr lang="en-US" dirty="0"/>
              <a:t>GitHub</a:t>
            </a:r>
            <a:endParaRPr lang="en-US" dirty="0"/>
          </a:p>
        </p:txBody>
      </p:sp>
    </p:spTree>
    <p:extLst>
      <p:ext uri="{BB962C8B-B14F-4D97-AF65-F5344CB8AC3E}">
        <p14:creationId xmlns:p14="http://schemas.microsoft.com/office/powerpoint/2010/main" val="2374196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t>Remote </a:t>
            </a:r>
            <a:r>
              <a:rPr lang="en-US" dirty="0" smtClean="0"/>
              <a:t>debugging</a:t>
            </a:r>
            <a:br>
              <a:rPr lang="en-US" dirty="0" smtClean="0"/>
            </a:br>
            <a:r>
              <a:rPr lang="en-US" dirty="0" smtClean="0"/>
              <a:t>with </a:t>
            </a:r>
            <a:r>
              <a:rPr lang="en-US" dirty="0"/>
              <a:t>Visual Studio</a:t>
            </a:r>
          </a:p>
        </p:txBody>
      </p:sp>
    </p:spTree>
    <p:extLst>
      <p:ext uri="{BB962C8B-B14F-4D97-AF65-F5344CB8AC3E}">
        <p14:creationId xmlns:p14="http://schemas.microsoft.com/office/powerpoint/2010/main" val="2101241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Remote Debugging a Node.js application with Visual Studio and Azure</a:t>
            </a:r>
            <a:endParaRPr lang="en-US" dirty="0"/>
          </a:p>
        </p:txBody>
      </p:sp>
    </p:spTree>
    <p:extLst>
      <p:ext uri="{BB962C8B-B14F-4D97-AF65-F5344CB8AC3E}">
        <p14:creationId xmlns:p14="http://schemas.microsoft.com/office/powerpoint/2010/main" val="1931064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grpSp>
        <p:nvGrpSpPr>
          <p:cNvPr id="16" name="Group 15"/>
          <p:cNvGrpSpPr/>
          <p:nvPr/>
        </p:nvGrpSpPr>
        <p:grpSpPr>
          <a:xfrm>
            <a:off x="5811880" y="2906978"/>
            <a:ext cx="6146714"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a:solidFill>
                    <a:srgbClr val="FFFFFF"/>
                  </a:solidFill>
                  <a:latin typeface="Segoe UI Light"/>
                </a:rPr>
                <a:t>Get </a:t>
              </a:r>
              <a:r>
                <a:rPr lang="en-US" sz="5980" spc="-150" dirty="0" smtClean="0">
                  <a:solidFill>
                    <a:srgbClr val="FFFFFF"/>
                  </a:solidFill>
                  <a:latin typeface="Segoe UI Light"/>
                </a:rPr>
                <a:t>started</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smtClean="0">
                  <a:solidFill>
                    <a:srgbClr val="11C1FF"/>
                  </a:solidFill>
                  <a:latin typeface="+mj-lt"/>
                </a:rPr>
                <a:t>Visit azure.microsoft.com</a:t>
              </a:r>
              <a:endParaRPr lang="en-US" sz="4000" dirty="0">
                <a:solidFill>
                  <a:srgbClr val="11C1FF"/>
                </a:solidFill>
                <a:latin typeface="+mj-lt"/>
              </a:endParaRPr>
            </a:p>
          </p:txBody>
        </p:sp>
      </p:grpSp>
    </p:spTree>
    <p:extLst>
      <p:ext uri="{BB962C8B-B14F-4D97-AF65-F5344CB8AC3E}">
        <p14:creationId xmlns:p14="http://schemas.microsoft.com/office/powerpoint/2010/main" val="971015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9604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7" name="Content Placeholder 6"/>
          <p:cNvSpPr>
            <a:spLocks noGrp="1"/>
          </p:cNvSpPr>
          <p:nvPr>
            <p:ph idx="1"/>
          </p:nvPr>
        </p:nvSpPr>
        <p:spPr/>
        <p:txBody>
          <a:bodyPr>
            <a:normAutofit/>
          </a:bodyPr>
          <a:lstStyle/>
          <a:p>
            <a:pPr marL="742950" indent="-742950">
              <a:buFont typeface="+mj-lt"/>
              <a:buAutoNum type="arabicParenR"/>
            </a:pPr>
            <a:r>
              <a:rPr lang="en-GB" dirty="0" smtClean="0"/>
              <a:t>Azure Web Apps Overview</a:t>
            </a:r>
          </a:p>
          <a:p>
            <a:pPr marL="742950" indent="-742950">
              <a:buFont typeface="+mj-lt"/>
              <a:buAutoNum type="arabicParenR"/>
            </a:pPr>
            <a:r>
              <a:rPr lang="en-GB" dirty="0" smtClean="0"/>
              <a:t>Deploying </a:t>
            </a:r>
            <a:r>
              <a:rPr lang="en-GB" dirty="0" smtClean="0"/>
              <a:t>to Azure with Visual Studio</a:t>
            </a:r>
          </a:p>
          <a:p>
            <a:pPr marL="742950" indent="-742950">
              <a:buFont typeface="+mj-lt"/>
              <a:buAutoNum type="arabicParenR"/>
            </a:pPr>
            <a:r>
              <a:rPr lang="en-GB" dirty="0" smtClean="0"/>
              <a:t>Deploying to Azure with GitHub</a:t>
            </a:r>
          </a:p>
          <a:p>
            <a:pPr marL="742950" indent="-742950">
              <a:buFont typeface="+mj-lt"/>
              <a:buAutoNum type="arabicParenR"/>
            </a:pPr>
            <a:r>
              <a:rPr lang="en-US" dirty="0"/>
              <a:t>Remote </a:t>
            </a:r>
            <a:r>
              <a:rPr lang="en-US" dirty="0" smtClean="0"/>
              <a:t>debugging with </a:t>
            </a:r>
            <a:r>
              <a:rPr lang="en-US" dirty="0"/>
              <a:t>Visual Studio</a:t>
            </a:r>
            <a:endParaRPr lang="en-GB" dirty="0" smtClean="0"/>
          </a:p>
        </p:txBody>
      </p:sp>
    </p:spTree>
    <p:extLst>
      <p:ext uri="{BB962C8B-B14F-4D97-AF65-F5344CB8AC3E}">
        <p14:creationId xmlns:p14="http://schemas.microsoft.com/office/powerpoint/2010/main" val="3139541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Azure </a:t>
            </a:r>
            <a:r>
              <a:rPr lang="en-US" dirty="0" smtClean="0"/>
              <a:t>Web Apps Overview</a:t>
            </a:r>
            <a:endParaRPr lang="en-US" dirty="0"/>
          </a:p>
        </p:txBody>
      </p:sp>
    </p:spTree>
    <p:extLst>
      <p:ext uri="{BB962C8B-B14F-4D97-AF65-F5344CB8AC3E}">
        <p14:creationId xmlns:p14="http://schemas.microsoft.com/office/powerpoint/2010/main" val="123003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2"/>
          <a:stretch>
            <a:fillRect/>
          </a:stretch>
        </p:blipFill>
        <p:spPr>
          <a:xfrm>
            <a:off x="6609503" y="0"/>
            <a:ext cx="5582498" cy="3614057"/>
          </a:xfrm>
          <a:prstGeom prst="rect">
            <a:avLst/>
          </a:prstGeom>
        </p:spPr>
      </p:pic>
      <p:pic>
        <p:nvPicPr>
          <p:cNvPr id="37" name="Picture 36"/>
          <p:cNvPicPr>
            <a:picLocks noChangeAspect="1"/>
          </p:cNvPicPr>
          <p:nvPr/>
        </p:nvPicPr>
        <p:blipFill>
          <a:blip r:embed="rId3"/>
          <a:stretch>
            <a:fillRect/>
          </a:stretch>
        </p:blipFill>
        <p:spPr>
          <a:xfrm>
            <a:off x="5867367" y="0"/>
            <a:ext cx="6324633" cy="4097650"/>
          </a:xfrm>
          <a:prstGeom prst="rect">
            <a:avLst/>
          </a:prstGeom>
        </p:spPr>
      </p:pic>
      <p:pic>
        <p:nvPicPr>
          <p:cNvPr id="38" name="Picture 37"/>
          <p:cNvPicPr>
            <a:picLocks noChangeAspect="1"/>
          </p:cNvPicPr>
          <p:nvPr/>
        </p:nvPicPr>
        <p:blipFill>
          <a:blip r:embed="rId4"/>
          <a:stretch>
            <a:fillRect/>
          </a:stretch>
        </p:blipFill>
        <p:spPr>
          <a:xfrm>
            <a:off x="8306794" y="298546"/>
            <a:ext cx="3327550" cy="2147980"/>
          </a:xfrm>
          <a:prstGeom prst="rect">
            <a:avLst/>
          </a:prstGeom>
        </p:spPr>
      </p:pic>
      <p:pic>
        <p:nvPicPr>
          <p:cNvPr id="18" name="Picture 17"/>
          <p:cNvPicPr>
            <a:picLocks noChangeAspect="1"/>
          </p:cNvPicPr>
          <p:nvPr/>
        </p:nvPicPr>
        <p:blipFill>
          <a:blip r:embed="rId5"/>
          <a:stretch>
            <a:fillRect/>
          </a:stretch>
        </p:blipFill>
        <p:spPr>
          <a:xfrm>
            <a:off x="3412002" y="1562735"/>
            <a:ext cx="6671087" cy="4310549"/>
          </a:xfrm>
          <a:prstGeom prst="rect">
            <a:avLst/>
          </a:prstGeom>
        </p:spPr>
      </p:pic>
      <p:grpSp>
        <p:nvGrpSpPr>
          <p:cNvPr id="41" name="Group 40"/>
          <p:cNvGrpSpPr/>
          <p:nvPr/>
        </p:nvGrpSpPr>
        <p:grpSpPr>
          <a:xfrm>
            <a:off x="439838" y="493782"/>
            <a:ext cx="4664598" cy="2178331"/>
            <a:chOff x="439838" y="493782"/>
            <a:chExt cx="4664598" cy="2178331"/>
          </a:xfrm>
        </p:grpSpPr>
        <p:sp>
          <p:nvSpPr>
            <p:cNvPr id="10" name="TextBox 9"/>
            <p:cNvSpPr txBox="1"/>
            <p:nvPr/>
          </p:nvSpPr>
          <p:spPr>
            <a:xfrm>
              <a:off x="439838" y="1287118"/>
              <a:ext cx="3600450" cy="1384995"/>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.NET</a:t>
              </a:r>
            </a:p>
            <a:p>
              <a:r>
                <a:rPr lang="en-US" sz="2800" dirty="0" smtClean="0">
                  <a:solidFill>
                    <a:schemeClr val="bg1"/>
                  </a:solidFill>
                  <a:latin typeface="Segoe UI" panose="020B0502040204020203" pitchFamily="34" charset="0"/>
                  <a:cs typeface="Segoe UI" panose="020B0502040204020203" pitchFamily="34" charset="0"/>
                </a:rPr>
                <a:t>Python</a:t>
              </a:r>
            </a:p>
            <a:p>
              <a:endParaRPr lang="en-US" sz="2800" dirty="0" smtClean="0">
                <a:solidFill>
                  <a:schemeClr val="bg1"/>
                </a:solidFill>
                <a:latin typeface="Segoe UI" panose="020B0502040204020203" pitchFamily="34" charset="0"/>
                <a:cs typeface="Segoe UI" panose="020B0502040204020203" pitchFamily="34" charset="0"/>
              </a:endParaRPr>
            </a:p>
          </p:txBody>
        </p:sp>
        <p:sp>
          <p:nvSpPr>
            <p:cNvPr id="11" name="TextBox 10"/>
            <p:cNvSpPr txBox="1"/>
            <p:nvPr/>
          </p:nvSpPr>
          <p:spPr>
            <a:xfrm>
              <a:off x="439838" y="493782"/>
              <a:ext cx="4664598" cy="707886"/>
            </a:xfrm>
            <a:prstGeom prst="rect">
              <a:avLst/>
            </a:prstGeom>
            <a:noFill/>
          </p:spPr>
          <p:txBody>
            <a:bodyPr wrap="square" rtlCol="0">
              <a:spAutoFit/>
            </a:bodyPr>
            <a:lstStyle/>
            <a:p>
              <a:r>
                <a:rPr lang="en-US" sz="4000" dirty="0" smtClean="0">
                  <a:solidFill>
                    <a:srgbClr val="92D050"/>
                  </a:solidFill>
                  <a:latin typeface="Segoe UI Light" panose="020B0502040204020203" pitchFamily="34" charset="0"/>
                  <a:cs typeface="Segoe UI Light" panose="020B0502040204020203" pitchFamily="34" charset="0"/>
                </a:rPr>
                <a:t>Develop apps with…</a:t>
              </a:r>
              <a:endParaRPr lang="en-US" sz="4000" dirty="0">
                <a:solidFill>
                  <a:srgbClr val="92D050"/>
                </a:solidFill>
                <a:latin typeface="Segoe UI Light" panose="020B0502040204020203" pitchFamily="34" charset="0"/>
                <a:cs typeface="Segoe UI Light" panose="020B0502040204020203" pitchFamily="34" charset="0"/>
              </a:endParaRPr>
            </a:p>
          </p:txBody>
        </p:sp>
        <p:sp>
          <p:nvSpPr>
            <p:cNvPr id="12" name="TextBox 11"/>
            <p:cNvSpPr txBox="1"/>
            <p:nvPr/>
          </p:nvSpPr>
          <p:spPr>
            <a:xfrm>
              <a:off x="1791664" y="1287118"/>
              <a:ext cx="1389756" cy="1384995"/>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Node.js</a:t>
              </a:r>
            </a:p>
            <a:p>
              <a:r>
                <a:rPr lang="en-US" sz="2800" dirty="0" smtClean="0">
                  <a:solidFill>
                    <a:schemeClr val="bg1"/>
                  </a:solidFill>
                  <a:latin typeface="Segoe UI" panose="020B0502040204020203" pitchFamily="34" charset="0"/>
                  <a:cs typeface="Segoe UI" panose="020B0502040204020203" pitchFamily="34" charset="0"/>
                </a:rPr>
                <a:t>Java</a:t>
              </a:r>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sp>
          <p:nvSpPr>
            <p:cNvPr id="13" name="TextBox 12"/>
            <p:cNvSpPr txBox="1"/>
            <p:nvPr/>
          </p:nvSpPr>
          <p:spPr>
            <a:xfrm>
              <a:off x="3502022" y="1287118"/>
              <a:ext cx="956732" cy="954107"/>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PHP</a:t>
              </a:r>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grpSp>
      <p:pic>
        <p:nvPicPr>
          <p:cNvPr id="16" name="Picture 15"/>
          <p:cNvPicPr>
            <a:picLocks noChangeAspect="1"/>
          </p:cNvPicPr>
          <p:nvPr/>
        </p:nvPicPr>
        <p:blipFill>
          <a:blip r:embed="rId6"/>
          <a:stretch>
            <a:fillRect/>
          </a:stretch>
        </p:blipFill>
        <p:spPr>
          <a:xfrm>
            <a:off x="10156137" y="2523955"/>
            <a:ext cx="1468487" cy="948588"/>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7"/>
            <a:stretch>
              <a:fillRect/>
            </a:stretch>
          </p:blipFill>
          <p:spPr>
            <a:xfrm>
              <a:off x="7012021" y="-1253215"/>
              <a:ext cx="1237500" cy="1462500"/>
            </a:xfrm>
            <a:prstGeom prst="rect">
              <a:avLst/>
            </a:prstGeom>
          </p:spPr>
        </p:pic>
        <p:pic>
          <p:nvPicPr>
            <p:cNvPr id="35" name="Picture 3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grpSp>
        <p:nvGrpSpPr>
          <p:cNvPr id="4" name="Group 3"/>
          <p:cNvGrpSpPr/>
          <p:nvPr/>
        </p:nvGrpSpPr>
        <p:grpSpPr>
          <a:xfrm>
            <a:off x="1" y="3302216"/>
            <a:ext cx="4822369" cy="3565454"/>
            <a:chOff x="1" y="3302216"/>
            <a:chExt cx="4822369" cy="3565454"/>
          </a:xfrm>
        </p:grpSpPr>
        <p:pic>
          <p:nvPicPr>
            <p:cNvPr id="21" name="Picture 20"/>
            <p:cNvPicPr>
              <a:picLocks noChangeAspect="1"/>
            </p:cNvPicPr>
            <p:nvPr/>
          </p:nvPicPr>
          <p:blipFill>
            <a:blip r:embed="rId9"/>
            <a:stretch>
              <a:fillRect/>
            </a:stretch>
          </p:blipFill>
          <p:spPr>
            <a:xfrm>
              <a:off x="1" y="3743009"/>
              <a:ext cx="4822369" cy="3124661"/>
            </a:xfrm>
            <a:prstGeom prst="rect">
              <a:avLst/>
            </a:prstGeom>
          </p:spPr>
        </p:pic>
        <p:pic>
          <p:nvPicPr>
            <p:cNvPr id="23" name="Picture 22"/>
            <p:cNvPicPr>
              <a:picLocks noChangeAspect="1"/>
            </p:cNvPicPr>
            <p:nvPr/>
          </p:nvPicPr>
          <p:blipFill>
            <a:blip r:embed="rId10"/>
            <a:stretch>
              <a:fillRect/>
            </a:stretch>
          </p:blipFill>
          <p:spPr>
            <a:xfrm>
              <a:off x="215340" y="3302216"/>
              <a:ext cx="2092500" cy="2340000"/>
            </a:xfrm>
            <a:prstGeom prst="rect">
              <a:avLst/>
            </a:prstGeom>
          </p:spPr>
        </p:pic>
        <p:pic>
          <p:nvPicPr>
            <p:cNvPr id="24" name="Picture 23"/>
            <p:cNvPicPr>
              <a:picLocks noChangeAspect="1"/>
            </p:cNvPicPr>
            <p:nvPr/>
          </p:nvPicPr>
          <p:blipFill>
            <a:blip r:embed="rId7"/>
            <a:stretch>
              <a:fillRect/>
            </a:stretch>
          </p:blipFill>
          <p:spPr>
            <a:xfrm>
              <a:off x="1447611" y="5043761"/>
              <a:ext cx="1237500" cy="1462500"/>
            </a:xfrm>
            <a:prstGeom prst="rect">
              <a:avLst/>
            </a:prstGeom>
          </p:spPr>
        </p:pic>
        <p:pic>
          <p:nvPicPr>
            <p:cNvPr id="25" name="Picture 24"/>
            <p:cNvPicPr>
              <a:picLocks noChangeAspect="1"/>
            </p:cNvPicPr>
            <p:nvPr/>
          </p:nvPicPr>
          <p:blipFill>
            <a:blip r:embed="rId11"/>
            <a:stretch>
              <a:fillRect/>
            </a:stretch>
          </p:blipFill>
          <p:spPr>
            <a:xfrm>
              <a:off x="2788810" y="4960912"/>
              <a:ext cx="447874" cy="1224190"/>
            </a:xfrm>
            <a:prstGeom prst="rect">
              <a:avLst/>
            </a:prstGeom>
          </p:spPr>
        </p:pic>
        <p:pic>
          <p:nvPicPr>
            <p:cNvPr id="40" name="Picture 39"/>
            <p:cNvPicPr>
              <a:picLocks noChangeAspect="1"/>
            </p:cNvPicPr>
            <p:nvPr/>
          </p:nvPicPr>
          <p:blipFill>
            <a:blip r:embed="rId12"/>
            <a:stretch>
              <a:fillRect/>
            </a:stretch>
          </p:blipFill>
          <p:spPr>
            <a:xfrm>
              <a:off x="257977" y="5707769"/>
              <a:ext cx="1481228" cy="956627"/>
            </a:xfrm>
            <a:prstGeom prst="rect">
              <a:avLst/>
            </a:prstGeom>
          </p:spPr>
        </p:pic>
      </p:grpSp>
      <p:grpSp>
        <p:nvGrpSpPr>
          <p:cNvPr id="2" name="Group 1"/>
          <p:cNvGrpSpPr/>
          <p:nvPr/>
        </p:nvGrpSpPr>
        <p:grpSpPr>
          <a:xfrm>
            <a:off x="1764141" y="1287118"/>
            <a:ext cx="1686910" cy="966143"/>
            <a:chOff x="1447611" y="1287118"/>
            <a:chExt cx="1686910" cy="966143"/>
          </a:xfrm>
        </p:grpSpPr>
        <p:cxnSp>
          <p:nvCxnSpPr>
            <p:cNvPr id="6" name="Straight Connector 5"/>
            <p:cNvCxnSpPr/>
            <p:nvPr/>
          </p:nvCxnSpPr>
          <p:spPr>
            <a:xfrm>
              <a:off x="1447611" y="1287118"/>
              <a:ext cx="0" cy="9661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134521" y="1287118"/>
              <a:ext cx="0" cy="9661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9787568" y="-79793"/>
            <a:ext cx="934789" cy="1104751"/>
            <a:chOff x="9787568" y="-79793"/>
            <a:chExt cx="934789" cy="1104751"/>
          </a:xfrm>
        </p:grpSpPr>
        <p:pic>
          <p:nvPicPr>
            <p:cNvPr id="45" name="Picture 44"/>
            <p:cNvPicPr>
              <a:picLocks noChangeAspect="1"/>
            </p:cNvPicPr>
            <p:nvPr/>
          </p:nvPicPr>
          <p:blipFill>
            <a:blip r:embed="rId7"/>
            <a:stretch>
              <a:fillRect/>
            </a:stretch>
          </p:blipFill>
          <p:spPr>
            <a:xfrm>
              <a:off x="9787568" y="-79793"/>
              <a:ext cx="934789" cy="1104751"/>
            </a:xfrm>
            <a:prstGeom prst="rect">
              <a:avLst/>
            </a:prstGeom>
          </p:spPr>
        </p:pic>
        <p:pic>
          <p:nvPicPr>
            <p:cNvPr id="34" name="Picture 33"/>
            <p:cNvPicPr>
              <a:picLocks noChangeAspect="1"/>
            </p:cNvPicPr>
            <p:nvPr/>
          </p:nvPicPr>
          <p:blipFill>
            <a:blip r:embed="rId13"/>
            <a:stretch>
              <a:fillRect/>
            </a:stretch>
          </p:blipFill>
          <p:spPr>
            <a:xfrm>
              <a:off x="10328954" y="214760"/>
              <a:ext cx="147937" cy="295874"/>
            </a:xfrm>
            <a:prstGeom prst="rect">
              <a:avLst/>
            </a:prstGeom>
          </p:spPr>
        </p:pic>
      </p:grpSp>
      <p:grpSp>
        <p:nvGrpSpPr>
          <p:cNvPr id="5" name="Group 4"/>
          <p:cNvGrpSpPr/>
          <p:nvPr/>
        </p:nvGrpSpPr>
        <p:grpSpPr>
          <a:xfrm>
            <a:off x="4953778" y="713362"/>
            <a:ext cx="2966958" cy="4346616"/>
            <a:chOff x="4953778" y="713362"/>
            <a:chExt cx="2966958" cy="4346616"/>
          </a:xfrm>
        </p:grpSpPr>
        <p:grpSp>
          <p:nvGrpSpPr>
            <p:cNvPr id="39" name="Group 38"/>
            <p:cNvGrpSpPr/>
            <p:nvPr/>
          </p:nvGrpSpPr>
          <p:grpSpPr>
            <a:xfrm>
              <a:off x="5208428" y="713362"/>
              <a:ext cx="2712308" cy="4040125"/>
              <a:chOff x="768089" y="-1605208"/>
              <a:chExt cx="3768750" cy="5613751"/>
            </a:xfrm>
          </p:grpSpPr>
          <p:pic>
            <p:nvPicPr>
              <p:cNvPr id="8" name="Picture 7"/>
              <p:cNvPicPr>
                <a:picLocks noChangeAspect="1"/>
              </p:cNvPicPr>
              <p:nvPr/>
            </p:nvPicPr>
            <p:blipFill>
              <a:blip r:embed="rId14"/>
              <a:stretch>
                <a:fillRect/>
              </a:stretch>
            </p:blipFill>
            <p:spPr>
              <a:xfrm>
                <a:off x="768089" y="-1605208"/>
                <a:ext cx="3768750" cy="5613751"/>
              </a:xfrm>
              <a:prstGeom prst="rect">
                <a:avLst/>
              </a:prstGeom>
            </p:spPr>
          </p:pic>
          <p:pic>
            <p:nvPicPr>
              <p:cNvPr id="14" name="Picture 13"/>
              <p:cNvPicPr>
                <a:picLocks noChangeAspect="1"/>
              </p:cNvPicPr>
              <p:nvPr/>
            </p:nvPicPr>
            <p:blipFill>
              <a:blip r:embed="rId15"/>
              <a:stretch>
                <a:fillRect/>
              </a:stretch>
            </p:blipFill>
            <p:spPr>
              <a:xfrm>
                <a:off x="1755198" y="534480"/>
                <a:ext cx="1361250" cy="1800000"/>
              </a:xfrm>
              <a:prstGeom prst="rect">
                <a:avLst/>
              </a:prstGeom>
            </p:spPr>
          </p:pic>
        </p:grpSp>
        <p:sp>
          <p:nvSpPr>
            <p:cNvPr id="32" name="TextBox 31"/>
            <p:cNvSpPr txBox="1"/>
            <p:nvPr/>
          </p:nvSpPr>
          <p:spPr>
            <a:xfrm rot="2035382">
              <a:off x="4953778" y="4105871"/>
              <a:ext cx="2386532" cy="954107"/>
            </a:xfrm>
            <a:prstGeom prst="rect">
              <a:avLst/>
            </a:prstGeom>
            <a:noFill/>
          </p:spPr>
          <p:txBody>
            <a:bodyPr wrap="square" rtlCol="0">
              <a:spAutoFit/>
            </a:bodyPr>
            <a:lstStyle/>
            <a:p>
              <a:r>
                <a:rPr lang="en-US" sz="2800" dirty="0" smtClean="0">
                  <a:solidFill>
                    <a:schemeClr val="bg1"/>
                  </a:solidFill>
                  <a:latin typeface="Segoe UI" panose="020B0502040204020203" pitchFamily="34" charset="0"/>
                  <a:cs typeface="Segoe UI" panose="020B0502040204020203" pitchFamily="34" charset="0"/>
                </a:rPr>
                <a:t>Web App</a:t>
              </a:r>
              <a:endParaRPr lang="en-US" sz="2800" dirty="0">
                <a:solidFill>
                  <a:schemeClr val="bg1"/>
                </a:solidFill>
                <a:latin typeface="Segoe UI" panose="020B0502040204020203" pitchFamily="34" charset="0"/>
                <a:cs typeface="Segoe UI" panose="020B0502040204020203" pitchFamily="34" charset="0"/>
              </a:endParaRPr>
            </a:p>
            <a:p>
              <a:endParaRPr lang="en-US" sz="2800" dirty="0" smtClean="0">
                <a:solidFill>
                  <a:schemeClr val="bg1"/>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3714125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left)">
                                      <p:cBhvr>
                                        <p:cTn id="11" dur="250"/>
                                        <p:tgtEl>
                                          <p:spTgt spid="37"/>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250"/>
                                        <p:tgtEl>
                                          <p:spTgt spid="3"/>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250"/>
                                        <p:tgtEl>
                                          <p:spTgt spid="36"/>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par>
                          <p:cTn id="23" fill="hold">
                            <p:stCondLst>
                              <p:cond delay="1250"/>
                            </p:stCondLst>
                            <p:childTnLst>
                              <p:par>
                                <p:cTn id="24" presetID="10" presetClass="entr" presetSubtype="0" fill="hold" nodeType="after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500"/>
                                        <p:tgtEl>
                                          <p:spTgt spid="38"/>
                                        </p:tgtEl>
                                      </p:cBhvr>
                                    </p:animEffect>
                                  </p:childTnLst>
                                </p:cTn>
                              </p:par>
                            </p:childTnLst>
                          </p:cTn>
                        </p:par>
                        <p:par>
                          <p:cTn id="27" fill="hold">
                            <p:stCondLst>
                              <p:cond delay="1750"/>
                            </p:stCondLst>
                            <p:childTnLst>
                              <p:par>
                                <p:cTn id="28" presetID="10" presetClass="entr" presetSubtype="0" fill="hold"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par>
                          <p:cTn id="31" fill="hold">
                            <p:stCondLst>
                              <p:cond delay="2250"/>
                            </p:stCondLst>
                            <p:childTnLst>
                              <p:par>
                                <p:cTn id="32" presetID="10" presetClass="entr" presetSubtype="0" fill="hold"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par>
                          <p:cTn id="35" fill="hold">
                            <p:stCondLst>
                              <p:cond delay="2750"/>
                            </p:stCondLst>
                            <p:childTnLst>
                              <p:par>
                                <p:cTn id="36" presetID="10" presetClass="entr" presetSubtype="0" fill="hold" nodeType="after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childTnLst>
                          </p:cTn>
                        </p:par>
                        <p:par>
                          <p:cTn id="39" fill="hold">
                            <p:stCondLst>
                              <p:cond delay="3250"/>
                            </p:stCondLst>
                            <p:childTnLst>
                              <p:par>
                                <p:cTn id="40" presetID="10" presetClass="entr" presetSubtype="0" fill="hold" nodeType="after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500"/>
                                        <p:tgtEl>
                                          <p:spTgt spid="41"/>
                                        </p:tgtEl>
                                      </p:cBhvr>
                                    </p:animEffect>
                                  </p:childTnLst>
                                </p:cTn>
                              </p:par>
                              <p:par>
                                <p:cTn id="43" presetID="10" presetClass="entr" presetSubtype="0" fill="hold" nodeType="with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fade">
                                      <p:cBhvr>
                                        <p:cTn id="4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Apps</a:t>
            </a:r>
            <a:endParaRPr lang="en-US" dirty="0"/>
          </a:p>
        </p:txBody>
      </p:sp>
      <p:sp>
        <p:nvSpPr>
          <p:cNvPr id="3" name="Content Placeholder 2"/>
          <p:cNvSpPr>
            <a:spLocks noGrp="1"/>
          </p:cNvSpPr>
          <p:nvPr>
            <p:ph idx="1"/>
          </p:nvPr>
        </p:nvSpPr>
        <p:spPr/>
        <p:txBody>
          <a:bodyPr/>
          <a:lstStyle/>
          <a:p>
            <a:r>
              <a:rPr lang="en-US" dirty="0" smtClean="0"/>
              <a:t>Easy to deploy a variety of different web </a:t>
            </a:r>
            <a:r>
              <a:rPr lang="en-US" dirty="0" smtClean="0"/>
              <a:t>sites: </a:t>
            </a:r>
            <a:r>
              <a:rPr lang="en-US" dirty="0" smtClean="0"/>
              <a:t>node, python, </a:t>
            </a:r>
            <a:r>
              <a:rPr lang="en-US" dirty="0" err="1" smtClean="0"/>
              <a:t>php</a:t>
            </a:r>
            <a:r>
              <a:rPr lang="en-US" dirty="0" smtClean="0"/>
              <a:t>, asp.net, etc.</a:t>
            </a:r>
          </a:p>
          <a:p>
            <a:r>
              <a:rPr lang="en-US" dirty="0" smtClean="0"/>
              <a:t>Can install some software from the gallery like WordPress or preconfigured stacks </a:t>
            </a:r>
            <a:r>
              <a:rPr lang="en-US" dirty="0" smtClean="0"/>
              <a:t>(MEAN stack)</a:t>
            </a:r>
            <a:endParaRPr lang="en-US" dirty="0" smtClean="0"/>
          </a:p>
          <a:p>
            <a:r>
              <a:rPr lang="en-US" dirty="0" smtClean="0"/>
              <a:t>Has a few limitations such as cannot configure ports, compile native modules for </a:t>
            </a:r>
            <a:r>
              <a:rPr lang="en-US" dirty="0" smtClean="0"/>
              <a:t>Node</a:t>
            </a:r>
            <a:endParaRPr lang="en-US" dirty="0" smtClean="0"/>
          </a:p>
        </p:txBody>
      </p:sp>
    </p:spTree>
    <p:extLst>
      <p:ext uri="{BB962C8B-B14F-4D97-AF65-F5344CB8AC3E}">
        <p14:creationId xmlns:p14="http://schemas.microsoft.com/office/powerpoint/2010/main" val="2150999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Apps</a:t>
            </a:r>
            <a:endParaRPr lang="en-US" dirty="0"/>
          </a:p>
        </p:txBody>
      </p:sp>
      <p:sp>
        <p:nvSpPr>
          <p:cNvPr id="3" name="Content Placeholder 2"/>
          <p:cNvSpPr>
            <a:spLocks noGrp="1"/>
          </p:cNvSpPr>
          <p:nvPr>
            <p:ph idx="1"/>
          </p:nvPr>
        </p:nvSpPr>
        <p:spPr/>
        <p:txBody>
          <a:bodyPr/>
          <a:lstStyle/>
          <a:p>
            <a:r>
              <a:rPr lang="en-US" dirty="0" smtClean="0"/>
              <a:t>Can configure custom domains</a:t>
            </a:r>
          </a:p>
          <a:p>
            <a:r>
              <a:rPr lang="en-US" dirty="0" smtClean="0"/>
              <a:t>Can add FTP users</a:t>
            </a:r>
          </a:p>
          <a:p>
            <a:r>
              <a:rPr lang="en-US" dirty="0" smtClean="0"/>
              <a:t>Can run multiple web sites</a:t>
            </a:r>
          </a:p>
          <a:p>
            <a:r>
              <a:rPr lang="en-US" dirty="0" smtClean="0"/>
              <a:t>Ideal for a production / staging </a:t>
            </a:r>
            <a:r>
              <a:rPr lang="en-US" dirty="0" smtClean="0"/>
              <a:t>environment</a:t>
            </a:r>
            <a:endParaRPr lang="en-US" dirty="0" smtClean="0"/>
          </a:p>
          <a:p>
            <a:endParaRPr lang="en-US" dirty="0"/>
          </a:p>
        </p:txBody>
      </p:sp>
    </p:spTree>
    <p:extLst>
      <p:ext uri="{BB962C8B-B14F-4D97-AF65-F5344CB8AC3E}">
        <p14:creationId xmlns:p14="http://schemas.microsoft.com/office/powerpoint/2010/main" val="1179049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t>Deploying to </a:t>
            </a:r>
            <a:r>
              <a:rPr lang="en-US" dirty="0" smtClean="0"/>
              <a:t>Azure</a:t>
            </a:r>
            <a:br>
              <a:rPr lang="en-US" dirty="0" smtClean="0"/>
            </a:br>
            <a:r>
              <a:rPr lang="en-US" dirty="0" smtClean="0"/>
              <a:t>with Visual </a:t>
            </a:r>
            <a:r>
              <a:rPr lang="en-US" dirty="0"/>
              <a:t>Studio</a:t>
            </a:r>
          </a:p>
        </p:txBody>
      </p:sp>
    </p:spTree>
    <p:extLst>
      <p:ext uri="{BB962C8B-B14F-4D97-AF65-F5344CB8AC3E}">
        <p14:creationId xmlns:p14="http://schemas.microsoft.com/office/powerpoint/2010/main" val="3589905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ctr">
            <a:normAutofit fontScale="90000"/>
          </a:bodyPr>
          <a:lstStyle/>
          <a:p>
            <a:pPr marL="252000">
              <a:spcBef>
                <a:spcPts val="0"/>
              </a:spcBef>
            </a:pPr>
            <a:r>
              <a:rPr lang="en-US" dirty="0"/>
              <a:t>Visual Studio + App Service Web Apps</a:t>
            </a:r>
          </a:p>
        </p:txBody>
      </p:sp>
      <p:sp>
        <p:nvSpPr>
          <p:cNvPr id="4" name="Content Placeholder 3"/>
          <p:cNvSpPr>
            <a:spLocks noGrp="1"/>
          </p:cNvSpPr>
          <p:nvPr>
            <p:ph idx="1"/>
          </p:nvPr>
        </p:nvSpPr>
        <p:spPr/>
        <p:txBody>
          <a:bodyPr/>
          <a:lstStyle/>
          <a:p>
            <a:pPr marL="0" indent="0">
              <a:buNone/>
            </a:pPr>
            <a:r>
              <a:rPr lang="en-US" sz="3200" dirty="0">
                <a:solidFill>
                  <a:schemeClr val="tx1"/>
                </a:solidFill>
              </a:rPr>
              <a:t>Create Azure Resources during File / New</a:t>
            </a:r>
          </a:p>
          <a:p>
            <a:pPr marL="0" indent="0">
              <a:buNone/>
            </a:pPr>
            <a:r>
              <a:rPr lang="en-US" sz="3200" dirty="0">
                <a:solidFill>
                  <a:schemeClr val="tx1"/>
                </a:solidFill>
              </a:rPr>
              <a:t>Create Web App during deploy</a:t>
            </a:r>
          </a:p>
          <a:p>
            <a:pPr marL="0" indent="0">
              <a:buNone/>
            </a:pPr>
            <a:r>
              <a:rPr lang="en-US" sz="3200" dirty="0">
                <a:solidFill>
                  <a:schemeClr val="tx1"/>
                </a:solidFill>
              </a:rPr>
              <a:t>Manage with Server Explorer</a:t>
            </a:r>
          </a:p>
          <a:p>
            <a:pPr marL="0" indent="0">
              <a:buNone/>
            </a:pPr>
            <a:endParaRPr lang="en-US" sz="3200" dirty="0">
              <a:solidFill>
                <a:schemeClr val="tx1"/>
              </a:solidFill>
            </a:endParaRPr>
          </a:p>
        </p:txBody>
      </p:sp>
      <p:sp>
        <p:nvSpPr>
          <p:cNvPr id="6" name="Content Placeholder 2"/>
          <p:cNvSpPr txBox="1">
            <a:spLocks/>
          </p:cNvSpPr>
          <p:nvPr/>
        </p:nvSpPr>
        <p:spPr>
          <a:xfrm>
            <a:off x="274712" y="441435"/>
            <a:ext cx="12192000" cy="5266267"/>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2000" indent="0">
              <a:spcBef>
                <a:spcPts val="0"/>
              </a:spcBef>
              <a:spcAft>
                <a:spcPts val="1800"/>
              </a:spcAft>
              <a:buNone/>
            </a:pPr>
            <a:endParaRPr lang="en-US" dirty="0">
              <a:solidFill>
                <a:schemeClr val="tx1"/>
              </a:solidFill>
            </a:endParaRPr>
          </a:p>
        </p:txBody>
      </p:sp>
      <p:pic>
        <p:nvPicPr>
          <p:cNvPr id="7" name="Content Placeholder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530127" y="3373187"/>
            <a:ext cx="4110493" cy="2719388"/>
          </a:xfrm>
          <a:prstGeom prst="rect">
            <a:avLst/>
          </a:prstGeom>
        </p:spPr>
      </p:pic>
    </p:spTree>
    <p:extLst>
      <p:ext uri="{BB962C8B-B14F-4D97-AF65-F5344CB8AC3E}">
        <p14:creationId xmlns:p14="http://schemas.microsoft.com/office/powerpoint/2010/main" val="1239248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Deploying to Azure with Visual Studio</a:t>
            </a:r>
          </a:p>
        </p:txBody>
      </p:sp>
    </p:spTree>
    <p:extLst>
      <p:ext uri="{BB962C8B-B14F-4D97-AF65-F5344CB8AC3E}">
        <p14:creationId xmlns:p14="http://schemas.microsoft.com/office/powerpoint/2010/main" val="2548092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ebCamp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WebCamps" id="{7DA9ADA3-2476-4E45-B455-F6AD05CD46D6}" vid="{3C5DD9BB-08AF-4BCA-AC96-66DFB9F48D61}"/>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70CE0C-0988-423A-BF66-B40F6A1061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3506</TotalTime>
  <Words>383</Words>
  <Application>Microsoft Office PowerPoint</Application>
  <PresentationFormat>Widescreen</PresentationFormat>
  <Paragraphs>82</Paragraphs>
  <Slides>18</Slides>
  <Notes>4</Notes>
  <HiddenSlides>0</HiddenSlides>
  <MMClips>0</MMClips>
  <ScaleCrop>false</ScaleCrop>
  <HeadingPairs>
    <vt:vector size="6" baseType="variant">
      <vt:variant>
        <vt:lpstr>Fonts Used</vt:lpstr>
      </vt:variant>
      <vt:variant>
        <vt:i4>6</vt:i4>
      </vt:variant>
      <vt:variant>
        <vt:lpstr>Theme</vt:lpstr>
      </vt:variant>
      <vt:variant>
        <vt:i4>7</vt:i4>
      </vt:variant>
      <vt:variant>
        <vt:lpstr>Slide Titles</vt:lpstr>
      </vt:variant>
      <vt:variant>
        <vt:i4>18</vt:i4>
      </vt:variant>
    </vt:vector>
  </HeadingPairs>
  <TitlesOfParts>
    <vt:vector size="31" baseType="lpstr">
      <vt:lpstr>Arial</vt:lpstr>
      <vt:lpstr>Calibri</vt:lpstr>
      <vt:lpstr>Segoe</vt:lpstr>
      <vt:lpstr>Segoe UI</vt:lpstr>
      <vt:lpstr>Segoe UI Light</vt:lpstr>
      <vt:lpstr>Segoe UI Semibold</vt:lpstr>
      <vt:lpstr>WebCamps</vt:lpstr>
      <vt:lpstr>Azure Medium</vt:lpstr>
      <vt:lpstr>Azure Green</vt:lpstr>
      <vt:lpstr>Azure Graphite</vt:lpstr>
      <vt:lpstr>Azure Dark</vt:lpstr>
      <vt:lpstr>Azure Basic</vt:lpstr>
      <vt:lpstr>Azure Noir</vt:lpstr>
      <vt:lpstr>Debugging and Deploying on Azure</vt:lpstr>
      <vt:lpstr>Agenda</vt:lpstr>
      <vt:lpstr>Azure Web Apps Overview</vt:lpstr>
      <vt:lpstr>PowerPoint Presentation</vt:lpstr>
      <vt:lpstr>Azure Apps</vt:lpstr>
      <vt:lpstr>Azure Apps</vt:lpstr>
      <vt:lpstr>Deploying to Azure with Visual Studio</vt:lpstr>
      <vt:lpstr>Visual Studio + App Service Web Apps</vt:lpstr>
      <vt:lpstr>PowerPoint Presentation</vt:lpstr>
      <vt:lpstr>Deploying to Azure with GitHub</vt:lpstr>
      <vt:lpstr>Continuous Deployment</vt:lpstr>
      <vt:lpstr>Source Control</vt:lpstr>
      <vt:lpstr>Deployments</vt:lpstr>
      <vt:lpstr>PowerPoint Presentation</vt:lpstr>
      <vt:lpstr>Remote debugging with Visual Studio</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Mariano Converti</cp:lastModifiedBy>
  <cp:revision>98</cp:revision>
  <dcterms:created xsi:type="dcterms:W3CDTF">2013-02-15T23:12:42Z</dcterms:created>
  <dcterms:modified xsi:type="dcterms:W3CDTF">2016-01-27T15:30:58Z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