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7" r:id="rId5"/>
    <p:sldMasterId id="2147483693" r:id="rId6"/>
    <p:sldMasterId id="2147483702" r:id="rId7"/>
    <p:sldMasterId id="2147483711" r:id="rId8"/>
    <p:sldMasterId id="2147483720" r:id="rId9"/>
    <p:sldMasterId id="2147483729" r:id="rId10"/>
  </p:sldMasterIdLst>
  <p:notesMasterIdLst>
    <p:notesMasterId r:id="rId26"/>
  </p:notesMasterIdLst>
  <p:handoutMasterIdLst>
    <p:handoutMasterId r:id="rId27"/>
  </p:handoutMasterIdLst>
  <p:sldIdLst>
    <p:sldId id="297" r:id="rId11"/>
    <p:sldId id="299" r:id="rId12"/>
    <p:sldId id="300" r:id="rId13"/>
    <p:sldId id="281" r:id="rId14"/>
    <p:sldId id="287" r:id="rId15"/>
    <p:sldId id="301" r:id="rId16"/>
    <p:sldId id="295" r:id="rId17"/>
    <p:sldId id="305" r:id="rId18"/>
    <p:sldId id="303" r:id="rId19"/>
    <p:sldId id="307" r:id="rId20"/>
    <p:sldId id="296" r:id="rId21"/>
    <p:sldId id="286" r:id="rId22"/>
    <p:sldId id="302" r:id="rId23"/>
    <p:sldId id="28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1" autoAdjust="0"/>
    <p:restoredTop sz="94660"/>
  </p:normalViewPr>
  <p:slideViewPr>
    <p:cSldViewPr snapToGrid="0">
      <p:cViewPr varScale="1">
        <p:scale>
          <a:sx n="91" d="100"/>
          <a:sy n="91" d="100"/>
        </p:scale>
        <p:origin x="64" y="24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8884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696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85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802636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Tree>
    <p:extLst>
      <p:ext uri="{BB962C8B-B14F-4D97-AF65-F5344CB8AC3E}">
        <p14:creationId xmlns:p14="http://schemas.microsoft.com/office/powerpoint/2010/main" val="3295998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6109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1479482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673688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p:cNvSpPr txBox="1"/>
          <p:nvPr userDrawn="1"/>
        </p:nvSpPr>
        <p:spPr>
          <a:xfrm>
            <a:off x="606174" y="2586375"/>
            <a:ext cx="11034445" cy="1015663"/>
          </a:xfrm>
          <a:prstGeom prst="rect">
            <a:avLst/>
          </a:prstGeom>
          <a:noFill/>
        </p:spPr>
        <p:txBody>
          <a:bodyPr wrap="square" rtlCol="0">
            <a:spAutoFit/>
          </a:bodyPr>
          <a:lstStyle/>
          <a:p>
            <a:r>
              <a:rPr lang="en-US" sz="6000" kern="1200" dirty="0">
                <a:solidFill>
                  <a:srgbClr val="289FD7"/>
                </a:solidFill>
                <a:latin typeface="+mj-lt"/>
                <a:ea typeface="+mj-ea"/>
                <a:cs typeface="+mj-cs"/>
              </a:rPr>
              <a:t>Demo</a:t>
            </a:r>
          </a:p>
        </p:txBody>
      </p:sp>
    </p:spTree>
    <p:extLst>
      <p:ext uri="{BB962C8B-B14F-4D97-AF65-F5344CB8AC3E}">
        <p14:creationId xmlns:p14="http://schemas.microsoft.com/office/powerpoint/2010/main" val="294901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95697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939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207354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3467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8669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46315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080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253268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20573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75952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00741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20031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3044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3644679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1370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33408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3260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6124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328449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49133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8338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68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239850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6222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214601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129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462624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15365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177599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000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184394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0970765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8935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325068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852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1577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190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1570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27583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8115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60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4134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63914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30921497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752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738" r:id="rId8"/>
    <p:sldLayoutId id="2147483686" r:id="rId9"/>
    <p:sldLayoutId id="2147483687" r:id="rId10"/>
    <p:sldLayoutId id="2147483690" r:id="rId11"/>
    <p:sldLayoutId id="2147483737" r:id="rId12"/>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1923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0" r:id="rId6"/>
    <p:sldLayoutId id="2147483701" r:id="rId7"/>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7733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9" r:id="rId6"/>
    <p:sldLayoutId id="2147483710"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56211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8" r:id="rId6"/>
    <p:sldLayoutId id="2147483719"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321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6470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7200" dirty="0"/>
              <a:t>Introduction to </a:t>
            </a:r>
            <a:br>
              <a:rPr lang="en-US" sz="7200" dirty="0"/>
            </a:br>
            <a:r>
              <a:rPr lang="en-US" sz="7200" dirty="0"/>
              <a:t>Express Framework</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8299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fontScale="85000" lnSpcReduction="10000"/>
          </a:bodyPr>
          <a:lstStyle/>
          <a:p>
            <a:r>
              <a:rPr lang="en-US" dirty="0"/>
              <a:t>Creating an Express application using the Express Generator</a:t>
            </a:r>
          </a:p>
          <a:p>
            <a:endParaRPr lang="en-US" dirty="0"/>
          </a:p>
          <a:p>
            <a:r>
              <a:rPr lang="en-US" dirty="0" err="1"/>
              <a:t>npm</a:t>
            </a:r>
            <a:r>
              <a:rPr lang="en-US" dirty="0"/>
              <a:t> install -g express-generator</a:t>
            </a:r>
          </a:p>
        </p:txBody>
      </p:sp>
    </p:spTree>
    <p:extLst>
      <p:ext uri="{BB962C8B-B14F-4D97-AF65-F5344CB8AC3E}">
        <p14:creationId xmlns:p14="http://schemas.microsoft.com/office/powerpoint/2010/main" val="301628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477691"/>
            <a:ext cx="7294333" cy="614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Explanation of Routes</a:t>
            </a:r>
          </a:p>
        </p:txBody>
      </p:sp>
      <p:sp>
        <p:nvSpPr>
          <p:cNvPr id="3" name="Content Placeholder 2"/>
          <p:cNvSpPr>
            <a:spLocks noGrp="1"/>
          </p:cNvSpPr>
          <p:nvPr>
            <p:ph idx="1"/>
          </p:nvPr>
        </p:nvSpPr>
        <p:spPr/>
        <p:txBody>
          <a:bodyPr>
            <a:normAutofit fontScale="92500"/>
          </a:bodyPr>
          <a:lstStyle/>
          <a:p>
            <a:r>
              <a:rPr lang="en-US" dirty="0"/>
              <a:t>A router maps HTTP requests to a callback. </a:t>
            </a:r>
          </a:p>
          <a:p>
            <a:r>
              <a:rPr lang="en-US" dirty="0"/>
              <a:t>HTTP requests can be sent as GET/POST/PUT/DELETE, etc.</a:t>
            </a:r>
          </a:p>
          <a:p>
            <a:r>
              <a:rPr lang="en-US" dirty="0"/>
              <a:t>URLs describe the location targeted. </a:t>
            </a:r>
          </a:p>
          <a:p>
            <a:r>
              <a:rPr lang="en-US" dirty="0"/>
              <a:t>Node helps you map a HTTP GET request like: </a:t>
            </a:r>
          </a:p>
          <a:p>
            <a:pPr lvl="1"/>
            <a:r>
              <a:rPr lang="en-US" dirty="0"/>
              <a:t>http://localhost:8888/index</a:t>
            </a:r>
          </a:p>
          <a:p>
            <a:r>
              <a:rPr lang="en-US" dirty="0"/>
              <a:t>To a request handler (callback)</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600" dirty="0" err="1">
                <a:solidFill>
                  <a:srgbClr val="000000"/>
                </a:solidFill>
                <a:latin typeface="Consolas" panose="020B0609020204030204" pitchFamily="49" charset="0"/>
                <a:cs typeface="Consolas" panose="020B0609020204030204" pitchFamily="49" charset="0"/>
              </a:rPr>
              <a:t>app.</a:t>
            </a:r>
            <a:r>
              <a:rPr lang="en-US" altLang="en-US" sz="2600" dirty="0" err="1">
                <a:solidFill>
                  <a:srgbClr val="0000FF"/>
                </a:solidFill>
                <a:latin typeface="Consolas" panose="020B0609020204030204" pitchFamily="49" charset="0"/>
                <a:cs typeface="Consolas" panose="020B0609020204030204" pitchFamily="49" charset="0"/>
              </a:rPr>
              <a:t>get</a:t>
            </a:r>
            <a:r>
              <a:rPr lang="en-US" altLang="en-US" sz="2600" dirty="0">
                <a:solidFill>
                  <a:srgbClr val="000000"/>
                </a:solidFill>
                <a:latin typeface="Consolas" panose="020B0609020204030204" pitchFamily="49" charset="0"/>
                <a:cs typeface="Consolas" panose="020B0609020204030204" pitchFamily="49" charset="0"/>
              </a:rPr>
              <a:t>(</a:t>
            </a:r>
            <a:r>
              <a:rPr lang="en-US" altLang="en-US" sz="2600" dirty="0">
                <a:solidFill>
                  <a:srgbClr val="A31515"/>
                </a:solidFill>
                <a:latin typeface="Consolas" panose="020B0609020204030204" pitchFamily="49" charset="0"/>
                <a:cs typeface="Consolas" panose="020B0609020204030204" pitchFamily="49" charset="0"/>
              </a:rPr>
              <a:t>'/index'</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a:solidFill>
                  <a:srgbClr val="0000FF"/>
                </a:solidFill>
                <a:latin typeface="Consolas" panose="020B0609020204030204" pitchFamily="49" charset="0"/>
                <a:cs typeface="Consolas" panose="020B0609020204030204" pitchFamily="49" charset="0"/>
              </a:rPr>
              <a:t>function</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err="1">
                <a:solidFill>
                  <a:srgbClr val="000000"/>
                </a:solidFill>
                <a:latin typeface="Consolas" panose="020B0609020204030204" pitchFamily="49" charset="0"/>
                <a:cs typeface="Consolas" panose="020B0609020204030204" pitchFamily="49" charset="0"/>
              </a:rPr>
              <a:t>req</a:t>
            </a:r>
            <a:r>
              <a:rPr lang="en-US" altLang="en-US" sz="2600" dirty="0">
                <a:solidFill>
                  <a:srgbClr val="000000"/>
                </a:solidFill>
                <a:latin typeface="Consolas" panose="020B0609020204030204" pitchFamily="49" charset="0"/>
                <a:cs typeface="Consolas" panose="020B0609020204030204" pitchFamily="49" charset="0"/>
              </a:rPr>
              <a:t>, res) {});</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Express Application</a:t>
            </a:r>
          </a:p>
        </p:txBody>
      </p:sp>
      <p:sp>
        <p:nvSpPr>
          <p:cNvPr id="3" name="Content Placeholder 2"/>
          <p:cNvSpPr>
            <a:spLocks noGrp="1"/>
          </p:cNvSpPr>
          <p:nvPr>
            <p:ph idx="1"/>
          </p:nvPr>
        </p:nvSpPr>
        <p:spPr>
          <a:xfrm>
            <a:off x="560798" y="2598719"/>
            <a:ext cx="9323431" cy="2922515"/>
          </a:xfrm>
        </p:spPr>
        <p:style>
          <a:lnRef idx="2">
            <a:schemeClr val="dk1"/>
          </a:lnRef>
          <a:fillRef idx="1">
            <a:schemeClr val="lt1"/>
          </a:fillRef>
          <a:effectRef idx="0">
            <a:schemeClr val="dk1"/>
          </a:effectRef>
          <a:fontRef idx="minor">
            <a:schemeClr val="dk1"/>
          </a:fontRef>
        </p:style>
        <p:txBody>
          <a:bodyPr>
            <a:normAutofit/>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express = require(</a:t>
            </a:r>
            <a:r>
              <a:rPr lang="en-US" altLang="en-US" sz="2400" dirty="0">
                <a:solidFill>
                  <a:srgbClr val="A31515"/>
                </a:solidFill>
                <a:latin typeface="Consolas" panose="020B0609020204030204" pitchFamily="49" charset="0"/>
                <a:cs typeface="Consolas" panose="020B0609020204030204" pitchFamily="49" charset="0"/>
              </a:rPr>
              <a:t>'express'</a:t>
            </a:r>
            <a:r>
              <a:rPr lang="en-US" altLang="en-US" sz="24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a:t>
            </a:r>
            <a:r>
              <a:rPr lang="en-US" altLang="en-US" sz="2400" dirty="0" err="1">
                <a:solidFill>
                  <a:srgbClr val="0000FF"/>
                </a:solidFill>
                <a:latin typeface="Consolas" panose="020B0609020204030204" pitchFamily="49" charset="0"/>
                <a:cs typeface="Consolas" panose="020B0609020204030204" pitchFamily="49" charset="0"/>
              </a:rPr>
              <a:t>get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req</a:t>
            </a:r>
            <a:r>
              <a:rPr lang="en-US" altLang="en-US" sz="2400"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res.json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message:</a:t>
            </a:r>
            <a:r>
              <a:rPr lang="en-US" altLang="en-US" sz="2400" dirty="0" err="1">
                <a:solidFill>
                  <a:srgbClr val="A31515"/>
                </a:solidFill>
                <a:latin typeface="Consolas" panose="020B0609020204030204" pitchFamily="49" charset="0"/>
                <a:cs typeface="Consolas" panose="020B0609020204030204" pitchFamily="49" charset="0"/>
              </a:rPr>
              <a:t>'hooray</a:t>
            </a:r>
            <a:r>
              <a:rPr lang="en-US" altLang="en-US" sz="2400" dirty="0">
                <a:solidFill>
                  <a:srgbClr val="A31515"/>
                </a:solidFill>
                <a:latin typeface="Consolas" panose="020B0609020204030204" pitchFamily="49" charset="0"/>
                <a:cs typeface="Consolas" panose="020B0609020204030204" pitchFamily="49" charset="0"/>
              </a:rPr>
              <a:t>! welcome to our </a:t>
            </a:r>
            <a:r>
              <a:rPr lang="en-US" altLang="en-US" sz="2400" dirty="0" err="1">
                <a:solidFill>
                  <a:srgbClr val="A31515"/>
                </a:solidFill>
                <a:latin typeface="Consolas" panose="020B0609020204030204" pitchFamily="49" charset="0"/>
                <a:cs typeface="Consolas" panose="020B0609020204030204" pitchFamily="49" charset="0"/>
              </a:rPr>
              <a:t>api</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app.listen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process.env.PORT</a:t>
            </a:r>
            <a:r>
              <a:rPr lang="en-US" altLang="en-US" sz="2400" dirty="0">
                <a:solidFill>
                  <a:srgbClr val="000000"/>
                </a:solidFill>
                <a:latin typeface="Consolas" panose="020B0609020204030204" pitchFamily="49" charset="0"/>
                <a:cs typeface="Consolas" panose="020B0609020204030204" pitchFamily="49" charset="0"/>
              </a:rPr>
              <a:t> || 8080); </a:t>
            </a:r>
            <a:endParaRPr lang="en-US" altLang="en-US" sz="4800" dirty="0">
              <a:latin typeface="Arial" panose="020B0604020202020204" pitchFamily="34" charset="0"/>
            </a:endParaRPr>
          </a:p>
          <a:p>
            <a:endParaRPr lang="en-US" sz="2400" dirty="0"/>
          </a:p>
        </p:txBody>
      </p:sp>
    </p:spTree>
    <p:extLst>
      <p:ext uri="{BB962C8B-B14F-4D97-AF65-F5344CB8AC3E}">
        <p14:creationId xmlns:p14="http://schemas.microsoft.com/office/powerpoint/2010/main" val="32095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t>Adding a new route</a:t>
            </a:r>
          </a:p>
        </p:txBody>
      </p:sp>
    </p:spTree>
    <p:extLst>
      <p:ext uri="{BB962C8B-B14F-4D97-AF65-F5344CB8AC3E}">
        <p14:creationId xmlns:p14="http://schemas.microsoft.com/office/powerpoint/2010/main" val="323715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lnSpcReduction="10000"/>
          </a:bodyPr>
          <a:lstStyle/>
          <a:p>
            <a:r>
              <a:rPr lang="en-US" dirty="0"/>
              <a:t>Express Framework http://expressjs.com/</a:t>
            </a:r>
          </a:p>
          <a:p>
            <a:r>
              <a:rPr lang="en-US" dirty="0"/>
              <a:t>Intro to Express http://code.tutsplus.com/tutorials/introduction-to-express--net-33367</a:t>
            </a:r>
          </a:p>
          <a:p>
            <a:r>
              <a:rPr lang="en-US" dirty="0"/>
              <a:t>Jade Templates http://jade-lang.com/tutorial/</a:t>
            </a:r>
          </a:p>
          <a:p>
            <a:r>
              <a:rPr lang="en-US" dirty="0"/>
              <a:t>JavaScript and Jade </a:t>
            </a:r>
            <a:r>
              <a:rPr lang="en-US" dirty="0" err="1"/>
              <a:t>Templating</a:t>
            </a:r>
            <a:r>
              <a:rPr lang="en-US" dirty="0"/>
              <a:t> http://www.slideshare.net/wearefractal/jade-javascript-templating</a:t>
            </a:r>
          </a:p>
          <a:p>
            <a:endParaRPr lang="en-US" dirty="0"/>
          </a:p>
        </p:txBody>
      </p:sp>
    </p:spTree>
    <p:extLst>
      <p:ext uri="{BB962C8B-B14F-4D97-AF65-F5344CB8AC3E}">
        <p14:creationId xmlns:p14="http://schemas.microsoft.com/office/powerpoint/2010/main" val="190241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a:latin typeface="+mj-lt"/>
              </a:rPr>
              <a:t>What is Express</a:t>
            </a:r>
          </a:p>
          <a:p>
            <a:pPr marL="742950" indent="-742950">
              <a:lnSpc>
                <a:spcPct val="100000"/>
              </a:lnSpc>
              <a:buAutoNum type="arabicParenR"/>
            </a:pPr>
            <a:r>
              <a:rPr lang="en-US" sz="5400" dirty="0">
                <a:latin typeface="+mj-lt"/>
              </a:rPr>
              <a:t>Installing &amp; Using Express</a:t>
            </a:r>
          </a:p>
          <a:p>
            <a:pPr marL="742950" indent="-742950">
              <a:lnSpc>
                <a:spcPct val="100000"/>
              </a:lnSpc>
              <a:buAutoNum type="arabicParenR"/>
            </a:pPr>
            <a:r>
              <a:rPr lang="en-US" sz="5400" dirty="0">
                <a:latin typeface="+mj-lt"/>
              </a:rPr>
              <a:t>Demo: Creating a simple </a:t>
            </a:r>
            <a:r>
              <a:rPr lang="en-US" sz="5400">
                <a:latin typeface="+mj-lt"/>
              </a:rPr>
              <a:t>Rest API</a:t>
            </a:r>
            <a:endParaRPr lang="en-US" sz="5400" dirty="0">
              <a:latin typeface="+mj-lt"/>
            </a:endParaRPr>
          </a:p>
        </p:txBody>
      </p:sp>
    </p:spTree>
    <p:extLst>
      <p:ext uri="{BB962C8B-B14F-4D97-AF65-F5344CB8AC3E}">
        <p14:creationId xmlns:p14="http://schemas.microsoft.com/office/powerpoint/2010/main" val="28648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What is Express</a:t>
            </a:r>
          </a:p>
        </p:txBody>
      </p:sp>
    </p:spTree>
    <p:extLst>
      <p:ext uri="{BB962C8B-B14F-4D97-AF65-F5344CB8AC3E}">
        <p14:creationId xmlns:p14="http://schemas.microsoft.com/office/powerpoint/2010/main" val="168817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Express? </a:t>
            </a:r>
          </a:p>
        </p:txBody>
      </p:sp>
      <p:sp>
        <p:nvSpPr>
          <p:cNvPr id="3" name="Content Placeholder 2"/>
          <p:cNvSpPr>
            <a:spLocks noGrp="1"/>
          </p:cNvSpPr>
          <p:nvPr>
            <p:ph idx="1"/>
          </p:nvPr>
        </p:nvSpPr>
        <p:spPr/>
        <p:txBody>
          <a:bodyPr/>
          <a:lstStyle/>
          <a:p>
            <a:r>
              <a:rPr lang="en-US" dirty="0"/>
              <a:t>Express is a minimal, open source and flexible Node.js 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Express? </a:t>
            </a:r>
          </a:p>
        </p:txBody>
      </p:sp>
      <p:sp>
        <p:nvSpPr>
          <p:cNvPr id="3" name="Content Placeholder 2"/>
          <p:cNvSpPr>
            <a:spLocks noGrp="1"/>
          </p:cNvSpPr>
          <p:nvPr>
            <p:ph idx="1"/>
          </p:nvPr>
        </p:nvSpPr>
        <p:spPr/>
        <p:txBody>
          <a:bodyPr/>
          <a:lstStyle/>
          <a:p>
            <a:r>
              <a:rPr lang="en-US" dirty="0"/>
              <a:t>Express helps you respond to requests with route support so that you may write responses to specific URLs. </a:t>
            </a:r>
          </a:p>
          <a:p>
            <a:r>
              <a:rPr lang="en-US" dirty="0"/>
              <a:t>Supports multiple </a:t>
            </a:r>
            <a:r>
              <a:rPr lang="en-US" dirty="0" err="1"/>
              <a:t>templating</a:t>
            </a:r>
            <a:r>
              <a:rPr lang="en-US" dirty="0"/>
              <a:t> engines to simplify generating HTML.</a:t>
            </a:r>
          </a:p>
          <a:p>
            <a:endParaRPr lang="en-US" dirty="0"/>
          </a:p>
        </p:txBody>
      </p:sp>
    </p:spTree>
    <p:extLst>
      <p:ext uri="{BB962C8B-B14F-4D97-AF65-F5344CB8AC3E}">
        <p14:creationId xmlns:p14="http://schemas.microsoft.com/office/powerpoint/2010/main" val="76889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Installing and Using Express</a:t>
            </a:r>
          </a:p>
        </p:txBody>
      </p:sp>
    </p:spTree>
    <p:extLst>
      <p:ext uri="{BB962C8B-B14F-4D97-AF65-F5344CB8AC3E}">
        <p14:creationId xmlns:p14="http://schemas.microsoft.com/office/powerpoint/2010/main" val="2733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Installing and Using Express</a:t>
            </a:r>
          </a:p>
        </p:txBody>
      </p:sp>
      <p:sp>
        <p:nvSpPr>
          <p:cNvPr id="4" name="Rectangle 1"/>
          <p:cNvSpPr>
            <a:spLocks noGrp="1" noChangeArrowheads="1"/>
          </p:cNvSpPr>
          <p:nvPr>
            <p:ph idx="1"/>
          </p:nvPr>
        </p:nvSpPr>
        <p:spPr bwMode="auto">
          <a:xfrm>
            <a:off x="560798" y="3384621"/>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a:ln>
                  <a:noFill/>
                </a:ln>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a:ln>
                  <a:noFill/>
                </a:ln>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a:latin typeface="Courier New" panose="02070309020205020404" pitchFamily="49" charset="0"/>
                <a:cs typeface="Courier New" panose="02070309020205020404" pitchFamily="49" charset="0"/>
              </a:rPr>
              <a:t>npm</a:t>
            </a:r>
            <a:r>
              <a:rPr lang="en-US" altLang="en-US" sz="3600" dirty="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Node.js Tools for Visual Studio</a:t>
            </a:r>
          </a:p>
        </p:txBody>
      </p:sp>
      <p:sp>
        <p:nvSpPr>
          <p:cNvPr id="3" name="Content Placeholder 2"/>
          <p:cNvSpPr>
            <a:spLocks noGrp="1"/>
          </p:cNvSpPr>
          <p:nvPr>
            <p:ph idx="1"/>
          </p:nvPr>
        </p:nvSpPr>
        <p:spPr/>
        <p:txBody>
          <a:bodyPr>
            <a:normAutofit/>
          </a:bodyPr>
          <a:lstStyle/>
          <a:p>
            <a:r>
              <a:rPr lang="en-US" dirty="0"/>
              <a:t>NTVS is a free, open source plugin that turns Visual Studio into a Node.js IDE. </a:t>
            </a:r>
          </a:p>
          <a:p>
            <a:r>
              <a:rPr lang="en-US" dirty="0"/>
              <a:t>NTVS comes with templates for creating Express applications.</a:t>
            </a:r>
          </a:p>
          <a:p>
            <a:r>
              <a:rPr lang="en-US" dirty="0"/>
              <a:t>https://nodejstools.codeplex.com/</a:t>
            </a:r>
          </a:p>
        </p:txBody>
      </p:sp>
    </p:spTree>
    <p:extLst>
      <p:ext uri="{BB962C8B-B14F-4D97-AF65-F5344CB8AC3E}">
        <p14:creationId xmlns:p14="http://schemas.microsoft.com/office/powerpoint/2010/main" val="313325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marL="914400" indent="-914400"/>
            <a:r>
              <a:rPr lang="en-US" dirty="0"/>
              <a:t>Creating a Simple Rest API</a:t>
            </a:r>
          </a:p>
        </p:txBody>
      </p:sp>
    </p:spTree>
    <p:extLst>
      <p:ext uri="{BB962C8B-B14F-4D97-AF65-F5344CB8AC3E}">
        <p14:creationId xmlns:p14="http://schemas.microsoft.com/office/powerpoint/2010/main" val="11113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3480</TotalTime>
  <Words>243</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15</vt:i4>
      </vt:variant>
    </vt:vector>
  </HeadingPairs>
  <TitlesOfParts>
    <vt:vector size="29" baseType="lpstr">
      <vt:lpstr>Arial</vt:lpstr>
      <vt:lpstr>Calibri</vt:lpstr>
      <vt:lpstr>Consolas</vt:lpstr>
      <vt:lpstr>Courier New</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Express Framework</vt:lpstr>
      <vt:lpstr>Agenda</vt:lpstr>
      <vt:lpstr>What is Express</vt:lpstr>
      <vt:lpstr>What is Express? </vt:lpstr>
      <vt:lpstr>Why use Express? </vt:lpstr>
      <vt:lpstr>Installing and Using Express</vt:lpstr>
      <vt:lpstr>Installing and Using Express</vt:lpstr>
      <vt:lpstr>Installing Node.js Tools for Visual Studio</vt:lpstr>
      <vt:lpstr>Creating a Simple Rest API</vt:lpstr>
      <vt:lpstr>PowerPoint Presentation</vt:lpstr>
      <vt:lpstr>Explanation of Routes</vt:lpstr>
      <vt:lpstr>Creating a Simple Express Application</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98</cp:revision>
  <dcterms:created xsi:type="dcterms:W3CDTF">2013-02-15T23:12:42Z</dcterms:created>
  <dcterms:modified xsi:type="dcterms:W3CDTF">2016-10-13T18:25:49Z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