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30"/>
  </p:notesMasterIdLst>
  <p:handoutMasterIdLst>
    <p:handoutMasterId r:id="rId31"/>
  </p:handoutMasterIdLst>
  <p:sldIdLst>
    <p:sldId id="303" r:id="rId11"/>
    <p:sldId id="284" r:id="rId12"/>
    <p:sldId id="304" r:id="rId13"/>
    <p:sldId id="292" r:id="rId14"/>
    <p:sldId id="293" r:id="rId15"/>
    <p:sldId id="305" r:id="rId16"/>
    <p:sldId id="295" r:id="rId17"/>
    <p:sldId id="296" r:id="rId18"/>
    <p:sldId id="297" r:id="rId19"/>
    <p:sldId id="298" r:id="rId20"/>
    <p:sldId id="307" r:id="rId21"/>
    <p:sldId id="306" r:id="rId22"/>
    <p:sldId id="308" r:id="rId23"/>
    <p:sldId id="310" r:id="rId24"/>
    <p:sldId id="301" r:id="rId25"/>
    <p:sldId id="288" r:id="rId26"/>
    <p:sldId id="302" r:id="rId27"/>
    <p:sldId id="299"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4A9"/>
    <a:srgbClr val="0071BC"/>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2" d="100"/>
          <a:sy n="102" d="100"/>
        </p:scale>
        <p:origin x="144" y="774"/>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speaking of customers, let’s move on to some</a:t>
            </a:r>
            <a:r>
              <a:rPr lang="en-US" baseline="0" dirty="0" smtClean="0"/>
              <a:t> of the scenarios that we’ve seen DocDB used for. DocDB is particularly suited for web and mobile application development of all types, but a few scenarios seem to be great fit for the service and we’ve seen these scenarios in the private preview.</a:t>
            </a:r>
          </a:p>
          <a:p>
            <a:endParaRPr lang="en-US" baseline="0" dirty="0" smtClean="0"/>
          </a:p>
          <a:p>
            <a:pPr algn="l" defTabSz="932472" fontAlgn="base">
              <a:spcBef>
                <a:spcPct val="0"/>
              </a:spcBef>
              <a:spcAft>
                <a:spcPct val="0"/>
              </a:spcAft>
            </a:pPr>
            <a:r>
              <a:rPr lang="en-US" sz="1400" b="1" dirty="0" smtClean="0">
                <a:solidFill>
                  <a:schemeClr val="bg1"/>
                </a:solidFill>
              </a:rPr>
              <a:t>Catalog Data</a:t>
            </a:r>
          </a:p>
          <a:p>
            <a:pPr algn="ctr" defTabSz="932472" fontAlgn="base">
              <a:spcBef>
                <a:spcPct val="0"/>
              </a:spcBef>
              <a:spcAft>
                <a:spcPct val="0"/>
              </a:spcAft>
            </a:pPr>
            <a:endParaRPr lang="en-US" sz="14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Store, query and process entities – people, places, things</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Evolve item schema and attributes based on application needs</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Tune indexing to match query and performance needs </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Examples include product catalogs, user profiles, device information i.e. </a:t>
            </a:r>
            <a:r>
              <a:rPr lang="en-US" sz="1200" dirty="0" err="1" smtClean="0">
                <a:solidFill>
                  <a:schemeClr val="bg1"/>
                </a:solidFill>
              </a:rPr>
              <a:t>IoT</a:t>
            </a:r>
            <a:r>
              <a:rPr lang="en-US" sz="1200" dirty="0" smtClean="0">
                <a:solidFill>
                  <a:schemeClr val="bg1"/>
                </a:solidFill>
              </a:rPr>
              <a:t> systems</a:t>
            </a:r>
          </a:p>
          <a:p>
            <a:pPr marL="171450" indent="-1714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algn="l" defTabSz="932472" fontAlgn="base">
              <a:spcBef>
                <a:spcPct val="0"/>
              </a:spcBef>
              <a:spcAft>
                <a:spcPct val="0"/>
              </a:spcAft>
            </a:pPr>
            <a:r>
              <a:rPr lang="en-US" sz="1200" b="1" dirty="0" smtClean="0">
                <a:solidFill>
                  <a:schemeClr val="bg1"/>
                </a:solidFill>
              </a:rPr>
              <a:t>Preferences and State</a:t>
            </a:r>
          </a:p>
          <a:p>
            <a:pPr algn="ctr" defTabSz="932472" fontAlgn="base">
              <a:spcBef>
                <a:spcPct val="0"/>
              </a:spcBef>
              <a:spcAft>
                <a:spcPct val="0"/>
              </a:spcAft>
            </a:pPr>
            <a:endParaRPr lang="en-US" sz="11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Store user preference data for application experiences and UI customization</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Store application information including game state or device configuration information</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Support cross document transactions i.e. item transfer </a:t>
            </a:r>
            <a:br>
              <a:rPr lang="en-US" sz="1100" dirty="0" smtClean="0">
                <a:solidFill>
                  <a:schemeClr val="bg1"/>
                </a:solidFill>
              </a:rPr>
            </a:br>
            <a:r>
              <a:rPr lang="en-US" sz="1100" dirty="0" smtClean="0">
                <a:solidFill>
                  <a:schemeClr val="bg1"/>
                </a:solidFill>
              </a:rPr>
              <a:t>or concurrent add/remove operations</a:t>
            </a: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pPr algn="l" defTabSz="932472" fontAlgn="base">
              <a:spcBef>
                <a:spcPct val="0"/>
              </a:spcBef>
              <a:spcAft>
                <a:spcPct val="0"/>
              </a:spcAft>
            </a:pPr>
            <a:r>
              <a:rPr lang="en-US" sz="1200" b="1" dirty="0" smtClean="0">
                <a:solidFill>
                  <a:schemeClr val="bg1"/>
                </a:solidFill>
              </a:rPr>
              <a:t>Event Store</a:t>
            </a:r>
          </a:p>
          <a:p>
            <a:pPr algn="ctr" defTabSz="932472" fontAlgn="base">
              <a:spcBef>
                <a:spcPct val="0"/>
              </a:spcBef>
              <a:spcAft>
                <a:spcPct val="0"/>
              </a:spcAft>
            </a:pPr>
            <a:endParaRPr lang="en-US" sz="11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Process store and query device and application events in near real time i.e. </a:t>
            </a:r>
            <a:r>
              <a:rPr lang="en-US" sz="1100" dirty="0" err="1" smtClean="0">
                <a:solidFill>
                  <a:schemeClr val="bg1"/>
                </a:solidFill>
              </a:rPr>
              <a:t>IoT</a:t>
            </a:r>
            <a:r>
              <a:rPr lang="en-US" sz="1100" dirty="0" smtClean="0">
                <a:solidFill>
                  <a:schemeClr val="bg1"/>
                </a:solidFill>
              </a:rPr>
              <a:t> systems</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Partition data as time-series or by source ID</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Expose web APIs and application experiences over event data with diverse structure</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Archive or delete data as it ages out</a:t>
            </a: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pPr algn="l" defTabSz="932472" fontAlgn="base">
              <a:spcBef>
                <a:spcPct val="0"/>
              </a:spcBef>
              <a:spcAft>
                <a:spcPct val="0"/>
              </a:spcAft>
            </a:pPr>
            <a:r>
              <a:rPr lang="en-US" sz="1400" b="1" dirty="0" smtClean="0">
                <a:solidFill>
                  <a:schemeClr val="bg1"/>
                </a:solidFill>
              </a:rPr>
              <a:t>User Generated Content</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Store user generated content such as blogs, comments, annotations.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Support varying properties based on consumption platform (web, mobile)</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Rapidly evolve schema based on application needs</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algn="l" defTabSz="932472" fontAlgn="base">
              <a:spcBef>
                <a:spcPct val="0"/>
              </a:spcBef>
              <a:spcAft>
                <a:spcPct val="0"/>
              </a:spcAft>
            </a:pPr>
            <a:r>
              <a:rPr lang="en-US" sz="1400" b="1" dirty="0" smtClean="0">
                <a:solidFill>
                  <a:schemeClr val="bg1"/>
                </a:solidFill>
              </a:rPr>
              <a:t>Data Exchange</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Consume, aggregate and serve data from a variety of sources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Adapt to evolving schemas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Offer queries over heterogeneous document structures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Scale data consumption or delivery from disparate sources</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7854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DocumentDB?</a:t>
            </a:r>
          </a:p>
          <a:p>
            <a:endParaRPr lang="en-US" dirty="0" smtClean="0"/>
          </a:p>
          <a:p>
            <a:pPr>
              <a:spcAft>
                <a:spcPts val="600"/>
              </a:spcAft>
            </a:pPr>
            <a:r>
              <a:rPr lang="en-US" dirty="0" smtClean="0"/>
              <a:t>DocumentDB is </a:t>
            </a:r>
            <a:r>
              <a:rPr lang="en-US" sz="1200" dirty="0" smtClean="0">
                <a:solidFill>
                  <a:srgbClr val="3F3F3F"/>
                </a:solidFill>
              </a:rPr>
              <a:t>a</a:t>
            </a:r>
            <a:r>
              <a:rPr lang="en-US" sz="1200" dirty="0" smtClean="0">
                <a:solidFill>
                  <a:srgbClr val="3F3F3F"/>
                </a:solidFill>
                <a:ea typeface="Calibri" panose="020F0502020204030204" pitchFamily="34" charset="0"/>
                <a:cs typeface="Calibri" panose="020F0502020204030204" pitchFamily="34" charset="0"/>
              </a:rPr>
              <a:t> </a:t>
            </a:r>
            <a:r>
              <a:rPr lang="en-US" sz="1200" dirty="0" smtClean="0">
                <a:solidFill>
                  <a:srgbClr val="0071BC"/>
                </a:solidFill>
                <a:ea typeface="Calibri" panose="020F0502020204030204" pitchFamily="34" charset="0"/>
                <a:cs typeface="Segoe UI Semibold" panose="020B0702040204020203" pitchFamily="34" charset="0"/>
              </a:rPr>
              <a:t>NoSQL document database-as-a-service</a:t>
            </a:r>
            <a:r>
              <a:rPr lang="en-US" sz="1200" dirty="0" smtClean="0">
                <a:solidFill>
                  <a:srgbClr val="3F3F3F"/>
                </a:solidFill>
                <a:ea typeface="Calibri" panose="020F0502020204030204" pitchFamily="34" charset="0"/>
                <a:cs typeface="Calibri" panose="020F0502020204030204" pitchFamily="34" charset="0"/>
              </a:rPr>
              <a:t>, fully managed by Microsoft Azure.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200" dirty="0" smtClean="0">
                <a:solidFill>
                  <a:srgbClr val="3F3F3F"/>
                </a:solidFill>
                <a:ea typeface="Calibri" panose="020F0502020204030204" pitchFamily="34" charset="0"/>
                <a:cs typeface="Calibri" panose="020F0502020204030204" pitchFamily="34" charset="0"/>
              </a:rPr>
              <a:t>It is for cloud-designed apps when query over schema-free data; reliable and predictable performance; and rapid development are key. It’s the </a:t>
            </a:r>
            <a:r>
              <a:rPr lang="en-US" sz="1200" dirty="0" smtClean="0">
                <a:solidFill>
                  <a:srgbClr val="0071BC"/>
                </a:solidFill>
                <a:ea typeface="+mn-ea"/>
                <a:cs typeface="+mn-cs"/>
              </a:rPr>
              <a:t>f</a:t>
            </a:r>
            <a:r>
              <a:rPr lang="en-US" sz="1200" dirty="0" smtClean="0">
                <a:solidFill>
                  <a:srgbClr val="0071BC"/>
                </a:solidFill>
              </a:rPr>
              <a:t>irst of its kind database service to offer native support for JavaScript, SQL query and transactions over JSON documents.</a:t>
            </a:r>
          </a:p>
          <a:p>
            <a:endParaRPr lang="en-US" dirty="0" smtClean="0"/>
          </a:p>
          <a:p>
            <a:r>
              <a:rPr lang="en-US" baseline="0" dirty="0" smtClean="0"/>
              <a:t>The key benefits of DocDB can be broken down into three pillars. We'll go into a bit more detail into how DocDB is differentiated in the market based on these pillars.</a:t>
            </a:r>
          </a:p>
          <a:p>
            <a:pPr marL="226451" indent="-226451">
              <a:buAutoNum type="arabicPeriod"/>
            </a:pPr>
            <a:r>
              <a:rPr lang="en-US" dirty="0" smtClean="0"/>
              <a:t>Rich query and transaction over JSON data – which includes the concepts of</a:t>
            </a:r>
            <a:r>
              <a:rPr lang="en-US" baseline="0" dirty="0" smtClean="0"/>
              <a:t> query, automatic indexing, transactions, sql-like query language</a:t>
            </a:r>
          </a:p>
          <a:p>
            <a:pPr marL="226451" indent="-226451">
              <a:buAutoNum type="arabicPeriod"/>
            </a:pPr>
            <a:r>
              <a:rPr lang="en-US" baseline="0" dirty="0" smtClean="0"/>
              <a:t>Reliable and Predictable Performance – built for the cloud, tunable consistency, elastic</a:t>
            </a:r>
          </a:p>
          <a:p>
            <a:pPr marL="226451" indent="-226451">
              <a:buAutoNum type="arabicPeriod"/>
            </a:pPr>
            <a:r>
              <a:rPr lang="en-US" baseline="0" dirty="0" smtClean="0"/>
              <a:t>Rapid Development – benefits of being part of Azure, build with familiar tools (so you can bring your JSON data and take it away)</a:t>
            </a:r>
          </a:p>
          <a:p>
            <a:pPr marL="226451" indent="-226451">
              <a:buAutoNum type="arabicPeriod"/>
            </a:pPr>
            <a:endParaRPr lang="en-US" baseline="0" dirty="0" smtClean="0"/>
          </a:p>
          <a:p>
            <a:r>
              <a:rPr lang="en-US" baseline="0" dirty="0" smtClean="0"/>
              <a:t>Together, you have a service that is perfect for cloud architects and developers who need an enterprise-ready NoSQL document database.</a:t>
            </a:r>
            <a:endParaRPr lang="en-US" dirty="0"/>
          </a:p>
        </p:txBody>
      </p:sp>
      <p:sp>
        <p:nvSpPr>
          <p:cNvPr id="4" name="Slide Number Placeholder 3"/>
          <p:cNvSpPr>
            <a:spLocks noGrp="1"/>
          </p:cNvSpPr>
          <p:nvPr>
            <p:ph type="sldNum" sz="quarter" idx="10"/>
          </p:nvPr>
        </p:nvSpPr>
        <p:spPr/>
        <p:txBody>
          <a:bodyPr/>
          <a:lstStyle/>
          <a:p>
            <a:fld id="{7F106A31-8E5F-4D33-A542-702225EC1F1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8118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smtClean="0">
                <a:effectLst/>
              </a:rPr>
              <a:t>Source: https://msdn.microsoft.com/en-us/library/azure/dn781482.aspx</a:t>
            </a:r>
          </a:p>
          <a:p>
            <a:pPr marL="0" indent="0">
              <a:buFontTx/>
              <a:buNone/>
            </a:pPr>
            <a:endParaRPr lang="en-US" dirty="0" smtClean="0">
              <a:effectLst/>
            </a:endParaRPr>
          </a:p>
          <a:p>
            <a:pPr marL="0" indent="0">
              <a:buFontTx/>
              <a:buNone/>
            </a:pPr>
            <a:r>
              <a:rPr lang="en-US" dirty="0" smtClean="0">
                <a:effectLst/>
              </a:rPr>
              <a:t>Microsoft Azure DocumentDB is a document-oriented, NoSQL database service designed for modern mobile and web applications. DocumentDB delivers consistently fast reads and writes, schema flexibility, and the ability to easily scale a database up and down on demand. DocumentDB enables complex ad hoc queries using a dialect of SQL, supports well defined consistency levels, and offers JavaScript language integrated, multi-document transaction processing using the familiar programming model of stored procedures, triggers and UDFs.</a:t>
            </a:r>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289560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5267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452950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478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688628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9795131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64536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488619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89624148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737441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973084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53431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93453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68877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9898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795548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457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598556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58139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64871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14215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32080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590120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1432763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19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1512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78541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799314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139389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86005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477813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4449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66296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544663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315447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741257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63453724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24970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64514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54175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15188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80186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915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1923342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8812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4701202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2534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227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24538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553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4377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429594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8903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2143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911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744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5526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439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0088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36400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pPr marL="914400" indent="-914400"/>
            <a:r>
              <a:rPr lang="en-US" sz="7200" smtClean="0"/>
              <a:t>Building the </a:t>
            </a:r>
            <a:r>
              <a:rPr lang="en-US" sz="7200" dirty="0" smtClean="0"/>
              <a:t>Backend</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06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idx="1"/>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9245" y="1717675"/>
            <a:ext cx="5696756" cy="4644488"/>
          </a:xfrm>
        </p:spPr>
        <p:txBody>
          <a:bodyPr>
            <a:normAutofit/>
          </a:bodyPr>
          <a:lstStyle/>
          <a:p>
            <a:r>
              <a:rPr lang="en-US" sz="4800" dirty="0" smtClean="0">
                <a:solidFill>
                  <a:schemeClr val="bg1"/>
                </a:solidFill>
              </a:rPr>
              <a:t>DocumentDB</a:t>
            </a:r>
            <a:br>
              <a:rPr lang="en-US" sz="4800" dirty="0" smtClean="0">
                <a:solidFill>
                  <a:schemeClr val="bg1"/>
                </a:solidFill>
              </a:rPr>
            </a:br>
            <a:r>
              <a:rPr lang="en-US" sz="4800" dirty="0" smtClean="0">
                <a:solidFill>
                  <a:schemeClr val="bg1"/>
                </a:solidFill>
              </a:rPr>
              <a:t>is particularly</a:t>
            </a:r>
            <a:br>
              <a:rPr lang="en-US" sz="4800" dirty="0" smtClean="0">
                <a:solidFill>
                  <a:schemeClr val="bg1"/>
                </a:solidFill>
              </a:rPr>
            </a:br>
            <a:r>
              <a:rPr lang="en-US" sz="4800" dirty="0" smtClean="0">
                <a:solidFill>
                  <a:schemeClr val="bg1"/>
                </a:solidFill>
              </a:rPr>
              <a:t>suited for web </a:t>
            </a:r>
            <a:br>
              <a:rPr lang="en-US" sz="4800" dirty="0" smtClean="0">
                <a:solidFill>
                  <a:schemeClr val="bg1"/>
                </a:solidFill>
              </a:rPr>
            </a:br>
            <a:r>
              <a:rPr lang="en-US" sz="4800" dirty="0" smtClean="0">
                <a:solidFill>
                  <a:schemeClr val="bg1"/>
                </a:solidFill>
              </a:rPr>
              <a:t>and</a:t>
            </a:r>
            <a:r>
              <a:rPr lang="en-US" sz="4800" dirty="0">
                <a:solidFill>
                  <a:schemeClr val="bg1"/>
                </a:solidFill>
              </a:rPr>
              <a:t> </a:t>
            </a:r>
            <a:r>
              <a:rPr lang="en-US" sz="4800" dirty="0" smtClean="0">
                <a:solidFill>
                  <a:schemeClr val="bg1"/>
                </a:solidFill>
              </a:rPr>
              <a:t>mobile </a:t>
            </a:r>
            <a:br>
              <a:rPr lang="en-US" sz="4800" dirty="0" smtClean="0">
                <a:solidFill>
                  <a:schemeClr val="bg1"/>
                </a:solidFill>
              </a:rPr>
            </a:br>
            <a:r>
              <a:rPr lang="en-US" sz="4800" dirty="0" smtClean="0">
                <a:solidFill>
                  <a:schemeClr val="bg1"/>
                </a:solidFill>
              </a:rPr>
              <a:t>applications</a:t>
            </a:r>
            <a:endParaRPr lang="en-US" sz="4800" dirty="0">
              <a:solidFill>
                <a:schemeClr val="bg1"/>
              </a:solidFill>
            </a:endParaRPr>
          </a:p>
        </p:txBody>
      </p:sp>
      <p:sp>
        <p:nvSpPr>
          <p:cNvPr id="14" name="Rectangle 13"/>
          <p:cNvSpPr/>
          <p:nvPr/>
        </p:nvSpPr>
        <p:spPr bwMode="auto">
          <a:xfrm>
            <a:off x="6096001" y="-3099"/>
            <a:ext cx="6094413" cy="68562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4489335" y="271213"/>
            <a:ext cx="1459983" cy="94814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7" name="Freeform 95"/>
          <p:cNvSpPr>
            <a:spLocks/>
          </p:cNvSpPr>
          <p:nvPr/>
        </p:nvSpPr>
        <p:spPr bwMode="auto">
          <a:xfrm flipH="1">
            <a:off x="6146702" y="422032"/>
            <a:ext cx="1686536" cy="105345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8" name="Freeform 95"/>
          <p:cNvSpPr>
            <a:spLocks/>
          </p:cNvSpPr>
          <p:nvPr/>
        </p:nvSpPr>
        <p:spPr bwMode="auto">
          <a:xfrm flipH="1">
            <a:off x="5334600" y="910193"/>
            <a:ext cx="1243634" cy="807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16" tIns="45708" rIns="91416" bIns="45708" numCol="1" anchor="t" anchorCtr="0" compatLnSpc="1">
            <a:prstTxWarp prst="textNoShape">
              <a:avLst/>
            </a:prstTxWarp>
          </a:bodyPr>
          <a:lstStyle/>
          <a:p>
            <a:endParaRPr lang="en-US" sz="1799" kern="0" dirty="0">
              <a:solidFill>
                <a:srgbClr val="505050"/>
              </a:solidFill>
            </a:endParaRPr>
          </a:p>
        </p:txBody>
      </p:sp>
      <p:sp>
        <p:nvSpPr>
          <p:cNvPr id="24" name="Text Placeholder 3"/>
          <p:cNvSpPr txBox="1">
            <a:spLocks/>
          </p:cNvSpPr>
          <p:nvPr/>
        </p:nvSpPr>
        <p:spPr>
          <a:xfrm>
            <a:off x="6578234" y="1795849"/>
            <a:ext cx="5459173" cy="4654377"/>
          </a:xfrm>
          <a:prstGeom prst="rect">
            <a:avLst/>
          </a:prstGeom>
        </p:spPr>
        <p:txBody>
          <a:bodyPr vert="horz" wrap="square" lIns="146266" tIns="91416" rIns="146266" bIns="91416"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lnSpc>
                <a:spcPct val="125000"/>
              </a:lnSpc>
              <a:spcBef>
                <a:spcPts val="0"/>
              </a:spcBef>
              <a:buFont typeface="Arial" panose="020B0604020202020204" pitchFamily="34" charset="0"/>
              <a:buChar char="•"/>
            </a:pPr>
            <a:r>
              <a:rPr lang="en-US" sz="2800" dirty="0" smtClean="0">
                <a:solidFill>
                  <a:srgbClr val="0071BC"/>
                </a:solidFill>
              </a:rPr>
              <a:t>Schema-less</a:t>
            </a:r>
            <a:r>
              <a:rPr lang="en-US" sz="2800" dirty="0">
                <a:solidFill>
                  <a:srgbClr val="0071BC"/>
                </a:solidFill>
              </a:rPr>
              <a:t>, NoSQL document database </a:t>
            </a:r>
            <a:endParaRPr lang="en-US" sz="2800" dirty="0">
              <a:solidFill>
                <a:srgbClr val="0071BC"/>
              </a:solidFill>
            </a:endParaRPr>
          </a:p>
          <a:p>
            <a:pPr marL="457200" indent="-457200">
              <a:lnSpc>
                <a:spcPct val="125000"/>
              </a:lnSpc>
              <a:spcBef>
                <a:spcPts val="0"/>
              </a:spcBef>
              <a:buFont typeface="Arial" panose="020B0604020202020204" pitchFamily="34" charset="0"/>
              <a:buChar char="•"/>
            </a:pPr>
            <a:r>
              <a:rPr lang="en-US" sz="2800" dirty="0" smtClean="0">
                <a:solidFill>
                  <a:srgbClr val="0071BC"/>
                </a:solidFill>
              </a:rPr>
              <a:t>Fully </a:t>
            </a:r>
            <a:r>
              <a:rPr lang="en-US" sz="2800" dirty="0">
                <a:solidFill>
                  <a:srgbClr val="0071BC"/>
                </a:solidFill>
              </a:rPr>
              <a:t>managed, with provisioned capacity </a:t>
            </a:r>
            <a:r>
              <a:rPr lang="en-US" sz="2800" dirty="0" smtClean="0">
                <a:solidFill>
                  <a:srgbClr val="0071BC"/>
                </a:solidFill>
              </a:rPr>
              <a:t> </a:t>
            </a:r>
          </a:p>
          <a:p>
            <a:pPr marL="457200" indent="-457200">
              <a:lnSpc>
                <a:spcPct val="125000"/>
              </a:lnSpc>
              <a:spcBef>
                <a:spcPts val="0"/>
              </a:spcBef>
              <a:buFont typeface="Arial" panose="020B0604020202020204" pitchFamily="34" charset="0"/>
              <a:buChar char="•"/>
            </a:pPr>
            <a:r>
              <a:rPr lang="en-US" sz="2800" dirty="0" smtClean="0">
                <a:solidFill>
                  <a:srgbClr val="0071BC"/>
                </a:solidFill>
              </a:rPr>
              <a:t>Stored </a:t>
            </a:r>
            <a:r>
              <a:rPr lang="en-US" sz="2800" dirty="0">
                <a:solidFill>
                  <a:srgbClr val="0071BC"/>
                </a:solidFill>
              </a:rPr>
              <a:t>entities are JSON documents </a:t>
            </a:r>
            <a:endParaRPr lang="en-US" sz="2800" dirty="0" smtClean="0">
              <a:solidFill>
                <a:srgbClr val="0071BC"/>
              </a:solidFill>
            </a:endParaRPr>
          </a:p>
          <a:p>
            <a:pPr marL="457200" indent="-457200">
              <a:lnSpc>
                <a:spcPct val="125000"/>
              </a:lnSpc>
              <a:spcBef>
                <a:spcPts val="0"/>
              </a:spcBef>
              <a:buFont typeface="Arial" panose="020B0604020202020204" pitchFamily="34" charset="0"/>
              <a:buChar char="•"/>
            </a:pPr>
            <a:r>
              <a:rPr lang="en-US" sz="2800" dirty="0" smtClean="0">
                <a:solidFill>
                  <a:srgbClr val="0071BC"/>
                </a:solidFill>
              </a:rPr>
              <a:t>Tunable </a:t>
            </a:r>
            <a:r>
              <a:rPr lang="en-US" sz="2800" dirty="0">
                <a:solidFill>
                  <a:srgbClr val="0071BC"/>
                </a:solidFill>
              </a:rPr>
              <a:t>consistency </a:t>
            </a:r>
            <a:r>
              <a:rPr lang="en-US" sz="2800" dirty="0" smtClean="0">
                <a:solidFill>
                  <a:srgbClr val="0071BC"/>
                </a:solidFill>
              </a:rPr>
              <a:t> </a:t>
            </a:r>
          </a:p>
          <a:p>
            <a:pPr marL="457200" indent="-457200">
              <a:lnSpc>
                <a:spcPct val="125000"/>
              </a:lnSpc>
              <a:spcBef>
                <a:spcPts val="0"/>
              </a:spcBef>
              <a:buFont typeface="Arial" panose="020B0604020202020204" pitchFamily="34" charset="0"/>
              <a:buChar char="•"/>
            </a:pPr>
            <a:r>
              <a:rPr lang="en-US" sz="2800" dirty="0" smtClean="0">
                <a:solidFill>
                  <a:srgbClr val="0071BC"/>
                </a:solidFill>
              </a:rPr>
              <a:t>Designed </a:t>
            </a:r>
            <a:r>
              <a:rPr lang="en-US" sz="2800" dirty="0">
                <a:solidFill>
                  <a:srgbClr val="0071BC"/>
                </a:solidFill>
              </a:rPr>
              <a:t>to </a:t>
            </a:r>
            <a:r>
              <a:rPr lang="en-US" sz="2800" dirty="0" smtClean="0">
                <a:solidFill>
                  <a:srgbClr val="0071BC"/>
                </a:solidFill>
              </a:rPr>
              <a:t>scale</a:t>
            </a:r>
            <a:endParaRPr lang="en-US" sz="2800" dirty="0" smtClean="0">
              <a:solidFill>
                <a:srgbClr val="0071BC"/>
              </a:solidFill>
            </a:endParaRPr>
          </a:p>
        </p:txBody>
      </p:sp>
    </p:spTree>
    <p:extLst>
      <p:ext uri="{BB962C8B-B14F-4D97-AF65-F5344CB8AC3E}">
        <p14:creationId xmlns:p14="http://schemas.microsoft.com/office/powerpoint/2010/main" val="3558681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76"/>
          <p:cNvSpPr txBox="1"/>
          <p:nvPr/>
        </p:nvSpPr>
        <p:spPr>
          <a:xfrm>
            <a:off x="4089776" y="3245945"/>
            <a:ext cx="36576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Reliable &amp; </a:t>
            </a:r>
          </a:p>
          <a:p>
            <a:pPr>
              <a:spcBef>
                <a:spcPts val="0"/>
              </a:spcBef>
            </a:pPr>
            <a:r>
              <a:rPr lang="en-US" sz="1800" b="1" dirty="0">
                <a:gradFill>
                  <a:gsLst>
                    <a:gs pos="0">
                      <a:srgbClr val="FFFFFF"/>
                    </a:gs>
                    <a:gs pos="100000">
                      <a:srgbClr val="FFFFFF"/>
                    </a:gs>
                  </a:gsLst>
                  <a:lin ang="5400000" scaled="1"/>
                </a:gradFill>
                <a:latin typeface="+mj-lt"/>
              </a:rPr>
              <a:t>Predictable Performance</a:t>
            </a:r>
          </a:p>
        </p:txBody>
      </p:sp>
      <p:sp>
        <p:nvSpPr>
          <p:cNvPr id="16" name="TextBox 15"/>
          <p:cNvSpPr txBox="1"/>
          <p:nvPr/>
        </p:nvSpPr>
        <p:spPr>
          <a:xfrm>
            <a:off x="4089775" y="4110146"/>
            <a:ext cx="3657600"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Fast, predictable performance</a:t>
            </a:r>
          </a:p>
          <a:p>
            <a:pPr>
              <a:lnSpc>
                <a:spcPct val="90000"/>
              </a:lnSpc>
            </a:pPr>
            <a:r>
              <a:rPr lang="en-US" sz="1800" dirty="0">
                <a:solidFill>
                  <a:schemeClr val="tx1"/>
                </a:solidFill>
              </a:rPr>
              <a:t>Tunable </a:t>
            </a:r>
            <a:r>
              <a:rPr lang="en-US" sz="1800" dirty="0" smtClean="0">
                <a:solidFill>
                  <a:schemeClr val="tx1"/>
                </a:solidFill>
              </a:rPr>
              <a:t>consistency</a:t>
            </a:r>
            <a:endParaRPr lang="en-US" sz="1800" dirty="0">
              <a:solidFill>
                <a:schemeClr val="tx1"/>
              </a:solidFill>
            </a:endParaRPr>
          </a:p>
          <a:p>
            <a:pPr>
              <a:lnSpc>
                <a:spcPct val="90000"/>
              </a:lnSpc>
            </a:pPr>
            <a:r>
              <a:rPr lang="en-US" sz="1800" dirty="0" smtClean="0">
                <a:solidFill>
                  <a:schemeClr val="tx1"/>
                </a:solidFill>
              </a:rPr>
              <a:t>Elastic scale</a:t>
            </a:r>
            <a:endParaRPr lang="en-US" sz="1800" dirty="0">
              <a:solidFill>
                <a:schemeClr val="tx1"/>
              </a:solidFill>
            </a:endParaRPr>
          </a:p>
        </p:txBody>
      </p:sp>
      <p:sp>
        <p:nvSpPr>
          <p:cNvPr id="2" name="Title 1"/>
          <p:cNvSpPr>
            <a:spLocks noGrp="1"/>
          </p:cNvSpPr>
          <p:nvPr>
            <p:ph type="title"/>
          </p:nvPr>
        </p:nvSpPr>
        <p:spPr>
          <a:xfrm>
            <a:off x="304007" y="317642"/>
            <a:ext cx="11079822" cy="1325563"/>
          </a:xfrm>
        </p:spPr>
        <p:txBody>
          <a:bodyPr/>
          <a:lstStyle/>
          <a:p>
            <a:r>
              <a:rPr lang="en-US" dirty="0" smtClean="0"/>
              <a:t>DocumentDB</a:t>
            </a:r>
            <a:endParaRPr lang="en-US" dirty="0"/>
          </a:p>
        </p:txBody>
      </p:sp>
      <p:sp>
        <p:nvSpPr>
          <p:cNvPr id="12" name="Rectangle 11"/>
          <p:cNvSpPr/>
          <p:nvPr/>
        </p:nvSpPr>
        <p:spPr>
          <a:xfrm>
            <a:off x="361692" y="1450995"/>
            <a:ext cx="11470935" cy="1461939"/>
          </a:xfrm>
          <a:prstGeom prst="rect">
            <a:avLst/>
          </a:prstGeom>
        </p:spPr>
        <p:txBody>
          <a:bodyPr wrap="square">
            <a:spAutoFit/>
          </a:bodyPr>
          <a:lstStyle/>
          <a:p>
            <a:pPr>
              <a:spcAft>
                <a:spcPts val="600"/>
              </a:spcAft>
            </a:pPr>
            <a:r>
              <a:rPr lang="en-US" sz="2800" dirty="0" smtClean="0">
                <a:solidFill>
                  <a:schemeClr val="bg1"/>
                </a:solidFill>
                <a:latin typeface="+mj-lt"/>
                <a:ea typeface="Calibri" panose="020F0502020204030204" pitchFamily="34" charset="0"/>
                <a:cs typeface="Segoe UI Semibold" panose="020B0702040204020203" pitchFamily="34" charset="0"/>
              </a:rPr>
              <a:t>NoSQL </a:t>
            </a:r>
            <a:r>
              <a:rPr lang="en-US" sz="2800" dirty="0">
                <a:solidFill>
                  <a:schemeClr val="bg1"/>
                </a:solidFill>
                <a:latin typeface="+mj-lt"/>
                <a:ea typeface="Calibri" panose="020F0502020204030204" pitchFamily="34" charset="0"/>
                <a:cs typeface="Segoe UI Semibold" panose="020B0702040204020203" pitchFamily="34" charset="0"/>
              </a:rPr>
              <a:t>document </a:t>
            </a:r>
            <a:r>
              <a:rPr lang="en-US" sz="2800" dirty="0" smtClean="0">
                <a:solidFill>
                  <a:schemeClr val="bg1"/>
                </a:solidFill>
                <a:latin typeface="+mj-lt"/>
                <a:ea typeface="Calibri" panose="020F0502020204030204" pitchFamily="34" charset="0"/>
                <a:cs typeface="Segoe UI Semibold" panose="020B0702040204020203" pitchFamily="34" charset="0"/>
              </a:rPr>
              <a:t>database-as-a-service</a:t>
            </a:r>
            <a:endParaRPr lang="en-US" sz="2800" dirty="0">
              <a:solidFill>
                <a:schemeClr val="bg1"/>
              </a:solidFill>
              <a:latin typeface="+mj-lt"/>
              <a:ea typeface="Calibri" panose="020F0502020204030204" pitchFamily="34" charset="0"/>
              <a:cs typeface="Calibri" panose="020F0502020204030204" pitchFamily="34" charset="0"/>
            </a:endParaRPr>
          </a:p>
          <a:p>
            <a:pPr>
              <a:spcAft>
                <a:spcPts val="600"/>
              </a:spcAft>
            </a:pPr>
            <a:r>
              <a:rPr lang="en-US" sz="2800" dirty="0" smtClean="0">
                <a:solidFill>
                  <a:schemeClr val="bg1"/>
                </a:solidFill>
                <a:latin typeface="+mj-lt"/>
              </a:rPr>
              <a:t>First </a:t>
            </a:r>
            <a:r>
              <a:rPr lang="en-US" sz="2800" dirty="0">
                <a:solidFill>
                  <a:schemeClr val="bg1"/>
                </a:solidFill>
                <a:latin typeface="+mj-lt"/>
              </a:rPr>
              <a:t>of its kind database service to offer native support for JavaScript, SQL query and transactions over </a:t>
            </a:r>
            <a:r>
              <a:rPr lang="en-US" sz="2800" dirty="0" smtClean="0">
                <a:solidFill>
                  <a:schemeClr val="bg1"/>
                </a:solidFill>
                <a:latin typeface="+mj-lt"/>
              </a:rPr>
              <a:t>JSON documents.</a:t>
            </a:r>
            <a:endParaRPr lang="en-US" sz="2800" dirty="0">
              <a:solidFill>
                <a:schemeClr val="bg1"/>
              </a:solidFill>
              <a:latin typeface="+mj-lt"/>
            </a:endParaRPr>
          </a:p>
        </p:txBody>
      </p:sp>
      <p:sp>
        <p:nvSpPr>
          <p:cNvPr id="14" name="TextBox 13"/>
          <p:cNvSpPr txBox="1"/>
          <p:nvPr/>
        </p:nvSpPr>
        <p:spPr>
          <a:xfrm>
            <a:off x="486275" y="4110147"/>
            <a:ext cx="3428998"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Q</a:t>
            </a:r>
            <a:r>
              <a:rPr lang="en-US" sz="1800" dirty="0" smtClean="0">
                <a:solidFill>
                  <a:schemeClr val="tx1"/>
                </a:solidFill>
              </a:rPr>
              <a:t>uery JSON data with no secondary indices</a:t>
            </a:r>
            <a:endParaRPr lang="en-US" sz="1800" dirty="0">
              <a:solidFill>
                <a:schemeClr val="tx1"/>
              </a:solidFill>
            </a:endParaRPr>
          </a:p>
          <a:p>
            <a:pPr>
              <a:lnSpc>
                <a:spcPct val="90000"/>
              </a:lnSpc>
            </a:pPr>
            <a:r>
              <a:rPr lang="en-US" sz="1800" dirty="0">
                <a:solidFill>
                  <a:schemeClr val="tx1"/>
                </a:solidFill>
              </a:rPr>
              <a:t>Native </a:t>
            </a:r>
            <a:r>
              <a:rPr lang="en-US" sz="1800" dirty="0" smtClean="0">
                <a:solidFill>
                  <a:schemeClr val="tx1"/>
                </a:solidFill>
              </a:rPr>
              <a:t>JavaScript transactional </a:t>
            </a:r>
            <a:r>
              <a:rPr lang="en-US" sz="1800" dirty="0">
                <a:solidFill>
                  <a:schemeClr val="tx1"/>
                </a:solidFill>
              </a:rPr>
              <a:t>processing</a:t>
            </a:r>
          </a:p>
          <a:p>
            <a:pPr>
              <a:lnSpc>
                <a:spcPct val="90000"/>
              </a:lnSpc>
            </a:pPr>
            <a:r>
              <a:rPr lang="en-US" sz="1800" dirty="0" smtClean="0">
                <a:solidFill>
                  <a:schemeClr val="tx1"/>
                </a:solidFill>
              </a:rPr>
              <a:t>Familiar SQL-based query language</a:t>
            </a:r>
            <a:endParaRPr lang="en-US" sz="1800" dirty="0">
              <a:solidFill>
                <a:schemeClr val="tx1"/>
              </a:solidFill>
            </a:endParaRPr>
          </a:p>
        </p:txBody>
      </p:sp>
      <p:sp>
        <p:nvSpPr>
          <p:cNvPr id="15" name="TextBox 14"/>
          <p:cNvSpPr txBox="1"/>
          <p:nvPr/>
        </p:nvSpPr>
        <p:spPr>
          <a:xfrm>
            <a:off x="7921877" y="4118504"/>
            <a:ext cx="3429001" cy="2207468"/>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90000"/>
              </a:lnSpc>
              <a:spcAft>
                <a:spcPts val="1000"/>
              </a:spcAft>
              <a:defRPr sz="1400" kern="0">
                <a:solidFill>
                  <a:srgbClr val="505050"/>
                </a:solidFill>
              </a:defRPr>
            </a:lvl1pPr>
          </a:lstStyle>
          <a:p>
            <a:r>
              <a:rPr lang="en-US" sz="1800" dirty="0">
                <a:solidFill>
                  <a:schemeClr val="tx1"/>
                </a:solidFill>
              </a:rPr>
              <a:t>Build with familiar </a:t>
            </a:r>
            <a:r>
              <a:rPr lang="en-US" sz="1800" dirty="0" smtClean="0">
                <a:solidFill>
                  <a:schemeClr val="tx1"/>
                </a:solidFill>
              </a:rPr>
              <a:t>tools – REST, JSON, JavaScript</a:t>
            </a:r>
            <a:endParaRPr lang="en-US" sz="1800" dirty="0">
              <a:solidFill>
                <a:schemeClr val="tx1"/>
              </a:solidFill>
            </a:endParaRPr>
          </a:p>
          <a:p>
            <a:r>
              <a:rPr lang="en-US" sz="1800" dirty="0">
                <a:solidFill>
                  <a:schemeClr val="tx1"/>
                </a:solidFill>
              </a:rPr>
              <a:t>Easy to start and </a:t>
            </a:r>
            <a:r>
              <a:rPr lang="en-US" sz="1800" dirty="0" smtClean="0">
                <a:solidFill>
                  <a:schemeClr val="tx1"/>
                </a:solidFill>
              </a:rPr>
              <a:t>fully-managed</a:t>
            </a:r>
            <a:endParaRPr lang="en-US" sz="1800" dirty="0">
              <a:solidFill>
                <a:schemeClr val="tx1"/>
              </a:solidFill>
            </a:endParaRPr>
          </a:p>
          <a:p>
            <a:r>
              <a:rPr lang="en-US" sz="1800" dirty="0">
                <a:solidFill>
                  <a:schemeClr val="tx1"/>
                </a:solidFill>
              </a:rPr>
              <a:t>Enterprise-grade Azure platform</a:t>
            </a:r>
          </a:p>
        </p:txBody>
      </p:sp>
      <p:sp>
        <p:nvSpPr>
          <p:cNvPr id="17" name="TextBox 475"/>
          <p:cNvSpPr txBox="1"/>
          <p:nvPr/>
        </p:nvSpPr>
        <p:spPr>
          <a:xfrm>
            <a:off x="486273" y="3245946"/>
            <a:ext cx="3428996" cy="749613"/>
          </a:xfrm>
          <a:prstGeom prst="rect">
            <a:avLst/>
          </a:prstGeom>
          <a:solidFill>
            <a:schemeClr val="accent1"/>
          </a:solidFill>
        </p:spPr>
        <p:txBody>
          <a:bodyPr wrap="square" lIns="182832" tIns="182832" rIns="182832" bIns="182832" rtlCol="0" anchor="ctr">
            <a:noAutofit/>
          </a:bodyPr>
          <a:lstStyle/>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Rich </a:t>
            </a:r>
            <a:r>
              <a:rPr lang="en-US" b="1" kern="0" dirty="0" smtClean="0">
                <a:gradFill>
                  <a:gsLst>
                    <a:gs pos="0">
                      <a:srgbClr val="FFFFFF"/>
                    </a:gs>
                    <a:gs pos="100000">
                      <a:srgbClr val="FFFFFF"/>
                    </a:gs>
                  </a:gsLst>
                  <a:lin ang="5400000" scaled="1"/>
                </a:gradFill>
                <a:latin typeface="+mj-lt"/>
                <a:cs typeface="Segoe UI" panose="020B0502040204020203" pitchFamily="34" charset="0"/>
              </a:rPr>
              <a:t>Query </a:t>
            </a:r>
            <a:r>
              <a:rPr lang="en-US" b="1" kern="0" dirty="0">
                <a:gradFill>
                  <a:gsLst>
                    <a:gs pos="0">
                      <a:srgbClr val="FFFFFF"/>
                    </a:gs>
                    <a:gs pos="100000">
                      <a:srgbClr val="FFFFFF"/>
                    </a:gs>
                  </a:gsLst>
                  <a:lin ang="5400000" scaled="1"/>
                </a:gradFill>
                <a:latin typeface="+mj-lt"/>
                <a:cs typeface="Segoe UI" panose="020B0502040204020203" pitchFamily="34" charset="0"/>
              </a:rPr>
              <a:t>and Transactions </a:t>
            </a:r>
          </a:p>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over </a:t>
            </a:r>
            <a:r>
              <a:rPr lang="en-US" b="1" kern="0" dirty="0" smtClean="0">
                <a:gradFill>
                  <a:gsLst>
                    <a:gs pos="0">
                      <a:srgbClr val="FFFFFF"/>
                    </a:gs>
                    <a:gs pos="100000">
                      <a:srgbClr val="FFFFFF"/>
                    </a:gs>
                  </a:gsLst>
                  <a:lin ang="5400000" scaled="1"/>
                </a:gradFill>
                <a:latin typeface="+mj-lt"/>
                <a:cs typeface="Segoe UI" panose="020B0502040204020203" pitchFamily="34" charset="0"/>
              </a:rPr>
              <a:t>JSON </a:t>
            </a:r>
            <a:r>
              <a:rPr lang="en-US" b="1" kern="0" dirty="0">
                <a:gradFill>
                  <a:gsLst>
                    <a:gs pos="0">
                      <a:srgbClr val="FFFFFF"/>
                    </a:gs>
                    <a:gs pos="100000">
                      <a:srgbClr val="FFFFFF"/>
                    </a:gs>
                  </a:gsLst>
                  <a:lin ang="5400000" scaled="1"/>
                </a:gradFill>
                <a:latin typeface="+mj-lt"/>
                <a:cs typeface="Segoe UI" panose="020B0502040204020203" pitchFamily="34" charset="0"/>
              </a:rPr>
              <a:t>Data</a:t>
            </a:r>
          </a:p>
        </p:txBody>
      </p:sp>
      <p:sp>
        <p:nvSpPr>
          <p:cNvPr id="18" name="TextBox 477"/>
          <p:cNvSpPr txBox="1"/>
          <p:nvPr/>
        </p:nvSpPr>
        <p:spPr>
          <a:xfrm>
            <a:off x="7921877" y="3251834"/>
            <a:ext cx="34290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Rapid Development</a:t>
            </a:r>
          </a:p>
        </p:txBody>
      </p:sp>
    </p:spTree>
    <p:extLst>
      <p:ext uri="{BB962C8B-B14F-4D97-AF65-F5344CB8AC3E}">
        <p14:creationId xmlns:p14="http://schemas.microsoft.com/office/powerpoint/2010/main" val="3786419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DocumentDB: A Document Store</a:t>
            </a:r>
            <a:endParaRPr lang="en-US" dirty="0"/>
          </a:p>
        </p:txBody>
      </p:sp>
      <p:sp>
        <p:nvSpPr>
          <p:cNvPr id="404" name="Rectangle 403"/>
          <p:cNvSpPr/>
          <p:nvPr/>
        </p:nvSpPr>
        <p:spPr bwMode="auto">
          <a:xfrm>
            <a:off x="4318184" y="2227571"/>
            <a:ext cx="7432425" cy="4261024"/>
          </a:xfrm>
          <a:prstGeom prst="rect">
            <a:avLst/>
          </a:prstGeom>
          <a:solidFill>
            <a:schemeClr val="accent1"/>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sp>
        <p:nvSpPr>
          <p:cNvPr id="2" name="TextBox 1"/>
          <p:cNvSpPr txBox="1"/>
          <p:nvPr/>
        </p:nvSpPr>
        <p:spPr>
          <a:xfrm>
            <a:off x="4353509" y="1785458"/>
            <a:ext cx="7334516" cy="390698"/>
          </a:xfrm>
          <a:prstGeom prst="rect">
            <a:avLst/>
          </a:prstGeom>
          <a:noFill/>
        </p:spPr>
        <p:txBody>
          <a:bodyPr wrap="none" lIns="121882" tIns="60940" rIns="121882" bIns="60940" rtlCol="0">
            <a:noAutofit/>
          </a:bodyPr>
          <a:lstStyle/>
          <a:p>
            <a:pPr algn="ctr">
              <a:buClr>
                <a:srgbClr val="FFFFFF"/>
              </a:buClr>
            </a:pPr>
            <a:r>
              <a:rPr lang="en-US" dirty="0">
                <a:solidFill>
                  <a:schemeClr val="bg2"/>
                </a:solidFill>
                <a:cs typeface="Segoe UI" pitchFamily="34" charset="0"/>
              </a:rPr>
              <a:t>Collections</a:t>
            </a:r>
          </a:p>
        </p:txBody>
      </p:sp>
      <p:sp>
        <p:nvSpPr>
          <p:cNvPr id="90" name="TextBox 89"/>
          <p:cNvSpPr txBox="1"/>
          <p:nvPr/>
        </p:nvSpPr>
        <p:spPr>
          <a:xfrm>
            <a:off x="4233550" y="2271817"/>
            <a:ext cx="375944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1</a:t>
            </a:r>
          </a:p>
        </p:txBody>
      </p:sp>
      <p:sp>
        <p:nvSpPr>
          <p:cNvPr id="80" name="TextBox 79"/>
          <p:cNvSpPr txBox="1"/>
          <p:nvPr/>
        </p:nvSpPr>
        <p:spPr>
          <a:xfrm>
            <a:off x="8257286" y="2271815"/>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2</a:t>
            </a:r>
          </a:p>
        </p:txBody>
      </p:sp>
      <p:grpSp>
        <p:nvGrpSpPr>
          <p:cNvPr id="10" name="Group 9"/>
          <p:cNvGrpSpPr/>
          <p:nvPr/>
        </p:nvGrpSpPr>
        <p:grpSpPr>
          <a:xfrm>
            <a:off x="4282845" y="4357281"/>
            <a:ext cx="3915487" cy="758875"/>
            <a:chOff x="4416397" y="4044227"/>
            <a:chExt cx="3969555" cy="769354"/>
          </a:xfrm>
        </p:grpSpPr>
        <p:sp>
          <p:nvSpPr>
            <p:cNvPr id="76" name="Rectangle 75"/>
            <p:cNvSpPr/>
            <p:nvPr/>
          </p:nvSpPr>
          <p:spPr>
            <a:xfrm>
              <a:off x="4446676" y="4474979"/>
              <a:ext cx="3939276" cy="338602"/>
            </a:xfrm>
            <a:prstGeom prst="rect">
              <a:avLst/>
            </a:prstGeom>
          </p:spPr>
          <p:txBody>
            <a:bodyPr wrap="square">
              <a:spAutoFit/>
            </a:bodyPr>
            <a:lstStyle/>
            <a:p>
              <a:endParaRPr lang="en-US" sz="1600" dirty="0">
                <a:solidFill>
                  <a:srgbClr val="FFFFFF"/>
                </a:solidFill>
                <a:latin typeface="Courier New" panose="02070309020205020404" pitchFamily="49" charset="0"/>
                <a:ea typeface="MS Mincho" panose="02020609040205080304" pitchFamily="49" charset="-128"/>
              </a:endParaRPr>
            </a:p>
          </p:txBody>
        </p:sp>
        <p:sp>
          <p:nvSpPr>
            <p:cNvPr id="81" name="TextBox 80"/>
            <p:cNvSpPr txBox="1"/>
            <p:nvPr/>
          </p:nvSpPr>
          <p:spPr>
            <a:xfrm>
              <a:off x="4416397" y="4044227"/>
              <a:ext cx="3811351" cy="400126"/>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3</a:t>
              </a:r>
            </a:p>
          </p:txBody>
        </p:sp>
      </p:grpSp>
      <p:sp>
        <p:nvSpPr>
          <p:cNvPr id="83" name="TextBox 82"/>
          <p:cNvSpPr txBox="1"/>
          <p:nvPr/>
        </p:nvSpPr>
        <p:spPr>
          <a:xfrm>
            <a:off x="8257287" y="4352306"/>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4</a:t>
            </a:r>
          </a:p>
        </p:txBody>
      </p:sp>
      <p:grpSp>
        <p:nvGrpSpPr>
          <p:cNvPr id="5" name="Group 4"/>
          <p:cNvGrpSpPr/>
          <p:nvPr/>
        </p:nvGrpSpPr>
        <p:grpSpPr>
          <a:xfrm>
            <a:off x="4063119" y="1370531"/>
            <a:ext cx="7925305" cy="5307715"/>
            <a:chOff x="4060858" y="1244731"/>
            <a:chExt cx="8034748" cy="5381004"/>
          </a:xfrm>
        </p:grpSpPr>
        <p:sp>
          <p:nvSpPr>
            <p:cNvPr id="27" name="TextBox 26"/>
            <p:cNvSpPr txBox="1"/>
            <p:nvPr/>
          </p:nvSpPr>
          <p:spPr>
            <a:xfrm>
              <a:off x="4060858" y="1244731"/>
              <a:ext cx="8006072" cy="298765"/>
            </a:xfrm>
            <a:prstGeom prst="rect">
              <a:avLst/>
            </a:prstGeom>
            <a:noFill/>
          </p:spPr>
          <p:txBody>
            <a:bodyPr wrap="square" rtlCol="0">
              <a:spAutoFit/>
            </a:bodyPr>
            <a:lstStyle/>
            <a:p>
              <a:pPr algn="ctr">
                <a:lnSpc>
                  <a:spcPts val="1500"/>
                </a:lnSpc>
              </a:pPr>
              <a:r>
                <a:rPr lang="en-US" sz="2000" dirty="0">
                  <a:solidFill>
                    <a:schemeClr val="bg2"/>
                  </a:solidFill>
                  <a:ea typeface="Segoe UI" pitchFamily="34" charset="0"/>
                  <a:cs typeface="Segoe UI" pitchFamily="34" charset="0"/>
                </a:rPr>
                <a:t>DocumentDB</a:t>
              </a:r>
              <a:endParaRPr lang="en-US" sz="2400" dirty="0">
                <a:solidFill>
                  <a:schemeClr val="bg2"/>
                </a:solidFill>
                <a:ea typeface="Segoe UI" pitchFamily="34" charset="0"/>
                <a:cs typeface="Segoe UI" pitchFamily="34" charset="0"/>
              </a:endParaRPr>
            </a:p>
          </p:txBody>
        </p:sp>
        <p:sp>
          <p:nvSpPr>
            <p:cNvPr id="28" name="Rectangle 27"/>
            <p:cNvSpPr/>
            <p:nvPr/>
          </p:nvSpPr>
          <p:spPr bwMode="auto">
            <a:xfrm>
              <a:off x="4089534" y="1635484"/>
              <a:ext cx="8006072" cy="4990251"/>
            </a:xfrm>
            <a:prstGeom prst="rect">
              <a:avLst/>
            </a:prstGeom>
            <a:noFill/>
            <a:ln w="19050" cap="flat" cmpd="sng" algn="ctr">
              <a:solidFill>
                <a:schemeClr val="tx1"/>
              </a:solidFill>
              <a:prstDash val="sysDot"/>
              <a:round/>
              <a:headEnd type="none" w="med" len="med"/>
              <a:tailEnd type="none" w="med" len="med"/>
            </a:ln>
            <a:effectLst/>
          </p:spPr>
          <p:txBody>
            <a:bodyPr vert="horz" wrap="none" lIns="91411" tIns="45706" rIns="91411" bIns="45706" numCol="1" rtlCol="0" anchor="ctr" anchorCtr="0" compatLnSpc="1">
              <a:prstTxWarp prst="textNoShape">
                <a:avLst/>
              </a:prstTxWarp>
              <a:noAutofit/>
            </a:bodyPr>
            <a:lstStyle/>
            <a:p>
              <a:pPr algn="ctr" defTabSz="685610" fontAlgn="base">
                <a:spcBef>
                  <a:spcPct val="0"/>
                </a:spcBef>
                <a:spcAft>
                  <a:spcPct val="0"/>
                </a:spcAft>
              </a:pPr>
              <a:r>
                <a:rPr lang="en-US" sz="1574" dirty="0">
                  <a:solidFill>
                    <a:schemeClr val="accent1"/>
                  </a:solidFill>
                  <a:cs typeface="Segoe UI" pitchFamily="34" charset="0"/>
                </a:rPr>
                <a:t> </a:t>
              </a:r>
            </a:p>
          </p:txBody>
        </p:sp>
      </p:grpSp>
      <p:sp>
        <p:nvSpPr>
          <p:cNvPr id="7" name="TextBox 6"/>
          <p:cNvSpPr txBox="1"/>
          <p:nvPr/>
        </p:nvSpPr>
        <p:spPr>
          <a:xfrm>
            <a:off x="485508" y="4754168"/>
            <a:ext cx="1694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solidFill>
                  <a:schemeClr val="bg2"/>
                </a:solidFill>
              </a:rPr>
              <a:t>Application</a:t>
            </a:r>
          </a:p>
        </p:txBody>
      </p:sp>
      <p:grpSp>
        <p:nvGrpSpPr>
          <p:cNvPr id="21" name="Group 20"/>
          <p:cNvGrpSpPr/>
          <p:nvPr/>
        </p:nvGrpSpPr>
        <p:grpSpPr>
          <a:xfrm>
            <a:off x="1851397" y="3222823"/>
            <a:ext cx="2366668" cy="651784"/>
            <a:chOff x="1796763" y="2855216"/>
            <a:chExt cx="2366668" cy="651784"/>
          </a:xfrm>
        </p:grpSpPr>
        <p:sp>
          <p:nvSpPr>
            <p:cNvPr id="44" name="TextBox 43"/>
            <p:cNvSpPr txBox="1"/>
            <p:nvPr/>
          </p:nvSpPr>
          <p:spPr>
            <a:xfrm>
              <a:off x="1796763" y="2855216"/>
              <a:ext cx="2366668" cy="572464"/>
            </a:xfrm>
            <a:prstGeom prst="rect">
              <a:avLst/>
            </a:prstGeom>
            <a:noFill/>
          </p:spPr>
          <p:txBody>
            <a:bodyPr wrap="square" lIns="182880" tIns="146304" rIns="182880" bIns="146304" rtlCol="0">
              <a:spAutoFit/>
            </a:bodyPr>
            <a:lstStyle/>
            <a:p>
              <a:pPr algn="ctr">
                <a:lnSpc>
                  <a:spcPct val="90000"/>
                </a:lnSpc>
              </a:pPr>
              <a:r>
                <a:rPr lang="en-US" sz="2000" dirty="0" smtClean="0">
                  <a:solidFill>
                    <a:schemeClr val="bg2"/>
                  </a:solidFill>
                </a:rPr>
                <a:t>SQL query</a:t>
              </a:r>
            </a:p>
          </p:txBody>
        </p:sp>
        <p:cxnSp>
          <p:nvCxnSpPr>
            <p:cNvPr id="20" name="Straight Arrow Connector 19"/>
            <p:cNvCxnSpPr/>
            <p:nvPr/>
          </p:nvCxnSpPr>
          <p:spPr>
            <a:xfrm>
              <a:off x="2333671" y="3507000"/>
              <a:ext cx="1502861" cy="0"/>
            </a:xfrm>
            <a:prstGeom prst="straightConnector1">
              <a:avLst/>
            </a:prstGeom>
            <a:ln w="984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323082" y="4363042"/>
            <a:ext cx="1502861" cy="0"/>
          </a:xfrm>
          <a:prstGeom prst="straightConnector1">
            <a:avLst/>
          </a:prstGeom>
          <a:ln w="98425">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01078" y="2690089"/>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"John",</a:t>
            </a:r>
          </a:p>
          <a:p>
            <a:pPr defTabSz="274320"/>
            <a:r>
              <a:rPr lang="en-US" sz="1400" dirty="0">
                <a:solidFill>
                  <a:schemeClr val="accent1"/>
                </a:solidFill>
                <a:latin typeface="Consolas" panose="020B0609020204030204" pitchFamily="49" charset="0"/>
                <a:cs typeface="Consolas" panose="020B0609020204030204" pitchFamily="49" charset="0"/>
              </a:rPr>
              <a:t>  "country": "Canada",</a:t>
            </a:r>
          </a:p>
          <a:p>
            <a:pPr defTabSz="274320"/>
            <a:r>
              <a:rPr lang="en-US" sz="1400" dirty="0">
                <a:solidFill>
                  <a:schemeClr val="accent1"/>
                </a:solidFill>
                <a:latin typeface="Consolas" panose="020B0609020204030204" pitchFamily="49" charset="0"/>
                <a:cs typeface="Consolas" panose="020B0609020204030204" pitchFamily="49" charset="0"/>
              </a:rPr>
              <a:t>  "age": 43,</a:t>
            </a:r>
          </a:p>
          <a:p>
            <a:pPr defTabSz="274320"/>
            <a:r>
              <a:rPr lang="en-US" sz="1400" dirty="0">
                <a:solidFill>
                  <a:schemeClr val="accent1"/>
                </a:solidFill>
                <a:latin typeface="Consolas" panose="020B0609020204030204" pitchFamily="49" charset="0"/>
                <a:cs typeface="Consolas" panose="020B0609020204030204" pitchFamily="49" charset="0"/>
              </a:rPr>
              <a:t>  "lastUse": "March 4, 2014"</a:t>
            </a:r>
          </a:p>
          <a:p>
            <a:pPr defTabSz="274320"/>
            <a:r>
              <a:rPr lang="en-US" sz="1400" dirty="0" smtClean="0">
                <a:solidFill>
                  <a:schemeClr val="accent1"/>
                </a:solidFill>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p:txBody>
      </p:sp>
      <p:sp>
        <p:nvSpPr>
          <p:cNvPr id="40" name="TextBox 39"/>
          <p:cNvSpPr txBox="1"/>
          <p:nvPr/>
        </p:nvSpPr>
        <p:spPr>
          <a:xfrm>
            <a:off x="4498838" y="479331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smtClean="0">
                <a:solidFill>
                  <a:schemeClr val="accent1"/>
                </a:solidFill>
                <a:latin typeface="Consolas" panose="020B0609020204030204" pitchFamily="49" charset="0"/>
                <a:cs typeface="Consolas" panose="020B0609020204030204" pitchFamily="49" charset="0"/>
              </a:rPr>
              <a:t>{</a:t>
            </a:r>
          </a:p>
          <a:p>
            <a:pPr defTabSz="274320"/>
            <a:r>
              <a:rPr lang="en-US" sz="1400" dirty="0" smtClean="0">
                <a:solidFill>
                  <a:schemeClr val="accent1"/>
                </a:solidFill>
                <a:latin typeface="Consolas" panose="020B0609020204030204" pitchFamily="49" charset="0"/>
                <a:cs typeface="Consolas" panose="020B0609020204030204" pitchFamily="49" charset="0"/>
              </a:rPr>
              <a:t>  "name": "Lou",</a:t>
            </a:r>
          </a:p>
          <a:p>
            <a:pPr defTabSz="274320"/>
            <a:r>
              <a:rPr lang="en-US" sz="1400" dirty="0" smtClean="0">
                <a:solidFill>
                  <a:schemeClr val="accent1"/>
                </a:solidFill>
                <a:latin typeface="Consolas" panose="020B0609020204030204" pitchFamily="49" charset="0"/>
                <a:cs typeface="Consolas" panose="020B0609020204030204" pitchFamily="49" charset="0"/>
              </a:rPr>
              <a:t>  "country": "Australia",</a:t>
            </a:r>
          </a:p>
          <a:p>
            <a:pPr defTabSz="274320"/>
            <a:r>
              <a:rPr lang="en-US" sz="1400" dirty="0" smtClean="0">
                <a:solidFill>
                  <a:schemeClr val="accent1"/>
                </a:solidFill>
                <a:latin typeface="Consolas" panose="020B0609020204030204" pitchFamily="49" charset="0"/>
                <a:cs typeface="Consolas" panose="020B0609020204030204" pitchFamily="49" charset="0"/>
              </a:rPr>
              <a:t>  "age": 51,</a:t>
            </a:r>
          </a:p>
          <a:p>
            <a:pPr defTabSz="274320"/>
            <a:r>
              <a:rPr lang="en-US" sz="1400" dirty="0" smtClean="0">
                <a:solidFill>
                  <a:schemeClr val="accent1"/>
                </a:solidFill>
                <a:latin typeface="Consolas" panose="020B0609020204030204" pitchFamily="49" charset="0"/>
                <a:cs typeface="Consolas" panose="020B0609020204030204" pitchFamily="49" charset="0"/>
              </a:rPr>
              <a:t>  "firstUse": "May 8, 2013"</a:t>
            </a:r>
          </a:p>
          <a:p>
            <a:pPr defTabSz="274320"/>
            <a:r>
              <a:rPr lang="en-US" sz="1400" dirty="0" smtClean="0">
                <a:solidFill>
                  <a:schemeClr val="accent1"/>
                </a:solidFill>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p:txBody>
      </p:sp>
      <p:sp>
        <p:nvSpPr>
          <p:cNvPr id="42" name="TextBox 41"/>
          <p:cNvSpPr txBox="1"/>
          <p:nvPr/>
        </p:nvSpPr>
        <p:spPr>
          <a:xfrm>
            <a:off x="8081968" y="478890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"docCount": 3,</a:t>
            </a:r>
          </a:p>
          <a:p>
            <a:pPr defTabSz="274320"/>
            <a:r>
              <a:rPr lang="en-US" sz="1400" dirty="0">
                <a:solidFill>
                  <a:schemeClr val="accent1"/>
                </a:solidFill>
                <a:latin typeface="Consolas" panose="020B0609020204030204" pitchFamily="49" charset="0"/>
                <a:cs typeface="Consolas" panose="020B0609020204030204" pitchFamily="49" charset="0"/>
              </a:rPr>
              <a:t> "last": "May 1, 2014"</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sp>
        <p:nvSpPr>
          <p:cNvPr id="43" name="TextBox 42"/>
          <p:cNvSpPr txBox="1"/>
          <p:nvPr/>
        </p:nvSpPr>
        <p:spPr>
          <a:xfrm>
            <a:off x="8100104" y="2683355"/>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"Eva",</a:t>
            </a:r>
          </a:p>
          <a:p>
            <a:pPr defTabSz="274320"/>
            <a:r>
              <a:rPr lang="en-US" sz="1400" dirty="0">
                <a:solidFill>
                  <a:schemeClr val="accent1"/>
                </a:solidFill>
                <a:latin typeface="Consolas" panose="020B0609020204030204" pitchFamily="49" charset="0"/>
                <a:cs typeface="Consolas" panose="020B0609020204030204" pitchFamily="49" charset="0"/>
              </a:rPr>
              <a:t>  "country": "Germany",</a:t>
            </a:r>
          </a:p>
          <a:p>
            <a:pPr defTabSz="274320"/>
            <a:r>
              <a:rPr lang="en-US" sz="1400" dirty="0">
                <a:solidFill>
                  <a:schemeClr val="accent1"/>
                </a:solidFill>
                <a:latin typeface="Consolas" panose="020B0609020204030204" pitchFamily="49" charset="0"/>
                <a:cs typeface="Consolas" panose="020B0609020204030204" pitchFamily="49" charset="0"/>
              </a:rPr>
              <a:t>  "age": 25</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grpSp>
        <p:nvGrpSpPr>
          <p:cNvPr id="33" name="Group 32"/>
          <p:cNvGrpSpPr/>
          <p:nvPr/>
        </p:nvGrpSpPr>
        <p:grpSpPr>
          <a:xfrm>
            <a:off x="2710872" y="4499453"/>
            <a:ext cx="880566" cy="880566"/>
            <a:chOff x="505062" y="2945619"/>
            <a:chExt cx="1032734" cy="1032734"/>
          </a:xfrm>
        </p:grpSpPr>
        <p:sp>
          <p:nvSpPr>
            <p:cNvPr id="34" name="Rectangle 33"/>
            <p:cNvSpPr/>
            <p:nvPr/>
          </p:nvSpPr>
          <p:spPr bwMode="auto">
            <a:xfrm>
              <a:off x="505062" y="2945619"/>
              <a:ext cx="1032734" cy="103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2"/>
                  </a:solidFill>
                  <a:latin typeface="+mj-lt"/>
                  <a:ea typeface="Segoe UI" pitchFamily="34" charset="0"/>
                  <a:cs typeface="Segoe UI" pitchFamily="34" charset="0"/>
                </a:rPr>
                <a:t>JSON</a:t>
              </a:r>
            </a:p>
          </p:txBody>
        </p:sp>
        <p:pic>
          <p:nvPicPr>
            <p:cNvPr id="35" name="Picture 34"/>
            <p:cNvPicPr>
              <a:picLocks noChangeAspect="1"/>
            </p:cNvPicPr>
            <p:nvPr/>
          </p:nvPicPr>
          <p:blipFill>
            <a:blip r:embed="rId3">
              <a:duotone>
                <a:schemeClr val="accent1">
                  <a:shade val="45000"/>
                  <a:satMod val="135000"/>
                </a:schemeClr>
                <a:prstClr val="white"/>
              </a:duotone>
            </a:blip>
            <a:stretch>
              <a:fillRect/>
            </a:stretch>
          </p:blipFill>
          <p:spPr>
            <a:xfrm>
              <a:off x="598502" y="2978641"/>
              <a:ext cx="845855" cy="966691"/>
            </a:xfrm>
            <a:prstGeom prst="rect">
              <a:avLst/>
            </a:prstGeom>
          </p:spPr>
        </p:pic>
      </p:grpSp>
      <p:pic>
        <p:nvPicPr>
          <p:cNvPr id="3" name="Picture 2"/>
          <p:cNvPicPr>
            <a:picLocks noChangeAspect="1"/>
          </p:cNvPicPr>
          <p:nvPr/>
        </p:nvPicPr>
        <p:blipFill>
          <a:blip r:embed="rId4">
            <a:duotone>
              <a:schemeClr val="accent1">
                <a:shade val="45000"/>
                <a:satMod val="135000"/>
              </a:schemeClr>
              <a:prstClr val="white"/>
            </a:duotone>
          </a:blip>
          <a:stretch>
            <a:fillRect/>
          </a:stretch>
        </p:blipFill>
        <p:spPr>
          <a:xfrm>
            <a:off x="625338" y="3743972"/>
            <a:ext cx="1415385" cy="1010196"/>
          </a:xfrm>
          <a:prstGeom prst="rect">
            <a:avLst/>
          </a:prstGeom>
        </p:spPr>
      </p:pic>
    </p:spTree>
    <p:extLst>
      <p:ext uri="{BB962C8B-B14F-4D97-AF65-F5344CB8AC3E}">
        <p14:creationId xmlns:p14="http://schemas.microsoft.com/office/powerpoint/2010/main" val="3567410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074A9"/>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178" y="84841"/>
            <a:ext cx="11795144" cy="6664850"/>
          </a:xfrm>
          <a:prstGeom prst="rect">
            <a:avLst/>
          </a:prstGeom>
        </p:spPr>
      </p:pic>
    </p:spTree>
    <p:extLst>
      <p:ext uri="{BB962C8B-B14F-4D97-AF65-F5344CB8AC3E}">
        <p14:creationId xmlns:p14="http://schemas.microsoft.com/office/powerpoint/2010/main" val="88519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Saving messages to </a:t>
            </a:r>
            <a:r>
              <a:rPr lang="en-US" dirty="0" smtClean="0"/>
              <a:t>Azure </a:t>
            </a:r>
            <a:r>
              <a:rPr lang="en-US" dirty="0" err="1" smtClean="0"/>
              <a:t>DocumentDB</a:t>
            </a:r>
            <a:endParaRPr lang="en-US" dirty="0"/>
          </a:p>
        </p:txBody>
      </p:sp>
    </p:spTree>
    <p:extLst>
      <p:ext uri="{BB962C8B-B14F-4D97-AF65-F5344CB8AC3E}">
        <p14:creationId xmlns:p14="http://schemas.microsoft.com/office/powerpoint/2010/main" val="3335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Setting environment variables </a:t>
            </a:r>
          </a:p>
        </p:txBody>
      </p:sp>
    </p:spTree>
    <p:extLst>
      <p:ext uri="{BB962C8B-B14F-4D97-AF65-F5344CB8AC3E}">
        <p14:creationId xmlns:p14="http://schemas.microsoft.com/office/powerpoint/2010/main" val="662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idx="1"/>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idx="1"/>
          </p:nvPr>
        </p:nvSpPr>
        <p:spPr>
          <a:xfrm>
            <a:off x="560798" y="1876996"/>
            <a:ext cx="5121545" cy="4215579"/>
          </a:xfrm>
        </p:spPr>
        <p:txBody>
          <a:bodyPr/>
          <a:lstStyle/>
          <a:p>
            <a:r>
              <a:rPr lang="en-US" dirty="0" smtClean="0"/>
              <a:t>Modify </a:t>
            </a:r>
            <a:r>
              <a:rPr lang="en-US" dirty="0" err="1" smtClean="0"/>
              <a:t>package.json</a:t>
            </a:r>
            <a:r>
              <a:rPr lang="en-US" dirty="0" smtClean="0"/>
              <a:t> :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mongodb</a:t>
            </a:r>
            <a:r>
              <a:rPr lang="en-US" dirty="0" smtClean="0">
                <a:latin typeface="Courier New" panose="02070309020205020404" pitchFamily="49" charset="0"/>
                <a:cs typeface="Courier New" panose="02070309020205020404" pitchFamily="49" charset="0"/>
              </a:rPr>
              <a:t>": "^1.4.10",</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rotWithShape="1">
          <a:blip r:embed="rId2">
            <a:extLst>
              <a:ext uri="{28A0092B-C50C-407E-A947-70E740481C1C}">
                <a14:useLocalDpi xmlns:a14="http://schemas.microsoft.com/office/drawing/2010/main" val="0"/>
              </a:ext>
            </a:extLst>
          </a:blip>
          <a:srcRect l="3134" t="4583" r="4134" b="9867"/>
          <a:stretch/>
        </p:blipFill>
        <p:spPr bwMode="auto">
          <a:xfrm>
            <a:off x="6137891" y="1876996"/>
            <a:ext cx="5502729" cy="42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What are Web Sockets?</a:t>
            </a:r>
          </a:p>
          <a:p>
            <a:pPr marL="742950" indent="-742950">
              <a:buFont typeface="+mj-lt"/>
              <a:buAutoNum type="arabicParenR"/>
            </a:pPr>
            <a:r>
              <a:rPr lang="en-GB" dirty="0"/>
              <a:t>Using Socket.IO to connect users, broadcast and receive </a:t>
            </a:r>
            <a:r>
              <a:rPr lang="en-GB" dirty="0" smtClean="0"/>
              <a:t>messages</a:t>
            </a:r>
            <a:endParaRPr lang="en-GB" dirty="0"/>
          </a:p>
          <a:p>
            <a:pPr marL="742950" indent="-742950">
              <a:buFont typeface="+mj-lt"/>
              <a:buAutoNum type="arabicParenR"/>
            </a:pPr>
            <a:r>
              <a:rPr lang="en-GB" dirty="0" smtClean="0"/>
              <a:t>Using </a:t>
            </a:r>
            <a:r>
              <a:rPr lang="en-GB" dirty="0" err="1" smtClean="0"/>
              <a:t>DocumentDB</a:t>
            </a:r>
            <a:r>
              <a:rPr lang="en-GB" dirty="0" smtClean="0"/>
              <a:t> to </a:t>
            </a:r>
            <a:r>
              <a:rPr lang="en-GB" dirty="0" smtClean="0"/>
              <a:t>save messages and emit last received messages</a:t>
            </a:r>
          </a:p>
        </p:txBody>
      </p:sp>
    </p:spTree>
    <p:extLst>
      <p:ext uri="{BB962C8B-B14F-4D97-AF65-F5344CB8AC3E}">
        <p14:creationId xmlns:p14="http://schemas.microsoft.com/office/powerpoint/2010/main" val="11519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are Web Sockets?</a:t>
            </a:r>
          </a:p>
        </p:txBody>
      </p:sp>
    </p:spTree>
    <p:extLst>
      <p:ext uri="{BB962C8B-B14F-4D97-AF65-F5344CB8AC3E}">
        <p14:creationId xmlns:p14="http://schemas.microsoft.com/office/powerpoint/2010/main" val="266907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a:t>
            </a:r>
            <a:r>
              <a:rPr lang="en-US" dirty="0" smtClean="0"/>
              <a:t>server</a:t>
            </a:r>
          </a:p>
          <a:p>
            <a:r>
              <a:rPr lang="en-US" dirty="0" smtClean="0"/>
              <a:t>It </a:t>
            </a:r>
            <a:r>
              <a:rPr lang="en-US" dirty="0"/>
              <a:t>is fully compatible with HTTP and uses TCP port number </a:t>
            </a:r>
            <a:r>
              <a:rPr lang="en-US" dirty="0" smtClean="0"/>
              <a:t>80</a:t>
            </a:r>
          </a:p>
          <a:p>
            <a:r>
              <a:rPr lang="en-US" dirty="0" err="1" smtClean="0"/>
              <a:t>WebSockets</a:t>
            </a:r>
            <a:r>
              <a:rPr lang="en-US" dirty="0" smtClean="0"/>
              <a:t> </a:t>
            </a:r>
            <a:r>
              <a:rPr lang="en-US" dirty="0"/>
              <a:t>allowed web applications to become real-time and support advanced interactions between the client and the </a:t>
            </a:r>
            <a:r>
              <a:rPr lang="en-US" dirty="0" smtClean="0"/>
              <a:t>server</a:t>
            </a:r>
          </a:p>
          <a:p>
            <a:r>
              <a:rPr lang="en-US" dirty="0" smtClean="0"/>
              <a:t>It </a:t>
            </a:r>
            <a:r>
              <a:rPr lang="en-US" dirty="0"/>
              <a:t>is supposed by several browsers including Internet Explorer, Google Chrome, Firefox, Safari and </a:t>
            </a:r>
            <a:r>
              <a:rPr lang="en-US" dirty="0" smtClean="0"/>
              <a:t>Opera</a:t>
            </a:r>
            <a:endParaRPr lang="en-US" dirty="0"/>
          </a:p>
        </p:txBody>
      </p:sp>
    </p:spTree>
    <p:extLst>
      <p:ext uri="{BB962C8B-B14F-4D97-AF65-F5344CB8AC3E}">
        <p14:creationId xmlns:p14="http://schemas.microsoft.com/office/powerpoint/2010/main" val="200339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idx="1"/>
          </p:nvPr>
        </p:nvSpPr>
        <p:spPr/>
        <p:txBody>
          <a:bodyPr/>
          <a:lstStyle/>
          <a:p>
            <a:r>
              <a:rPr lang="en-US" dirty="0" smtClean="0"/>
              <a:t>Socket.IO is </a:t>
            </a:r>
            <a:r>
              <a:rPr lang="en-US" dirty="0"/>
              <a:t>a simple JavaScript library and node.js module that allows you to create real-time bidirectional event-based communication apps simply and </a:t>
            </a:r>
            <a:r>
              <a:rPr lang="en-US" dirty="0" smtClean="0"/>
              <a:t>quickly</a:t>
            </a:r>
          </a:p>
          <a:p>
            <a:r>
              <a:rPr lang="en-US" dirty="0" smtClean="0"/>
              <a:t>It </a:t>
            </a:r>
            <a:r>
              <a:rPr lang="en-US" dirty="0"/>
              <a:t>simplifies the process of using </a:t>
            </a:r>
            <a:r>
              <a:rPr lang="en-US" dirty="0" err="1"/>
              <a:t>WebSockets</a:t>
            </a:r>
            <a:r>
              <a:rPr lang="en-US" dirty="0"/>
              <a:t> significantly. We will be using Socket.IO v1.0 to make our chatroom </a:t>
            </a:r>
            <a:r>
              <a:rPr lang="en-US" dirty="0" smtClean="0"/>
              <a:t>app</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Implementing Socket.IO to connect, send and receive </a:t>
            </a:r>
            <a:r>
              <a:rPr lang="en-GB" dirty="0" smtClean="0"/>
              <a:t>messages</a:t>
            </a:r>
            <a:endParaRPr lang="en-US" dirty="0"/>
          </a:p>
        </p:txBody>
      </p:sp>
    </p:spTree>
    <p:extLst>
      <p:ext uri="{BB962C8B-B14F-4D97-AF65-F5344CB8AC3E}">
        <p14:creationId xmlns:p14="http://schemas.microsoft.com/office/powerpoint/2010/main" val="209769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idx="1"/>
          </p:nvPr>
        </p:nvSpPr>
        <p:spPr>
          <a:xfrm>
            <a:off x="560798" y="1876996"/>
            <a:ext cx="5546088" cy="4215579"/>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smtClean="0"/>
              <a:t>OR: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a:t>
            </a:r>
            <a:r>
              <a:rPr lang="en-US" sz="2000" dirty="0" smtClean="0">
                <a:latin typeface="Courier New" panose="02070309020205020404" pitchFamily="49" charset="0"/>
                <a:cs typeface="Courier New" panose="02070309020205020404" pitchFamily="49" charset="0"/>
              </a:rPr>
              <a:t>--save socket.io </a:t>
            </a:r>
            <a:endParaRPr lang="en-US" sz="2000" dirty="0">
              <a:latin typeface="Courier New" panose="02070309020205020404" pitchFamily="49" charset="0"/>
              <a:cs typeface="Courier New" panose="02070309020205020404" pitchFamily="49" charset="0"/>
            </a:endParaRPr>
          </a:p>
          <a:p>
            <a:pPr marL="0" indent="0">
              <a:buNone/>
            </a:pPr>
            <a:endParaRPr lang="en-US" dirty="0" smtClean="0"/>
          </a:p>
        </p:txBody>
      </p:sp>
      <p:pic>
        <p:nvPicPr>
          <p:cNvPr id="1027" name="Picture 3" descr="BLOG POST - Part 3 - Screenshot 1"/>
          <p:cNvPicPr>
            <a:picLocks noChangeAspect="1" noChangeArrowheads="1"/>
          </p:cNvPicPr>
          <p:nvPr/>
        </p:nvPicPr>
        <p:blipFill rotWithShape="1">
          <a:blip r:embed="rId2">
            <a:extLst>
              <a:ext uri="{28A0092B-C50C-407E-A947-70E740481C1C}">
                <a14:useLocalDpi xmlns:a14="http://schemas.microsoft.com/office/drawing/2010/main" val="0"/>
              </a:ext>
            </a:extLst>
          </a:blip>
          <a:srcRect l="9089" t="14640" r="3991" b="20100"/>
          <a:stretch/>
        </p:blipFill>
        <p:spPr bwMode="auto">
          <a:xfrm>
            <a:off x="6100709" y="2180477"/>
            <a:ext cx="5927271" cy="360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Socket I.O to connect users, send and receive messages</a:t>
            </a:r>
          </a:p>
        </p:txBody>
      </p:sp>
    </p:spTree>
    <p:extLst>
      <p:ext uri="{BB962C8B-B14F-4D97-AF65-F5344CB8AC3E}">
        <p14:creationId xmlns:p14="http://schemas.microsoft.com/office/powerpoint/2010/main" val="48300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Using a NoSQL Database</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3664</TotalTime>
  <Words>961</Words>
  <Application>Microsoft Office PowerPoint</Application>
  <PresentationFormat>Widescreen</PresentationFormat>
  <Paragraphs>154</Paragraphs>
  <Slides>19</Slides>
  <Notes>5</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19</vt:i4>
      </vt:variant>
    </vt:vector>
  </HeadingPairs>
  <TitlesOfParts>
    <vt:vector size="36" baseType="lpstr">
      <vt:lpstr>MS Mincho</vt:lpstr>
      <vt:lpstr>Arial</vt:lpstr>
      <vt:lpstr>Calibri</vt:lpstr>
      <vt:lpstr>Consolas</vt:lpstr>
      <vt:lpstr>Courier New</vt:lpstr>
      <vt:lpstr>Segoe</vt:lpstr>
      <vt:lpstr>Segoe UI</vt:lpstr>
      <vt:lpstr>Segoe UI Light</vt:lpstr>
      <vt:lpstr>Segoe UI Semibold</vt:lpstr>
      <vt:lpstr>Wingdings</vt:lpstr>
      <vt:lpstr>WebCamps</vt:lpstr>
      <vt:lpstr>Azure Medium</vt:lpstr>
      <vt:lpstr>Azure Green</vt:lpstr>
      <vt:lpstr>Azure Graphite</vt:lpstr>
      <vt:lpstr>Azure Dark</vt:lpstr>
      <vt:lpstr>Azure Basic</vt:lpstr>
      <vt:lpstr>Azure Noir</vt:lpstr>
      <vt:lpstr>Building the Backend</vt:lpstr>
      <vt:lpstr>Agenda</vt:lpstr>
      <vt:lpstr>What are Web Sockets?</vt:lpstr>
      <vt:lpstr>What are Web Sockets</vt:lpstr>
      <vt:lpstr>What is Socket.IO</vt:lpstr>
      <vt:lpstr>Implementing Socket.IO to connect, send and receive messages</vt:lpstr>
      <vt:lpstr>Implementing Socket.IO</vt:lpstr>
      <vt:lpstr>PowerPoint Presentation</vt:lpstr>
      <vt:lpstr>Using a NoSQL Database</vt:lpstr>
      <vt:lpstr>About NoSQL databases</vt:lpstr>
      <vt:lpstr>DocumentDB is particularly suited for web  and mobile  applications</vt:lpstr>
      <vt:lpstr>DocumentDB</vt:lpstr>
      <vt:lpstr>DocumentDB: A Document Store</vt:lpstr>
      <vt:lpstr>PowerPoint Presentation</vt:lpstr>
      <vt:lpstr>PowerPoint Presentation</vt:lpstr>
      <vt:lpstr>PowerPoint Presentation</vt:lpstr>
      <vt:lpstr>Using MongoDB</vt:lpstr>
      <vt:lpstr>Add Support for MongoDB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78</cp:revision>
  <dcterms:created xsi:type="dcterms:W3CDTF">2013-02-15T23:12:42Z</dcterms:created>
  <dcterms:modified xsi:type="dcterms:W3CDTF">2015-07-22T21:07:33Z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