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3" r:id="rId5"/>
    <p:sldMasterId id="2147483696" r:id="rId6"/>
    <p:sldMasterId id="2147483704" r:id="rId7"/>
    <p:sldMasterId id="2147483712" r:id="rId8"/>
    <p:sldMasterId id="2147483720" r:id="rId9"/>
    <p:sldMasterId id="2147483728" r:id="rId10"/>
  </p:sldMasterIdLst>
  <p:notesMasterIdLst>
    <p:notesMasterId r:id="rId29"/>
  </p:notesMasterIdLst>
  <p:handoutMasterIdLst>
    <p:handoutMasterId r:id="rId30"/>
  </p:handoutMasterIdLst>
  <p:sldIdLst>
    <p:sldId id="300" r:id="rId11"/>
    <p:sldId id="284" r:id="rId12"/>
    <p:sldId id="285" r:id="rId13"/>
    <p:sldId id="295" r:id="rId14"/>
    <p:sldId id="301" r:id="rId15"/>
    <p:sldId id="302" r:id="rId16"/>
    <p:sldId id="298" r:id="rId17"/>
    <p:sldId id="303" r:id="rId18"/>
    <p:sldId id="304" r:id="rId19"/>
    <p:sldId id="305" r:id="rId20"/>
    <p:sldId id="306" r:id="rId21"/>
    <p:sldId id="307" r:id="rId22"/>
    <p:sldId id="308" r:id="rId23"/>
    <p:sldId id="309" r:id="rId24"/>
    <p:sldId id="310" r:id="rId25"/>
    <p:sldId id="311"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BAE7"/>
    <a:srgbClr val="1D4380"/>
    <a:srgbClr val="289FD7"/>
    <a:srgbClr val="80B940"/>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p:scale>
          <a:sx n="50" d="100"/>
          <a:sy n="50" d="100"/>
        </p:scale>
        <p:origin x="1824" y="80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57522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440629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054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862424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078157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70068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856992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51557855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30304296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589150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39785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925106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0274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4869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61816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728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192612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54466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308585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828402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4027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740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4802943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800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162869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379352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5049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75439458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24752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14996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8704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426735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8901662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8168363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65807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511660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14197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553767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0164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9382932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9960214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565172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9566723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5046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84740691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61490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7040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7121521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995553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14991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6994278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522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131218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700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5052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623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19846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48120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43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3.tmp"/><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9.xml"/><Relationship Id="rId6" Type="http://schemas.openxmlformats.org/officeDocument/2006/relationships/image" Target="../media/image11.tmp"/><Relationship Id="rId5" Type="http://schemas.openxmlformats.org/officeDocument/2006/relationships/image" Target="../media/image10.tmp"/><Relationship Id="rId10" Type="http://schemas.openxmlformats.org/officeDocument/2006/relationships/image" Target="../media/image15.tmp"/><Relationship Id="rId4" Type="http://schemas.openxmlformats.org/officeDocument/2006/relationships/image" Target="../media/image9.tmp"/><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Creating the User Interface</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88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56187" y="1620480"/>
            <a:ext cx="4561506" cy="3108960"/>
          </a:xfrm>
          <a:prstGeom prst="rect">
            <a:avLst/>
          </a:prstGeom>
        </p:spPr>
      </p:pic>
      <p:sp>
        <p:nvSpPr>
          <p:cNvPr id="4" name="Title 3"/>
          <p:cNvSpPr>
            <a:spLocks noGrp="1"/>
          </p:cNvSpPr>
          <p:nvPr>
            <p:ph type="title"/>
          </p:nvPr>
        </p:nvSpPr>
        <p:spPr>
          <a:xfrm>
            <a:off x="560798" y="1628"/>
            <a:ext cx="11079822" cy="1325563"/>
          </a:xfrm>
        </p:spPr>
        <p:txBody>
          <a:bodyPr>
            <a:normAutofit/>
          </a:bodyPr>
          <a:lstStyle/>
          <a:p>
            <a:r>
              <a:rPr lang="en-US" dirty="0"/>
              <a:t>Bootstrap Features</a:t>
            </a:r>
          </a:p>
        </p:txBody>
      </p:sp>
      <p:sp>
        <p:nvSpPr>
          <p:cNvPr id="2" name="Content Placeholder 1"/>
          <p:cNvSpPr>
            <a:spLocks noGrp="1"/>
          </p:cNvSpPr>
          <p:nvPr>
            <p:ph idx="1"/>
          </p:nvPr>
        </p:nvSpPr>
        <p:spPr/>
        <p:txBody>
          <a:bodyPr>
            <a:normAutofit lnSpcReduction="10000"/>
          </a:bodyPr>
          <a:lstStyle/>
          <a:p>
            <a:r>
              <a:rPr lang="en-US" dirty="0"/>
              <a:t>Theme Support </a:t>
            </a:r>
          </a:p>
          <a:p>
            <a:r>
              <a:rPr lang="en-US" dirty="0"/>
              <a:t>Responsive</a:t>
            </a:r>
          </a:p>
          <a:p>
            <a:r>
              <a:rPr lang="en-US" dirty="0" smtClean="0"/>
              <a:t>Grid system</a:t>
            </a:r>
            <a:endParaRPr lang="en-US" dirty="0"/>
          </a:p>
          <a:p>
            <a:r>
              <a:rPr lang="en-US" dirty="0"/>
              <a:t>Components</a:t>
            </a:r>
          </a:p>
          <a:p>
            <a:pPr lvl="1"/>
            <a:r>
              <a:rPr lang="en-US" sz="3000" dirty="0"/>
              <a:t>Pagination</a:t>
            </a:r>
          </a:p>
          <a:p>
            <a:pPr lvl="1"/>
            <a:r>
              <a:rPr lang="en-US" sz="3000" dirty="0"/>
              <a:t>Buttons</a:t>
            </a:r>
          </a:p>
          <a:p>
            <a:pPr lvl="1"/>
            <a:r>
              <a:rPr lang="en-US" sz="3000" dirty="0"/>
              <a:t>Modal</a:t>
            </a:r>
          </a:p>
          <a:p>
            <a:r>
              <a:rPr lang="en-US" dirty="0"/>
              <a:t>Great Visual Studio support</a:t>
            </a:r>
          </a:p>
        </p:txBody>
      </p:sp>
      <p:pic>
        <p:nvPicPr>
          <p:cNvPr id="10" name="Picture 9"/>
          <p:cNvPicPr>
            <a:picLocks noChangeAspect="1"/>
          </p:cNvPicPr>
          <p:nvPr/>
        </p:nvPicPr>
        <p:blipFill>
          <a:blip r:embed="rId3"/>
          <a:stretch>
            <a:fillRect/>
          </a:stretch>
        </p:blipFill>
        <p:spPr>
          <a:xfrm>
            <a:off x="6785681" y="1862827"/>
            <a:ext cx="4706381" cy="3108960"/>
          </a:xfrm>
          <a:prstGeom prst="rect">
            <a:avLst/>
          </a:prstGeom>
        </p:spPr>
      </p:pic>
      <p:pic>
        <p:nvPicPr>
          <p:cNvPr id="3" name="Picture 2"/>
          <p:cNvPicPr>
            <a:picLocks noChangeAspect="1"/>
          </p:cNvPicPr>
          <p:nvPr/>
        </p:nvPicPr>
        <p:blipFill>
          <a:blip r:embed="rId4"/>
          <a:stretch>
            <a:fillRect/>
          </a:stretch>
        </p:blipFill>
        <p:spPr>
          <a:xfrm>
            <a:off x="10228602" y="2103707"/>
            <a:ext cx="1737360" cy="3169250"/>
          </a:xfrm>
          <a:prstGeom prst="rect">
            <a:avLst/>
          </a:prstGeom>
        </p:spPr>
      </p:pic>
    </p:spTree>
    <p:extLst>
      <p:ext uri="{BB962C8B-B14F-4D97-AF65-F5344CB8AC3E}">
        <p14:creationId xmlns:p14="http://schemas.microsoft.com/office/powerpoint/2010/main" val="158746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0096"/>
            <a:ext cx="11079822" cy="1325563"/>
          </a:xfrm>
        </p:spPr>
        <p:txBody>
          <a:bodyPr>
            <a:normAutofit/>
          </a:bodyPr>
          <a:lstStyle/>
          <a:p>
            <a:r>
              <a:rPr lang="en-US" dirty="0" smtClean="0"/>
              <a:t>Bootstrap Grid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a:t>Bootstrap works on a grid</a:t>
            </a:r>
          </a:p>
          <a:p>
            <a:r>
              <a:rPr lang="en-US" dirty="0"/>
              <a:t>The grid has 12 columns</a:t>
            </a:r>
          </a:p>
          <a:p>
            <a:r>
              <a:rPr lang="en-US" dirty="0"/>
              <a:t>There are four </a:t>
            </a:r>
            <a:r>
              <a:rPr lang="en-US" dirty="0" smtClean="0"/>
              <a:t>grids; one for </a:t>
            </a:r>
            <a:r>
              <a:rPr lang="en-US" dirty="0"/>
              <a:t>each screen size</a:t>
            </a:r>
          </a:p>
          <a:p>
            <a:pPr lvl="1"/>
            <a:r>
              <a:rPr lang="en-US" dirty="0"/>
              <a:t>Large (1200px and higher)</a:t>
            </a:r>
          </a:p>
          <a:p>
            <a:pPr lvl="1"/>
            <a:r>
              <a:rPr lang="en-US" dirty="0"/>
              <a:t>Medium (992px-1200px)</a:t>
            </a:r>
          </a:p>
          <a:p>
            <a:pPr lvl="1"/>
            <a:r>
              <a:rPr lang="en-US" dirty="0"/>
              <a:t>Small (768px-991px)</a:t>
            </a:r>
          </a:p>
          <a:p>
            <a:pPr lvl="1"/>
            <a:r>
              <a:rPr lang="en-US" dirty="0"/>
              <a:t>Extra small (less than 768px)</a:t>
            </a:r>
          </a:p>
          <a:p>
            <a:endParaRPr lang="en-US" dirty="0"/>
          </a:p>
        </p:txBody>
      </p:sp>
    </p:spTree>
    <p:extLst>
      <p:ext uri="{BB962C8B-B14F-4D97-AF65-F5344CB8AC3E}">
        <p14:creationId xmlns:p14="http://schemas.microsoft.com/office/powerpoint/2010/main" val="404909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9"/>
            <a:ext cx="11079822" cy="1325563"/>
          </a:xfrm>
        </p:spPr>
        <p:txBody>
          <a:bodyPr>
            <a:normAutofit/>
          </a:bodyPr>
          <a:lstStyle/>
          <a:p>
            <a:r>
              <a:rPr lang="en-US" dirty="0" smtClean="0"/>
              <a:t>Bootstrap Grid </a:t>
            </a:r>
            <a:r>
              <a:rPr lang="en-US" dirty="0" smtClean="0"/>
              <a:t>System</a:t>
            </a:r>
            <a:endParaRPr lang="en-US" dirty="0"/>
          </a:p>
        </p:txBody>
      </p:sp>
      <p:graphicFrame>
        <p:nvGraphicFramePr>
          <p:cNvPr id="5" name="Content Placeholder 6"/>
          <p:cNvGraphicFramePr>
            <a:graphicFrameLocks/>
          </p:cNvGraphicFramePr>
          <p:nvPr>
            <p:extLst/>
          </p:nvPr>
        </p:nvGraphicFramePr>
        <p:xfrm>
          <a:off x="448752" y="1543874"/>
          <a:ext cx="11294496" cy="3770253"/>
        </p:xfrm>
        <a:graphic>
          <a:graphicData uri="http://schemas.openxmlformats.org/drawingml/2006/table">
            <a:tbl>
              <a:tblPr firstRow="1" bandRow="1">
                <a:tableStyleId>{125E5076-3810-47DD-B79F-674D7AD40C01}</a:tableStyleId>
              </a:tblPr>
              <a:tblGrid>
                <a:gridCol w="1990150">
                  <a:extLst>
                    <a:ext uri="{9D8B030D-6E8A-4147-A177-3AD203B41FA5}">
                      <a16:colId xmlns:a16="http://schemas.microsoft.com/office/drawing/2014/main" val="20000"/>
                    </a:ext>
                  </a:extLst>
                </a:gridCol>
                <a:gridCol w="2504160">
                  <a:extLst>
                    <a:ext uri="{9D8B030D-6E8A-4147-A177-3AD203B41FA5}">
                      <a16:colId xmlns:a16="http://schemas.microsoft.com/office/drawing/2014/main" val="20001"/>
                    </a:ext>
                  </a:extLst>
                </a:gridCol>
                <a:gridCol w="2109436">
                  <a:extLst>
                    <a:ext uri="{9D8B030D-6E8A-4147-A177-3AD203B41FA5}">
                      <a16:colId xmlns:a16="http://schemas.microsoft.com/office/drawing/2014/main" val="20002"/>
                    </a:ext>
                  </a:extLst>
                </a:gridCol>
                <a:gridCol w="137719">
                  <a:extLst>
                    <a:ext uri="{9D8B030D-6E8A-4147-A177-3AD203B41FA5}">
                      <a16:colId xmlns:a16="http://schemas.microsoft.com/office/drawing/2014/main" val="20003"/>
                    </a:ext>
                  </a:extLst>
                </a:gridCol>
                <a:gridCol w="2189036">
                  <a:extLst>
                    <a:ext uri="{9D8B030D-6E8A-4147-A177-3AD203B41FA5}">
                      <a16:colId xmlns:a16="http://schemas.microsoft.com/office/drawing/2014/main" val="20004"/>
                    </a:ext>
                  </a:extLst>
                </a:gridCol>
                <a:gridCol w="116840">
                  <a:extLst>
                    <a:ext uri="{9D8B030D-6E8A-4147-A177-3AD203B41FA5}">
                      <a16:colId xmlns:a16="http://schemas.microsoft.com/office/drawing/2014/main" val="20005"/>
                    </a:ext>
                  </a:extLst>
                </a:gridCol>
                <a:gridCol w="2247155">
                  <a:extLst>
                    <a:ext uri="{9D8B030D-6E8A-4147-A177-3AD203B41FA5}">
                      <a16:colId xmlns:a16="http://schemas.microsoft.com/office/drawing/2014/main" val="20006"/>
                    </a:ext>
                  </a:extLst>
                </a:gridCol>
              </a:tblGrid>
              <a:tr h="847322">
                <a:tc>
                  <a:txBody>
                    <a:bodyPr/>
                    <a:lstStyle/>
                    <a:p>
                      <a:endParaRPr lang="en-US" dirty="0"/>
                    </a:p>
                  </a:txBody>
                  <a:tcPr anchor="ctr">
                    <a:solidFill>
                      <a:srgbClr val="1D4380"/>
                    </a:solidFill>
                  </a:tcPr>
                </a:tc>
                <a:tc>
                  <a:txBody>
                    <a:bodyPr/>
                    <a:lstStyle/>
                    <a:p>
                      <a:r>
                        <a:rPr lang="en-US" dirty="0"/>
                        <a:t>Extra small devices Phones (&lt;768px) </a:t>
                      </a:r>
                    </a:p>
                  </a:txBody>
                  <a:tcPr anchor="ctr">
                    <a:solidFill>
                      <a:srgbClr val="1D4380"/>
                    </a:solidFill>
                  </a:tcPr>
                </a:tc>
                <a:tc>
                  <a:txBody>
                    <a:bodyPr/>
                    <a:lstStyle/>
                    <a:p>
                      <a:r>
                        <a:rPr lang="en-US" dirty="0"/>
                        <a:t>Small devices Tablets (≥768px) </a:t>
                      </a:r>
                    </a:p>
                  </a:txBody>
                  <a:tcPr anchor="ctr">
                    <a:solidFill>
                      <a:srgbClr val="1D4380"/>
                    </a:solidFill>
                  </a:tcPr>
                </a:tc>
                <a:tc gridSpan="2">
                  <a:txBody>
                    <a:bodyPr/>
                    <a:lstStyle/>
                    <a:p>
                      <a:r>
                        <a:rPr lang="en-US" dirty="0"/>
                        <a:t>Medium devices Desktops (≥992px) </a:t>
                      </a:r>
                    </a:p>
                  </a:txBody>
                  <a:tcPr anchor="ctr">
                    <a:solidFill>
                      <a:srgbClr val="1D4380"/>
                    </a:solidFill>
                  </a:tcPr>
                </a:tc>
                <a:tc hMerge="1">
                  <a:txBody>
                    <a:bodyPr/>
                    <a:lstStyle/>
                    <a:p>
                      <a:endParaRPr lang="en-US" dirty="0"/>
                    </a:p>
                  </a:txBody>
                  <a:tcPr anchor="ctr"/>
                </a:tc>
                <a:tc gridSpan="2">
                  <a:txBody>
                    <a:bodyPr/>
                    <a:lstStyle/>
                    <a:p>
                      <a:r>
                        <a:rPr lang="en-US" dirty="0"/>
                        <a:t>Large devices Desktops (≥1200px) </a:t>
                      </a:r>
                    </a:p>
                  </a:txBody>
                  <a:tcPr anchor="ctr">
                    <a:solidFill>
                      <a:srgbClr val="1D4380"/>
                    </a:solidFill>
                  </a:tcPr>
                </a:tc>
                <a:tc hMerge="1">
                  <a:txBody>
                    <a:bodyPr/>
                    <a:lstStyle/>
                    <a:p>
                      <a:endParaRPr lang="en-US" dirty="0"/>
                    </a:p>
                  </a:txBody>
                  <a:tcPr anchor="ctr"/>
                </a:tc>
                <a:extLst>
                  <a:ext uri="{0D108BD9-81ED-4DB2-BD59-A6C34878D82A}">
                    <a16:rowId xmlns:a16="http://schemas.microsoft.com/office/drawing/2014/main" val="10000"/>
                  </a:ext>
                </a:extLst>
              </a:tr>
              <a:tr h="502011">
                <a:tc>
                  <a:txBody>
                    <a:bodyPr/>
                    <a:lstStyle/>
                    <a:p>
                      <a:r>
                        <a:rPr lang="en-US" dirty="0"/>
                        <a:t>Grid behavior</a:t>
                      </a:r>
                      <a:endParaRPr lang="en-US" dirty="0">
                        <a:solidFill>
                          <a:srgbClr val="0171B0"/>
                        </a:solidFill>
                      </a:endParaRPr>
                    </a:p>
                  </a:txBody>
                  <a:tcPr anchor="ctr"/>
                </a:tc>
                <a:tc>
                  <a:txBody>
                    <a:bodyPr/>
                    <a:lstStyle/>
                    <a:p>
                      <a:r>
                        <a:rPr lang="en-US" dirty="0"/>
                        <a:t>Horizontal at all times</a:t>
                      </a:r>
                      <a:endParaRPr lang="en-US" dirty="0">
                        <a:solidFill>
                          <a:srgbClr val="0171B0"/>
                        </a:solidFill>
                      </a:endParaRPr>
                    </a:p>
                  </a:txBody>
                  <a:tcPr anchor="ctr"/>
                </a:tc>
                <a:tc gridSpan="5">
                  <a:txBody>
                    <a:bodyPr/>
                    <a:lstStyle/>
                    <a:p>
                      <a:r>
                        <a:rPr lang="en-US" dirty="0"/>
                        <a:t>Collapsed to start, horizontal above breakpoints</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84184">
                <a:tc>
                  <a:txBody>
                    <a:bodyPr/>
                    <a:lstStyle/>
                    <a:p>
                      <a:r>
                        <a:rPr lang="en-US" dirty="0"/>
                        <a:t>Container width</a:t>
                      </a:r>
                      <a:endParaRPr lang="en-US" dirty="0">
                        <a:solidFill>
                          <a:srgbClr val="0171B0"/>
                        </a:solidFill>
                      </a:endParaRPr>
                    </a:p>
                  </a:txBody>
                  <a:tcPr anchor="ctr"/>
                </a:tc>
                <a:tc>
                  <a:txBody>
                    <a:bodyPr/>
                    <a:lstStyle/>
                    <a:p>
                      <a:r>
                        <a:rPr lang="en-US" dirty="0"/>
                        <a:t>None (auto)</a:t>
                      </a:r>
                      <a:endParaRPr lang="en-US" dirty="0">
                        <a:solidFill>
                          <a:srgbClr val="0171B0"/>
                        </a:solidFill>
                      </a:endParaRPr>
                    </a:p>
                  </a:txBody>
                  <a:tcPr anchor="ctr"/>
                </a:tc>
                <a:tc gridSpan="2">
                  <a:txBody>
                    <a:bodyPr/>
                    <a:lstStyle/>
                    <a:p>
                      <a:r>
                        <a:rPr lang="en-US" dirty="0"/>
                        <a:t>750px</a:t>
                      </a:r>
                      <a:endParaRPr lang="en-US" dirty="0">
                        <a:solidFill>
                          <a:srgbClr val="0171B0"/>
                        </a:solidFill>
                      </a:endParaRPr>
                    </a:p>
                  </a:txBody>
                  <a:tcPr anchor="ctr"/>
                </a:tc>
                <a:tc hMerge="1">
                  <a:txBody>
                    <a:bodyPr/>
                    <a:lstStyle/>
                    <a:p>
                      <a:endParaRPr lang="en-US"/>
                    </a:p>
                  </a:txBody>
                  <a:tcPr/>
                </a:tc>
                <a:tc gridSpan="2">
                  <a:txBody>
                    <a:bodyPr/>
                    <a:lstStyle/>
                    <a:p>
                      <a:r>
                        <a:rPr lang="en-US"/>
                        <a:t>970px</a:t>
                      </a:r>
                      <a:endParaRPr lang="en-US">
                        <a:solidFill>
                          <a:srgbClr val="0171B0"/>
                        </a:solidFill>
                      </a:endParaRPr>
                    </a:p>
                  </a:txBody>
                  <a:tcPr anchor="ctr"/>
                </a:tc>
                <a:tc hMerge="1">
                  <a:txBody>
                    <a:bodyPr/>
                    <a:lstStyle/>
                    <a:p>
                      <a:endParaRPr lang="en-US"/>
                    </a:p>
                  </a:txBody>
                  <a:tcPr/>
                </a:tc>
                <a:tc>
                  <a:txBody>
                    <a:bodyPr/>
                    <a:lstStyle/>
                    <a:p>
                      <a:r>
                        <a:rPr lang="en-US" dirty="0"/>
                        <a:t>1170px</a:t>
                      </a:r>
                      <a:endParaRPr lang="en-US" dirty="0">
                        <a:solidFill>
                          <a:srgbClr val="0171B0"/>
                        </a:solidFill>
                      </a:endParaRPr>
                    </a:p>
                  </a:txBody>
                  <a:tcPr anchor="ctr"/>
                </a:tc>
                <a:extLst>
                  <a:ext uri="{0D108BD9-81ED-4DB2-BD59-A6C34878D82A}">
                    <a16:rowId xmlns:a16="http://schemas.microsoft.com/office/drawing/2014/main" val="10002"/>
                  </a:ext>
                </a:extLst>
              </a:tr>
              <a:tr h="484184">
                <a:tc>
                  <a:txBody>
                    <a:bodyPr/>
                    <a:lstStyle/>
                    <a:p>
                      <a:r>
                        <a:rPr lang="en-US" dirty="0"/>
                        <a:t>Class prefix</a:t>
                      </a:r>
                      <a:endParaRPr lang="en-US" dirty="0">
                        <a:solidFill>
                          <a:srgbClr val="0171B0"/>
                        </a:solidFill>
                      </a:endParaRPr>
                    </a:p>
                  </a:txBody>
                  <a:tcPr anchor="ctr"/>
                </a:tc>
                <a:tc>
                  <a:txBody>
                    <a:bodyPr/>
                    <a:lstStyle/>
                    <a:p>
                      <a:r>
                        <a:rPr lang="en-US" dirty="0"/>
                        <a:t>.col-</a:t>
                      </a:r>
                      <a:r>
                        <a:rPr lang="en-US" dirty="0" err="1"/>
                        <a:t>xs</a:t>
                      </a:r>
                      <a:r>
                        <a:rPr lang="en-US" dirty="0"/>
                        <a:t>-</a:t>
                      </a:r>
                      <a:endParaRPr lang="en-US" dirty="0">
                        <a:solidFill>
                          <a:srgbClr val="0171B0"/>
                        </a:solidFill>
                      </a:endParaRPr>
                    </a:p>
                  </a:txBody>
                  <a:tcPr anchor="ctr"/>
                </a:tc>
                <a:tc gridSpan="2">
                  <a:txBody>
                    <a:bodyPr/>
                    <a:lstStyle/>
                    <a:p>
                      <a:r>
                        <a:rPr lang="en-US" dirty="0"/>
                        <a:t>.col-</a:t>
                      </a:r>
                      <a:r>
                        <a:rPr lang="en-US" dirty="0" err="1"/>
                        <a:t>sm</a:t>
                      </a:r>
                      <a:r>
                        <a:rPr lang="en-US" dirty="0"/>
                        <a:t>-</a:t>
                      </a:r>
                      <a:endParaRPr lang="en-US" dirty="0">
                        <a:solidFill>
                          <a:srgbClr val="0171B0"/>
                        </a:solidFill>
                      </a:endParaRPr>
                    </a:p>
                  </a:txBody>
                  <a:tcPr anchor="ctr"/>
                </a:tc>
                <a:tc hMerge="1">
                  <a:txBody>
                    <a:bodyPr/>
                    <a:lstStyle/>
                    <a:p>
                      <a:endParaRPr lang="en-US"/>
                    </a:p>
                  </a:txBody>
                  <a:tcPr/>
                </a:tc>
                <a:tc gridSpan="2">
                  <a:txBody>
                    <a:bodyPr/>
                    <a:lstStyle/>
                    <a:p>
                      <a:r>
                        <a:rPr lang="en-US" dirty="0"/>
                        <a:t>.col-md-</a:t>
                      </a:r>
                      <a:endParaRPr lang="en-US" dirty="0">
                        <a:solidFill>
                          <a:srgbClr val="0171B0"/>
                        </a:solidFill>
                      </a:endParaRPr>
                    </a:p>
                  </a:txBody>
                  <a:tcPr anchor="ctr"/>
                </a:tc>
                <a:tc hMerge="1">
                  <a:txBody>
                    <a:bodyPr/>
                    <a:lstStyle/>
                    <a:p>
                      <a:endParaRPr lang="en-US"/>
                    </a:p>
                  </a:txBody>
                  <a:tcPr/>
                </a:tc>
                <a:tc>
                  <a:txBody>
                    <a:bodyPr/>
                    <a:lstStyle/>
                    <a:p>
                      <a:r>
                        <a:rPr lang="en-US" dirty="0"/>
                        <a:t>.col-</a:t>
                      </a:r>
                      <a:r>
                        <a:rPr lang="en-US" dirty="0" err="1"/>
                        <a:t>lg</a:t>
                      </a:r>
                      <a:r>
                        <a:rPr lang="en-US" dirty="0"/>
                        <a:t>-</a:t>
                      </a:r>
                      <a:endParaRPr lang="en-US" dirty="0">
                        <a:solidFill>
                          <a:srgbClr val="0171B0"/>
                        </a:solidFill>
                      </a:endParaRPr>
                    </a:p>
                  </a:txBody>
                  <a:tcPr anchor="ctr"/>
                </a:tc>
                <a:extLst>
                  <a:ext uri="{0D108BD9-81ED-4DB2-BD59-A6C34878D82A}">
                    <a16:rowId xmlns:a16="http://schemas.microsoft.com/office/drawing/2014/main" val="10003"/>
                  </a:ext>
                </a:extLst>
              </a:tr>
              <a:tr h="484184">
                <a:tc>
                  <a:txBody>
                    <a:bodyPr/>
                    <a:lstStyle/>
                    <a:p>
                      <a:r>
                        <a:rPr lang="en-US" dirty="0"/>
                        <a:t># of columns</a:t>
                      </a:r>
                      <a:endParaRPr lang="en-US" dirty="0">
                        <a:solidFill>
                          <a:srgbClr val="0171B0"/>
                        </a:solidFill>
                      </a:endParaRPr>
                    </a:p>
                  </a:txBody>
                  <a:tcPr anchor="ctr"/>
                </a:tc>
                <a:tc gridSpan="6">
                  <a:txBody>
                    <a:bodyPr/>
                    <a:lstStyle/>
                    <a:p>
                      <a:r>
                        <a:rPr lang="en-US" dirty="0"/>
                        <a:t>12</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84184">
                <a:tc>
                  <a:txBody>
                    <a:bodyPr/>
                    <a:lstStyle/>
                    <a:p>
                      <a:r>
                        <a:rPr lang="en-US" dirty="0"/>
                        <a:t>Column width</a:t>
                      </a:r>
                      <a:endParaRPr lang="en-US" dirty="0">
                        <a:solidFill>
                          <a:srgbClr val="0171B0"/>
                        </a:solidFill>
                      </a:endParaRPr>
                    </a:p>
                  </a:txBody>
                  <a:tcPr anchor="ctr"/>
                </a:tc>
                <a:tc>
                  <a:txBody>
                    <a:bodyPr/>
                    <a:lstStyle/>
                    <a:p>
                      <a:r>
                        <a:rPr lang="en-US" dirty="0"/>
                        <a:t>Auto</a:t>
                      </a:r>
                      <a:endParaRPr lang="en-US" dirty="0">
                        <a:solidFill>
                          <a:srgbClr val="0171B0"/>
                        </a:solidFill>
                      </a:endParaRPr>
                    </a:p>
                  </a:txBody>
                  <a:tcPr anchor="ctr"/>
                </a:tc>
                <a:tc gridSpan="2">
                  <a:txBody>
                    <a:bodyPr/>
                    <a:lstStyle/>
                    <a:p>
                      <a:r>
                        <a:rPr lang="en-US" dirty="0"/>
                        <a:t>60px</a:t>
                      </a:r>
                      <a:endParaRPr lang="en-US" dirty="0">
                        <a:solidFill>
                          <a:srgbClr val="0171B0"/>
                        </a:solidFill>
                      </a:endParaRPr>
                    </a:p>
                  </a:txBody>
                  <a:tcPr anchor="ctr"/>
                </a:tc>
                <a:tc hMerge="1">
                  <a:txBody>
                    <a:bodyPr/>
                    <a:lstStyle/>
                    <a:p>
                      <a:endParaRPr lang="en-US"/>
                    </a:p>
                  </a:txBody>
                  <a:tcPr/>
                </a:tc>
                <a:tc gridSpan="2">
                  <a:txBody>
                    <a:bodyPr/>
                    <a:lstStyle/>
                    <a:p>
                      <a:r>
                        <a:rPr lang="en-US" dirty="0"/>
                        <a:t>78px</a:t>
                      </a:r>
                      <a:endParaRPr lang="en-US" dirty="0">
                        <a:solidFill>
                          <a:srgbClr val="0171B0"/>
                        </a:solidFill>
                      </a:endParaRPr>
                    </a:p>
                  </a:txBody>
                  <a:tcPr anchor="ctr"/>
                </a:tc>
                <a:tc hMerge="1">
                  <a:txBody>
                    <a:bodyPr/>
                    <a:lstStyle/>
                    <a:p>
                      <a:endParaRPr lang="en-US"/>
                    </a:p>
                  </a:txBody>
                  <a:tcPr/>
                </a:tc>
                <a:tc>
                  <a:txBody>
                    <a:bodyPr/>
                    <a:lstStyle/>
                    <a:p>
                      <a:r>
                        <a:rPr lang="en-US" dirty="0"/>
                        <a:t>95px</a:t>
                      </a:r>
                      <a:endParaRPr lang="en-US" dirty="0">
                        <a:solidFill>
                          <a:srgbClr val="0171B0"/>
                        </a:solidFill>
                      </a:endParaRPr>
                    </a:p>
                  </a:txBody>
                  <a:tcPr anchor="ctr"/>
                </a:tc>
                <a:extLst>
                  <a:ext uri="{0D108BD9-81ED-4DB2-BD59-A6C34878D82A}">
                    <a16:rowId xmlns:a16="http://schemas.microsoft.com/office/drawing/2014/main" val="10005"/>
                  </a:ext>
                </a:extLst>
              </a:tr>
              <a:tr h="484184">
                <a:tc>
                  <a:txBody>
                    <a:bodyPr/>
                    <a:lstStyle/>
                    <a:p>
                      <a:r>
                        <a:rPr lang="en-US" dirty="0"/>
                        <a:t>Gutter width</a:t>
                      </a:r>
                      <a:endParaRPr lang="en-US" dirty="0">
                        <a:solidFill>
                          <a:srgbClr val="0171B0"/>
                        </a:solidFill>
                      </a:endParaRPr>
                    </a:p>
                  </a:txBody>
                  <a:tcPr anchor="ctr"/>
                </a:tc>
                <a:tc gridSpan="6">
                  <a:txBody>
                    <a:bodyPr/>
                    <a:lstStyle/>
                    <a:p>
                      <a:r>
                        <a:rPr lang="en-US" dirty="0"/>
                        <a:t>30px (15px on each side of a column)</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6" name="Rounded Rectangle 5"/>
          <p:cNvSpPr/>
          <p:nvPr/>
        </p:nvSpPr>
        <p:spPr>
          <a:xfrm>
            <a:off x="8050872" y="5569169"/>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Always 12 columns</a:t>
            </a:r>
            <a:endParaRPr lang="en-US" dirty="0"/>
          </a:p>
        </p:txBody>
      </p:sp>
    </p:spTree>
    <p:extLst>
      <p:ext uri="{BB962C8B-B14F-4D97-AF65-F5344CB8AC3E}">
        <p14:creationId xmlns:p14="http://schemas.microsoft.com/office/powerpoint/2010/main" val="30028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9"/>
            <a:ext cx="11079822" cy="1325563"/>
          </a:xfrm>
        </p:spPr>
        <p:txBody>
          <a:bodyPr>
            <a:normAutofit/>
          </a:bodyPr>
          <a:lstStyle/>
          <a:p>
            <a:r>
              <a:rPr lang="en-US" dirty="0" smtClean="0"/>
              <a:t>Bootstrap </a:t>
            </a:r>
            <a:r>
              <a:rPr lang="en-US" dirty="0" smtClean="0"/>
              <a:t>Components</a:t>
            </a:r>
            <a:endParaRPr lang="en-US" dirty="0"/>
          </a:p>
        </p:txBody>
      </p:sp>
      <p:grpSp>
        <p:nvGrpSpPr>
          <p:cNvPr id="2" name="Group 1"/>
          <p:cNvGrpSpPr/>
          <p:nvPr/>
        </p:nvGrpSpPr>
        <p:grpSpPr>
          <a:xfrm>
            <a:off x="667820" y="1231900"/>
            <a:ext cx="10972800" cy="5943599"/>
            <a:chOff x="781050" y="1009650"/>
            <a:chExt cx="11001375" cy="5943599"/>
          </a:xfrm>
        </p:grpSpPr>
        <p:sp>
          <p:nvSpPr>
            <p:cNvPr id="13" name="Rectangle 12"/>
            <p:cNvSpPr/>
            <p:nvPr/>
          </p:nvSpPr>
          <p:spPr>
            <a:xfrm>
              <a:off x="781050" y="1009650"/>
              <a:ext cx="11001375" cy="5943599"/>
            </a:xfrm>
            <a:prstGeom prst="rect">
              <a:avLst/>
            </a:prstGeom>
            <a:solidFill>
              <a:schemeClr val="bg1"/>
            </a:solidFill>
            <a:ln w="127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30" y="1657367"/>
              <a:ext cx="2148655" cy="383689"/>
            </a:xfrm>
            <a:prstGeom prst="rect">
              <a:avLst/>
            </a:prstGeom>
          </p:spPr>
        </p:pic>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36610"/>
              <a:ext cx="4334471" cy="476315"/>
            </a:xfrm>
            <a:prstGeom prst="rect">
              <a:avLst/>
            </a:prstGeom>
          </p:spPr>
        </p:pic>
        <p:pic>
          <p:nvPicPr>
            <p:cNvPr id="16" name="Picture 1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17" name="Picture 1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18" name="Picture 1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9" name="Picture 1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20" name="Picture 19"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21" name="Picture 20"/>
            <p:cNvPicPr>
              <a:picLocks noChangeAspect="1"/>
            </p:cNvPicPr>
            <p:nvPr/>
          </p:nvPicPr>
          <p:blipFill>
            <a:blip r:embed="rId9"/>
            <a:stretch>
              <a:fillRect/>
            </a:stretch>
          </p:blipFill>
          <p:spPr>
            <a:xfrm>
              <a:off x="9510481" y="1573793"/>
              <a:ext cx="2149612" cy="403639"/>
            </a:xfrm>
            <a:prstGeom prst="rect">
              <a:avLst/>
            </a:prstGeom>
          </p:spPr>
        </p:pic>
        <p:pic>
          <p:nvPicPr>
            <p:cNvPr id="22" name="Picture 21"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grpSp>
    </p:spTree>
    <p:extLst>
      <p:ext uri="{BB962C8B-B14F-4D97-AF65-F5344CB8AC3E}">
        <p14:creationId xmlns:p14="http://schemas.microsoft.com/office/powerpoint/2010/main" val="413610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6921"/>
            <a:ext cx="11079822" cy="1325563"/>
          </a:xfrm>
        </p:spPr>
        <p:txBody>
          <a:bodyPr>
            <a:normAutofit/>
          </a:bodyPr>
          <a:lstStyle/>
          <a:p>
            <a:r>
              <a:rPr lang="en-US" dirty="0" smtClean="0"/>
              <a:t>Bootstrap </a:t>
            </a:r>
            <a:r>
              <a:rPr lang="en-US" dirty="0"/>
              <a:t>– </a:t>
            </a:r>
            <a:r>
              <a:rPr lang="en-US" dirty="0" smtClean="0"/>
              <a:t>Visual Studio </a:t>
            </a:r>
            <a:r>
              <a:rPr lang="en-US" dirty="0"/>
              <a:t>S</a:t>
            </a:r>
            <a:r>
              <a:rPr lang="en-US" dirty="0" smtClean="0"/>
              <a:t>upport</a:t>
            </a:r>
            <a:endParaRPr lang="en-US" dirty="0"/>
          </a:p>
        </p:txBody>
      </p:sp>
      <p:sp>
        <p:nvSpPr>
          <p:cNvPr id="2" name="Content Placeholder 1"/>
          <p:cNvSpPr>
            <a:spLocks noGrp="1"/>
          </p:cNvSpPr>
          <p:nvPr>
            <p:ph idx="1"/>
          </p:nvPr>
        </p:nvSpPr>
        <p:spPr>
          <a:xfrm>
            <a:off x="560798" y="1876996"/>
            <a:ext cx="5230402" cy="4713005"/>
          </a:xfrm>
        </p:spPr>
        <p:txBody>
          <a:bodyPr>
            <a:normAutofit/>
          </a:bodyPr>
          <a:lstStyle/>
          <a:p>
            <a:pPr marL="0" indent="0">
              <a:buNone/>
            </a:pPr>
            <a:r>
              <a:rPr lang="en-US" dirty="0" smtClean="0"/>
              <a:t>CSS Class IntelliSense</a:t>
            </a:r>
          </a:p>
          <a:p>
            <a:pPr marL="0" indent="0">
              <a:buNone/>
            </a:pPr>
            <a:endParaRPr lang="en-US" sz="2000" dirty="0" smtClean="0"/>
          </a:p>
          <a:p>
            <a:pPr marL="0" indent="0">
              <a:buNone/>
            </a:pPr>
            <a:r>
              <a:rPr lang="en-US" dirty="0" smtClean="0"/>
              <a:t>Updated templates and MVC scaffolding to use Bootstrap classes</a:t>
            </a:r>
          </a:p>
          <a:p>
            <a:pPr marL="0" indent="0">
              <a:buNone/>
            </a:pPr>
            <a:endParaRPr lang="en-US" sz="2000" dirty="0" smtClean="0"/>
          </a:p>
          <a:p>
            <a:pPr marL="0" indent="0">
              <a:buNone/>
            </a:pPr>
            <a:r>
              <a:rPr lang="en-US" dirty="0" smtClean="0"/>
              <a:t>Web Essentials - Missing class detection</a:t>
            </a:r>
          </a:p>
          <a:p>
            <a:pPr marL="0" indent="0">
              <a:buNone/>
            </a:pPr>
            <a:endParaRPr lang="en-US" dirty="0"/>
          </a:p>
        </p:txBody>
      </p:sp>
      <p:pic>
        <p:nvPicPr>
          <p:cNvPr id="5" name="Content Placeholder 3"/>
          <p:cNvPicPr>
            <a:picLocks noChangeAspect="1"/>
          </p:cNvPicPr>
          <p:nvPr/>
        </p:nvPicPr>
        <p:blipFill>
          <a:blip r:embed="rId2"/>
          <a:stretch>
            <a:fillRect/>
          </a:stretch>
        </p:blipFill>
        <p:spPr>
          <a:xfrm>
            <a:off x="5983446" y="1876996"/>
            <a:ext cx="5902167" cy="3283240"/>
          </a:xfrm>
          <a:prstGeom prst="rect">
            <a:avLst/>
          </a:prstGeom>
          <a:ln>
            <a:solidFill>
              <a:srgbClr val="191919"/>
            </a:solidFill>
          </a:ln>
        </p:spPr>
      </p:pic>
      <p:pic>
        <p:nvPicPr>
          <p:cNvPr id="6" name="Content Placeholder 3"/>
          <p:cNvPicPr>
            <a:picLocks noChangeAspect="1"/>
          </p:cNvPicPr>
          <p:nvPr/>
        </p:nvPicPr>
        <p:blipFill>
          <a:blip r:embed="rId3"/>
          <a:stretch>
            <a:fillRect/>
          </a:stretch>
        </p:blipFill>
        <p:spPr>
          <a:xfrm>
            <a:off x="5983446" y="5293221"/>
            <a:ext cx="5902167" cy="1296780"/>
          </a:xfrm>
          <a:prstGeom prst="rect">
            <a:avLst/>
          </a:prstGeom>
          <a:ln>
            <a:solidFill>
              <a:srgbClr val="191919"/>
            </a:solidFill>
          </a:ln>
        </p:spPr>
      </p:pic>
    </p:spTree>
    <p:extLst>
      <p:ext uri="{BB962C8B-B14F-4D97-AF65-F5344CB8AC3E}">
        <p14:creationId xmlns:p14="http://schemas.microsoft.com/office/powerpoint/2010/main" val="6583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6921"/>
            <a:ext cx="11079822" cy="1325563"/>
          </a:xfrm>
        </p:spPr>
        <p:txBody>
          <a:bodyPr>
            <a:normAutofit/>
          </a:bodyPr>
          <a:lstStyle/>
          <a:p>
            <a:pPr algn="ctr"/>
            <a:r>
              <a:rPr lang="en-US" u="sng" dirty="0">
                <a:solidFill>
                  <a:srgbClr val="48BAE7"/>
                </a:solidFill>
              </a:rPr>
              <a:t>http://getbootstrap.com</a:t>
            </a:r>
            <a:r>
              <a:rPr lang="en-US" u="sng" dirty="0" smtClean="0">
                <a:solidFill>
                  <a:srgbClr val="48BAE7"/>
                </a:solidFill>
              </a:rPr>
              <a:t>/</a:t>
            </a:r>
            <a:endParaRPr lang="en-US" u="sng" dirty="0">
              <a:solidFill>
                <a:srgbClr val="48BAE7"/>
              </a:solidFill>
            </a:endParaRPr>
          </a:p>
        </p:txBody>
      </p:sp>
      <p:pic>
        <p:nvPicPr>
          <p:cNvPr id="3" name="Picture 2"/>
          <p:cNvPicPr>
            <a:picLocks noChangeAspect="1"/>
          </p:cNvPicPr>
          <p:nvPr/>
        </p:nvPicPr>
        <p:blipFill>
          <a:blip r:embed="rId2"/>
          <a:stretch>
            <a:fillRect/>
          </a:stretch>
        </p:blipFill>
        <p:spPr>
          <a:xfrm>
            <a:off x="1478280" y="1134080"/>
            <a:ext cx="9235440" cy="5834795"/>
          </a:xfrm>
          <a:prstGeom prst="rect">
            <a:avLst/>
          </a:prstGeom>
        </p:spPr>
      </p:pic>
    </p:spTree>
    <p:extLst>
      <p:ext uri="{BB962C8B-B14F-4D97-AF65-F5344CB8AC3E}">
        <p14:creationId xmlns:p14="http://schemas.microsoft.com/office/powerpoint/2010/main" val="28339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Jade </a:t>
            </a:r>
            <a:r>
              <a:rPr lang="en-US" dirty="0" smtClean="0"/>
              <a:t>Templates with Bootstrap</a:t>
            </a:r>
            <a:endParaRPr lang="en-US" dirty="0"/>
          </a:p>
        </p:txBody>
      </p:sp>
    </p:spTree>
    <p:extLst>
      <p:ext uri="{BB962C8B-B14F-4D97-AF65-F5344CB8AC3E}">
        <p14:creationId xmlns:p14="http://schemas.microsoft.com/office/powerpoint/2010/main" val="12509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the chat UI </a:t>
            </a:r>
          </a:p>
        </p:txBody>
      </p:sp>
    </p:spTree>
    <p:extLst>
      <p:ext uri="{BB962C8B-B14F-4D97-AF65-F5344CB8AC3E}">
        <p14:creationId xmlns:p14="http://schemas.microsoft.com/office/powerpoint/2010/main" val="13907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Introduction to Jade</a:t>
            </a:r>
          </a:p>
          <a:p>
            <a:pPr marL="742950" indent="-742950">
              <a:buFont typeface="+mj-lt"/>
              <a:buAutoNum type="arabicParenR"/>
            </a:pPr>
            <a:r>
              <a:rPr lang="en-GB" dirty="0" smtClean="0"/>
              <a:t>Implementing </a:t>
            </a:r>
            <a:r>
              <a:rPr lang="en-GB" dirty="0" smtClean="0"/>
              <a:t>Bootstrap</a:t>
            </a:r>
          </a:p>
          <a:p>
            <a:pPr marL="742950" indent="-742950">
              <a:buFont typeface="+mj-lt"/>
              <a:buAutoNum type="arabicParenR"/>
            </a:pPr>
            <a:r>
              <a:rPr lang="en-GB" dirty="0" smtClean="0"/>
              <a:t>Demo: </a:t>
            </a:r>
            <a:r>
              <a:rPr lang="en-US" dirty="0"/>
              <a:t>Using Jade Templates with Bootstrap</a:t>
            </a:r>
            <a:endParaRPr lang="en-GB" dirty="0" smtClean="0"/>
          </a:p>
          <a:p>
            <a:pPr marL="742950" indent="-742950">
              <a:buFont typeface="+mj-lt"/>
              <a:buAutoNum type="arabicParenR"/>
            </a:pPr>
            <a:r>
              <a:rPr lang="en-GB" dirty="0" smtClean="0"/>
              <a:t>Demo: Creating </a:t>
            </a:r>
            <a:r>
              <a:rPr lang="en-GB" dirty="0" smtClean="0"/>
              <a:t>the chat UI </a:t>
            </a:r>
          </a:p>
        </p:txBody>
      </p:sp>
    </p:spTree>
    <p:extLst>
      <p:ext uri="{BB962C8B-B14F-4D97-AF65-F5344CB8AC3E}">
        <p14:creationId xmlns:p14="http://schemas.microsoft.com/office/powerpoint/2010/main" val="53905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Jade</a:t>
            </a:r>
          </a:p>
        </p:txBody>
      </p:sp>
    </p:spTree>
    <p:extLst>
      <p:ext uri="{BB962C8B-B14F-4D97-AF65-F5344CB8AC3E}">
        <p14:creationId xmlns:p14="http://schemas.microsoft.com/office/powerpoint/2010/main" val="51343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idx="1"/>
          </p:nvPr>
        </p:nvSpPr>
        <p:spPr/>
        <p:txBody>
          <a:bodyPr>
            <a:normAutofit lnSpcReduction="10000"/>
          </a:bodyPr>
          <a:lstStyle/>
          <a:p>
            <a:r>
              <a:rPr lang="en-US" dirty="0" smtClean="0"/>
              <a:t>Jade is a templating language to simplify writing </a:t>
            </a:r>
            <a:r>
              <a:rPr lang="en-US" dirty="0" smtClean="0"/>
              <a:t>HTML</a:t>
            </a:r>
            <a:endParaRPr lang="en-US" dirty="0" smtClean="0"/>
          </a:p>
          <a:p>
            <a:r>
              <a:rPr lang="en-US" dirty="0" smtClean="0"/>
              <a:t>Jade syntax and keywords map directly to </a:t>
            </a:r>
            <a:r>
              <a:rPr lang="en-US" dirty="0" smtClean="0"/>
              <a:t>HTML</a:t>
            </a:r>
            <a:endParaRPr lang="en-US" dirty="0" smtClean="0"/>
          </a:p>
          <a:p>
            <a:r>
              <a:rPr lang="en-US" dirty="0" smtClean="0"/>
              <a:t>Jade adds the ability to separate and extend your </a:t>
            </a:r>
            <a:r>
              <a:rPr lang="en-US" dirty="0" smtClean="0"/>
              <a:t>HTML</a:t>
            </a:r>
            <a:endParaRPr lang="en-US" dirty="0" smtClean="0"/>
          </a:p>
          <a:p>
            <a:pPr lvl="1"/>
            <a:r>
              <a:rPr lang="en-US" dirty="0" smtClean="0"/>
              <a:t>Helps prevent code repeat</a:t>
            </a:r>
          </a:p>
          <a:p>
            <a:pPr lvl="1"/>
            <a:r>
              <a:rPr lang="en-US" dirty="0" smtClean="0"/>
              <a:t>Ensures clean HTML is </a:t>
            </a:r>
            <a:r>
              <a:rPr lang="en-US" dirty="0" smtClean="0"/>
              <a:t>generated</a:t>
            </a:r>
            <a:endParaRPr lang="en-US" dirty="0" smtClean="0"/>
          </a:p>
          <a:p>
            <a:pPr lvl="1"/>
            <a:r>
              <a:rPr lang="en-US" dirty="0" smtClean="0"/>
              <a:t>Allows you to insert values into HTML through </a:t>
            </a:r>
            <a:r>
              <a:rPr lang="en-US" dirty="0" smtClean="0"/>
              <a:t>templates</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Simple Tags</a:t>
            </a:r>
            <a:endParaRPr lang="en-US" dirty="0"/>
          </a:p>
        </p:txBody>
      </p:sp>
      <p:sp>
        <p:nvSpPr>
          <p:cNvPr id="7" name="Content Placeholder 4"/>
          <p:cNvSpPr>
            <a:spLocks noGrp="1"/>
          </p:cNvSpPr>
          <p:nvPr>
            <p:ph sz="half" idx="4294967295"/>
          </p:nvPr>
        </p:nvSpPr>
        <p:spPr>
          <a:xfrm>
            <a:off x="614309" y="2882754"/>
            <a:ext cx="5029200" cy="2467389"/>
          </a:xfrm>
          <a:prstGeom prst="rect">
            <a:avLst/>
          </a:prstGeom>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8" name="Text Placeholder 5"/>
          <p:cNvSpPr txBox="1">
            <a:spLocks/>
          </p:cNvSpPr>
          <p:nvPr/>
        </p:nvSpPr>
        <p:spPr>
          <a:xfrm>
            <a:off x="6154220" y="2044565"/>
            <a:ext cx="5029200" cy="639762"/>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619121" cy="2422208"/>
          </a:xfrm>
          <a:prstGeom prst="rect">
            <a:avLst/>
          </a:prstGeom>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Tree>
    <p:extLst>
      <p:ext uri="{BB962C8B-B14F-4D97-AF65-F5344CB8AC3E}">
        <p14:creationId xmlns:p14="http://schemas.microsoft.com/office/powerpoint/2010/main" val="233655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Tags with Attributes</a:t>
            </a:r>
          </a:p>
        </p:txBody>
      </p:sp>
      <p:sp>
        <p:nvSpPr>
          <p:cNvPr id="7" name="Content Placeholder 4"/>
          <p:cNvSpPr>
            <a:spLocks noGrp="1"/>
          </p:cNvSpPr>
          <p:nvPr>
            <p:ph sz="half" idx="4294967295"/>
          </p:nvPr>
        </p:nvSpPr>
        <p:spPr>
          <a:xfrm>
            <a:off x="614309" y="2882754"/>
            <a:ext cx="5029200" cy="3697661"/>
          </a:xfrm>
          <a:prstGeom prst="rect">
            <a:avLst/>
          </a:prstGeom>
        </p:spPr>
        <p:txBody>
          <a:bodyPr>
            <a:normAutofit/>
          </a:bodyPr>
          <a:lstStyle/>
          <a:p>
            <a:pPr marL="0" indent="0">
              <a:buNone/>
            </a:pPr>
            <a:r>
              <a:rPr lang="en-US" dirty="0"/>
              <a:t>h1(id="title") Welcome to 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p>
        </p:txBody>
      </p:sp>
      <p:sp>
        <p:nvSpPr>
          <p:cNvPr id="8" name="Text Placeholder 5"/>
          <p:cNvSpPr txBox="1">
            <a:spLocks/>
          </p:cNvSpPr>
          <p:nvPr/>
        </p:nvSpPr>
        <p:spPr>
          <a:xfrm>
            <a:off x="6154220" y="2057400"/>
            <a:ext cx="5029200" cy="631841"/>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486399" cy="3652480"/>
          </a:xfrm>
          <a:prstGeom prst="rect">
            <a:avLst/>
          </a:prstGeom>
        </p:spPr>
        <p:txBody>
          <a:bodyPr>
            <a:normAutofit lnSpcReduction="10000"/>
          </a:bodyPr>
          <a:lstStyle/>
          <a:p>
            <a:pPr marL="0" indent="0">
              <a:buNone/>
            </a:pPr>
            <a:r>
              <a:rPr lang="en-US" dirty="0"/>
              <a:t>&lt;h1 id="title"&gt;Welcome to Jade&lt;/h1&gt;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Tree>
    <p:extLst>
      <p:ext uri="{BB962C8B-B14F-4D97-AF65-F5344CB8AC3E}">
        <p14:creationId xmlns:p14="http://schemas.microsoft.com/office/powerpoint/2010/main" val="123472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idx="1"/>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 block or replace the content of pre-defined blocks.</a:t>
            </a:r>
            <a:endParaRPr lang="en-US" dirty="0"/>
          </a:p>
        </p:txBody>
      </p:sp>
    </p:spTree>
    <p:extLst>
      <p:ext uri="{BB962C8B-B14F-4D97-AF65-F5344CB8AC3E}">
        <p14:creationId xmlns:p14="http://schemas.microsoft.com/office/powerpoint/2010/main" val="370801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Implementing </a:t>
            </a:r>
            <a:r>
              <a:rPr lang="en-GB" dirty="0" smtClean="0"/>
              <a:t>Bootstrap</a:t>
            </a:r>
            <a:endParaRPr lang="en-US" dirty="0"/>
          </a:p>
        </p:txBody>
      </p:sp>
      <p:sp>
        <p:nvSpPr>
          <p:cNvPr id="2" name="Text Placeholder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2507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8"/>
            <a:ext cx="11079822" cy="1325563"/>
          </a:xfrm>
        </p:spPr>
        <p:txBody>
          <a:bodyPr>
            <a:normAutofit/>
          </a:bodyPr>
          <a:lstStyle/>
          <a:p>
            <a:r>
              <a:rPr lang="en-US" dirty="0" smtClean="0"/>
              <a:t>Bootstrap – Why use it?</a:t>
            </a:r>
            <a:endParaRPr lang="en-US" dirty="0"/>
          </a:p>
        </p:txBody>
      </p:sp>
      <p:sp>
        <p:nvSpPr>
          <p:cNvPr id="2" name="Content Placeholder 1"/>
          <p:cNvSpPr>
            <a:spLocks noGrp="1"/>
          </p:cNvSpPr>
          <p:nvPr>
            <p:ph idx="1"/>
          </p:nvPr>
        </p:nvSpPr>
        <p:spPr/>
        <p:txBody>
          <a:bodyPr/>
          <a:lstStyle/>
          <a:p>
            <a:pPr lvl="0" fontAlgn="ctr"/>
            <a:r>
              <a:rPr lang="en-US" dirty="0"/>
              <a:t>CSS </a:t>
            </a:r>
            <a:r>
              <a:rPr lang="en-US" dirty="0" smtClean="0"/>
              <a:t>can </a:t>
            </a:r>
            <a:r>
              <a:rPr lang="en-US" dirty="0"/>
              <a:t>be tricky</a:t>
            </a:r>
          </a:p>
          <a:p>
            <a:pPr lvl="0" fontAlgn="ctr"/>
            <a:r>
              <a:rPr lang="en-US" dirty="0"/>
              <a:t>Cross browser support can be a challenge</a:t>
            </a:r>
          </a:p>
          <a:p>
            <a:pPr lvl="0" fontAlgn="ctr"/>
            <a:r>
              <a:rPr lang="en-US" dirty="0"/>
              <a:t>Solves basic tasks (e.g. page layout without tables)</a:t>
            </a:r>
          </a:p>
          <a:p>
            <a:pPr lvl="0" fontAlgn="ctr"/>
            <a:r>
              <a:rPr lang="en-US" dirty="0"/>
              <a:t>Bootstrap 3 makes it easier</a:t>
            </a:r>
          </a:p>
          <a:p>
            <a:endParaRPr lang="en-US" dirty="0"/>
          </a:p>
        </p:txBody>
      </p:sp>
    </p:spTree>
    <p:extLst>
      <p:ext uri="{BB962C8B-B14F-4D97-AF65-F5344CB8AC3E}">
        <p14:creationId xmlns:p14="http://schemas.microsoft.com/office/powerpoint/2010/main" val="29252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3638</TotalTime>
  <Words>440</Words>
  <Application>Microsoft Office PowerPoint</Application>
  <PresentationFormat>Widescreen</PresentationFormat>
  <Paragraphs>105</Paragraphs>
  <Slides>18</Slides>
  <Notes>2</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18</vt:i4>
      </vt:variant>
    </vt:vector>
  </HeadingPairs>
  <TitlesOfParts>
    <vt:vector size="31"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Creating the User Interface</vt:lpstr>
      <vt:lpstr>Agenda</vt:lpstr>
      <vt:lpstr>Introduction to Jade</vt:lpstr>
      <vt:lpstr>Templating with Jade</vt:lpstr>
      <vt:lpstr>Templating with Jade</vt:lpstr>
      <vt:lpstr>Templating with Jade</vt:lpstr>
      <vt:lpstr>Templating with Jade</vt:lpstr>
      <vt:lpstr>Implementing Bootstrap</vt:lpstr>
      <vt:lpstr>Bootstrap – Why use it?</vt:lpstr>
      <vt:lpstr>Bootstrap Features</vt:lpstr>
      <vt:lpstr>Bootstrap Grid System</vt:lpstr>
      <vt:lpstr>Bootstrap Grid System</vt:lpstr>
      <vt:lpstr>Bootstrap Components</vt:lpstr>
      <vt:lpstr>Bootstrap – Visual Studio Support</vt:lpstr>
      <vt:lpstr>http://getbootstrap.com/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Mariano Converti</cp:lastModifiedBy>
  <cp:revision>97</cp:revision>
  <dcterms:created xsi:type="dcterms:W3CDTF">2013-02-15T23:12:42Z</dcterms:created>
  <dcterms:modified xsi:type="dcterms:W3CDTF">2016-01-25T18:47:53Z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