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1" r:id="rId5"/>
    <p:sldMasterId id="2147483694" r:id="rId6"/>
    <p:sldMasterId id="2147483702" r:id="rId7"/>
    <p:sldMasterId id="2147483710" r:id="rId8"/>
    <p:sldMasterId id="2147483718" r:id="rId9"/>
    <p:sldMasterId id="2147483726" r:id="rId10"/>
  </p:sldMasterIdLst>
  <p:notesMasterIdLst>
    <p:notesMasterId r:id="rId29"/>
  </p:notesMasterIdLst>
  <p:handoutMasterIdLst>
    <p:handoutMasterId r:id="rId30"/>
  </p:handoutMasterIdLst>
  <p:sldIdLst>
    <p:sldId id="285" r:id="rId11"/>
    <p:sldId id="257" r:id="rId12"/>
    <p:sldId id="286" r:id="rId13"/>
    <p:sldId id="294" r:id="rId14"/>
    <p:sldId id="283" r:id="rId15"/>
    <p:sldId id="284" r:id="rId16"/>
    <p:sldId id="288" r:id="rId17"/>
    <p:sldId id="298" r:id="rId18"/>
    <p:sldId id="280" r:id="rId19"/>
    <p:sldId id="289" r:id="rId20"/>
    <p:sldId id="296" r:id="rId21"/>
    <p:sldId id="295" r:id="rId22"/>
    <p:sldId id="297" r:id="rId23"/>
    <p:sldId id="290" r:id="rId24"/>
    <p:sldId id="291" r:id="rId25"/>
    <p:sldId id="292" r:id="rId26"/>
    <p:sldId id="293"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0171B0"/>
    <a:srgbClr val="3C454F"/>
    <a:srgbClr val="E34F24"/>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02" d="100"/>
          <a:sy n="102" d="100"/>
        </p:scale>
        <p:origin x="144" y="810"/>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23/07/2015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23/07/2015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05508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58320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23/07/2015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93639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0757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800798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5009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924672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4486041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8286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3711151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9250814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8354698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909801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551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720567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73118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7883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270287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7291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638367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517188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63576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384662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61294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50683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579233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7942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26098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670515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Titl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61846841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146942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591036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50425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401013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7612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17454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9717384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791109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272971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02257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48773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5741806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3342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5892575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6904527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3472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850959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0623880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24536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48750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90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49281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64802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22195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6525392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0443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6877565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1605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568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80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870750"/>
      </p:ext>
    </p:extLst>
  </p:cSld>
  <p:clrMap bg1="lt1" tx1="dk1" bg2="lt2" tx2="dk2" accent1="accent1" accent2="accent2" accent3="accent3" accent4="accent4" accent5="accent5" accent6="accent6" hlink="hlink" folHlink="folHlink"/>
  <p:sldLayoutIdLst>
    <p:sldLayoutId id="2147483711" r:id="rId1"/>
    <p:sldLayoutId id="2147483734"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936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193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emf"/><Relationship Id="rId7"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image" Target="../media/image24.emf"/><Relationship Id="rId5" Type="http://schemas.openxmlformats.org/officeDocument/2006/relationships/image" Target="../media/image20.emf"/><Relationship Id="rId4" Type="http://schemas.openxmlformats.org/officeDocument/2006/relationships/image" Target="../media/image23.emf"/><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image" Target="../media/image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Debugging </a:t>
            </a:r>
            <a:r>
              <a:rPr lang="en-US" sz="7200" dirty="0" smtClean="0"/>
              <a:t>and</a:t>
            </a:r>
            <a:br>
              <a:rPr lang="en-US" sz="7200" dirty="0" smtClean="0"/>
            </a:br>
            <a:r>
              <a:rPr lang="en-US" sz="7200" dirty="0" smtClean="0"/>
              <a:t>Deploying </a:t>
            </a:r>
            <a:r>
              <a:rPr lang="en-US" sz="7200" dirty="0"/>
              <a:t>on </a:t>
            </a:r>
            <a:r>
              <a:rPr lang="en-US" sz="7200" dirty="0" smtClean="0"/>
              <a:t>Azure</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632885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Azure with </a:t>
            </a:r>
            <a:r>
              <a:rPr lang="en-US" dirty="0" err="1"/>
              <a:t>Github</a:t>
            </a:r>
            <a:endParaRPr lang="en-US" dirty="0"/>
          </a:p>
        </p:txBody>
      </p:sp>
    </p:spTree>
    <p:extLst>
      <p:ext uri="{BB962C8B-B14F-4D97-AF65-F5344CB8AC3E}">
        <p14:creationId xmlns:p14="http://schemas.microsoft.com/office/powerpoint/2010/main" val="3233233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a:t>
            </a:r>
            <a:endParaRPr lang="en-US" dirty="0"/>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smtClean="0">
                <a:solidFill>
                  <a:schemeClr val="bg1"/>
                </a:solidFill>
              </a:rPr>
              <a:t>Production Slot</a:t>
            </a:r>
            <a:endParaRPr lang="en-US" kern="0" dirty="0">
              <a:solidFill>
                <a:schemeClr val="bg1"/>
              </a:solidFill>
            </a:endParaRP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smtClean="0">
                <a:solidFill>
                  <a:schemeClr val="bg1"/>
                </a:solidFill>
              </a:rPr>
              <a:t>Source Control / Code Repo  </a:t>
            </a:r>
            <a:endParaRPr lang="en-US" kern="0" dirty="0">
              <a:solidFill>
                <a:schemeClr val="bg1"/>
              </a:solidFill>
            </a:endParaRP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smtClean="0">
                <a:solidFill>
                  <a:schemeClr val="bg1"/>
                </a:solidFill>
              </a:rPr>
              <a:t>Staging Slot</a:t>
            </a:r>
            <a:endParaRPr lang="en-US" kern="0" dirty="0">
              <a:solidFill>
                <a:schemeClr val="bg1"/>
              </a:solidFill>
            </a:endParaRP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smtClean="0">
                <a:solidFill>
                  <a:schemeClr val="bg1"/>
                </a:solidFill>
              </a:rPr>
              <a:t>Commits </a:t>
            </a:r>
            <a:endParaRPr lang="en-US" kern="0" dirty="0">
              <a:solidFill>
                <a:schemeClr val="bg1"/>
              </a:solidFill>
            </a:endParaRP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5306144" y="1908367"/>
            <a:ext cx="5621219" cy="461665"/>
          </a:xfrm>
          <a:prstGeom prst="rect">
            <a:avLst/>
          </a:prstGeom>
        </p:spPr>
        <p:txBody>
          <a:bodyPr wrap="none">
            <a:spAutoFit/>
          </a:bodyPr>
          <a:lstStyle/>
          <a:p>
            <a:pPr algn="r"/>
            <a:r>
              <a:rPr lang="en-US" sz="2400" dirty="0">
                <a:solidFill>
                  <a:schemeClr val="bg1"/>
                </a:solidFill>
              </a:rPr>
              <a:t>Agility through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smtClean="0">
                <a:solidFill>
                  <a:schemeClr val="bg1"/>
                </a:solidFill>
              </a:rPr>
              <a:t>Auto-Swap </a:t>
            </a:r>
            <a:endParaRPr lang="en-US" kern="0" dirty="0">
              <a:solidFill>
                <a:schemeClr val="bg1"/>
              </a:solidFill>
            </a:endParaRP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smtClean="0">
                <a:solidFill>
                  <a:schemeClr val="bg1"/>
                </a:solidFill>
              </a:rPr>
              <a:t>Changes </a:t>
            </a:r>
            <a:endParaRPr lang="en-US" kern="0" dirty="0">
              <a:solidFill>
                <a:schemeClr val="bg1"/>
              </a:solidFill>
            </a:endParaRP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smtClean="0">
                <a:solidFill>
                  <a:schemeClr val="bg1"/>
                </a:solidFill>
              </a:rPr>
              <a:t>Hooks</a:t>
            </a:r>
            <a:endParaRPr lang="en-US" kern="0" dirty="0">
              <a:solidFill>
                <a:schemeClr val="bg1"/>
              </a:solidFill>
            </a:endParaRP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smtClean="0">
              <a:gradFill>
                <a:gsLst>
                  <a:gs pos="0">
                    <a:srgbClr val="FFFFFF"/>
                  </a:gs>
                  <a:gs pos="100000">
                    <a:srgbClr val="FFFFFF"/>
                  </a:gs>
                </a:gsLst>
                <a:lin ang="5400000" scaled="0"/>
              </a:gradFill>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smtClean="0">
                <a:solidFill>
                  <a:schemeClr val="bg1"/>
                </a:solidFill>
              </a:rPr>
              <a:t>Git</a:t>
            </a:r>
            <a:r>
              <a:rPr lang="en-US" kern="0" dirty="0" smtClean="0">
                <a:solidFill>
                  <a:schemeClr val="bg1"/>
                </a:solidFill>
              </a:rPr>
              <a:t> pull</a:t>
            </a:r>
            <a:endParaRPr lang="en-US" kern="0" dirty="0">
              <a:solidFill>
                <a:schemeClr val="bg1"/>
              </a:solidFill>
            </a:endParaRP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smtClean="0">
                <a:solidFill>
                  <a:schemeClr val="bg1"/>
                </a:solidFill>
              </a:rPr>
              <a:t>Developer</a:t>
            </a:r>
            <a:endParaRPr lang="en-US" kern="0" dirty="0">
              <a:solidFill>
                <a:schemeClr val="bg1"/>
              </a:solidFill>
            </a:endParaRPr>
          </a:p>
        </p:txBody>
      </p:sp>
    </p:spTree>
    <p:extLst>
      <p:ext uri="{BB962C8B-B14F-4D97-AF65-F5344CB8AC3E}">
        <p14:creationId xmlns:p14="http://schemas.microsoft.com/office/powerpoint/2010/main" val="3132916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rPr>
                <a:t>FTP</a:t>
              </a:r>
            </a:p>
          </p:txBody>
        </p:sp>
      </p:grpSp>
      <p:sp>
        <p:nvSpPr>
          <p:cNvPr id="37" name="TextBox 36"/>
          <p:cNvSpPr txBox="1"/>
          <p:nvPr/>
        </p:nvSpPr>
        <p:spPr>
          <a:xfrm>
            <a:off x="62565" y="4280414"/>
            <a:ext cx="12066871" cy="1107996"/>
          </a:xfrm>
          <a:prstGeom prst="rect">
            <a:avLst/>
          </a:prstGeom>
          <a:noFill/>
        </p:spPr>
        <p:txBody>
          <a:bodyPr wrap="square" rtlCol="0">
            <a:spAutoFit/>
          </a:bodyPr>
          <a:lstStyle/>
          <a:p>
            <a:pPr algn="ctr"/>
            <a:r>
              <a:rPr lang="en-US" sz="6600" dirty="0">
                <a:solidFill>
                  <a:prstClr val="white"/>
                </a:solidFill>
                <a:latin typeface="+mj-lt"/>
              </a:rPr>
              <a:t>C</a:t>
            </a:r>
            <a:r>
              <a:rPr lang="en-US" sz="6600" dirty="0" smtClean="0">
                <a:solidFill>
                  <a:prstClr val="white"/>
                </a:solidFill>
                <a:latin typeface="+mj-lt"/>
              </a:rPr>
              <a:t>hoose </a:t>
            </a:r>
            <a:r>
              <a:rPr lang="en-US" sz="6600" dirty="0">
                <a:solidFill>
                  <a:prstClr val="white"/>
                </a:solidFill>
                <a:latin typeface="+mj-lt"/>
              </a:rPr>
              <a:t>your own </a:t>
            </a:r>
            <a:r>
              <a:rPr lang="en-US" sz="6600" dirty="0" smtClean="0">
                <a:solidFill>
                  <a:prstClr val="white"/>
                </a:solidFill>
                <a:latin typeface="+mj-lt"/>
              </a:rPr>
              <a:t>adventure</a:t>
            </a:r>
            <a:r>
              <a:rPr lang="en-US" sz="6600" dirty="0">
                <a:solidFill>
                  <a:prstClr val="white"/>
                </a:solidFill>
                <a:latin typeface="+mj-lt"/>
              </a:rPr>
              <a:t>!</a:t>
            </a:r>
          </a:p>
        </p:txBody>
      </p:sp>
      <p:sp>
        <p:nvSpPr>
          <p:cNvPr id="11" name="Title 10"/>
          <p:cNvSpPr>
            <a:spLocks noGrp="1"/>
          </p:cNvSpPr>
          <p:nvPr>
            <p:ph type="title"/>
          </p:nvPr>
        </p:nvSpPr>
        <p:spPr/>
        <p:txBody>
          <a:bodyPr>
            <a:normAutofit/>
          </a:bodyPr>
          <a:lstStyle/>
          <a:p>
            <a:r>
              <a:rPr lang="en-US" dirty="0">
                <a:solidFill>
                  <a:prstClr val="white"/>
                </a:solidFill>
              </a:rPr>
              <a:t>Source </a:t>
            </a:r>
            <a:r>
              <a:rPr lang="en-US" dirty="0" smtClean="0">
                <a:solidFill>
                  <a:prstClr val="white"/>
                </a:solidFill>
              </a:rPr>
              <a:t>Control</a:t>
            </a:r>
            <a:endParaRPr lang="en-US" dirty="0"/>
          </a:p>
        </p:txBody>
      </p:sp>
    </p:spTree>
    <p:extLst>
      <p:ext uri="{BB962C8B-B14F-4D97-AF65-F5344CB8AC3E}">
        <p14:creationId xmlns:p14="http://schemas.microsoft.com/office/powerpoint/2010/main" val="656471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Deployments</a:t>
            </a:r>
            <a:endParaRPr lang="en-US" dirty="0"/>
          </a:p>
        </p:txBody>
      </p:sp>
      <p:pic>
        <p:nvPicPr>
          <p:cNvPr id="3" name="Picture 2"/>
          <p:cNvPicPr>
            <a:picLocks noChangeAspect="1"/>
          </p:cNvPicPr>
          <p:nvPr/>
        </p:nvPicPr>
        <p:blipFill>
          <a:blip r:embed="rId2"/>
          <a:stretch>
            <a:fillRect/>
          </a:stretch>
        </p:blipFill>
        <p:spPr>
          <a:xfrm>
            <a:off x="1071509" y="1742059"/>
            <a:ext cx="10058400" cy="5084014"/>
          </a:xfrm>
          <a:prstGeom prst="rect">
            <a:avLst/>
          </a:prstGeom>
        </p:spPr>
      </p:pic>
    </p:spTree>
    <p:extLst>
      <p:ext uri="{BB962C8B-B14F-4D97-AF65-F5344CB8AC3E}">
        <p14:creationId xmlns:p14="http://schemas.microsoft.com/office/powerpoint/2010/main" val="3964790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a:t>
            </a:r>
            <a:r>
              <a:rPr lang="en-US" dirty="0" err="1"/>
              <a:t>Github</a:t>
            </a:r>
            <a:endParaRPr lang="en-US" dirty="0"/>
          </a:p>
        </p:txBody>
      </p:sp>
    </p:spTree>
    <p:extLst>
      <p:ext uri="{BB962C8B-B14F-4D97-AF65-F5344CB8AC3E}">
        <p14:creationId xmlns:p14="http://schemas.microsoft.com/office/powerpoint/2010/main" val="2374196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Remote </a:t>
            </a:r>
            <a:r>
              <a:rPr lang="en-US" dirty="0" smtClean="0"/>
              <a:t>debugging</a:t>
            </a:r>
            <a:br>
              <a:rPr lang="en-US" dirty="0" smtClean="0"/>
            </a:br>
            <a:r>
              <a:rPr lang="en-US" dirty="0" smtClean="0"/>
              <a:t>with </a:t>
            </a:r>
            <a:r>
              <a:rPr lang="en-US" dirty="0"/>
              <a:t>Visual Studio</a:t>
            </a:r>
          </a:p>
        </p:txBody>
      </p:sp>
    </p:spTree>
    <p:extLst>
      <p:ext uri="{BB962C8B-B14F-4D97-AF65-F5344CB8AC3E}">
        <p14:creationId xmlns:p14="http://schemas.microsoft.com/office/powerpoint/2010/main" val="2101241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Remote Debugging a Node.js application with Visual Studio and Azure</a:t>
            </a:r>
            <a:endParaRPr lang="en-US" dirty="0"/>
          </a:p>
        </p:txBody>
      </p:sp>
    </p:spTree>
    <p:extLst>
      <p:ext uri="{BB962C8B-B14F-4D97-AF65-F5344CB8AC3E}">
        <p14:creationId xmlns:p14="http://schemas.microsoft.com/office/powerpoint/2010/main" val="1931064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971015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Azure Web Apps Overview</a:t>
            </a:r>
          </a:p>
          <a:p>
            <a:pPr marL="742950" indent="-742950">
              <a:buFont typeface="+mj-lt"/>
              <a:buAutoNum type="arabicParenR"/>
            </a:pPr>
            <a:r>
              <a:rPr lang="en-GB" dirty="0" smtClean="0"/>
              <a:t>Introduction to the Azure Dashboard</a:t>
            </a:r>
          </a:p>
          <a:p>
            <a:pPr marL="742950" indent="-742950">
              <a:buFont typeface="+mj-lt"/>
              <a:buAutoNum type="arabicParenR"/>
            </a:pPr>
            <a:r>
              <a:rPr lang="en-GB" dirty="0" smtClean="0"/>
              <a:t>Deploying to Azure with Visual Studio</a:t>
            </a:r>
          </a:p>
          <a:p>
            <a:pPr marL="742950" indent="-742950">
              <a:buFont typeface="+mj-lt"/>
              <a:buAutoNum type="arabicParenR"/>
            </a:pPr>
            <a:r>
              <a:rPr lang="en-GB" dirty="0" smtClean="0"/>
              <a:t>Deploying to Azure with GitHub</a:t>
            </a:r>
          </a:p>
          <a:p>
            <a:pPr marL="742950" indent="-742950">
              <a:buFont typeface="+mj-lt"/>
              <a:buAutoNum type="arabicParenR"/>
            </a:pPr>
            <a:r>
              <a:rPr lang="en-GB" dirty="0" smtClean="0"/>
              <a:t>Debugging Remote Node Applications with Visual Studio</a:t>
            </a:r>
          </a:p>
        </p:txBody>
      </p:sp>
    </p:spTree>
    <p:extLst>
      <p:ext uri="{BB962C8B-B14F-4D97-AF65-F5344CB8AC3E}">
        <p14:creationId xmlns:p14="http://schemas.microsoft.com/office/powerpoint/2010/main" val="3139541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Azure </a:t>
            </a:r>
            <a:r>
              <a:rPr lang="en-US" dirty="0" smtClean="0"/>
              <a:t>Web Apps Overview</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pic>
        <p:nvPicPr>
          <p:cNvPr id="16" name="Picture 15"/>
          <p:cNvPicPr>
            <a:picLocks noChangeAspect="1"/>
          </p:cNvPicPr>
          <p:nvPr/>
        </p:nvPicPr>
        <p:blipFill>
          <a:blip r:embed="rId6"/>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7"/>
            <a:stretch>
              <a:fillRect/>
            </a:stretch>
          </p:blipFill>
          <p:spPr>
            <a:xfrm>
              <a:off x="7012021" y="-1253215"/>
              <a:ext cx="1237500" cy="1462500"/>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3" name="Picture 22"/>
            <p:cNvPicPr>
              <a:picLocks noChangeAspect="1"/>
            </p:cNvPicPr>
            <p:nvPr/>
          </p:nvPicPr>
          <p:blipFill>
            <a:blip r:embed="rId10"/>
            <a:stretch>
              <a:fillRect/>
            </a:stretch>
          </p:blipFill>
          <p:spPr>
            <a:xfrm>
              <a:off x="215340" y="3302216"/>
              <a:ext cx="2092500" cy="2340000"/>
            </a:xfrm>
            <a:prstGeom prst="rect">
              <a:avLst/>
            </a:prstGeom>
          </p:spPr>
        </p:pic>
        <p:pic>
          <p:nvPicPr>
            <p:cNvPr id="24" name="Picture 23"/>
            <p:cNvPicPr>
              <a:picLocks noChangeAspect="1"/>
            </p:cNvPicPr>
            <p:nvPr/>
          </p:nvPicPr>
          <p:blipFill>
            <a:blip r:embed="rId7"/>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1"/>
            <a:stretch>
              <a:fillRect/>
            </a:stretch>
          </p:blipFill>
          <p:spPr>
            <a:xfrm>
              <a:off x="2788810" y="4960912"/>
              <a:ext cx="447874" cy="1224190"/>
            </a:xfrm>
            <a:prstGeom prst="rect">
              <a:avLst/>
            </a:prstGeom>
          </p:spPr>
        </p:pic>
        <p:pic>
          <p:nvPicPr>
            <p:cNvPr id="40" name="Picture 39"/>
            <p:cNvPicPr>
              <a:picLocks noChangeAspect="1"/>
            </p:cNvPicPr>
            <p:nvPr/>
          </p:nvPicPr>
          <p:blipFill>
            <a:blip r:embed="rId12"/>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7"/>
            <a:stretch>
              <a:fillRect/>
            </a:stretch>
          </p:blipFill>
          <p:spPr>
            <a:xfrm>
              <a:off x="9787568" y="-79793"/>
              <a:ext cx="934789" cy="1104751"/>
            </a:xfrm>
            <a:prstGeom prst="rect">
              <a:avLst/>
            </a:prstGeom>
          </p:spPr>
        </p:pic>
        <p:pic>
          <p:nvPicPr>
            <p:cNvPr id="34" name="Picture 33"/>
            <p:cNvPicPr>
              <a:picLocks noChangeAspect="1"/>
            </p:cNvPicPr>
            <p:nvPr/>
          </p:nvPicPr>
          <p:blipFill>
            <a:blip r:embed="rId13"/>
            <a:stretch>
              <a:fillRect/>
            </a:stretch>
          </p:blipFill>
          <p:spPr>
            <a:xfrm>
              <a:off x="10328954" y="214760"/>
              <a:ext cx="147937" cy="295874"/>
            </a:xfrm>
            <a:prstGeom prst="rect">
              <a:avLst/>
            </a:prstGeom>
          </p:spPr>
        </p:pic>
      </p:grpSp>
      <p:grpSp>
        <p:nvGrpSpPr>
          <p:cNvPr id="5" name="Group 4"/>
          <p:cNvGrpSpPr/>
          <p:nvPr/>
        </p:nvGrpSpPr>
        <p:grpSpPr>
          <a:xfrm>
            <a:off x="4953778" y="713362"/>
            <a:ext cx="2966958" cy="4346616"/>
            <a:chOff x="4953778" y="713362"/>
            <a:chExt cx="2966958" cy="4346616"/>
          </a:xfrm>
        </p:grpSpPr>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14"/>
              <a:stretch>
                <a:fillRect/>
              </a:stretch>
            </p:blipFill>
            <p:spPr>
              <a:xfrm>
                <a:off x="768089" y="-1605208"/>
                <a:ext cx="3768750" cy="5613751"/>
              </a:xfrm>
              <a:prstGeom prst="rect">
                <a:avLst/>
              </a:prstGeom>
            </p:spPr>
          </p:pic>
          <p:pic>
            <p:nvPicPr>
              <p:cNvPr id="14" name="Picture 13"/>
              <p:cNvPicPr>
                <a:picLocks noChangeAspect="1"/>
              </p:cNvPicPr>
              <p:nvPr/>
            </p:nvPicPr>
            <p:blipFill>
              <a:blip r:embed="rId15"/>
              <a:stretch>
                <a:fillRect/>
              </a:stretch>
            </p:blipFill>
            <p:spPr>
              <a:xfrm>
                <a:off x="1755198" y="534480"/>
                <a:ext cx="1361250" cy="1800000"/>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714125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par>
                          <p:cTn id="39" fill="hold">
                            <p:stCondLst>
                              <p:cond delay="3250"/>
                            </p:stCondLst>
                            <p:childTnLst>
                              <p:par>
                                <p:cTn id="40" presetID="10" presetClass="entr" presetSubtype="0"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Easy to deploy a variety of different web sites : node, python, </a:t>
            </a:r>
            <a:r>
              <a:rPr lang="en-US" dirty="0" err="1" smtClean="0"/>
              <a:t>php</a:t>
            </a:r>
            <a:r>
              <a:rPr lang="en-US" dirty="0" smtClean="0"/>
              <a:t>, asp.net, etc</a:t>
            </a:r>
            <a:r>
              <a:rPr lang="en-US" dirty="0" smtClean="0"/>
              <a:t>.</a:t>
            </a:r>
            <a:endParaRPr lang="en-US" dirty="0" smtClean="0"/>
          </a:p>
          <a:p>
            <a:r>
              <a:rPr lang="en-US" dirty="0" smtClean="0"/>
              <a:t>Can install some software from the gallery like WordPress or preconfigured stacks ( MEAN stack ) </a:t>
            </a:r>
          </a:p>
          <a:p>
            <a:r>
              <a:rPr lang="en-US" dirty="0" smtClean="0"/>
              <a:t>Has a few limitations such as cannot configure ports, compile native modules for Node </a:t>
            </a:r>
          </a:p>
          <a:p>
            <a:endParaRPr lang="en-US" dirty="0"/>
          </a:p>
        </p:txBody>
      </p:sp>
    </p:spTree>
    <p:extLst>
      <p:ext uri="{BB962C8B-B14F-4D97-AF65-F5344CB8AC3E}">
        <p14:creationId xmlns:p14="http://schemas.microsoft.com/office/powerpoint/2010/main" val="2150999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environment </a:t>
            </a:r>
          </a:p>
          <a:p>
            <a:endParaRPr lang="en-US" dirty="0"/>
          </a:p>
        </p:txBody>
      </p:sp>
    </p:spTree>
    <p:extLst>
      <p:ext uri="{BB962C8B-B14F-4D97-AF65-F5344CB8AC3E}">
        <p14:creationId xmlns:p14="http://schemas.microsoft.com/office/powerpoint/2010/main" val="1179049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t>
            </a:r>
            <a:r>
              <a:rPr lang="en-US" dirty="0" smtClean="0"/>
              <a:t>Azure</a:t>
            </a:r>
            <a:br>
              <a:rPr lang="en-US" dirty="0" smtClean="0"/>
            </a:br>
            <a:r>
              <a:rPr lang="en-US" dirty="0" smtClean="0"/>
              <a:t>with Visual </a:t>
            </a:r>
            <a:r>
              <a:rPr lang="en-US" dirty="0"/>
              <a:t>Studio</a:t>
            </a:r>
          </a:p>
        </p:txBody>
      </p:sp>
    </p:spTree>
    <p:extLst>
      <p:ext uri="{BB962C8B-B14F-4D97-AF65-F5344CB8AC3E}">
        <p14:creationId xmlns:p14="http://schemas.microsoft.com/office/powerpoint/2010/main" val="3589905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rmAutofit fontScale="90000"/>
          </a:bodyPr>
          <a:lstStyle/>
          <a:p>
            <a:pPr marL="252000">
              <a:spcBef>
                <a:spcPts val="0"/>
              </a:spcBef>
            </a:pPr>
            <a:r>
              <a:rPr lang="en-US" dirty="0"/>
              <a:t>Visual Studio + App Service Web Apps</a:t>
            </a:r>
          </a:p>
        </p:txBody>
      </p:sp>
      <p:sp>
        <p:nvSpPr>
          <p:cNvPr id="4" name="Content Placeholder 3"/>
          <p:cNvSpPr>
            <a:spLocks noGrp="1"/>
          </p:cNvSpPr>
          <p:nvPr>
            <p:ph idx="1"/>
          </p:nvPr>
        </p:nvSpPr>
        <p:spPr/>
        <p:txBody>
          <a:bodyPr/>
          <a:lstStyle/>
          <a:p>
            <a:pPr marL="0" indent="0">
              <a:buNone/>
            </a:pPr>
            <a:r>
              <a:rPr lang="en-US" sz="3200" dirty="0">
                <a:solidFill>
                  <a:schemeClr val="tx1"/>
                </a:solidFill>
              </a:rPr>
              <a:t>Create Azure Resources during File / New</a:t>
            </a:r>
          </a:p>
          <a:p>
            <a:pPr marL="0" indent="0">
              <a:buNone/>
            </a:pPr>
            <a:r>
              <a:rPr lang="en-US" sz="3200" dirty="0">
                <a:solidFill>
                  <a:schemeClr val="tx1"/>
                </a:solidFill>
              </a:rPr>
              <a:t>Create Web App during deploy</a:t>
            </a:r>
          </a:p>
          <a:p>
            <a:pPr marL="0" indent="0">
              <a:buNone/>
            </a:pPr>
            <a:r>
              <a:rPr lang="en-US" sz="3200" dirty="0">
                <a:solidFill>
                  <a:schemeClr val="tx1"/>
                </a:solidFill>
              </a:rPr>
              <a:t>Manage with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30127" y="3373187"/>
            <a:ext cx="4110493" cy="2719388"/>
          </a:xfrm>
          <a:prstGeom prst="rect">
            <a:avLst/>
          </a:prstGeom>
        </p:spPr>
      </p:pic>
    </p:spTree>
    <p:extLst>
      <p:ext uri="{BB962C8B-B14F-4D97-AF65-F5344CB8AC3E}">
        <p14:creationId xmlns:p14="http://schemas.microsoft.com/office/powerpoint/2010/main" val="1239248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Visual Studio</a:t>
            </a:r>
          </a:p>
        </p:txBody>
      </p:sp>
    </p:spTree>
    <p:extLst>
      <p:ext uri="{BB962C8B-B14F-4D97-AF65-F5344CB8AC3E}">
        <p14:creationId xmlns:p14="http://schemas.microsoft.com/office/powerpoint/2010/main" val="2548092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3464</TotalTime>
  <Words>390</Words>
  <Application>Microsoft Office PowerPoint</Application>
  <PresentationFormat>Widescreen</PresentationFormat>
  <Paragraphs>83</Paragraphs>
  <Slides>18</Slides>
  <Notes>4</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18</vt:i4>
      </vt:variant>
    </vt:vector>
  </HeadingPairs>
  <TitlesOfParts>
    <vt:vector size="31"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Debugging and Deploying on Azure</vt:lpstr>
      <vt:lpstr>Agenda</vt:lpstr>
      <vt:lpstr>Azure Web Apps Overview</vt:lpstr>
      <vt:lpstr>PowerPoint Presentation</vt:lpstr>
      <vt:lpstr>Azure Apps</vt:lpstr>
      <vt:lpstr>Azure Apps</vt:lpstr>
      <vt:lpstr>Deploying to Azure with Visual Studio</vt:lpstr>
      <vt:lpstr>Visual Studio + App Service Web Apps</vt:lpstr>
      <vt:lpstr>PowerPoint Presentation</vt:lpstr>
      <vt:lpstr>Deploying to Azure with Github</vt:lpstr>
      <vt:lpstr>Continuous Deployment</vt:lpstr>
      <vt:lpstr>Source Control</vt:lpstr>
      <vt:lpstr>Deployments</vt:lpstr>
      <vt:lpstr>PowerPoint Presentation</vt:lpstr>
      <vt:lpstr>Remote debugging with Visual Studio</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89</cp:revision>
  <dcterms:created xsi:type="dcterms:W3CDTF">2013-02-15T23:12:42Z</dcterms:created>
  <dcterms:modified xsi:type="dcterms:W3CDTF">2015-07-23T20:41:24Z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