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10.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1.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05" r:id="rId7"/>
    <p:sldMasterId id="2147483713" r:id="rId8"/>
    <p:sldMasterId id="2147483721" r:id="rId9"/>
    <p:sldMasterId id="2147483729" r:id="rId10"/>
    <p:sldMasterId id="2147483737" r:id="rId11"/>
    <p:sldMasterId id="2147483750" r:id="rId12"/>
    <p:sldMasterId id="2147483758" r:id="rId13"/>
    <p:sldMasterId id="2147483766" r:id="rId14"/>
    <p:sldMasterId id="2147483774" r:id="rId15"/>
    <p:sldMasterId id="2147483782" r:id="rId16"/>
  </p:sldMasterIdLst>
  <p:notesMasterIdLst>
    <p:notesMasterId r:id="rId55"/>
  </p:notesMasterIdLst>
  <p:handoutMasterIdLst>
    <p:handoutMasterId r:id="rId56"/>
  </p:handoutMasterIdLst>
  <p:sldIdLst>
    <p:sldId id="330" r:id="rId17"/>
    <p:sldId id="278" r:id="rId18"/>
    <p:sldId id="288" r:id="rId19"/>
    <p:sldId id="297" r:id="rId20"/>
    <p:sldId id="296" r:id="rId21"/>
    <p:sldId id="298" r:id="rId22"/>
    <p:sldId id="299" r:id="rId23"/>
    <p:sldId id="300" r:id="rId24"/>
    <p:sldId id="289" r:id="rId25"/>
    <p:sldId id="301" r:id="rId26"/>
    <p:sldId id="320" r:id="rId27"/>
    <p:sldId id="331" r:id="rId28"/>
    <p:sldId id="290" r:id="rId29"/>
    <p:sldId id="292" r:id="rId30"/>
    <p:sldId id="293" r:id="rId31"/>
    <p:sldId id="332" r:id="rId32"/>
    <p:sldId id="303" r:id="rId33"/>
    <p:sldId id="304" r:id="rId34"/>
    <p:sldId id="305" r:id="rId35"/>
    <p:sldId id="306" r:id="rId36"/>
    <p:sldId id="333" r:id="rId37"/>
    <p:sldId id="309" r:id="rId38"/>
    <p:sldId id="308" r:id="rId39"/>
    <p:sldId id="307" r:id="rId40"/>
    <p:sldId id="310" r:id="rId41"/>
    <p:sldId id="327" r:id="rId42"/>
    <p:sldId id="328" r:id="rId43"/>
    <p:sldId id="312" r:id="rId44"/>
    <p:sldId id="313" r:id="rId45"/>
    <p:sldId id="291" r:id="rId46"/>
    <p:sldId id="314" r:id="rId47"/>
    <p:sldId id="315" r:id="rId48"/>
    <p:sldId id="316" r:id="rId49"/>
    <p:sldId id="317" r:id="rId50"/>
    <p:sldId id="318" r:id="rId51"/>
    <p:sldId id="319" r:id="rId52"/>
    <p:sldId id="311" r:id="rId53"/>
    <p:sldId id="269" r:id="rId5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p:scale>
          <a:sx n="100" d="100"/>
          <a:sy n="100" d="100"/>
        </p:scale>
        <p:origin x="894" y="450"/>
      </p:cViewPr>
      <p:guideLst/>
    </p:cSldViewPr>
  </p:slideViewPr>
  <p:notesTextViewPr>
    <p:cViewPr>
      <p:scale>
        <a:sx n="1" d="1"/>
        <a:sy n="1" d="1"/>
      </p:scale>
      <p:origin x="0" y="0"/>
    </p:cViewPr>
  </p:notesTextViewPr>
  <p:sorterViewPr>
    <p:cViewPr>
      <p:scale>
        <a:sx n="125" d="100"/>
        <a:sy n="125" d="100"/>
      </p:scale>
      <p:origin x="0" y="-11556"/>
    </p:cViewPr>
  </p:sorterViewPr>
  <p:notesViewPr>
    <p:cSldViewPr snapToGrid="0">
      <p:cViewPr varScale="1">
        <p:scale>
          <a:sx n="88" d="100"/>
          <a:sy n="88" d="100"/>
        </p:scale>
        <p:origin x="381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3.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viewProps" Target="view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commentAuthors" Target="commentAuthors.xml"/><Relationship Id="rId10" Type="http://schemas.openxmlformats.org/officeDocument/2006/relationships/slideMaster" Target="slideMasters/slideMaster7.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12E7B4A-039C-48A2-9B2C-AF16AA3873D8}" type="datetimeFigureOut">
              <a:rPr lang="en-US" smtClean="0"/>
              <a:t>7/21/2015</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A005A0C-54D9-45AA-87D4-C551D08DFCE1}" type="datetimeFigureOut">
              <a:rPr lang="en-US" smtClean="0"/>
              <a:t>7/21/2015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48936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07900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466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112926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1274929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94046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887564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1176754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4783284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062942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5362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99303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9042332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8463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39573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09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24674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099314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11246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573032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98321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596059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608930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588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109890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339146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48540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135723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1924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6982638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885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046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39714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4718269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793011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5507483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11720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7655334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3429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5987776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835230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6811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7128356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79631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8438467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393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3225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2324229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10611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264296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40016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45942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4386001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8471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40883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2848082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5168899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6836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0390977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60636863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428041197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964691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227520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2192951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75532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148883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2783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25996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8511975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58327921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209573"/>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90328337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267944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3367339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06044"/>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5454243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1840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5845473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048560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1500296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808741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7438018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96172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8091458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07803802"/>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6816053"/>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99313832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46449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027470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4426663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59154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1233318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8919199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917332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10794880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63010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18601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53625"/>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794931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88.xml"/><Relationship Id="rId7" Type="http://schemas.openxmlformats.org/officeDocument/2006/relationships/slideLayout" Target="../slideLayouts/slideLayout92.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5" Type="http://schemas.openxmlformats.org/officeDocument/2006/relationships/slideLayout" Target="../slideLayouts/slideLayout90.xml"/><Relationship Id="rId4" Type="http://schemas.openxmlformats.org/officeDocument/2006/relationships/slideLayout" Target="../slideLayouts/slideLayout89.xml"/><Relationship Id="rId9"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3" Type="http://schemas.openxmlformats.org/officeDocument/2006/relationships/slideLayout" Target="../slideLayouts/slideLayout95.xml"/><Relationship Id="rId7" Type="http://schemas.openxmlformats.org/officeDocument/2006/relationships/slideLayout" Target="../slideLayouts/slideLayout9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5" Type="http://schemas.openxmlformats.org/officeDocument/2006/relationships/slideLayout" Target="../slideLayouts/slideLayout97.xml"/><Relationship Id="rId4" Type="http://schemas.openxmlformats.org/officeDocument/2006/relationships/slideLayout" Target="../slideLayouts/slideLayout96.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8.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749274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00926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64179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8573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95164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444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2342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759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0701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21660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02652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063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5664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t>
            </a:r>
            <a:r>
              <a:rPr lang="en-US" sz="6600" dirty="0" smtClean="0"/>
              <a:t>Node.js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17276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idx="1"/>
          </p:nvPr>
        </p:nvSpPr>
        <p:spPr/>
        <p:txBody>
          <a:bodyPr/>
          <a:lstStyle/>
          <a:p>
            <a:r>
              <a:rPr lang="en-US" dirty="0"/>
              <a:t>http://nodejs.org</a:t>
            </a:r>
            <a:r>
              <a:rPr lang="en-US" dirty="0" smtClean="0"/>
              <a:t>/  - pre-complied Node.js binaries to install</a:t>
            </a:r>
          </a:p>
          <a:p>
            <a:r>
              <a:rPr lang="en-US" dirty="0"/>
              <a:t>https://</a:t>
            </a:r>
            <a:r>
              <a:rPr lang="en-US" dirty="0" smtClean="0"/>
              <a:t>github.com/joyent/node/wiki/Installation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idx="1"/>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t>https://</a:t>
            </a:r>
            <a:r>
              <a:rPr lang="en-US" u="sng" dirty="0" smtClean="0"/>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Node.js Tools for Visual Studio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NTVS </a:t>
            </a:r>
            <a:r>
              <a:rPr lang="en-US" dirty="0"/>
              <a:t>is a free, open source plugin that turns Visual Studio into a Node.js IDE. </a:t>
            </a:r>
            <a:endParaRPr lang="en-US" dirty="0" smtClean="0"/>
          </a:p>
          <a:p>
            <a:r>
              <a:rPr lang="en-US" dirty="0" smtClean="0"/>
              <a:t>It supports </a:t>
            </a:r>
            <a:r>
              <a:rPr lang="en-US" dirty="0"/>
              <a:t>Editing, </a:t>
            </a:r>
            <a:r>
              <a:rPr lang="en-US" dirty="0" err="1"/>
              <a:t>Intellisense</a:t>
            </a:r>
            <a:r>
              <a:rPr lang="en-US" dirty="0"/>
              <a:t>, Profiling, </a:t>
            </a:r>
            <a:r>
              <a:rPr lang="en-US" dirty="0" err="1"/>
              <a:t>npm</a:t>
            </a:r>
            <a:r>
              <a:rPr lang="en-US" dirty="0"/>
              <a:t>, </a:t>
            </a:r>
            <a:r>
              <a:rPr lang="en-US" dirty="0" err="1"/>
              <a:t>TypeScript</a:t>
            </a:r>
            <a:r>
              <a:rPr lang="en-US" dirty="0"/>
              <a:t>, Debugging locally and remotely (Windows/</a:t>
            </a:r>
            <a:r>
              <a:rPr lang="en-US" dirty="0" err="1"/>
              <a:t>MacOS</a:t>
            </a:r>
            <a:r>
              <a:rPr lang="en-US" dirty="0"/>
              <a:t>/Linux), as well Azure Web </a:t>
            </a:r>
            <a:r>
              <a:rPr lang="en-US" dirty="0" smtClean="0"/>
              <a:t>App and </a:t>
            </a:r>
            <a:r>
              <a:rPr lang="en-US" dirty="0"/>
              <a:t>Cloud Service</a:t>
            </a:r>
            <a:r>
              <a:rPr lang="en-US" dirty="0" smtClean="0"/>
              <a:t>.</a:t>
            </a:r>
          </a:p>
          <a:p>
            <a:r>
              <a:rPr lang="en-US" dirty="0"/>
              <a:t>Designed, developed, and supported by Microsoft and the community.</a:t>
            </a:r>
            <a:endParaRPr lang="en-US" dirty="0" smtClean="0"/>
          </a:p>
          <a:p>
            <a:r>
              <a:rPr lang="en-US" dirty="0" smtClean="0"/>
              <a:t>https</a:t>
            </a:r>
            <a:r>
              <a:rPr lang="en-US" dirty="0"/>
              <a:t>://nodejstools.codeplex.com/</a:t>
            </a:r>
          </a:p>
        </p:txBody>
      </p:sp>
    </p:spTree>
    <p:extLst>
      <p:ext uri="{BB962C8B-B14F-4D97-AF65-F5344CB8AC3E}">
        <p14:creationId xmlns:p14="http://schemas.microsoft.com/office/powerpoint/2010/main" val="1848610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Node </a:t>
            </a:r>
            <a:r>
              <a:rPr lang="en-US" dirty="0" smtClean="0"/>
              <a:t>Application</a:t>
            </a:r>
            <a:endParaRPr lang="en-US" dirty="0"/>
          </a:p>
        </p:txBody>
      </p:sp>
    </p:spTree>
    <p:extLst>
      <p:ext uri="{BB962C8B-B14F-4D97-AF65-F5344CB8AC3E}">
        <p14:creationId xmlns:p14="http://schemas.microsoft.com/office/powerpoint/2010/main" val="8260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server</a:t>
            </a:r>
            <a:endParaRPr lang="en-US" dirty="0"/>
          </a:p>
        </p:txBody>
      </p:sp>
    </p:spTree>
    <p:extLst>
      <p:ext uri="{BB962C8B-B14F-4D97-AF65-F5344CB8AC3E}">
        <p14:creationId xmlns:p14="http://schemas.microsoft.com/office/powerpoint/2010/main" val="3928690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Wikipedia</a:t>
            </a:r>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idx="1"/>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idx="1"/>
          </p:nvPr>
        </p:nvSpPr>
        <p:spPr>
          <a:xfrm>
            <a:off x="560798" y="3061852"/>
            <a:ext cx="9974120" cy="1523027"/>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fs = require(</a:t>
            </a:r>
            <a:r>
              <a:rPr lang="en-US" altLang="en-US" sz="2400" dirty="0">
                <a:solidFill>
                  <a:srgbClr val="A31515"/>
                </a:solidFill>
                <a:latin typeface="Consolas" panose="020B0609020204030204" pitchFamily="49" charset="0"/>
                <a:cs typeface="Consolas" panose="020B0609020204030204" pitchFamily="49" charset="0"/>
              </a:rPr>
              <a:t>'fs'</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contents = </a:t>
            </a:r>
            <a:r>
              <a:rPr lang="en-US" altLang="en-US" sz="2400" dirty="0" err="1">
                <a:solidFill>
                  <a:srgbClr val="000000"/>
                </a:solidFill>
                <a:latin typeface="Consolas" panose="020B0609020204030204" pitchFamily="49" charset="0"/>
                <a:cs typeface="Consolas" panose="020B0609020204030204" pitchFamily="49" charset="0"/>
              </a:rPr>
              <a:t>fs.readFileSync</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err="1">
                <a:solidFill>
                  <a:srgbClr val="A31515"/>
                </a:solidFill>
                <a:latin typeface="Consolas" panose="020B0609020204030204" pitchFamily="49" charset="0"/>
                <a:cs typeface="Consolas" panose="020B0609020204030204" pitchFamily="49" charset="0"/>
              </a:rPr>
              <a:t>package.json</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toString</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console.log(contents);</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About Node</a:t>
            </a:r>
          </a:p>
          <a:p>
            <a:pPr marL="742950" indent="-742950">
              <a:buFont typeface="+mj-lt"/>
              <a:buAutoNum type="arabicParenR"/>
            </a:pPr>
            <a:r>
              <a:rPr lang="en-GB" dirty="0" smtClean="0"/>
              <a:t>Setting up your environment</a:t>
            </a:r>
          </a:p>
          <a:p>
            <a:pPr marL="742950" indent="-742950">
              <a:buFont typeface="+mj-lt"/>
              <a:buAutoNum type="arabicParenR"/>
            </a:pPr>
            <a:r>
              <a:rPr lang="en-GB" dirty="0" smtClean="0"/>
              <a:t>First Node application</a:t>
            </a:r>
          </a:p>
          <a:p>
            <a:pPr marL="742950" indent="-742950">
              <a:buFont typeface="+mj-lt"/>
              <a:buAutoNum type="arabicParenR"/>
            </a:pPr>
            <a:r>
              <a:rPr lang="en-GB" dirty="0" smtClean="0"/>
              <a:t>Node Package Manager (NPM)</a:t>
            </a:r>
          </a:p>
          <a:p>
            <a:pPr marL="0" indent="0">
              <a:buNone/>
            </a:pPr>
            <a:endParaRPr lang="en-GB"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idx="1"/>
          </p:nvPr>
        </p:nvSpPr>
        <p:spPr>
          <a:xfrm>
            <a:off x="560798" y="2907307"/>
            <a:ext cx="10064272" cy="2141211"/>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3089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file content sync vs </a:t>
            </a:r>
            <a:r>
              <a:rPr lang="en-US" dirty="0" err="1" smtClean="0"/>
              <a:t>async</a:t>
            </a:r>
            <a:endParaRPr lang="en-US" dirty="0"/>
          </a:p>
        </p:txBody>
      </p:sp>
    </p:spTree>
    <p:extLst>
      <p:ext uri="{BB962C8B-B14F-4D97-AF65-F5344CB8AC3E}">
        <p14:creationId xmlns:p14="http://schemas.microsoft.com/office/powerpoint/2010/main" val="2143313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idx="1"/>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60798" y="1503280"/>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idx="1"/>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http://spin.atomicobject.com/2012/03/14/nodejs-and-asynchronous-programming-with-promises/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6" name="Rectangle 6"/>
          <p:cNvSpPr>
            <a:spLocks noGrp="1" noChangeArrowheads="1"/>
          </p:cNvSpPr>
          <p:nvPr>
            <p:ph sz="half" idx="4294967295"/>
          </p:nvPr>
        </p:nvSpPr>
        <p:spPr bwMode="auto">
          <a:xfrm>
            <a:off x="6295508" y="1825625"/>
            <a:ext cx="5345112" cy="280035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noChangeArrowheads="1"/>
          </p:cNvSpPr>
          <p:nvPr>
            <p:ph sz="quarter" idx="4294967295"/>
          </p:nvPr>
        </p:nvSpPr>
        <p:spPr bwMode="auto">
          <a:xfrm>
            <a:off x="560798" y="1825625"/>
            <a:ext cx="5346700" cy="230822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1"/>
          </p:nvPr>
        </p:nvSpPr>
        <p:spPr>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0798" y="3284114"/>
            <a:ext cx="8029410" cy="21894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idx="1"/>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074276"/>
            <a:ext cx="4796813" cy="721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idx="1"/>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sz="2800" dirty="0" err="1" smtClean="0">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Node</a:t>
            </a:r>
          </a:p>
        </p:txBody>
      </p:sp>
    </p:spTree>
    <p:extLst>
      <p:ext uri="{BB962C8B-B14F-4D97-AF65-F5344CB8AC3E}">
        <p14:creationId xmlns:p14="http://schemas.microsoft.com/office/powerpoint/2010/main" val="36401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Package Manager (NPM)</a:t>
            </a:r>
          </a:p>
        </p:txBody>
      </p:sp>
    </p:spTree>
    <p:extLst>
      <p:ext uri="{BB962C8B-B14F-4D97-AF65-F5344CB8AC3E}">
        <p14:creationId xmlns:p14="http://schemas.microsoft.com/office/powerpoint/2010/main" val="3601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idx="1"/>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a:t>
            </a:r>
            <a:r>
              <a:rPr lang="en-US" i="1" dirty="0" err="1" smtClean="0"/>
              <a:t>package_name</a:t>
            </a:r>
            <a:r>
              <a:rPr lang="en-US" i="1" dirty="0" smtClean="0"/>
              <a:t> </a:t>
            </a:r>
            <a:r>
              <a:rPr lang="en-US" dirty="0"/>
              <a:t>--save </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1"/>
          </p:nvPr>
        </p:nvSpPr>
        <p:spPr bwMode="auto">
          <a:xfrm>
            <a:off x="560798" y="2091959"/>
            <a:ext cx="7321235" cy="378565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“MVA Presentation Code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a:t>Most Depended Upon</a:t>
            </a:r>
          </a:p>
          <a:p>
            <a:r>
              <a:rPr lang="en-US" sz="2800" dirty="0"/>
              <a:t>7053 underscore</a:t>
            </a:r>
          </a:p>
          <a:p>
            <a:r>
              <a:rPr lang="en-US" sz="2800" dirty="0"/>
              <a:t>6458 </a:t>
            </a:r>
            <a:r>
              <a:rPr lang="en-US" sz="2800" dirty="0" err="1"/>
              <a:t>async</a:t>
            </a:r>
            <a:endParaRPr lang="en-US" sz="2800" dirty="0"/>
          </a:p>
          <a:p>
            <a:r>
              <a:rPr lang="en-US" sz="2800" dirty="0"/>
              <a:t>5591 request</a:t>
            </a:r>
          </a:p>
          <a:p>
            <a:r>
              <a:rPr lang="en-US" sz="2800" dirty="0"/>
              <a:t>4931 </a:t>
            </a:r>
            <a:r>
              <a:rPr lang="en-US" sz="2800" dirty="0" err="1"/>
              <a:t>lodash</a:t>
            </a:r>
            <a:endParaRPr lang="en-US" sz="2800" dirty="0"/>
          </a:p>
          <a:p>
            <a:r>
              <a:rPr lang="en-US" sz="2800" dirty="0"/>
              <a:t>3630 commander</a:t>
            </a:r>
          </a:p>
          <a:p>
            <a:r>
              <a:rPr lang="en-US" sz="2800" dirty="0"/>
              <a:t>3543 express</a:t>
            </a:r>
          </a:p>
          <a:p>
            <a:r>
              <a:rPr lang="en-US" sz="2800" dirty="0"/>
              <a:t>2708 optimist</a:t>
            </a:r>
          </a:p>
          <a:p>
            <a:r>
              <a:rPr lang="en-US" sz="2800" dirty="0"/>
              <a:t>2634 coffee-script</a:t>
            </a:r>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idx="1"/>
          </p:nvPr>
        </p:nvSpPr>
        <p:spPr/>
        <p:txBody>
          <a:bodyPr>
            <a:normAutofit fontScale="92500"/>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idx="1"/>
          </p:nvPr>
        </p:nvSpPr>
        <p:spPr>
          <a:xfrm>
            <a:off x="7283569" y="1399462"/>
            <a:ext cx="4357051" cy="5170646"/>
          </a:xfrm>
        </p:spPr>
        <p:txBody>
          <a:bodyPr>
            <a:normAutofit/>
          </a:bodyPr>
          <a:lstStyle/>
          <a:p>
            <a:pPr marL="0" indent="0">
              <a:buNone/>
            </a:pPr>
            <a:r>
              <a:rPr lang="en-US" dirty="0" err="1"/>
              <a:t>Async</a:t>
            </a:r>
            <a:r>
              <a:rPr lang="en-US" dirty="0"/>
              <a:t> is a utility module which provides straight-forward, powerful functions for working with asynchronous JavaScript.</a:t>
            </a: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
        <p:nvSpPr>
          <p:cNvPr id="4" name="TextBox 3"/>
          <p:cNvSpPr txBox="1"/>
          <p:nvPr/>
        </p:nvSpPr>
        <p:spPr>
          <a:xfrm>
            <a:off x="560798" y="1399462"/>
            <a:ext cx="6586977" cy="517064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altLang="en-US" sz="1600" dirty="0" err="1">
                <a:solidFill>
                  <a:srgbClr val="000000"/>
                </a:solidFill>
                <a:latin typeface="Consolas" panose="020B0609020204030204" pitchFamily="49" charset="0"/>
                <a:cs typeface="Consolas" panose="020B0609020204030204" pitchFamily="49" charset="0"/>
              </a:rPr>
              <a:t>async.map</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fs.stat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(err, results)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err="1">
                <a:solidFill>
                  <a:srgbClr val="000000"/>
                </a:solidFill>
                <a:latin typeface="Consolas" panose="020B0609020204030204" pitchFamily="49" charset="0"/>
                <a:cs typeface="Consolas" panose="020B0609020204030204" pitchFamily="49" charset="0"/>
              </a:rPr>
              <a:t>async.filter</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fs.exists</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(results) {     </a:t>
            </a:r>
          </a:p>
          <a:p>
            <a:pPr lvl="0"/>
            <a:r>
              <a:rPr lang="en-US" altLang="en-US" sz="16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err="1">
                <a:solidFill>
                  <a:srgbClr val="000000"/>
                </a:solidFill>
                <a:latin typeface="Consolas" panose="020B0609020204030204" pitchFamily="49" charset="0"/>
                <a:cs typeface="Consolas" panose="020B0609020204030204" pitchFamily="49" charset="0"/>
              </a:rPr>
              <a:t>async.parallel</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callback);</a:t>
            </a:r>
          </a:p>
          <a:p>
            <a:pPr lvl="0"/>
            <a:r>
              <a:rPr lang="en-US" altLang="en-US" sz="1600" dirty="0" err="1">
                <a:solidFill>
                  <a:srgbClr val="000000"/>
                </a:solidFill>
                <a:latin typeface="Consolas" panose="020B0609020204030204" pitchFamily="49" charset="0"/>
                <a:cs typeface="Consolas" panose="020B0609020204030204" pitchFamily="49" charset="0"/>
              </a:rPr>
              <a:t>async.series</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smtClean="0">
                <a:solidFill>
                  <a:srgbClr val="000000"/>
                </a:solidFill>
                <a:latin typeface="Consolas" panose="020B0609020204030204" pitchFamily="49" charset="0"/>
                <a:cs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8117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3593205"/>
            <a:ext cx="11079822" cy="22151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pPr marL="342783" lvl="1" indent="-342783">
              <a:spcBef>
                <a:spcPts val="1400"/>
              </a:spcBef>
              <a:spcAft>
                <a:spcPts val="0"/>
              </a:spcAft>
              <a:buFont typeface="Arial" pitchFamily="34" charset="0"/>
              <a:buChar char="•"/>
            </a:pPr>
            <a:r>
              <a:rPr lang="en-US" sz="3200" dirty="0"/>
              <a:t>https://blog.jcoglan.com/2013/03/30/callbacks-are-imperative-promises-are-functional-nodes-biggest-missed-opportunity/</a:t>
            </a:r>
          </a:p>
          <a:p>
            <a:r>
              <a:rPr lang="en-US" dirty="0"/>
              <a:t>http://code.tutsplus.com/tutorials/using-nodes-event-module--net-35941</a:t>
            </a:r>
          </a:p>
          <a:p>
            <a:r>
              <a:rPr lang="en-US" dirty="0"/>
              <a:t>http://spin.atomicobject.com/2012/03/14/nodejs-and-asynchronous-programming-with-promises</a:t>
            </a:r>
            <a:r>
              <a:rPr lang="en-US" dirty="0" smtClean="0"/>
              <a:t>/</a:t>
            </a:r>
            <a:endParaRPr lang="en-US" dirty="0"/>
          </a:p>
          <a:p>
            <a:endParaRPr lang="en-US" dirty="0"/>
          </a:p>
        </p:txBody>
      </p:sp>
    </p:spTree>
    <p:extLst>
      <p:ext uri="{BB962C8B-B14F-4D97-AF65-F5344CB8AC3E}">
        <p14:creationId xmlns:p14="http://schemas.microsoft.com/office/powerpoint/2010/main" val="17831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idx="1"/>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idx="1"/>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a:p>
            <a:endParaRPr lang="en-US" dirty="0"/>
          </a:p>
        </p:txBody>
      </p:sp>
    </p:spTree>
    <p:extLst>
      <p:ext uri="{BB962C8B-B14F-4D97-AF65-F5344CB8AC3E}">
        <p14:creationId xmlns:p14="http://schemas.microsoft.com/office/powerpoint/2010/main" val="25825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idx="1"/>
          </p:nvPr>
        </p:nvSpPr>
        <p:spPr/>
        <p:txBody>
          <a:bodyPr>
            <a:normAutofit lnSpcReduction="10000"/>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idx="1"/>
          </p:nvPr>
        </p:nvSpPr>
        <p:spPr/>
        <p:txBody>
          <a:bodyPr>
            <a:normAutofit fontScale="92500"/>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Setting up your environment</a:t>
            </a:r>
          </a:p>
        </p:txBody>
      </p:sp>
    </p:spTree>
    <p:extLst>
      <p:ext uri="{BB962C8B-B14F-4D97-AF65-F5344CB8AC3E}">
        <p14:creationId xmlns:p14="http://schemas.microsoft.com/office/powerpoint/2010/main" val="29255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10.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636b0322-90fb-440c-9cbc-22749e7231e9"/>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3683</TotalTime>
  <Words>869</Words>
  <Application>Microsoft Office PowerPoint</Application>
  <PresentationFormat>Widescreen</PresentationFormat>
  <Paragraphs>219</Paragraphs>
  <Slides>38</Slides>
  <Notes>5</Notes>
  <HiddenSlides>1</HiddenSlides>
  <MMClips>0</MMClips>
  <ScaleCrop>false</ScaleCrop>
  <HeadingPairs>
    <vt:vector size="6" baseType="variant">
      <vt:variant>
        <vt:lpstr>Fonts Used</vt:lpstr>
      </vt:variant>
      <vt:variant>
        <vt:i4>8</vt:i4>
      </vt:variant>
      <vt:variant>
        <vt:lpstr>Theme</vt:lpstr>
      </vt:variant>
      <vt:variant>
        <vt:i4>13</vt:i4>
      </vt:variant>
      <vt:variant>
        <vt:lpstr>Slide Titles</vt:lpstr>
      </vt:variant>
      <vt:variant>
        <vt:i4>38</vt:i4>
      </vt:variant>
    </vt:vector>
  </HeadingPairs>
  <TitlesOfParts>
    <vt:vector size="59" baseType="lpstr">
      <vt:lpstr>Arial</vt:lpstr>
      <vt:lpstr>Calibri</vt:lpstr>
      <vt:lpstr>Consolas</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1_Azure Medium</vt:lpstr>
      <vt:lpstr>1_Azure Green</vt:lpstr>
      <vt:lpstr>1_Azure Graphite</vt:lpstr>
      <vt:lpstr>1_Azure Dark</vt:lpstr>
      <vt:lpstr>1_Azure Basic</vt:lpstr>
      <vt:lpstr>1_Azure Noir</vt:lpstr>
      <vt:lpstr>Introduction to Node.js</vt:lpstr>
      <vt:lpstr>Agenda</vt:lpstr>
      <vt:lpstr>About Node</vt:lpstr>
      <vt:lpstr>What is Node? </vt:lpstr>
      <vt:lpstr>About Node</vt:lpstr>
      <vt:lpstr>When to use Node</vt:lpstr>
      <vt:lpstr>Node in the Wild</vt:lpstr>
      <vt:lpstr>The Node Community</vt:lpstr>
      <vt:lpstr>Setting up your environment</vt:lpstr>
      <vt:lpstr>Installing Node on Windows</vt:lpstr>
      <vt:lpstr>Path Variable</vt:lpstr>
      <vt:lpstr>Installing Node.js Tools for Visual Studio</vt:lpstr>
      <vt:lpstr>First Node Application</vt:lpstr>
      <vt:lpstr>Hello World Application</vt:lpstr>
      <vt:lpstr>Basic HTTP Server</vt:lpstr>
      <vt:lpstr>Basic TCP server</vt:lpstr>
      <vt:lpstr>Event Driven Programming</vt:lpstr>
      <vt:lpstr>Node Event Loop</vt:lpstr>
      <vt:lpstr>Blocking I/O</vt:lpstr>
      <vt:lpstr>Non Blocking I/O</vt:lpstr>
      <vt:lpstr>Reading file content sync vs async</vt:lpstr>
      <vt:lpstr>Callback Style Programming</vt:lpstr>
      <vt:lpstr>Callback Insanity</vt:lpstr>
      <vt:lpstr>Promises </vt:lpstr>
      <vt:lpstr>Q Library </vt:lpstr>
      <vt:lpstr>Event Emitters</vt:lpstr>
      <vt:lpstr>Streams</vt:lpstr>
      <vt:lpstr>Modules and Exports</vt:lpstr>
      <vt:lpstr>Require() Module Loading System</vt:lpstr>
      <vt:lpstr>Node Package Manager (NPM)</vt:lpstr>
      <vt:lpstr>What is NPM? </vt:lpstr>
      <vt:lpstr>What is a package.json?</vt:lpstr>
      <vt:lpstr>Popular NPM Modules</vt:lpstr>
      <vt:lpstr>How does it work? </vt:lpstr>
      <vt:lpstr>Async Module</vt:lpstr>
      <vt:lpstr>Request Module</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Adrián Antón</cp:lastModifiedBy>
  <cp:revision>101</cp:revision>
  <dcterms:created xsi:type="dcterms:W3CDTF">2013-02-15T23:12:42Z</dcterms:created>
  <dcterms:modified xsi:type="dcterms:W3CDTF">2015-07-21T18:21:39Z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