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 id="2147483750" r:id="rId12"/>
    <p:sldMasterId id="2147483758" r:id="rId13"/>
    <p:sldMasterId id="2147483766" r:id="rId14"/>
    <p:sldMasterId id="2147483774" r:id="rId15"/>
    <p:sldMasterId id="2147483782" r:id="rId16"/>
  </p:sldMasterIdLst>
  <p:notesMasterIdLst>
    <p:notesMasterId r:id="rId56"/>
  </p:notesMasterIdLst>
  <p:handoutMasterIdLst>
    <p:handoutMasterId r:id="rId57"/>
  </p:handoutMasterIdLst>
  <p:sldIdLst>
    <p:sldId id="330" r:id="rId17"/>
    <p:sldId id="278" r:id="rId18"/>
    <p:sldId id="288" r:id="rId19"/>
    <p:sldId id="297" r:id="rId20"/>
    <p:sldId id="296" r:id="rId21"/>
    <p:sldId id="298" r:id="rId22"/>
    <p:sldId id="299" r:id="rId23"/>
    <p:sldId id="300" r:id="rId24"/>
    <p:sldId id="289" r:id="rId25"/>
    <p:sldId id="301" r:id="rId26"/>
    <p:sldId id="320" r:id="rId27"/>
    <p:sldId id="331" r:id="rId28"/>
    <p:sldId id="290" r:id="rId29"/>
    <p:sldId id="292" r:id="rId30"/>
    <p:sldId id="293" r:id="rId31"/>
    <p:sldId id="332" r:id="rId32"/>
    <p:sldId id="303" r:id="rId33"/>
    <p:sldId id="304" r:id="rId34"/>
    <p:sldId id="305" r:id="rId35"/>
    <p:sldId id="306" r:id="rId36"/>
    <p:sldId id="333" r:id="rId37"/>
    <p:sldId id="309" r:id="rId38"/>
    <p:sldId id="308" r:id="rId39"/>
    <p:sldId id="307" r:id="rId40"/>
    <p:sldId id="310" r:id="rId41"/>
    <p:sldId id="327" r:id="rId42"/>
    <p:sldId id="328" r:id="rId43"/>
    <p:sldId id="312" r:id="rId44"/>
    <p:sldId id="313" r:id="rId45"/>
    <p:sldId id="291" r:id="rId46"/>
    <p:sldId id="314" r:id="rId47"/>
    <p:sldId id="315" r:id="rId48"/>
    <p:sldId id="316" r:id="rId49"/>
    <p:sldId id="317" r:id="rId50"/>
    <p:sldId id="318" r:id="rId51"/>
    <p:sldId id="319" r:id="rId52"/>
    <p:sldId id="334" r:id="rId53"/>
    <p:sldId id="311" r:id="rId54"/>
    <p:sldId id="269" r:id="rId5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618"/>
      </p:cViewPr>
      <p:guideLst/>
    </p:cSldViewPr>
  </p:slideViewPr>
  <p:notesTextViewPr>
    <p:cViewPr>
      <p:scale>
        <a:sx n="1" d="1"/>
        <a:sy n="1" d="1"/>
      </p:scale>
      <p:origin x="0" y="0"/>
    </p:cViewPr>
  </p:notesTextViewPr>
  <p:sorterViewPr>
    <p:cViewPr>
      <p:scale>
        <a:sx n="125" d="100"/>
        <a:sy n="125" d="100"/>
      </p:scale>
      <p:origin x="0" y="-11556"/>
    </p:cViewPr>
  </p:sorterViewPr>
  <p:notesViewPr>
    <p:cSldViewPr snapToGrid="0">
      <p:cViewPr varScale="1">
        <p:scale>
          <a:sx n="88" d="100"/>
          <a:sy n="88"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3.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presProps" Target="pres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handoutMaster" Target="handoutMasters/handoutMaster1.xml"/><Relationship Id="rId10" Type="http://schemas.openxmlformats.org/officeDocument/2006/relationships/slideMaster" Target="slideMasters/slideMaster7.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12E7B4A-039C-48A2-9B2C-AF16AA3873D8}" type="datetimeFigureOut">
              <a:rPr lang="en-US" smtClean="0"/>
              <a:t>7/22/2015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005A0C-54D9-45AA-87D4-C551D08DFCE1}" type="datetimeFigureOut">
              <a:rPr lang="en-US" smtClean="0"/>
              <a:t>7/22/2015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48936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79000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794931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1129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8756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117675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8328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36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99303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04233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463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3957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2467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1124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57303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98321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96059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608930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109890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48540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135723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924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98263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046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718269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93011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507483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11720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765533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987776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811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7128356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963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8438467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22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324229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64296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0016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5942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438600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088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039097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60636863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42804119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12706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96469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227520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2192951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553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278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148883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996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8511975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8327921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20957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328337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267944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3367339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0604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54542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5845473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18408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048560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1500296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808741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7438018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6172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091458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0780380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81605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9931383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02747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464490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426663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59154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1233318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8919199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917332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079488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63010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18601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536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emf"/><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0926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417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573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516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90"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664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t>
            </a:r>
            <a:r>
              <a:rPr lang="en-US" sz="6600" dirty="0" smtClean="0"/>
              <a:t>Node.js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idx="1"/>
          </p:nvPr>
        </p:nvSpPr>
        <p:spPr/>
        <p:txBody>
          <a:bodyPr/>
          <a:lstStyle/>
          <a:p>
            <a:r>
              <a:rPr lang="en-US" dirty="0"/>
              <a:t>http://nodejs.org</a:t>
            </a:r>
            <a:r>
              <a:rPr lang="en-US" dirty="0" smtClean="0"/>
              <a:t>/  - pre-complied Node.js binaries to install</a:t>
            </a:r>
          </a:p>
          <a:p>
            <a:r>
              <a:rPr lang="en-US" dirty="0"/>
              <a:t>https://</a:t>
            </a:r>
            <a:r>
              <a:rPr lang="en-US" dirty="0" smtClean="0"/>
              <a:t>github.com/joyent/node/wiki/Installation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idx="1"/>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t>https://</a:t>
            </a:r>
            <a:r>
              <a:rPr lang="en-US" u="sng" dirty="0" smtClean="0"/>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NTVS </a:t>
            </a:r>
            <a:r>
              <a:rPr lang="en-US" dirty="0"/>
              <a:t>is a free, open source plugin that turns Visual Studio into a Node.js IDE. </a:t>
            </a:r>
            <a:endParaRPr lang="en-US" dirty="0" smtClean="0"/>
          </a:p>
          <a:p>
            <a:r>
              <a:rPr lang="en-US" dirty="0" smtClean="0"/>
              <a:t>It supports </a:t>
            </a:r>
            <a:r>
              <a:rPr lang="en-US" dirty="0"/>
              <a:t>Editing, </a:t>
            </a:r>
            <a:r>
              <a:rPr lang="en-US" dirty="0" err="1"/>
              <a:t>Intellisense</a:t>
            </a:r>
            <a:r>
              <a:rPr lang="en-US" dirty="0"/>
              <a:t>, Profiling, </a:t>
            </a:r>
            <a:r>
              <a:rPr lang="en-US" dirty="0" err="1"/>
              <a:t>npm</a:t>
            </a:r>
            <a:r>
              <a:rPr lang="en-US" dirty="0"/>
              <a:t>, </a:t>
            </a:r>
            <a:r>
              <a:rPr lang="en-US" dirty="0" err="1"/>
              <a:t>TypeScript</a:t>
            </a:r>
            <a:r>
              <a:rPr lang="en-US" dirty="0"/>
              <a:t>, Debugging locally and remotely (Windows/</a:t>
            </a:r>
            <a:r>
              <a:rPr lang="en-US" dirty="0" err="1"/>
              <a:t>MacOS</a:t>
            </a:r>
            <a:r>
              <a:rPr lang="en-US" dirty="0"/>
              <a:t>/Linux), as well Azure Web </a:t>
            </a:r>
            <a:r>
              <a:rPr lang="en-US" dirty="0" smtClean="0"/>
              <a:t>App and </a:t>
            </a:r>
            <a:r>
              <a:rPr lang="en-US" dirty="0"/>
              <a:t>Cloud Service</a:t>
            </a:r>
            <a:r>
              <a:rPr lang="en-US" dirty="0" smtClean="0"/>
              <a:t>.</a:t>
            </a:r>
          </a:p>
          <a:p>
            <a:r>
              <a:rPr lang="en-US" dirty="0"/>
              <a:t>Designed, developed, and supported by Microsoft and the community.</a:t>
            </a:r>
            <a:endParaRPr lang="en-US" dirty="0" smtClean="0"/>
          </a:p>
          <a:p>
            <a:r>
              <a:rPr lang="en-US" dirty="0" smtClean="0"/>
              <a:t>https</a:t>
            </a:r>
            <a:r>
              <a:rPr lang="en-US" dirty="0"/>
              <a:t>://nodejstools.codeplex.com/</a:t>
            </a:r>
          </a:p>
        </p:txBody>
      </p:sp>
    </p:spTree>
    <p:extLst>
      <p:ext uri="{BB962C8B-B14F-4D97-AF65-F5344CB8AC3E}">
        <p14:creationId xmlns:p14="http://schemas.microsoft.com/office/powerpoint/2010/main" val="184861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t>
            </a:r>
            <a:r>
              <a:rPr lang="en-US" dirty="0" smtClean="0"/>
              <a:t>Application</a:t>
            </a:r>
            <a:endParaRPr lang="en-US" dirty="0"/>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server</a:t>
            </a:r>
            <a:endParaRPr lang="en-US" dirty="0"/>
          </a:p>
        </p:txBody>
      </p:sp>
    </p:spTree>
    <p:extLst>
      <p:ext uri="{BB962C8B-B14F-4D97-AF65-F5344CB8AC3E}">
        <p14:creationId xmlns:p14="http://schemas.microsoft.com/office/powerpoint/2010/main" val="39286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About Node</a:t>
            </a:r>
          </a:p>
          <a:p>
            <a:pPr marL="742950" indent="-742950">
              <a:buFont typeface="+mj-lt"/>
              <a:buAutoNum type="arabicParenR"/>
            </a:pPr>
            <a:r>
              <a:rPr lang="en-GB" dirty="0" smtClean="0"/>
              <a:t>Setting up your environment</a:t>
            </a:r>
          </a:p>
          <a:p>
            <a:pPr marL="742950" indent="-742950">
              <a:buFont typeface="+mj-lt"/>
              <a:buAutoNum type="arabicParenR"/>
            </a:pPr>
            <a:r>
              <a:rPr lang="en-GB" dirty="0" smtClean="0"/>
              <a:t>First Node application</a:t>
            </a:r>
          </a:p>
          <a:p>
            <a:pPr marL="742950" indent="-742950">
              <a:buFont typeface="+mj-lt"/>
              <a:buAutoNum type="arabicParenR"/>
            </a:pPr>
            <a:r>
              <a:rPr lang="en-GB" dirty="0" smtClean="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 content sync vs </a:t>
            </a:r>
            <a:r>
              <a:rPr lang="en-US" dirty="0" err="1" smtClean="0"/>
              <a:t>async</a:t>
            </a:r>
            <a:endParaRPr lang="en-US" dirty="0"/>
          </a:p>
        </p:txBody>
      </p:sp>
    </p:spTree>
    <p:extLst>
      <p:ext uri="{BB962C8B-B14F-4D97-AF65-F5344CB8AC3E}">
        <p14:creationId xmlns:p14="http://schemas.microsoft.com/office/powerpoint/2010/main" val="2143313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6" name="Rectangle 6"/>
          <p:cNvSpPr>
            <a:spLocks noGrp="1" noChangeArrowheads="1"/>
          </p:cNvSpPr>
          <p:nvPr>
            <p:ph sz="half" idx="4294967295"/>
          </p:nvPr>
        </p:nvSpPr>
        <p:spPr bwMode="auto">
          <a:xfrm>
            <a:off x="6295508" y="1825625"/>
            <a:ext cx="5345112" cy="280035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noChangeArrowheads="1"/>
          </p:cNvSpPr>
          <p:nvPr>
            <p:ph sz="quarter" idx="4294967295"/>
          </p:nvPr>
        </p:nvSpPr>
        <p:spPr bwMode="auto">
          <a:xfrm>
            <a:off x="560798" y="1825625"/>
            <a:ext cx="5346700" cy="230822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smtClean="0">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a:t>
            </a:r>
            <a:r>
              <a:rPr lang="en-US" i="1" dirty="0" err="1" smtClean="0"/>
              <a:t>package_name</a:t>
            </a:r>
            <a:r>
              <a:rPr lang="en-US" i="1" dirty="0" smtClean="0"/>
              <a:t> </a:t>
            </a:r>
            <a:r>
              <a:rPr lang="en-US" dirty="0"/>
              <a:t>--save </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t>Most Depended Upon</a:t>
            </a:r>
          </a:p>
          <a:p>
            <a:r>
              <a:rPr lang="en-US" sz="2800" dirty="0"/>
              <a:t>7053 underscore</a:t>
            </a:r>
          </a:p>
          <a:p>
            <a:r>
              <a:rPr lang="en-US" sz="2800" dirty="0"/>
              <a:t>6458 </a:t>
            </a:r>
            <a:r>
              <a:rPr lang="en-US" sz="2800" dirty="0" err="1"/>
              <a:t>async</a:t>
            </a:r>
            <a:endParaRPr lang="en-US" sz="2800" dirty="0"/>
          </a:p>
          <a:p>
            <a:r>
              <a:rPr lang="en-US" sz="2800" dirty="0"/>
              <a:t>5591 request</a:t>
            </a:r>
          </a:p>
          <a:p>
            <a:r>
              <a:rPr lang="en-US" sz="2800" dirty="0"/>
              <a:t>4931 </a:t>
            </a:r>
            <a:r>
              <a:rPr lang="en-US" sz="2800" dirty="0" err="1"/>
              <a:t>lodash</a:t>
            </a:r>
            <a:endParaRPr lang="en-US" sz="2800" dirty="0"/>
          </a:p>
          <a:p>
            <a:r>
              <a:rPr lang="en-US" sz="2800" dirty="0"/>
              <a:t>3630 commander</a:t>
            </a:r>
          </a:p>
          <a:p>
            <a:r>
              <a:rPr lang="en-US" sz="2800" dirty="0"/>
              <a:t>3543 express</a:t>
            </a:r>
          </a:p>
          <a:p>
            <a:r>
              <a:rPr lang="en-US" sz="2800" dirty="0"/>
              <a:t>2708 optimist</a:t>
            </a:r>
          </a:p>
          <a:p>
            <a:r>
              <a:rPr lang="en-US" sz="2800" dirty="0"/>
              <a:t>2634 coffee-script</a:t>
            </a:r>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fs.stat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fs.exists</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smtClean="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and update Node packages through the Node Package Manager</a:t>
            </a:r>
            <a:endParaRPr lang="en-US" dirty="0"/>
          </a:p>
        </p:txBody>
      </p:sp>
    </p:spTree>
    <p:extLst>
      <p:ext uri="{BB962C8B-B14F-4D97-AF65-F5344CB8AC3E}">
        <p14:creationId xmlns:p14="http://schemas.microsoft.com/office/powerpoint/2010/main" val="1397016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r>
              <a:rPr lang="en-US" dirty="0" smtClean="0"/>
              <a:t>/</a:t>
            </a:r>
            <a:endParaRPr lang="en-US" dirty="0"/>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idx="1"/>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idx="1"/>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a:p>
            <a:endParaRPr lang="en-US" dirty="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fontScale="92500"/>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3685</TotalTime>
  <Words>879</Words>
  <Application>Microsoft Office PowerPoint</Application>
  <PresentationFormat>Widescreen</PresentationFormat>
  <Paragraphs>220</Paragraphs>
  <Slides>39</Slides>
  <Notes>5</Notes>
  <HiddenSlides>1</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39</vt:i4>
      </vt:variant>
    </vt:vector>
  </HeadingPairs>
  <TitlesOfParts>
    <vt:vector size="60"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1_Azure Green</vt:lpstr>
      <vt:lpstr>1_Azure Graphite</vt:lpstr>
      <vt:lpstr>1_Azure Dark</vt:lpstr>
      <vt:lpstr>1_Azure Basic</vt:lpstr>
      <vt:lpstr>1_Azure Noir</vt:lpstr>
      <vt:lpstr>Introduction to Node.js</vt:lpstr>
      <vt:lpstr>Agenda</vt:lpstr>
      <vt:lpstr>About Node</vt:lpstr>
      <vt:lpstr>What is Node? </vt:lpstr>
      <vt:lpstr>About Node</vt:lpstr>
      <vt:lpstr>When to use Node</vt:lpstr>
      <vt:lpstr>Node in the Wild</vt:lpstr>
      <vt:lpstr>The Node Community</vt:lpstr>
      <vt:lpstr>Setting up your environment</vt:lpstr>
      <vt:lpstr>Installing Node on Windows</vt:lpstr>
      <vt:lpstr>Path Variable</vt:lpstr>
      <vt:lpstr>Installing Node.js Tools for Visual Studio</vt:lpstr>
      <vt:lpstr>First Node Application</vt:lpstr>
      <vt:lpstr>Hello World Application</vt:lpstr>
      <vt:lpstr>Basic HTTP Server</vt:lpstr>
      <vt:lpstr>Basic TCP server</vt:lpstr>
      <vt:lpstr>Event Driven Programming</vt:lpstr>
      <vt:lpstr>Node Event Loop</vt:lpstr>
      <vt:lpstr>Blocking I/O</vt:lpstr>
      <vt:lpstr>Non Blocking I/O</vt:lpstr>
      <vt:lpstr>Reading file content sync vs async</vt:lpstr>
      <vt:lpstr>Callback Style Programming</vt:lpstr>
      <vt:lpstr>Callback Insanity</vt:lpstr>
      <vt:lpstr>Promises </vt:lpstr>
      <vt:lpstr>Q Library </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Install and update Node packages through the Node Package Manager</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102</cp:revision>
  <dcterms:created xsi:type="dcterms:W3CDTF">2013-02-15T23:12:42Z</dcterms:created>
  <dcterms:modified xsi:type="dcterms:W3CDTF">2015-07-22T15:14:20Z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