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5.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6.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83" r:id="rId5"/>
    <p:sldMasterId id="2147483696" r:id="rId6"/>
    <p:sldMasterId id="2147483704" r:id="rId7"/>
    <p:sldMasterId id="2147483712" r:id="rId8"/>
    <p:sldMasterId id="2147483720" r:id="rId9"/>
    <p:sldMasterId id="2147483728" r:id="rId10"/>
  </p:sldMasterIdLst>
  <p:notesMasterIdLst>
    <p:notesMasterId r:id="rId29"/>
  </p:notesMasterIdLst>
  <p:handoutMasterIdLst>
    <p:handoutMasterId r:id="rId30"/>
  </p:handoutMasterIdLst>
  <p:sldIdLst>
    <p:sldId id="300" r:id="rId11"/>
    <p:sldId id="284" r:id="rId12"/>
    <p:sldId id="285" r:id="rId13"/>
    <p:sldId id="295" r:id="rId14"/>
    <p:sldId id="301" r:id="rId15"/>
    <p:sldId id="302" r:id="rId16"/>
    <p:sldId id="298" r:id="rId17"/>
    <p:sldId id="303" r:id="rId18"/>
    <p:sldId id="304" r:id="rId19"/>
    <p:sldId id="305" r:id="rId20"/>
    <p:sldId id="306" r:id="rId21"/>
    <p:sldId id="307" r:id="rId22"/>
    <p:sldId id="308" r:id="rId23"/>
    <p:sldId id="309" r:id="rId24"/>
    <p:sldId id="310" r:id="rId25"/>
    <p:sldId id="311" r:id="rId26"/>
    <p:sldId id="289" r:id="rId27"/>
    <p:sldId id="29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4380"/>
    <a:srgbClr val="289FD7"/>
    <a:srgbClr val="80B940"/>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116" d="100"/>
          <a:sy n="116" d="100"/>
        </p:scale>
        <p:origin x="294" y="1146"/>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handoutMaster" Target="handoutMasters/handoutMaster1.xml"/><Relationship Id="rId8" Type="http://schemas.openxmlformats.org/officeDocument/2006/relationships/slideMaster" Target="slideMasters/slideMaster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7/23/2015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7/23/2015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3581957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45687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85752214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74406299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60544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88624249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ingleTitl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Tree>
    <p:extLst>
      <p:ext uri="{BB962C8B-B14F-4D97-AF65-F5344CB8AC3E}">
        <p14:creationId xmlns:p14="http://schemas.microsoft.com/office/powerpoint/2010/main" val="207815702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a:t>
            </a:r>
            <a:r>
              <a:rPr lang="en-US" sz="686" dirty="0" smtClean="0">
                <a:gradFill>
                  <a:gsLst>
                    <a:gs pos="0">
                      <a:srgbClr val="FFFFFF"/>
                    </a:gs>
                    <a:gs pos="100000">
                      <a:srgbClr val="FFFFFF"/>
                    </a:gs>
                  </a:gsLst>
                  <a:lin ang="5400000" scaled="0"/>
                </a:gradFill>
                <a:cs typeface="Segoe UI" pitchFamily="34" charset="0"/>
              </a:rPr>
              <a:t>information herein </a:t>
            </a:r>
            <a:r>
              <a:rPr lang="en-US" sz="686" dirty="0">
                <a:gradFill>
                  <a:gsLst>
                    <a:gs pos="0">
                      <a:srgbClr val="FFFFFF"/>
                    </a:gs>
                    <a:gs pos="100000">
                      <a:srgbClr val="FFFFFF"/>
                    </a:gs>
                  </a:gsLst>
                  <a:lin ang="5400000" scaled="0"/>
                </a:gradFill>
                <a:cs typeface="Segoe UI" pitchFamily="34" charset="0"/>
              </a:rPr>
              <a:t>is for informational purposes only and represents the current view of Microsoft Corporation as of the date of this presentation.  Because Microsoft must respond to changing market conditions, it should not be interpreted to </a:t>
            </a:r>
            <a:r>
              <a:rPr lang="en-US" sz="686" dirty="0" smtClean="0">
                <a:gradFill>
                  <a:gsLst>
                    <a:gs pos="0">
                      <a:srgbClr val="FFFFFF"/>
                    </a:gs>
                    <a:gs pos="100000">
                      <a:srgbClr val="FFFFFF"/>
                    </a:gs>
                  </a:gsLst>
                  <a:lin ang="5400000" scaled="0"/>
                </a:gradFill>
                <a:cs typeface="Segoe UI" pitchFamily="34" charset="0"/>
              </a:rPr>
              <a:t>be </a:t>
            </a:r>
            <a:r>
              <a:rPr lang="en-US" sz="686" dirty="0">
                <a:gradFill>
                  <a:gsLst>
                    <a:gs pos="0">
                      <a:srgbClr val="FFFFFF"/>
                    </a:gs>
                    <a:gs pos="100000">
                      <a:srgbClr val="FFFFFF"/>
                    </a:gs>
                  </a:gsLst>
                  <a:lin ang="5400000" scaled="0"/>
                </a:gradFill>
                <a:cs typeface="Segoe UI" pitchFamily="34" charset="0"/>
              </a:rPr>
              <a:t>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2700685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088569929"/>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251557855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emo">
    <p:bg>
      <p:bgPr>
        <a:solidFill>
          <a:srgbClr val="3C454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6173"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TextBox 3"/>
          <p:cNvSpPr txBox="1"/>
          <p:nvPr/>
        </p:nvSpPr>
        <p:spPr>
          <a:xfrm>
            <a:off x="606174" y="2586375"/>
            <a:ext cx="11034445" cy="1015663"/>
          </a:xfrm>
          <a:prstGeom prst="rect">
            <a:avLst/>
          </a:prstGeom>
          <a:noFill/>
        </p:spPr>
        <p:txBody>
          <a:bodyPr wrap="square" rtlCol="0">
            <a:spAutoFit/>
          </a:bodyPr>
          <a:lstStyle/>
          <a:p>
            <a:r>
              <a:rPr lang="en-US" sz="6000" kern="1200" dirty="0" smtClean="0">
                <a:solidFill>
                  <a:srgbClr val="289FD7"/>
                </a:solidFill>
                <a:latin typeface="+mj-lt"/>
                <a:ea typeface="+mj-ea"/>
                <a:cs typeface="+mj-cs"/>
              </a:rPr>
              <a:t>Demo</a:t>
            </a:r>
            <a:endParaRPr lang="en-US" sz="6000" kern="1200" dirty="0">
              <a:solidFill>
                <a:srgbClr val="289FD7"/>
              </a:solidFill>
              <a:latin typeface="+mj-lt"/>
              <a:ea typeface="+mj-ea"/>
              <a:cs typeface="+mj-cs"/>
            </a:endParaRPr>
          </a:p>
        </p:txBody>
      </p:sp>
    </p:spTree>
    <p:extLst>
      <p:ext uri="{BB962C8B-B14F-4D97-AF65-F5344CB8AC3E}">
        <p14:creationId xmlns:p14="http://schemas.microsoft.com/office/powerpoint/2010/main" val="303042969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55891502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0397853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79251066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0602748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3448695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84618162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07289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01926124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2544664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5308585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28284026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93402767"/>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9274077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480294346"/>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80022"/>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616286967"/>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937935269"/>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60504967"/>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754394583"/>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62475263"/>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051499666"/>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6870450"/>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442673540"/>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89016623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681683633"/>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1658078"/>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06511660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31419705"/>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175537674"/>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7016480"/>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393829325"/>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799602145"/>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15651729"/>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895667234"/>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575046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847406912"/>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0614909"/>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6704035"/>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71215215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89955531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1149919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69942785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505222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9"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9" Type="http://schemas.openxmlformats.org/officeDocument/2006/relationships/image" Target="../media/image1.emf"/></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5" Type="http://schemas.openxmlformats.org/officeDocument/2006/relationships/slideLayout" Target="../slideLayouts/slideLayout36.xml"/><Relationship Id="rId4" Type="http://schemas.openxmlformats.org/officeDocument/2006/relationships/slideLayout" Target="../slideLayouts/slideLayout35.xml"/><Relationship Id="rId9" Type="http://schemas.openxmlformats.org/officeDocument/2006/relationships/image" Target="../media/image1.emf"/></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4" Type="http://schemas.openxmlformats.org/officeDocument/2006/relationships/slideLayout" Target="../slideLayouts/slideLayout42.xml"/><Relationship Id="rId9" Type="http://schemas.openxmlformats.org/officeDocument/2006/relationships/image" Target="../media/image1.emf"/></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10131218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14"/>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170086"/>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25052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86233"/>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119846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248120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1438494"/>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8" Type="http://schemas.openxmlformats.org/officeDocument/2006/relationships/image" Target="../media/image13.tmp"/><Relationship Id="rId3" Type="http://schemas.openxmlformats.org/officeDocument/2006/relationships/image" Target="../media/image8.tmp"/><Relationship Id="rId7" Type="http://schemas.openxmlformats.org/officeDocument/2006/relationships/image" Target="../media/image12.tmp"/><Relationship Id="rId2" Type="http://schemas.openxmlformats.org/officeDocument/2006/relationships/image" Target="../media/image7.tmp"/><Relationship Id="rId1" Type="http://schemas.openxmlformats.org/officeDocument/2006/relationships/slideLayout" Target="../slideLayouts/slideLayout9.xml"/><Relationship Id="rId6" Type="http://schemas.openxmlformats.org/officeDocument/2006/relationships/image" Target="../media/image11.tmp"/><Relationship Id="rId5" Type="http://schemas.openxmlformats.org/officeDocument/2006/relationships/image" Target="../media/image10.tmp"/><Relationship Id="rId10" Type="http://schemas.openxmlformats.org/officeDocument/2006/relationships/image" Target="../media/image15.tmp"/><Relationship Id="rId4" Type="http://schemas.openxmlformats.org/officeDocument/2006/relationships/image" Target="../media/image9.tmp"/><Relationship Id="rId9"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sz="7200" dirty="0"/>
              <a:t>Creating the User Interface</a:t>
            </a:r>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1883232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0798" y="1628"/>
            <a:ext cx="11079822" cy="1325563"/>
          </a:xfrm>
        </p:spPr>
        <p:txBody>
          <a:bodyPr>
            <a:normAutofit/>
          </a:bodyPr>
          <a:lstStyle/>
          <a:p>
            <a:r>
              <a:rPr lang="en-US" dirty="0"/>
              <a:t>Bootstrap Features</a:t>
            </a:r>
          </a:p>
        </p:txBody>
      </p:sp>
      <p:sp>
        <p:nvSpPr>
          <p:cNvPr id="2" name="Content Placeholder 1"/>
          <p:cNvSpPr>
            <a:spLocks noGrp="1"/>
          </p:cNvSpPr>
          <p:nvPr>
            <p:ph idx="1"/>
          </p:nvPr>
        </p:nvSpPr>
        <p:spPr/>
        <p:txBody>
          <a:bodyPr>
            <a:normAutofit lnSpcReduction="10000"/>
          </a:bodyPr>
          <a:lstStyle/>
          <a:p>
            <a:r>
              <a:rPr lang="en-US" dirty="0"/>
              <a:t>Theme Support </a:t>
            </a:r>
          </a:p>
          <a:p>
            <a:r>
              <a:rPr lang="en-US" dirty="0"/>
              <a:t>Responsive</a:t>
            </a:r>
          </a:p>
          <a:p>
            <a:r>
              <a:rPr lang="en-US" dirty="0" smtClean="0"/>
              <a:t>Grid system</a:t>
            </a:r>
            <a:endParaRPr lang="en-US" dirty="0"/>
          </a:p>
          <a:p>
            <a:r>
              <a:rPr lang="en-US" dirty="0"/>
              <a:t>Components</a:t>
            </a:r>
          </a:p>
          <a:p>
            <a:pPr lvl="1"/>
            <a:r>
              <a:rPr lang="en-US" sz="3000" dirty="0"/>
              <a:t>Pagination</a:t>
            </a:r>
          </a:p>
          <a:p>
            <a:pPr lvl="1"/>
            <a:r>
              <a:rPr lang="en-US" sz="3000" dirty="0"/>
              <a:t>Buttons</a:t>
            </a:r>
          </a:p>
          <a:p>
            <a:pPr lvl="1"/>
            <a:r>
              <a:rPr lang="en-US" sz="3000" dirty="0"/>
              <a:t>Modal</a:t>
            </a:r>
          </a:p>
          <a:p>
            <a:r>
              <a:rPr lang="en-US" dirty="0"/>
              <a:t>Great Visual Studio support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1118" y="1198486"/>
            <a:ext cx="4572000" cy="3266917"/>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1205" y="2002789"/>
            <a:ext cx="4572000" cy="3007377"/>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25703" y="2522549"/>
            <a:ext cx="1737360" cy="3163215"/>
          </a:xfrm>
          <a:prstGeom prst="rect">
            <a:avLst/>
          </a:prstGeom>
        </p:spPr>
      </p:pic>
    </p:spTree>
    <p:extLst>
      <p:ext uri="{BB962C8B-B14F-4D97-AF65-F5344CB8AC3E}">
        <p14:creationId xmlns:p14="http://schemas.microsoft.com/office/powerpoint/2010/main" val="1587463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0798" y="10096"/>
            <a:ext cx="11079822" cy="1325563"/>
          </a:xfrm>
        </p:spPr>
        <p:txBody>
          <a:bodyPr>
            <a:normAutofit/>
          </a:bodyPr>
          <a:lstStyle/>
          <a:p>
            <a:r>
              <a:rPr lang="en-US" dirty="0" smtClean="0"/>
              <a:t>Bootstrap Grid system</a:t>
            </a:r>
            <a:endParaRPr lang="en-US" dirty="0"/>
          </a:p>
        </p:txBody>
      </p:sp>
      <p:sp>
        <p:nvSpPr>
          <p:cNvPr id="3" name="Content Placeholder 2"/>
          <p:cNvSpPr>
            <a:spLocks noGrp="1"/>
          </p:cNvSpPr>
          <p:nvPr>
            <p:ph idx="1"/>
          </p:nvPr>
        </p:nvSpPr>
        <p:spPr/>
        <p:txBody>
          <a:bodyPr>
            <a:normAutofit/>
          </a:bodyPr>
          <a:lstStyle/>
          <a:p>
            <a:r>
              <a:rPr lang="en-US" dirty="0"/>
              <a:t>Bootstrap works on a grid</a:t>
            </a:r>
          </a:p>
          <a:p>
            <a:r>
              <a:rPr lang="en-US" dirty="0"/>
              <a:t>The grid has 12 columns</a:t>
            </a:r>
          </a:p>
          <a:p>
            <a:r>
              <a:rPr lang="en-US" dirty="0"/>
              <a:t>There are four grids</a:t>
            </a:r>
          </a:p>
          <a:p>
            <a:pPr lvl="1"/>
            <a:r>
              <a:rPr lang="en-US" dirty="0"/>
              <a:t>One grid for each screen size</a:t>
            </a:r>
          </a:p>
          <a:p>
            <a:pPr lvl="2"/>
            <a:r>
              <a:rPr lang="en-US" dirty="0"/>
              <a:t>Large (1200px and higher)</a:t>
            </a:r>
          </a:p>
          <a:p>
            <a:pPr lvl="2"/>
            <a:r>
              <a:rPr lang="en-US" dirty="0"/>
              <a:t>Medium (992px-1200px)</a:t>
            </a:r>
          </a:p>
          <a:p>
            <a:pPr lvl="2"/>
            <a:r>
              <a:rPr lang="en-US" dirty="0"/>
              <a:t>Small (768px-991px)</a:t>
            </a:r>
          </a:p>
          <a:p>
            <a:pPr lvl="2"/>
            <a:r>
              <a:rPr lang="en-US" dirty="0"/>
              <a:t>Extra small (less than 768px)</a:t>
            </a:r>
          </a:p>
          <a:p>
            <a:endParaRPr lang="en-US" dirty="0"/>
          </a:p>
        </p:txBody>
      </p:sp>
    </p:spTree>
    <p:extLst>
      <p:ext uri="{BB962C8B-B14F-4D97-AF65-F5344CB8AC3E}">
        <p14:creationId xmlns:p14="http://schemas.microsoft.com/office/powerpoint/2010/main" val="404909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0798" y="1629"/>
            <a:ext cx="11079822" cy="1325563"/>
          </a:xfrm>
        </p:spPr>
        <p:txBody>
          <a:bodyPr>
            <a:normAutofit/>
          </a:bodyPr>
          <a:lstStyle/>
          <a:p>
            <a:r>
              <a:rPr lang="en-US" dirty="0" smtClean="0"/>
              <a:t>Bootstrap Grid system</a:t>
            </a:r>
            <a:endParaRPr lang="en-US" dirty="0"/>
          </a:p>
        </p:txBody>
      </p:sp>
      <p:graphicFrame>
        <p:nvGraphicFramePr>
          <p:cNvPr id="5" name="Content Placeholder 6"/>
          <p:cNvGraphicFramePr>
            <a:graphicFrameLocks/>
          </p:cNvGraphicFramePr>
          <p:nvPr>
            <p:extLst/>
          </p:nvPr>
        </p:nvGraphicFramePr>
        <p:xfrm>
          <a:off x="448752" y="1543874"/>
          <a:ext cx="11294496" cy="3770253"/>
        </p:xfrm>
        <a:graphic>
          <a:graphicData uri="http://schemas.openxmlformats.org/drawingml/2006/table">
            <a:tbl>
              <a:tblPr firstRow="1" bandRow="1">
                <a:tableStyleId>{125E5076-3810-47DD-B79F-674D7AD40C01}</a:tableStyleId>
              </a:tblPr>
              <a:tblGrid>
                <a:gridCol w="1990150"/>
                <a:gridCol w="2504160"/>
                <a:gridCol w="2109436"/>
                <a:gridCol w="137719"/>
                <a:gridCol w="2189036"/>
                <a:gridCol w="116840"/>
                <a:gridCol w="2247155"/>
              </a:tblGrid>
              <a:tr h="847322">
                <a:tc>
                  <a:txBody>
                    <a:bodyPr/>
                    <a:lstStyle/>
                    <a:p>
                      <a:endParaRPr lang="en-US" dirty="0"/>
                    </a:p>
                  </a:txBody>
                  <a:tcPr anchor="ctr">
                    <a:solidFill>
                      <a:srgbClr val="1D4380"/>
                    </a:solidFill>
                  </a:tcPr>
                </a:tc>
                <a:tc>
                  <a:txBody>
                    <a:bodyPr/>
                    <a:lstStyle/>
                    <a:p>
                      <a:r>
                        <a:rPr lang="en-US" dirty="0"/>
                        <a:t>Extra small devices Phones (&lt;768px) </a:t>
                      </a:r>
                    </a:p>
                  </a:txBody>
                  <a:tcPr anchor="ctr">
                    <a:solidFill>
                      <a:srgbClr val="1D4380"/>
                    </a:solidFill>
                  </a:tcPr>
                </a:tc>
                <a:tc>
                  <a:txBody>
                    <a:bodyPr/>
                    <a:lstStyle/>
                    <a:p>
                      <a:r>
                        <a:rPr lang="en-US" dirty="0"/>
                        <a:t>Small devices Tablets (≥768px) </a:t>
                      </a:r>
                    </a:p>
                  </a:txBody>
                  <a:tcPr anchor="ctr">
                    <a:solidFill>
                      <a:srgbClr val="1D4380"/>
                    </a:solidFill>
                  </a:tcPr>
                </a:tc>
                <a:tc gridSpan="2">
                  <a:txBody>
                    <a:bodyPr/>
                    <a:lstStyle/>
                    <a:p>
                      <a:r>
                        <a:rPr lang="en-US" dirty="0"/>
                        <a:t>Medium devices Desktops (≥992px) </a:t>
                      </a:r>
                    </a:p>
                  </a:txBody>
                  <a:tcPr anchor="ctr">
                    <a:solidFill>
                      <a:srgbClr val="1D4380"/>
                    </a:solidFill>
                  </a:tcPr>
                </a:tc>
                <a:tc hMerge="1">
                  <a:txBody>
                    <a:bodyPr/>
                    <a:lstStyle/>
                    <a:p>
                      <a:endParaRPr lang="en-US" dirty="0"/>
                    </a:p>
                  </a:txBody>
                  <a:tcPr anchor="ctr"/>
                </a:tc>
                <a:tc gridSpan="2">
                  <a:txBody>
                    <a:bodyPr/>
                    <a:lstStyle/>
                    <a:p>
                      <a:r>
                        <a:rPr lang="en-US" dirty="0"/>
                        <a:t>Large devices Desktops (≥1200px) </a:t>
                      </a:r>
                    </a:p>
                  </a:txBody>
                  <a:tcPr anchor="ctr">
                    <a:solidFill>
                      <a:srgbClr val="1D4380"/>
                    </a:solidFill>
                  </a:tcPr>
                </a:tc>
                <a:tc hMerge="1">
                  <a:txBody>
                    <a:bodyPr/>
                    <a:lstStyle/>
                    <a:p>
                      <a:endParaRPr lang="en-US" dirty="0"/>
                    </a:p>
                  </a:txBody>
                  <a:tcPr anchor="ctr"/>
                </a:tc>
              </a:tr>
              <a:tr h="502011">
                <a:tc>
                  <a:txBody>
                    <a:bodyPr/>
                    <a:lstStyle/>
                    <a:p>
                      <a:r>
                        <a:rPr lang="en-US" dirty="0"/>
                        <a:t>Grid behavior</a:t>
                      </a:r>
                      <a:endParaRPr lang="en-US" dirty="0">
                        <a:solidFill>
                          <a:srgbClr val="0171B0"/>
                        </a:solidFill>
                      </a:endParaRPr>
                    </a:p>
                  </a:txBody>
                  <a:tcPr anchor="ctr"/>
                </a:tc>
                <a:tc>
                  <a:txBody>
                    <a:bodyPr/>
                    <a:lstStyle/>
                    <a:p>
                      <a:r>
                        <a:rPr lang="en-US" dirty="0"/>
                        <a:t>Horizontal at all times</a:t>
                      </a:r>
                      <a:endParaRPr lang="en-US" dirty="0">
                        <a:solidFill>
                          <a:srgbClr val="0171B0"/>
                        </a:solidFill>
                      </a:endParaRPr>
                    </a:p>
                  </a:txBody>
                  <a:tcPr anchor="ctr"/>
                </a:tc>
                <a:tc gridSpan="5">
                  <a:txBody>
                    <a:bodyPr/>
                    <a:lstStyle/>
                    <a:p>
                      <a:r>
                        <a:rPr lang="en-US" dirty="0"/>
                        <a:t>Collapsed to start, horizontal above breakpoints</a:t>
                      </a:r>
                      <a:endParaRPr lang="en-US" dirty="0">
                        <a:solidFill>
                          <a:srgbClr val="0171B0"/>
                        </a:solidFill>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84184">
                <a:tc>
                  <a:txBody>
                    <a:bodyPr/>
                    <a:lstStyle/>
                    <a:p>
                      <a:r>
                        <a:rPr lang="en-US" dirty="0"/>
                        <a:t>Container width</a:t>
                      </a:r>
                      <a:endParaRPr lang="en-US" dirty="0">
                        <a:solidFill>
                          <a:srgbClr val="0171B0"/>
                        </a:solidFill>
                      </a:endParaRPr>
                    </a:p>
                  </a:txBody>
                  <a:tcPr anchor="ctr"/>
                </a:tc>
                <a:tc>
                  <a:txBody>
                    <a:bodyPr/>
                    <a:lstStyle/>
                    <a:p>
                      <a:r>
                        <a:rPr lang="en-US" dirty="0"/>
                        <a:t>None (auto)</a:t>
                      </a:r>
                      <a:endParaRPr lang="en-US" dirty="0">
                        <a:solidFill>
                          <a:srgbClr val="0171B0"/>
                        </a:solidFill>
                      </a:endParaRPr>
                    </a:p>
                  </a:txBody>
                  <a:tcPr anchor="ctr"/>
                </a:tc>
                <a:tc gridSpan="2">
                  <a:txBody>
                    <a:bodyPr/>
                    <a:lstStyle/>
                    <a:p>
                      <a:r>
                        <a:rPr lang="en-US"/>
                        <a:t>750px</a:t>
                      </a:r>
                      <a:endParaRPr lang="en-US">
                        <a:solidFill>
                          <a:srgbClr val="0171B0"/>
                        </a:solidFill>
                      </a:endParaRPr>
                    </a:p>
                  </a:txBody>
                  <a:tcPr anchor="ctr"/>
                </a:tc>
                <a:tc hMerge="1">
                  <a:txBody>
                    <a:bodyPr/>
                    <a:lstStyle/>
                    <a:p>
                      <a:endParaRPr lang="en-US"/>
                    </a:p>
                  </a:txBody>
                  <a:tcPr/>
                </a:tc>
                <a:tc gridSpan="2">
                  <a:txBody>
                    <a:bodyPr/>
                    <a:lstStyle/>
                    <a:p>
                      <a:r>
                        <a:rPr lang="en-US"/>
                        <a:t>970px</a:t>
                      </a:r>
                      <a:endParaRPr lang="en-US">
                        <a:solidFill>
                          <a:srgbClr val="0171B0"/>
                        </a:solidFill>
                      </a:endParaRPr>
                    </a:p>
                  </a:txBody>
                  <a:tcPr anchor="ctr"/>
                </a:tc>
                <a:tc hMerge="1">
                  <a:txBody>
                    <a:bodyPr/>
                    <a:lstStyle/>
                    <a:p>
                      <a:endParaRPr lang="en-US"/>
                    </a:p>
                  </a:txBody>
                  <a:tcPr/>
                </a:tc>
                <a:tc>
                  <a:txBody>
                    <a:bodyPr/>
                    <a:lstStyle/>
                    <a:p>
                      <a:r>
                        <a:rPr lang="en-US" dirty="0"/>
                        <a:t>1170px</a:t>
                      </a:r>
                      <a:endParaRPr lang="en-US" dirty="0">
                        <a:solidFill>
                          <a:srgbClr val="0171B0"/>
                        </a:solidFill>
                      </a:endParaRPr>
                    </a:p>
                  </a:txBody>
                  <a:tcPr anchor="ctr"/>
                </a:tc>
              </a:tr>
              <a:tr h="484184">
                <a:tc>
                  <a:txBody>
                    <a:bodyPr/>
                    <a:lstStyle/>
                    <a:p>
                      <a:r>
                        <a:rPr lang="en-US"/>
                        <a:t>Class prefix</a:t>
                      </a:r>
                      <a:endParaRPr lang="en-US">
                        <a:solidFill>
                          <a:srgbClr val="0171B0"/>
                        </a:solidFill>
                      </a:endParaRPr>
                    </a:p>
                  </a:txBody>
                  <a:tcPr anchor="ctr"/>
                </a:tc>
                <a:tc>
                  <a:txBody>
                    <a:bodyPr/>
                    <a:lstStyle/>
                    <a:p>
                      <a:r>
                        <a:rPr lang="en-US" dirty="0"/>
                        <a:t>.col-</a:t>
                      </a:r>
                      <a:r>
                        <a:rPr lang="en-US" dirty="0" err="1"/>
                        <a:t>xs</a:t>
                      </a:r>
                      <a:r>
                        <a:rPr lang="en-US" dirty="0"/>
                        <a:t>-</a:t>
                      </a:r>
                      <a:endParaRPr lang="en-US" dirty="0">
                        <a:solidFill>
                          <a:srgbClr val="0171B0"/>
                        </a:solidFill>
                      </a:endParaRPr>
                    </a:p>
                  </a:txBody>
                  <a:tcPr anchor="ctr"/>
                </a:tc>
                <a:tc gridSpan="2">
                  <a:txBody>
                    <a:bodyPr/>
                    <a:lstStyle/>
                    <a:p>
                      <a:r>
                        <a:rPr lang="en-US" dirty="0"/>
                        <a:t>.col-</a:t>
                      </a:r>
                      <a:r>
                        <a:rPr lang="en-US" dirty="0" err="1"/>
                        <a:t>sm</a:t>
                      </a:r>
                      <a:r>
                        <a:rPr lang="en-US" dirty="0"/>
                        <a:t>-</a:t>
                      </a:r>
                      <a:endParaRPr lang="en-US" dirty="0">
                        <a:solidFill>
                          <a:srgbClr val="0171B0"/>
                        </a:solidFill>
                      </a:endParaRPr>
                    </a:p>
                  </a:txBody>
                  <a:tcPr anchor="ctr"/>
                </a:tc>
                <a:tc hMerge="1">
                  <a:txBody>
                    <a:bodyPr/>
                    <a:lstStyle/>
                    <a:p>
                      <a:endParaRPr lang="en-US"/>
                    </a:p>
                  </a:txBody>
                  <a:tcPr/>
                </a:tc>
                <a:tc gridSpan="2">
                  <a:txBody>
                    <a:bodyPr/>
                    <a:lstStyle/>
                    <a:p>
                      <a:r>
                        <a:rPr lang="en-US" dirty="0"/>
                        <a:t>.col-md-</a:t>
                      </a:r>
                      <a:endParaRPr lang="en-US" dirty="0">
                        <a:solidFill>
                          <a:srgbClr val="0171B0"/>
                        </a:solidFill>
                      </a:endParaRPr>
                    </a:p>
                  </a:txBody>
                  <a:tcPr anchor="ctr"/>
                </a:tc>
                <a:tc hMerge="1">
                  <a:txBody>
                    <a:bodyPr/>
                    <a:lstStyle/>
                    <a:p>
                      <a:endParaRPr lang="en-US"/>
                    </a:p>
                  </a:txBody>
                  <a:tcPr/>
                </a:tc>
                <a:tc>
                  <a:txBody>
                    <a:bodyPr/>
                    <a:lstStyle/>
                    <a:p>
                      <a:r>
                        <a:rPr lang="en-US" dirty="0"/>
                        <a:t>.col-</a:t>
                      </a:r>
                      <a:r>
                        <a:rPr lang="en-US" dirty="0" err="1"/>
                        <a:t>lg</a:t>
                      </a:r>
                      <a:r>
                        <a:rPr lang="en-US" dirty="0"/>
                        <a:t>-</a:t>
                      </a:r>
                      <a:endParaRPr lang="en-US" dirty="0">
                        <a:solidFill>
                          <a:srgbClr val="0171B0"/>
                        </a:solidFill>
                      </a:endParaRPr>
                    </a:p>
                  </a:txBody>
                  <a:tcPr anchor="ctr"/>
                </a:tc>
              </a:tr>
              <a:tr h="484184">
                <a:tc>
                  <a:txBody>
                    <a:bodyPr/>
                    <a:lstStyle/>
                    <a:p>
                      <a:r>
                        <a:rPr lang="en-US" dirty="0"/>
                        <a:t># of columns</a:t>
                      </a:r>
                      <a:endParaRPr lang="en-US" dirty="0">
                        <a:solidFill>
                          <a:srgbClr val="0171B0"/>
                        </a:solidFill>
                      </a:endParaRPr>
                    </a:p>
                  </a:txBody>
                  <a:tcPr anchor="ctr"/>
                </a:tc>
                <a:tc gridSpan="6">
                  <a:txBody>
                    <a:bodyPr/>
                    <a:lstStyle/>
                    <a:p>
                      <a:r>
                        <a:rPr lang="en-US" dirty="0"/>
                        <a:t>12</a:t>
                      </a:r>
                      <a:endParaRPr lang="en-US" dirty="0">
                        <a:solidFill>
                          <a:srgbClr val="0171B0"/>
                        </a:solidFill>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84184">
                <a:tc>
                  <a:txBody>
                    <a:bodyPr/>
                    <a:lstStyle/>
                    <a:p>
                      <a:r>
                        <a:rPr lang="en-US"/>
                        <a:t>Column width</a:t>
                      </a:r>
                      <a:endParaRPr lang="en-US">
                        <a:solidFill>
                          <a:srgbClr val="0171B0"/>
                        </a:solidFill>
                      </a:endParaRPr>
                    </a:p>
                  </a:txBody>
                  <a:tcPr anchor="ctr"/>
                </a:tc>
                <a:tc>
                  <a:txBody>
                    <a:bodyPr/>
                    <a:lstStyle/>
                    <a:p>
                      <a:r>
                        <a:rPr lang="en-US" dirty="0"/>
                        <a:t>Auto</a:t>
                      </a:r>
                      <a:endParaRPr lang="en-US" dirty="0">
                        <a:solidFill>
                          <a:srgbClr val="0171B0"/>
                        </a:solidFill>
                      </a:endParaRPr>
                    </a:p>
                  </a:txBody>
                  <a:tcPr anchor="ctr"/>
                </a:tc>
                <a:tc gridSpan="2">
                  <a:txBody>
                    <a:bodyPr/>
                    <a:lstStyle/>
                    <a:p>
                      <a:r>
                        <a:rPr lang="en-US" dirty="0"/>
                        <a:t>60px</a:t>
                      </a:r>
                      <a:endParaRPr lang="en-US" dirty="0">
                        <a:solidFill>
                          <a:srgbClr val="0171B0"/>
                        </a:solidFill>
                      </a:endParaRPr>
                    </a:p>
                  </a:txBody>
                  <a:tcPr anchor="ctr"/>
                </a:tc>
                <a:tc hMerge="1">
                  <a:txBody>
                    <a:bodyPr/>
                    <a:lstStyle/>
                    <a:p>
                      <a:endParaRPr lang="en-US"/>
                    </a:p>
                  </a:txBody>
                  <a:tcPr/>
                </a:tc>
                <a:tc gridSpan="2">
                  <a:txBody>
                    <a:bodyPr/>
                    <a:lstStyle/>
                    <a:p>
                      <a:r>
                        <a:rPr lang="en-US" dirty="0"/>
                        <a:t>78px</a:t>
                      </a:r>
                      <a:endParaRPr lang="en-US" dirty="0">
                        <a:solidFill>
                          <a:srgbClr val="0171B0"/>
                        </a:solidFill>
                      </a:endParaRPr>
                    </a:p>
                  </a:txBody>
                  <a:tcPr anchor="ctr"/>
                </a:tc>
                <a:tc hMerge="1">
                  <a:txBody>
                    <a:bodyPr/>
                    <a:lstStyle/>
                    <a:p>
                      <a:endParaRPr lang="en-US"/>
                    </a:p>
                  </a:txBody>
                  <a:tcPr/>
                </a:tc>
                <a:tc>
                  <a:txBody>
                    <a:bodyPr/>
                    <a:lstStyle/>
                    <a:p>
                      <a:r>
                        <a:rPr lang="en-US" dirty="0"/>
                        <a:t>95px</a:t>
                      </a:r>
                      <a:endParaRPr lang="en-US" dirty="0">
                        <a:solidFill>
                          <a:srgbClr val="0171B0"/>
                        </a:solidFill>
                      </a:endParaRPr>
                    </a:p>
                  </a:txBody>
                  <a:tcPr anchor="ctr"/>
                </a:tc>
              </a:tr>
              <a:tr h="484184">
                <a:tc>
                  <a:txBody>
                    <a:bodyPr/>
                    <a:lstStyle/>
                    <a:p>
                      <a:r>
                        <a:rPr lang="en-US"/>
                        <a:t>Gutter width</a:t>
                      </a:r>
                      <a:endParaRPr lang="en-US">
                        <a:solidFill>
                          <a:srgbClr val="0171B0"/>
                        </a:solidFill>
                      </a:endParaRPr>
                    </a:p>
                  </a:txBody>
                  <a:tcPr anchor="ctr"/>
                </a:tc>
                <a:tc gridSpan="6">
                  <a:txBody>
                    <a:bodyPr/>
                    <a:lstStyle/>
                    <a:p>
                      <a:r>
                        <a:rPr lang="en-US" dirty="0"/>
                        <a:t>30px (15px on each side of a column)</a:t>
                      </a:r>
                      <a:endParaRPr lang="en-US" dirty="0">
                        <a:solidFill>
                          <a:srgbClr val="0171B0"/>
                        </a:solidFill>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6" name="Rounded Rectangle 5"/>
          <p:cNvSpPr/>
          <p:nvPr/>
        </p:nvSpPr>
        <p:spPr>
          <a:xfrm>
            <a:off x="8050872" y="5569169"/>
            <a:ext cx="3684856" cy="6726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Always 12 columns</a:t>
            </a:r>
            <a:endParaRPr lang="en-US" dirty="0"/>
          </a:p>
        </p:txBody>
      </p:sp>
    </p:spTree>
    <p:extLst>
      <p:ext uri="{BB962C8B-B14F-4D97-AF65-F5344CB8AC3E}">
        <p14:creationId xmlns:p14="http://schemas.microsoft.com/office/powerpoint/2010/main" val="300284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0798" y="1629"/>
            <a:ext cx="11079822" cy="1325563"/>
          </a:xfrm>
        </p:spPr>
        <p:txBody>
          <a:bodyPr>
            <a:normAutofit/>
          </a:bodyPr>
          <a:lstStyle/>
          <a:p>
            <a:r>
              <a:rPr lang="en-US" dirty="0" smtClean="0"/>
              <a:t>Bootstrap components</a:t>
            </a:r>
            <a:endParaRPr lang="en-US" dirty="0"/>
          </a:p>
        </p:txBody>
      </p:sp>
      <p:grpSp>
        <p:nvGrpSpPr>
          <p:cNvPr id="2" name="Group 1"/>
          <p:cNvGrpSpPr/>
          <p:nvPr/>
        </p:nvGrpSpPr>
        <p:grpSpPr>
          <a:xfrm>
            <a:off x="667820" y="1231900"/>
            <a:ext cx="10972800" cy="5943599"/>
            <a:chOff x="781050" y="1009650"/>
            <a:chExt cx="11001375" cy="5943599"/>
          </a:xfrm>
        </p:grpSpPr>
        <p:sp>
          <p:nvSpPr>
            <p:cNvPr id="13" name="Rectangle 12"/>
            <p:cNvSpPr/>
            <p:nvPr/>
          </p:nvSpPr>
          <p:spPr>
            <a:xfrm>
              <a:off x="781050" y="1009650"/>
              <a:ext cx="11001375" cy="5943599"/>
            </a:xfrm>
            <a:prstGeom prst="rect">
              <a:avLst/>
            </a:prstGeom>
            <a:solidFill>
              <a:schemeClr val="bg1"/>
            </a:solidFill>
            <a:ln w="12700">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Content Placeholder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930" y="1642127"/>
              <a:ext cx="2148655" cy="383689"/>
            </a:xfrm>
            <a:prstGeom prst="rect">
              <a:avLst/>
            </a:prstGeom>
          </p:spPr>
        </p:pic>
        <p:pic>
          <p:nvPicPr>
            <p:cNvPr id="15" name="Picture 1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930" y="1167090"/>
              <a:ext cx="4334471" cy="476315"/>
            </a:xfrm>
            <a:prstGeom prst="rect">
              <a:avLst/>
            </a:prstGeom>
          </p:spPr>
        </p:pic>
        <p:pic>
          <p:nvPicPr>
            <p:cNvPr id="16" name="Picture 1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930" y="2115573"/>
              <a:ext cx="4992430" cy="2679451"/>
            </a:xfrm>
            <a:prstGeom prst="rect">
              <a:avLst/>
            </a:prstGeom>
          </p:spPr>
        </p:pic>
        <p:pic>
          <p:nvPicPr>
            <p:cNvPr id="17" name="Picture 16"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7386" y="1178179"/>
              <a:ext cx="2810267" cy="466790"/>
            </a:xfrm>
            <a:prstGeom prst="rect">
              <a:avLst/>
            </a:prstGeom>
          </p:spPr>
        </p:pic>
        <p:pic>
          <p:nvPicPr>
            <p:cNvPr id="18" name="Picture 17"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37386" y="1825001"/>
              <a:ext cx="2591162" cy="504895"/>
            </a:xfrm>
            <a:prstGeom prst="rect">
              <a:avLst/>
            </a:prstGeom>
          </p:spPr>
        </p:pic>
        <p:pic>
          <p:nvPicPr>
            <p:cNvPr id="19" name="Picture 18"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37386" y="2422241"/>
              <a:ext cx="5522707" cy="1867486"/>
            </a:xfrm>
            <a:prstGeom prst="rect">
              <a:avLst/>
            </a:prstGeom>
          </p:spPr>
        </p:pic>
        <p:pic>
          <p:nvPicPr>
            <p:cNvPr id="20" name="Picture 19" descr="Screen Clippi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37387" y="4405565"/>
              <a:ext cx="5522706" cy="2134379"/>
            </a:xfrm>
            <a:prstGeom prst="rect">
              <a:avLst/>
            </a:prstGeom>
          </p:spPr>
        </p:pic>
        <p:pic>
          <p:nvPicPr>
            <p:cNvPr id="21" name="Picture 20"/>
            <p:cNvPicPr>
              <a:picLocks noChangeAspect="1"/>
            </p:cNvPicPr>
            <p:nvPr/>
          </p:nvPicPr>
          <p:blipFill>
            <a:blip r:embed="rId9"/>
            <a:stretch>
              <a:fillRect/>
            </a:stretch>
          </p:blipFill>
          <p:spPr>
            <a:xfrm>
              <a:off x="9510481" y="1573793"/>
              <a:ext cx="2149612" cy="403639"/>
            </a:xfrm>
            <a:prstGeom prst="rect">
              <a:avLst/>
            </a:prstGeom>
          </p:spPr>
        </p:pic>
        <p:pic>
          <p:nvPicPr>
            <p:cNvPr id="22" name="Picture 21" descr="Screen Clippi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17930" y="4949535"/>
              <a:ext cx="4981065" cy="1644351"/>
            </a:xfrm>
            <a:prstGeom prst="rect">
              <a:avLst/>
            </a:prstGeom>
          </p:spPr>
        </p:pic>
      </p:grpSp>
    </p:spTree>
    <p:extLst>
      <p:ext uri="{BB962C8B-B14F-4D97-AF65-F5344CB8AC3E}">
        <p14:creationId xmlns:p14="http://schemas.microsoft.com/office/powerpoint/2010/main" val="4136104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0798" y="6921"/>
            <a:ext cx="11079822" cy="1325563"/>
          </a:xfrm>
        </p:spPr>
        <p:txBody>
          <a:bodyPr>
            <a:normAutofit/>
          </a:bodyPr>
          <a:lstStyle/>
          <a:p>
            <a:r>
              <a:rPr lang="en-US" dirty="0" smtClean="0"/>
              <a:t>Bootstrap - Visual Studio support</a:t>
            </a:r>
            <a:endParaRPr lang="en-US" dirty="0"/>
          </a:p>
        </p:txBody>
      </p:sp>
      <p:sp>
        <p:nvSpPr>
          <p:cNvPr id="2" name="Content Placeholder 1"/>
          <p:cNvSpPr>
            <a:spLocks noGrp="1"/>
          </p:cNvSpPr>
          <p:nvPr>
            <p:ph idx="1"/>
          </p:nvPr>
        </p:nvSpPr>
        <p:spPr>
          <a:xfrm>
            <a:off x="560798" y="1876996"/>
            <a:ext cx="5230402" cy="4713005"/>
          </a:xfrm>
        </p:spPr>
        <p:txBody>
          <a:bodyPr>
            <a:normAutofit/>
          </a:bodyPr>
          <a:lstStyle/>
          <a:p>
            <a:pPr marL="0" indent="0">
              <a:buNone/>
            </a:pPr>
            <a:r>
              <a:rPr lang="en-US" dirty="0" smtClean="0"/>
              <a:t>CSS Class IntelliSense</a:t>
            </a:r>
          </a:p>
          <a:p>
            <a:pPr marL="0" indent="0">
              <a:buNone/>
            </a:pPr>
            <a:endParaRPr lang="en-US" sz="2000" dirty="0" smtClean="0"/>
          </a:p>
          <a:p>
            <a:pPr marL="0" indent="0">
              <a:buNone/>
            </a:pPr>
            <a:r>
              <a:rPr lang="en-US" dirty="0" smtClean="0"/>
              <a:t>Updated templates and MVC scaffolding to use Bootstrap classes</a:t>
            </a:r>
          </a:p>
          <a:p>
            <a:pPr marL="0" indent="0">
              <a:buNone/>
            </a:pPr>
            <a:endParaRPr lang="en-US" sz="2000" dirty="0" smtClean="0"/>
          </a:p>
          <a:p>
            <a:pPr marL="0" indent="0">
              <a:buNone/>
            </a:pPr>
            <a:r>
              <a:rPr lang="en-US" dirty="0" smtClean="0"/>
              <a:t>Web Essentials - Missing class detection</a:t>
            </a:r>
          </a:p>
          <a:p>
            <a:pPr marL="0" indent="0">
              <a:buNone/>
            </a:pPr>
            <a:endParaRPr lang="en-US" dirty="0"/>
          </a:p>
        </p:txBody>
      </p:sp>
      <p:pic>
        <p:nvPicPr>
          <p:cNvPr id="5" name="Content Placeholder 3"/>
          <p:cNvPicPr>
            <a:picLocks noChangeAspect="1"/>
          </p:cNvPicPr>
          <p:nvPr/>
        </p:nvPicPr>
        <p:blipFill>
          <a:blip r:embed="rId2"/>
          <a:stretch>
            <a:fillRect/>
          </a:stretch>
        </p:blipFill>
        <p:spPr>
          <a:xfrm>
            <a:off x="5983446" y="1876996"/>
            <a:ext cx="5902167" cy="3283240"/>
          </a:xfrm>
          <a:prstGeom prst="rect">
            <a:avLst/>
          </a:prstGeom>
          <a:ln>
            <a:solidFill>
              <a:srgbClr val="191919"/>
            </a:solidFill>
          </a:ln>
        </p:spPr>
      </p:pic>
      <p:pic>
        <p:nvPicPr>
          <p:cNvPr id="6" name="Content Placeholder 3"/>
          <p:cNvPicPr>
            <a:picLocks noChangeAspect="1"/>
          </p:cNvPicPr>
          <p:nvPr/>
        </p:nvPicPr>
        <p:blipFill>
          <a:blip r:embed="rId3"/>
          <a:stretch>
            <a:fillRect/>
          </a:stretch>
        </p:blipFill>
        <p:spPr>
          <a:xfrm>
            <a:off x="5983446" y="5293221"/>
            <a:ext cx="5902167" cy="1296780"/>
          </a:xfrm>
          <a:prstGeom prst="rect">
            <a:avLst/>
          </a:prstGeom>
          <a:ln>
            <a:solidFill>
              <a:srgbClr val="191919"/>
            </a:solidFill>
          </a:ln>
        </p:spPr>
      </p:pic>
    </p:spTree>
    <p:extLst>
      <p:ext uri="{BB962C8B-B14F-4D97-AF65-F5344CB8AC3E}">
        <p14:creationId xmlns:p14="http://schemas.microsoft.com/office/powerpoint/2010/main" val="65838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0798" y="6921"/>
            <a:ext cx="11079822" cy="1325563"/>
          </a:xfrm>
        </p:spPr>
        <p:txBody>
          <a:bodyPr>
            <a:normAutofit/>
          </a:bodyPr>
          <a:lstStyle/>
          <a:p>
            <a:pPr algn="ctr"/>
            <a:r>
              <a:rPr lang="en-US" u="sng" dirty="0">
                <a:solidFill>
                  <a:srgbClr val="48BAE7"/>
                </a:solidFill>
              </a:rPr>
              <a:t>http://getbootstrap.com/</a:t>
            </a:r>
          </a:p>
        </p:txBody>
      </p:sp>
      <p:pic>
        <p:nvPicPr>
          <p:cNvPr id="26626" name="Picture 2" descr="C:\Users\mvazquez\AppData\Local\Temp\SNAGHTML70c7c8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1332484"/>
            <a:ext cx="10972800" cy="9100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395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Using Jade </a:t>
            </a:r>
            <a:r>
              <a:rPr lang="en-US" dirty="0" smtClean="0"/>
              <a:t>Templates with Bootstrap</a:t>
            </a:r>
            <a:endParaRPr lang="en-US" dirty="0"/>
          </a:p>
        </p:txBody>
      </p:sp>
    </p:spTree>
    <p:extLst>
      <p:ext uri="{BB962C8B-B14F-4D97-AF65-F5344CB8AC3E}">
        <p14:creationId xmlns:p14="http://schemas.microsoft.com/office/powerpoint/2010/main" val="1250959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Creating the chat UI </a:t>
            </a:r>
          </a:p>
        </p:txBody>
      </p:sp>
    </p:spTree>
    <p:extLst>
      <p:ext uri="{BB962C8B-B14F-4D97-AF65-F5344CB8AC3E}">
        <p14:creationId xmlns:p14="http://schemas.microsoft.com/office/powerpoint/2010/main" val="1390744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6748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7" name="Content Placeholder 6"/>
          <p:cNvSpPr>
            <a:spLocks noGrp="1"/>
          </p:cNvSpPr>
          <p:nvPr>
            <p:ph idx="1"/>
          </p:nvPr>
        </p:nvSpPr>
        <p:spPr/>
        <p:txBody>
          <a:bodyPr>
            <a:normAutofit/>
          </a:bodyPr>
          <a:lstStyle/>
          <a:p>
            <a:pPr marL="742950" indent="-742950">
              <a:buFont typeface="+mj-lt"/>
              <a:buAutoNum type="arabicParenR"/>
            </a:pPr>
            <a:r>
              <a:rPr lang="en-GB" dirty="0" smtClean="0"/>
              <a:t>Introduction to Jade</a:t>
            </a:r>
          </a:p>
          <a:p>
            <a:pPr marL="742950" indent="-742950">
              <a:buFont typeface="+mj-lt"/>
              <a:buAutoNum type="arabicParenR"/>
            </a:pPr>
            <a:r>
              <a:rPr lang="en-GB" dirty="0" smtClean="0"/>
              <a:t>Jade Templates</a:t>
            </a:r>
          </a:p>
          <a:p>
            <a:pPr marL="742950" indent="-742950">
              <a:buFont typeface="+mj-lt"/>
              <a:buAutoNum type="arabicParenR"/>
            </a:pPr>
            <a:r>
              <a:rPr lang="en-GB" dirty="0" smtClean="0"/>
              <a:t>Implementing Bootstrap</a:t>
            </a:r>
          </a:p>
          <a:p>
            <a:pPr marL="742950" indent="-742950">
              <a:buFont typeface="+mj-lt"/>
              <a:buAutoNum type="arabicParenR"/>
            </a:pPr>
            <a:r>
              <a:rPr lang="en-GB" dirty="0" smtClean="0"/>
              <a:t>Creating the chat UI </a:t>
            </a:r>
          </a:p>
        </p:txBody>
      </p:sp>
    </p:spTree>
    <p:extLst>
      <p:ext uri="{BB962C8B-B14F-4D97-AF65-F5344CB8AC3E}">
        <p14:creationId xmlns:p14="http://schemas.microsoft.com/office/powerpoint/2010/main" val="539055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Jade</a:t>
            </a:r>
          </a:p>
        </p:txBody>
      </p:sp>
    </p:spTree>
    <p:extLst>
      <p:ext uri="{BB962C8B-B14F-4D97-AF65-F5344CB8AC3E}">
        <p14:creationId xmlns:p14="http://schemas.microsoft.com/office/powerpoint/2010/main" val="513431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Templating</a:t>
            </a:r>
            <a:r>
              <a:rPr lang="en-US" dirty="0" smtClean="0"/>
              <a:t> with Jade</a:t>
            </a:r>
            <a:endParaRPr lang="en-US" dirty="0"/>
          </a:p>
        </p:txBody>
      </p:sp>
      <p:sp>
        <p:nvSpPr>
          <p:cNvPr id="3" name="Content Placeholder 2"/>
          <p:cNvSpPr>
            <a:spLocks noGrp="1"/>
          </p:cNvSpPr>
          <p:nvPr>
            <p:ph idx="1"/>
          </p:nvPr>
        </p:nvSpPr>
        <p:spPr/>
        <p:txBody>
          <a:bodyPr>
            <a:normAutofit fontScale="92500"/>
          </a:bodyPr>
          <a:lstStyle/>
          <a:p>
            <a:r>
              <a:rPr lang="en-US" dirty="0" smtClean="0"/>
              <a:t>Jade is a </a:t>
            </a:r>
            <a:r>
              <a:rPr lang="en-US" dirty="0" err="1" smtClean="0"/>
              <a:t>templating</a:t>
            </a:r>
            <a:r>
              <a:rPr lang="en-US" dirty="0" smtClean="0"/>
              <a:t> language to simplify writing HTML.</a:t>
            </a:r>
          </a:p>
          <a:p>
            <a:r>
              <a:rPr lang="en-US" dirty="0" smtClean="0"/>
              <a:t>Jade syntax and keywords map directly to HTML. </a:t>
            </a:r>
          </a:p>
          <a:p>
            <a:r>
              <a:rPr lang="en-US" dirty="0" smtClean="0"/>
              <a:t>Jade adds the ability to separate and extend your HTML.</a:t>
            </a:r>
          </a:p>
          <a:p>
            <a:pPr lvl="1"/>
            <a:r>
              <a:rPr lang="en-US" dirty="0" smtClean="0"/>
              <a:t>Helps prevent code repeat</a:t>
            </a:r>
          </a:p>
          <a:p>
            <a:pPr lvl="1"/>
            <a:r>
              <a:rPr lang="en-US" dirty="0" smtClean="0"/>
              <a:t>Ensures clean HTML is generated.</a:t>
            </a:r>
          </a:p>
          <a:p>
            <a:pPr lvl="1"/>
            <a:r>
              <a:rPr lang="en-US" dirty="0" smtClean="0"/>
              <a:t>Allows you to insert values into HTML through templates. </a:t>
            </a:r>
            <a:endParaRPr lang="en-US" dirty="0"/>
          </a:p>
          <a:p>
            <a:endParaRPr lang="en-US" dirty="0" smtClean="0"/>
          </a:p>
          <a:p>
            <a:endParaRPr lang="en-US" dirty="0"/>
          </a:p>
        </p:txBody>
      </p:sp>
    </p:spTree>
    <p:extLst>
      <p:ext uri="{BB962C8B-B14F-4D97-AF65-F5344CB8AC3E}">
        <p14:creationId xmlns:p14="http://schemas.microsoft.com/office/powerpoint/2010/main" val="2579072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Templating</a:t>
            </a:r>
            <a:r>
              <a:rPr lang="en-US" dirty="0"/>
              <a:t> with Jade</a:t>
            </a:r>
          </a:p>
        </p:txBody>
      </p:sp>
      <p:sp>
        <p:nvSpPr>
          <p:cNvPr id="5" name="Content Placeholder 2"/>
          <p:cNvSpPr txBox="1">
            <a:spLocks/>
          </p:cNvSpPr>
          <p:nvPr/>
        </p:nvSpPr>
        <p:spPr>
          <a:xfrm>
            <a:off x="6388447" y="1876996"/>
            <a:ext cx="5252173" cy="42155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6" name="Text Placeholder 3"/>
          <p:cNvSpPr txBox="1">
            <a:spLocks/>
          </p:cNvSpPr>
          <p:nvPr/>
        </p:nvSpPr>
        <p:spPr>
          <a:xfrm>
            <a:off x="614309" y="2049480"/>
            <a:ext cx="5029200" cy="639762"/>
          </a:xfrm>
          <a:prstGeom prst="rect">
            <a:avLst/>
          </a:prstGeom>
          <a:solidFill>
            <a:srgbClr val="80B94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Simple Tags</a:t>
            </a:r>
            <a:endParaRPr lang="en-US" dirty="0"/>
          </a:p>
        </p:txBody>
      </p:sp>
      <p:sp>
        <p:nvSpPr>
          <p:cNvPr id="7" name="Content Placeholder 4"/>
          <p:cNvSpPr>
            <a:spLocks noGrp="1"/>
          </p:cNvSpPr>
          <p:nvPr>
            <p:ph sz="half" idx="4294967295"/>
          </p:nvPr>
        </p:nvSpPr>
        <p:spPr>
          <a:xfrm>
            <a:off x="614309" y="2882754"/>
            <a:ext cx="5029200" cy="2467389"/>
          </a:xfrm>
          <a:prstGeom prst="rect">
            <a:avLst/>
          </a:prstGeom>
        </p:spPr>
        <p:txBody>
          <a:bodyPr/>
          <a:lstStyle/>
          <a:p>
            <a:pPr marL="0" indent="0">
              <a:buNone/>
            </a:pPr>
            <a:r>
              <a:rPr lang="en-US" dirty="0" smtClean="0"/>
              <a:t>div</a:t>
            </a:r>
          </a:p>
          <a:p>
            <a:pPr marL="0" indent="0">
              <a:buNone/>
            </a:pPr>
            <a:r>
              <a:rPr lang="en-US" dirty="0" smtClean="0"/>
              <a:t>    address</a:t>
            </a:r>
          </a:p>
          <a:p>
            <a:pPr marL="0" indent="0">
              <a:buNone/>
            </a:pPr>
            <a:r>
              <a:rPr lang="en-US" dirty="0" smtClean="0"/>
              <a:t>    </a:t>
            </a:r>
            <a:r>
              <a:rPr lang="en-US" dirty="0" err="1" smtClean="0"/>
              <a:t>i</a:t>
            </a:r>
            <a:endParaRPr lang="en-US" dirty="0" smtClean="0"/>
          </a:p>
          <a:p>
            <a:pPr marL="0" indent="0">
              <a:buNone/>
            </a:pPr>
            <a:r>
              <a:rPr lang="en-US" dirty="0" smtClean="0"/>
              <a:t>    strong</a:t>
            </a:r>
          </a:p>
        </p:txBody>
      </p:sp>
      <p:sp>
        <p:nvSpPr>
          <p:cNvPr id="8" name="Text Placeholder 5"/>
          <p:cNvSpPr txBox="1">
            <a:spLocks/>
          </p:cNvSpPr>
          <p:nvPr/>
        </p:nvSpPr>
        <p:spPr>
          <a:xfrm>
            <a:off x="6154220" y="2044565"/>
            <a:ext cx="5029200" cy="639762"/>
          </a:xfrm>
          <a:prstGeom prst="rect">
            <a:avLst/>
          </a:prstGeom>
          <a:solidFill>
            <a:srgbClr val="1D4380"/>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Output</a:t>
            </a:r>
            <a:endParaRPr lang="en-US" dirty="0"/>
          </a:p>
        </p:txBody>
      </p:sp>
      <p:sp>
        <p:nvSpPr>
          <p:cNvPr id="9" name="Content Placeholder 6"/>
          <p:cNvSpPr>
            <a:spLocks noGrp="1"/>
          </p:cNvSpPr>
          <p:nvPr>
            <p:ph sz="quarter" idx="4294967295"/>
          </p:nvPr>
        </p:nvSpPr>
        <p:spPr>
          <a:xfrm>
            <a:off x="6154220" y="2927935"/>
            <a:ext cx="5619121" cy="2422208"/>
          </a:xfrm>
          <a:prstGeom prst="rect">
            <a:avLst/>
          </a:prstGeom>
        </p:spPr>
        <p:txBody>
          <a:bodyPr/>
          <a:lstStyle/>
          <a:p>
            <a:pPr marL="0" indent="0">
              <a:buNone/>
            </a:pPr>
            <a:r>
              <a:rPr lang="en-US" dirty="0"/>
              <a:t>&lt;div&gt;</a:t>
            </a:r>
          </a:p>
          <a:p>
            <a:pPr marL="0" indent="0">
              <a:buNone/>
            </a:pPr>
            <a:r>
              <a:rPr lang="en-US" dirty="0" smtClean="0"/>
              <a:t>&lt;</a:t>
            </a:r>
            <a:r>
              <a:rPr lang="en-US" dirty="0"/>
              <a:t>address&gt;&lt;/address&gt;&lt;</a:t>
            </a:r>
            <a:r>
              <a:rPr lang="en-US" dirty="0" err="1"/>
              <a:t>i</a:t>
            </a:r>
            <a:r>
              <a:rPr lang="en-US" dirty="0"/>
              <a:t>&gt;&lt;/</a:t>
            </a:r>
            <a:r>
              <a:rPr lang="en-US" dirty="0" err="1"/>
              <a:t>i</a:t>
            </a:r>
            <a:r>
              <a:rPr lang="en-US" dirty="0"/>
              <a:t>&gt;&lt;strong&gt;&lt;/strong&gt;</a:t>
            </a:r>
          </a:p>
          <a:p>
            <a:pPr marL="0" indent="0">
              <a:buNone/>
            </a:pPr>
            <a:r>
              <a:rPr lang="en-US" dirty="0"/>
              <a:t>&lt;/div&gt;</a:t>
            </a:r>
          </a:p>
        </p:txBody>
      </p:sp>
    </p:spTree>
    <p:extLst>
      <p:ext uri="{BB962C8B-B14F-4D97-AF65-F5344CB8AC3E}">
        <p14:creationId xmlns:p14="http://schemas.microsoft.com/office/powerpoint/2010/main" val="2336559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Templating</a:t>
            </a:r>
            <a:r>
              <a:rPr lang="en-US" dirty="0"/>
              <a:t> with Jade</a:t>
            </a:r>
          </a:p>
        </p:txBody>
      </p:sp>
      <p:sp>
        <p:nvSpPr>
          <p:cNvPr id="5" name="Content Placeholder 2"/>
          <p:cNvSpPr txBox="1">
            <a:spLocks/>
          </p:cNvSpPr>
          <p:nvPr/>
        </p:nvSpPr>
        <p:spPr>
          <a:xfrm>
            <a:off x="6388447" y="1876996"/>
            <a:ext cx="5252173" cy="42155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6" name="Text Placeholder 3"/>
          <p:cNvSpPr txBox="1">
            <a:spLocks/>
          </p:cNvSpPr>
          <p:nvPr/>
        </p:nvSpPr>
        <p:spPr>
          <a:xfrm>
            <a:off x="614309" y="2049480"/>
            <a:ext cx="5029200" cy="639762"/>
          </a:xfrm>
          <a:prstGeom prst="rect">
            <a:avLst/>
          </a:prstGeom>
          <a:solidFill>
            <a:srgbClr val="80B94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Tags with Attributes</a:t>
            </a:r>
          </a:p>
        </p:txBody>
      </p:sp>
      <p:sp>
        <p:nvSpPr>
          <p:cNvPr id="7" name="Content Placeholder 4"/>
          <p:cNvSpPr>
            <a:spLocks noGrp="1"/>
          </p:cNvSpPr>
          <p:nvPr>
            <p:ph sz="half" idx="4294967295"/>
          </p:nvPr>
        </p:nvSpPr>
        <p:spPr>
          <a:xfrm>
            <a:off x="614309" y="2882754"/>
            <a:ext cx="5029200" cy="3697661"/>
          </a:xfrm>
          <a:prstGeom prst="rect">
            <a:avLst/>
          </a:prstGeom>
        </p:spPr>
        <p:txBody>
          <a:bodyPr>
            <a:normAutofit/>
          </a:bodyPr>
          <a:lstStyle/>
          <a:p>
            <a:pPr marL="0" indent="0">
              <a:buNone/>
            </a:pPr>
            <a:r>
              <a:rPr lang="en-US" dirty="0"/>
              <a:t>h1(id="title") Welcome to Jade</a:t>
            </a:r>
          </a:p>
          <a:p>
            <a:pPr marL="0" indent="0">
              <a:buNone/>
            </a:pPr>
            <a:endParaRPr lang="en-US" dirty="0"/>
          </a:p>
          <a:p>
            <a:pPr marL="0" indent="0">
              <a:buNone/>
            </a:pPr>
            <a:r>
              <a:rPr lang="en-US" dirty="0"/>
              <a:t>button(class="</a:t>
            </a:r>
            <a:r>
              <a:rPr lang="en-US" dirty="0" err="1"/>
              <a:t>btn</a:t>
            </a:r>
            <a:r>
              <a:rPr lang="en-US" dirty="0"/>
              <a:t>", data-action="</a:t>
            </a:r>
            <a:r>
              <a:rPr lang="en-US" dirty="0" err="1"/>
              <a:t>bea</a:t>
            </a:r>
            <a:r>
              <a:rPr lang="en-US" dirty="0"/>
              <a:t>").</a:t>
            </a:r>
          </a:p>
          <a:p>
            <a:pPr marL="0" indent="0">
              <a:buNone/>
            </a:pPr>
            <a:r>
              <a:rPr lang="en-US" dirty="0"/>
              <a:t>  Be Awesome</a:t>
            </a:r>
          </a:p>
        </p:txBody>
      </p:sp>
      <p:sp>
        <p:nvSpPr>
          <p:cNvPr id="8" name="Text Placeholder 5"/>
          <p:cNvSpPr txBox="1">
            <a:spLocks/>
          </p:cNvSpPr>
          <p:nvPr/>
        </p:nvSpPr>
        <p:spPr>
          <a:xfrm>
            <a:off x="6154220" y="2057400"/>
            <a:ext cx="5029200" cy="631841"/>
          </a:xfrm>
          <a:prstGeom prst="rect">
            <a:avLst/>
          </a:prstGeom>
          <a:solidFill>
            <a:srgbClr val="1D4380"/>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Output</a:t>
            </a:r>
            <a:endParaRPr lang="en-US" dirty="0"/>
          </a:p>
        </p:txBody>
      </p:sp>
      <p:sp>
        <p:nvSpPr>
          <p:cNvPr id="9" name="Content Placeholder 6"/>
          <p:cNvSpPr>
            <a:spLocks noGrp="1"/>
          </p:cNvSpPr>
          <p:nvPr>
            <p:ph sz="quarter" idx="4294967295"/>
          </p:nvPr>
        </p:nvSpPr>
        <p:spPr>
          <a:xfrm>
            <a:off x="6154220" y="2927935"/>
            <a:ext cx="5486399" cy="3652480"/>
          </a:xfrm>
          <a:prstGeom prst="rect">
            <a:avLst/>
          </a:prstGeom>
        </p:spPr>
        <p:txBody>
          <a:bodyPr>
            <a:normAutofit lnSpcReduction="10000"/>
          </a:bodyPr>
          <a:lstStyle/>
          <a:p>
            <a:pPr marL="0" indent="0">
              <a:buNone/>
            </a:pPr>
            <a:r>
              <a:rPr lang="en-US" dirty="0"/>
              <a:t>&lt;h1 id="title"&gt;Welcome to Jade&lt;/h1&gt;</a:t>
            </a:r>
          </a:p>
          <a:p>
            <a:pPr marL="0" indent="0">
              <a:buNone/>
            </a:pPr>
            <a:endParaRPr lang="en-US" dirty="0"/>
          </a:p>
          <a:p>
            <a:pPr marL="0" indent="0">
              <a:buNone/>
            </a:pPr>
            <a:r>
              <a:rPr lang="en-US" dirty="0"/>
              <a:t>&lt;button data-action="</a:t>
            </a:r>
            <a:r>
              <a:rPr lang="en-US" dirty="0" err="1"/>
              <a:t>bea</a:t>
            </a:r>
            <a:r>
              <a:rPr lang="en-US" dirty="0"/>
              <a:t>" class="</a:t>
            </a:r>
            <a:r>
              <a:rPr lang="en-US" dirty="0" err="1"/>
              <a:t>btn</a:t>
            </a:r>
            <a:r>
              <a:rPr lang="en-US" dirty="0"/>
              <a:t>"&gt;Be Awesome&lt;/button&gt;</a:t>
            </a:r>
          </a:p>
        </p:txBody>
      </p:sp>
    </p:spTree>
    <p:extLst>
      <p:ext uri="{BB962C8B-B14F-4D97-AF65-F5344CB8AC3E}">
        <p14:creationId xmlns:p14="http://schemas.microsoft.com/office/powerpoint/2010/main" val="1234729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Templating</a:t>
            </a:r>
            <a:r>
              <a:rPr lang="en-US" dirty="0"/>
              <a:t> with Jade</a:t>
            </a:r>
          </a:p>
        </p:txBody>
      </p:sp>
      <p:sp>
        <p:nvSpPr>
          <p:cNvPr id="5" name="Content Placeholder 4"/>
          <p:cNvSpPr>
            <a:spLocks noGrp="1"/>
          </p:cNvSpPr>
          <p:nvPr>
            <p:ph idx="1"/>
          </p:nvPr>
        </p:nvSpPr>
        <p:spPr/>
        <p:txBody>
          <a:bodyPr/>
          <a:lstStyle/>
          <a:p>
            <a:pPr marL="0" indent="0">
              <a:buNone/>
            </a:pPr>
            <a:r>
              <a:rPr lang="en-US" dirty="0"/>
              <a:t>The extends keyword allows a template to extend a layout or parent template. It can then override certain pre-defined blocks of content</a:t>
            </a:r>
            <a:r>
              <a:rPr lang="en-US" dirty="0" smtClean="0"/>
              <a:t>.</a:t>
            </a:r>
            <a:endParaRPr lang="en-US" dirty="0"/>
          </a:p>
          <a:p>
            <a:pPr marL="0" indent="0">
              <a:buNone/>
            </a:pPr>
            <a:r>
              <a:rPr lang="en-US" dirty="0" smtClean="0"/>
              <a:t>The block keyword allows you to establish </a:t>
            </a:r>
            <a:r>
              <a:rPr lang="en-US" smtClean="0"/>
              <a:t>a block or </a:t>
            </a:r>
            <a:r>
              <a:rPr lang="en-US" dirty="0" smtClean="0"/>
              <a:t>replace the content of </a:t>
            </a:r>
            <a:r>
              <a:rPr lang="en-US" smtClean="0"/>
              <a:t>pre-defined blocks.</a:t>
            </a:r>
            <a:endParaRPr lang="en-US" dirty="0"/>
          </a:p>
        </p:txBody>
      </p:sp>
    </p:spTree>
    <p:extLst>
      <p:ext uri="{BB962C8B-B14F-4D97-AF65-F5344CB8AC3E}">
        <p14:creationId xmlns:p14="http://schemas.microsoft.com/office/powerpoint/2010/main" val="3708012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Bootstrap</a:t>
            </a:r>
            <a:endParaRPr lang="en-US" dirty="0"/>
          </a:p>
        </p:txBody>
      </p:sp>
      <p:sp>
        <p:nvSpPr>
          <p:cNvPr id="2" name="Text Placeholder 1"/>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2507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0798" y="1628"/>
            <a:ext cx="11079822" cy="1325563"/>
          </a:xfrm>
        </p:spPr>
        <p:txBody>
          <a:bodyPr>
            <a:normAutofit/>
          </a:bodyPr>
          <a:lstStyle/>
          <a:p>
            <a:r>
              <a:rPr lang="en-US" dirty="0" smtClean="0"/>
              <a:t>Bootstrap – Why use it?</a:t>
            </a:r>
            <a:endParaRPr lang="en-US" dirty="0"/>
          </a:p>
        </p:txBody>
      </p:sp>
      <p:sp>
        <p:nvSpPr>
          <p:cNvPr id="2" name="Content Placeholder 1"/>
          <p:cNvSpPr>
            <a:spLocks noGrp="1"/>
          </p:cNvSpPr>
          <p:nvPr>
            <p:ph idx="1"/>
          </p:nvPr>
        </p:nvSpPr>
        <p:spPr/>
        <p:txBody>
          <a:bodyPr/>
          <a:lstStyle/>
          <a:p>
            <a:pPr lvl="0" fontAlgn="ctr"/>
            <a:r>
              <a:rPr lang="en-US" dirty="0"/>
              <a:t>CSS is can be tricky</a:t>
            </a:r>
          </a:p>
          <a:p>
            <a:pPr lvl="0" fontAlgn="ctr"/>
            <a:r>
              <a:rPr lang="en-US" dirty="0"/>
              <a:t>Cross browser support can be a challenge</a:t>
            </a:r>
          </a:p>
          <a:p>
            <a:pPr lvl="0" fontAlgn="ctr"/>
            <a:r>
              <a:rPr lang="en-US" dirty="0"/>
              <a:t>Solves basic tasks (e.g. page layout without tables)</a:t>
            </a:r>
          </a:p>
          <a:p>
            <a:pPr lvl="0" fontAlgn="ctr"/>
            <a:r>
              <a:rPr lang="en-US" dirty="0"/>
              <a:t>Bootstrap 3 makes it easier</a:t>
            </a:r>
          </a:p>
          <a:p>
            <a:endParaRPr lang="en-US" dirty="0"/>
          </a:p>
        </p:txBody>
      </p:sp>
    </p:spTree>
    <p:extLst>
      <p:ext uri="{BB962C8B-B14F-4D97-AF65-F5344CB8AC3E}">
        <p14:creationId xmlns:p14="http://schemas.microsoft.com/office/powerpoint/2010/main" val="2925256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ebCamp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WebCamps" id="{7DA9ADA3-2476-4E45-B455-F6AD05CD46D6}" vid="{3C5DD9BB-08AF-4BCA-AC96-66DFB9F48D61}"/>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B70CE0C-0988-423A-BF66-B40F6A1061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636b0322-90fb-440c-9cbc-22749e7231e9"/>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3456</TotalTime>
  <Words>438</Words>
  <Application>Microsoft Office PowerPoint</Application>
  <PresentationFormat>Widescreen</PresentationFormat>
  <Paragraphs>106</Paragraphs>
  <Slides>18</Slides>
  <Notes>2</Notes>
  <HiddenSlides>0</HiddenSlides>
  <MMClips>0</MMClips>
  <ScaleCrop>false</ScaleCrop>
  <HeadingPairs>
    <vt:vector size="6" baseType="variant">
      <vt:variant>
        <vt:lpstr>Fonts Used</vt:lpstr>
      </vt:variant>
      <vt:variant>
        <vt:i4>6</vt:i4>
      </vt:variant>
      <vt:variant>
        <vt:lpstr>Theme</vt:lpstr>
      </vt:variant>
      <vt:variant>
        <vt:i4>7</vt:i4>
      </vt:variant>
      <vt:variant>
        <vt:lpstr>Slide Titles</vt:lpstr>
      </vt:variant>
      <vt:variant>
        <vt:i4>18</vt:i4>
      </vt:variant>
    </vt:vector>
  </HeadingPairs>
  <TitlesOfParts>
    <vt:vector size="31" baseType="lpstr">
      <vt:lpstr>Arial</vt:lpstr>
      <vt:lpstr>Calibri</vt:lpstr>
      <vt:lpstr>Segoe</vt:lpstr>
      <vt:lpstr>Segoe UI</vt:lpstr>
      <vt:lpstr>Segoe UI Light</vt:lpstr>
      <vt:lpstr>Segoe UI Semibold</vt:lpstr>
      <vt:lpstr>WebCamps</vt:lpstr>
      <vt:lpstr>Azure Medium</vt:lpstr>
      <vt:lpstr>Azure Green</vt:lpstr>
      <vt:lpstr>Azure Graphite</vt:lpstr>
      <vt:lpstr>Azure Dark</vt:lpstr>
      <vt:lpstr>Azure Basic</vt:lpstr>
      <vt:lpstr>Azure Noir</vt:lpstr>
      <vt:lpstr>Creating the User Interface</vt:lpstr>
      <vt:lpstr>Agenda</vt:lpstr>
      <vt:lpstr>Introduction to Jade</vt:lpstr>
      <vt:lpstr>Templating with Jade</vt:lpstr>
      <vt:lpstr>Templating with Jade</vt:lpstr>
      <vt:lpstr>Templating with Jade</vt:lpstr>
      <vt:lpstr>Templating with Jade</vt:lpstr>
      <vt:lpstr>Bootstrap</vt:lpstr>
      <vt:lpstr>Bootstrap – Why use it?</vt:lpstr>
      <vt:lpstr>Bootstrap Features</vt:lpstr>
      <vt:lpstr>Bootstrap Grid system</vt:lpstr>
      <vt:lpstr>Bootstrap Grid system</vt:lpstr>
      <vt:lpstr>Bootstrap components</vt:lpstr>
      <vt:lpstr>Bootstrap - Visual Studio support</vt:lpstr>
      <vt:lpstr>http://getbootstrap.com/</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Adrián Antón</cp:lastModifiedBy>
  <cp:revision>72</cp:revision>
  <dcterms:created xsi:type="dcterms:W3CDTF">2013-02-15T23:12:42Z</dcterms:created>
  <dcterms:modified xsi:type="dcterms:W3CDTF">2015-07-23T15:40:45Z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