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6.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7.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84" r:id="rId5"/>
    <p:sldMasterId id="2147483697" r:id="rId6"/>
    <p:sldMasterId id="2147483705" r:id="rId7"/>
    <p:sldMasterId id="2147483713" r:id="rId8"/>
    <p:sldMasterId id="2147483721" r:id="rId9"/>
    <p:sldMasterId id="2147483729" r:id="rId10"/>
    <p:sldMasterId id="2147483737" r:id="rId11"/>
  </p:sldMasterIdLst>
  <p:notesMasterIdLst>
    <p:notesMasterId r:id="rId52"/>
  </p:notesMasterIdLst>
  <p:handoutMasterIdLst>
    <p:handoutMasterId r:id="rId53"/>
  </p:handoutMasterIdLst>
  <p:sldIdLst>
    <p:sldId id="330" r:id="rId12"/>
    <p:sldId id="278" r:id="rId13"/>
    <p:sldId id="288" r:id="rId14"/>
    <p:sldId id="297" r:id="rId15"/>
    <p:sldId id="296" r:id="rId16"/>
    <p:sldId id="298" r:id="rId17"/>
    <p:sldId id="299" r:id="rId18"/>
    <p:sldId id="335" r:id="rId19"/>
    <p:sldId id="289" r:id="rId20"/>
    <p:sldId id="301" r:id="rId21"/>
    <p:sldId id="320" r:id="rId22"/>
    <p:sldId id="337" r:id="rId23"/>
    <p:sldId id="336" r:id="rId24"/>
    <p:sldId id="331" r:id="rId25"/>
    <p:sldId id="290" r:id="rId26"/>
    <p:sldId id="292" r:id="rId27"/>
    <p:sldId id="293" r:id="rId28"/>
    <p:sldId id="332" r:id="rId29"/>
    <p:sldId id="303" r:id="rId30"/>
    <p:sldId id="304" r:id="rId31"/>
    <p:sldId id="305" r:id="rId32"/>
    <p:sldId id="306" r:id="rId33"/>
    <p:sldId id="333" r:id="rId34"/>
    <p:sldId id="309" r:id="rId35"/>
    <p:sldId id="308" r:id="rId36"/>
    <p:sldId id="307" r:id="rId37"/>
    <p:sldId id="327" r:id="rId38"/>
    <p:sldId id="328" r:id="rId39"/>
    <p:sldId id="312" r:id="rId40"/>
    <p:sldId id="313" r:id="rId41"/>
    <p:sldId id="291" r:id="rId42"/>
    <p:sldId id="314" r:id="rId43"/>
    <p:sldId id="315" r:id="rId44"/>
    <p:sldId id="316" r:id="rId45"/>
    <p:sldId id="317" r:id="rId46"/>
    <p:sldId id="318" r:id="rId47"/>
    <p:sldId id="319" r:id="rId48"/>
    <p:sldId id="334" r:id="rId49"/>
    <p:sldId id="311" r:id="rId50"/>
    <p:sldId id="269" r:id="rId51"/>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i" initials="R" lastIdx="1" clrIdx="0">
    <p:extLst>
      <p:ext uri="{19B8F6BF-5375-455C-9EA6-DF929625EA0E}">
        <p15:presenceInfo xmlns:p15="http://schemas.microsoft.com/office/powerpoint/2012/main" userId="Ram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59" d="100"/>
          <a:sy n="59" d="100"/>
        </p:scale>
        <p:origin x="90" y="1296"/>
      </p:cViewPr>
      <p:guideLst/>
    </p:cSldViewPr>
  </p:slideViewPr>
  <p:notesTextViewPr>
    <p:cViewPr>
      <p:scale>
        <a:sx n="1" d="1"/>
        <a:sy n="1" d="1"/>
      </p:scale>
      <p:origin x="0" y="0"/>
    </p:cViewPr>
  </p:notesTextViewPr>
  <p:sorterViewPr>
    <p:cViewPr>
      <p:scale>
        <a:sx n="125" d="100"/>
        <a:sy n="125" d="100"/>
      </p:scale>
      <p:origin x="0" y="-11556"/>
    </p:cViewPr>
  </p:sorterViewPr>
  <p:notesViewPr>
    <p:cSldViewPr snapToGrid="0">
      <p:cViewPr varScale="1">
        <p:scale>
          <a:sx n="88" d="100"/>
          <a:sy n="88" d="100"/>
        </p:scale>
        <p:origin x="3816"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slide" Target="slides/slide36.xml"/><Relationship Id="rId50" Type="http://schemas.openxmlformats.org/officeDocument/2006/relationships/slide" Target="slides/slide39.xml"/><Relationship Id="rId55"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41" Type="http://schemas.openxmlformats.org/officeDocument/2006/relationships/slide" Target="slides/slide30.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viewProps" Target="viewProps.xml"/><Relationship Id="rId8" Type="http://schemas.openxmlformats.org/officeDocument/2006/relationships/slideMaster" Target="slideMasters/slideMaster5.xml"/><Relationship Id="rId51" Type="http://schemas.openxmlformats.org/officeDocument/2006/relationships/slide" Target="slides/slide40.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312E7B4A-039C-48A2-9B2C-AF16AA3873D8}" type="datetimeFigureOut">
              <a:rPr lang="en-US" smtClean="0"/>
              <a:t>10/12/2016</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DA005A0C-54D9-45AA-87D4-C551D08DFCE1}" type="datetimeFigureOut">
              <a:rPr lang="en-US" smtClean="0"/>
              <a:t>10/12/2016</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1475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5928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10781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4" name="Slide Number Placeholder 3"/>
          <p:cNvSpPr>
            <a:spLocks noGrp="1"/>
          </p:cNvSpPr>
          <p:nvPr>
            <p:ph type="sldNum" sz="quarter" idx="10"/>
          </p:nvPr>
        </p:nvSpPr>
        <p:spPr/>
        <p:txBody>
          <a:bodyPr/>
          <a:lstStyle/>
          <a:p>
            <a:fld id="{13F0F35F-DD44-4607-AEC1-49D7A4BC4066}" type="slidenum">
              <a:rPr lang="en-US" smtClean="0"/>
              <a:pPr/>
              <a:t>31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94083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1748936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a:solidFill>
                            <a:srgbClr val="3C454F"/>
                          </a:solidFill>
                        </a:rPr>
                        <a:t>Content</a:t>
                      </a: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50790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846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811292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ingleTitl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Tree>
    <p:extLst>
      <p:ext uri="{BB962C8B-B14F-4D97-AF65-F5344CB8AC3E}">
        <p14:creationId xmlns:p14="http://schemas.microsoft.com/office/powerpoint/2010/main" val="21274929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940469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17887564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a:t>Fifth level</a:t>
            </a:r>
            <a:endParaRPr lang="en-US" dirty="0"/>
          </a:p>
        </p:txBody>
      </p:sp>
    </p:spTree>
    <p:extLst>
      <p:ext uri="{BB962C8B-B14F-4D97-AF65-F5344CB8AC3E}">
        <p14:creationId xmlns:p14="http://schemas.microsoft.com/office/powerpoint/2010/main" val="211767548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p:bg>
      <p:bgPr>
        <a:solidFill>
          <a:srgbClr val="3C454F"/>
        </a:solidFill>
        <a:effectLst/>
      </p:bgPr>
    </p:bg>
    <p:spTree>
      <p:nvGrpSpPr>
        <p:cNvPr id="1" name=""/>
        <p:cNvGrpSpPr/>
        <p:nvPr/>
      </p:nvGrpSpPr>
      <p:grpSpPr>
        <a:xfrm>
          <a:off x="0" y="0"/>
          <a:ext cx="0" cy="0"/>
          <a:chOff x="0" y="0"/>
          <a:chExt cx="0" cy="0"/>
        </a:xfrm>
      </p:grpSpPr>
      <p:sp>
        <p:nvSpPr>
          <p:cNvPr id="4" name="TextBox 3"/>
          <p:cNvSpPr txBox="1"/>
          <p:nvPr/>
        </p:nvSpPr>
        <p:spPr>
          <a:xfrm>
            <a:off x="606174" y="2586375"/>
            <a:ext cx="11034445" cy="1015663"/>
          </a:xfrm>
          <a:prstGeom prst="rect">
            <a:avLst/>
          </a:prstGeom>
          <a:noFill/>
        </p:spPr>
        <p:txBody>
          <a:bodyPr wrap="square" rtlCol="0">
            <a:spAutoFit/>
          </a:bodyPr>
          <a:lstStyle/>
          <a:p>
            <a:r>
              <a:rPr lang="en-US" sz="6000" kern="1200" dirty="0">
                <a:solidFill>
                  <a:srgbClr val="289FD7"/>
                </a:solidFill>
                <a:latin typeface="+mj-lt"/>
                <a:ea typeface="+mj-ea"/>
                <a:cs typeface="+mj-cs"/>
              </a:rPr>
              <a:t>Demo</a:t>
            </a:r>
          </a:p>
        </p:txBody>
      </p:sp>
      <p:sp>
        <p:nvSpPr>
          <p:cNvPr id="2" name="Title 1"/>
          <p:cNvSpPr>
            <a:spLocks noGrp="1"/>
          </p:cNvSpPr>
          <p:nvPr>
            <p:ph type="title"/>
          </p:nvPr>
        </p:nvSpPr>
        <p:spPr>
          <a:xfrm>
            <a:off x="606173" y="3602038"/>
            <a:ext cx="11034445" cy="1643062"/>
          </a:xfrm>
        </p:spPr>
        <p:txBody>
          <a:bodyPr anchor="t"/>
          <a:lstStyle>
            <a:lvl1pPr>
              <a:defRPr lang="en-US" sz="3600" kern="1200" smtClean="0">
                <a:solidFill>
                  <a:schemeClr val="bg1"/>
                </a:solidFill>
                <a:latin typeface="+mn-lt"/>
                <a:ea typeface="+mn-ea"/>
                <a:cs typeface="+mn-cs"/>
              </a:defRPr>
            </a:lvl1pPr>
          </a:lstStyle>
          <a:p>
            <a:r>
              <a:rPr lang="en-US" dirty="0"/>
              <a:t>Click to edit Master title style</a:t>
            </a:r>
          </a:p>
        </p:txBody>
      </p:sp>
    </p:spTree>
    <p:extLst>
      <p:ext uri="{BB962C8B-B14F-4D97-AF65-F5344CB8AC3E}">
        <p14:creationId xmlns:p14="http://schemas.microsoft.com/office/powerpoint/2010/main" val="4783284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8062942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5362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38993030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29042332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988463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39573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0109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5246747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5099314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11246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33573032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198321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25319">
                <a:tc>
                  <a:txBody>
                    <a:bodyPr/>
                    <a:lstStyle/>
                    <a:p>
                      <a:r>
                        <a:rPr lang="en-US" sz="1600" dirty="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96059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32608930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90588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1109890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6339146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48540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24135723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91924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a:solidFill>
                            <a:srgbClr val="3C454F"/>
                          </a:solidFill>
                        </a:rPr>
                        <a:t>Content</a:t>
                      </a: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698263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68852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870460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39714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47182693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79301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18550748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811720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a:solidFill>
                            <a:srgbClr val="3C454F"/>
                          </a:solidFill>
                        </a:rPr>
                        <a:t>Content</a:t>
                      </a: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7655334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34298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25987776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8352305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6811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41712835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57963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218438467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539305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92324229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9710611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26429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340016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459423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a:solidFill>
                            <a:srgbClr val="3C454F"/>
                          </a:solidFill>
                        </a:rPr>
                        <a:t>Content</a:t>
                      </a: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4386001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868471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4088384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SingleTitl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Tree>
    <p:extLst>
      <p:ext uri="{BB962C8B-B14F-4D97-AF65-F5344CB8AC3E}">
        <p14:creationId xmlns:p14="http://schemas.microsoft.com/office/powerpoint/2010/main" val="51688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284808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1683618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803909773"/>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a:t>Fifth level</a:t>
            </a:r>
            <a:endParaRPr lang="en-US" dirty="0"/>
          </a:p>
        </p:txBody>
      </p:sp>
    </p:spTree>
    <p:extLst>
      <p:ext uri="{BB962C8B-B14F-4D97-AF65-F5344CB8AC3E}">
        <p14:creationId xmlns:p14="http://schemas.microsoft.com/office/powerpoint/2010/main" val="3606368630"/>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Demo">
    <p:bg>
      <p:bgPr>
        <a:solidFill>
          <a:srgbClr val="3C454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173"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TextBox 3"/>
          <p:cNvSpPr txBox="1"/>
          <p:nvPr/>
        </p:nvSpPr>
        <p:spPr>
          <a:xfrm>
            <a:off x="606174" y="2586375"/>
            <a:ext cx="11034445" cy="1015663"/>
          </a:xfrm>
          <a:prstGeom prst="rect">
            <a:avLst/>
          </a:prstGeom>
          <a:noFill/>
        </p:spPr>
        <p:txBody>
          <a:bodyPr wrap="square" rtlCol="0">
            <a:spAutoFit/>
          </a:bodyPr>
          <a:lstStyle/>
          <a:p>
            <a:r>
              <a:rPr lang="en-US" sz="6000" kern="1200" dirty="0">
                <a:solidFill>
                  <a:srgbClr val="289FD7"/>
                </a:solidFill>
                <a:latin typeface="+mj-lt"/>
                <a:ea typeface="+mj-ea"/>
                <a:cs typeface="+mj-cs"/>
              </a:rPr>
              <a:t>Demo</a:t>
            </a:r>
          </a:p>
        </p:txBody>
      </p:sp>
    </p:spTree>
    <p:extLst>
      <p:ext uri="{BB962C8B-B14F-4D97-AF65-F5344CB8AC3E}">
        <p14:creationId xmlns:p14="http://schemas.microsoft.com/office/powerpoint/2010/main" val="428041197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_Demo">
    <p:bg>
      <p:bgPr>
        <a:solidFill>
          <a:srgbClr val="3C454F"/>
        </a:solidFill>
        <a:effectLst/>
      </p:bgPr>
    </p:bg>
    <p:spTree>
      <p:nvGrpSpPr>
        <p:cNvPr id="1" name=""/>
        <p:cNvGrpSpPr/>
        <p:nvPr/>
      </p:nvGrpSpPr>
      <p:grpSpPr>
        <a:xfrm>
          <a:off x="0" y="0"/>
          <a:ext cx="0" cy="0"/>
          <a:chOff x="0" y="0"/>
          <a:chExt cx="0" cy="0"/>
        </a:xfrm>
      </p:grpSpPr>
      <p:sp>
        <p:nvSpPr>
          <p:cNvPr id="4" name="TextBox 3"/>
          <p:cNvSpPr txBox="1"/>
          <p:nvPr/>
        </p:nvSpPr>
        <p:spPr>
          <a:xfrm>
            <a:off x="606174" y="2586375"/>
            <a:ext cx="11034445" cy="1015663"/>
          </a:xfrm>
          <a:prstGeom prst="rect">
            <a:avLst/>
          </a:prstGeom>
          <a:noFill/>
        </p:spPr>
        <p:txBody>
          <a:bodyPr wrap="square" rtlCol="0">
            <a:spAutoFit/>
          </a:bodyPr>
          <a:lstStyle/>
          <a:p>
            <a:r>
              <a:rPr lang="en-US" sz="6000" kern="1200" dirty="0">
                <a:solidFill>
                  <a:srgbClr val="289FD7"/>
                </a:solidFill>
                <a:latin typeface="+mj-lt"/>
                <a:ea typeface="+mj-ea"/>
                <a:cs typeface="+mj-cs"/>
              </a:rPr>
              <a:t>Demo</a:t>
            </a:r>
          </a:p>
        </p:txBody>
      </p:sp>
      <p:sp>
        <p:nvSpPr>
          <p:cNvPr id="2" name="Title 1"/>
          <p:cNvSpPr>
            <a:spLocks noGrp="1"/>
          </p:cNvSpPr>
          <p:nvPr>
            <p:ph type="title"/>
          </p:nvPr>
        </p:nvSpPr>
        <p:spPr>
          <a:xfrm>
            <a:off x="606173" y="3602038"/>
            <a:ext cx="11034445" cy="1643062"/>
          </a:xfrm>
        </p:spPr>
        <p:txBody>
          <a:bodyPr anchor="t"/>
          <a:lstStyle>
            <a:lvl1pPr>
              <a:defRPr lang="en-US" sz="3600" kern="1200" smtClean="0">
                <a:solidFill>
                  <a:schemeClr val="bg1"/>
                </a:solidFill>
                <a:latin typeface="+mn-lt"/>
                <a:ea typeface="+mn-ea"/>
                <a:cs typeface="+mn-cs"/>
              </a:defRPr>
            </a:lvl1pPr>
          </a:lstStyle>
          <a:p>
            <a:r>
              <a:rPr lang="en-US" dirty="0"/>
              <a:t>Click to edit Master title style</a:t>
            </a:r>
          </a:p>
        </p:txBody>
      </p:sp>
    </p:spTree>
    <p:extLst>
      <p:ext uri="{BB962C8B-B14F-4D97-AF65-F5344CB8AC3E}">
        <p14:creationId xmlns:p14="http://schemas.microsoft.com/office/powerpoint/2010/main" val="1711270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927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1958454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402747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4" Type="http://schemas.openxmlformats.org/officeDocument/2006/relationships/slideLayout" Target="../slideLayouts/slideLayout35.xml"/><Relationship Id="rId9" Type="http://schemas.openxmlformats.org/officeDocument/2006/relationships/image" Target="../media/image1.emf"/></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 Id="rId9" Type="http://schemas.openxmlformats.org/officeDocument/2006/relationships/image" Target="../media/image1.emf"/></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48.xml"/><Relationship Id="rId7" Type="http://schemas.openxmlformats.org/officeDocument/2006/relationships/theme" Target="../theme/theme7.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image" Target="../media/image1.emf"/><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a:t>Topic/Title</a:t>
            </a:r>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a:t>Presenter Name</a:t>
            </a:r>
          </a:p>
          <a:p>
            <a:pPr lvl="0"/>
            <a:r>
              <a:rPr lang="en-US" dirty="0"/>
              <a:t>Title</a:t>
            </a:r>
          </a:p>
        </p:txBody>
      </p:sp>
    </p:spTree>
    <p:extLst>
      <p:ext uri="{BB962C8B-B14F-4D97-AF65-F5344CB8AC3E}">
        <p14:creationId xmlns:p14="http://schemas.microsoft.com/office/powerpoint/2010/main" val="37492744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4"/>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544454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423421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Lst>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407595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707016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9216603"/>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8"/>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1026524"/>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6" r:id="rId6"/>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5"/>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2206364"/>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90" r:id="rId13"/>
  </p:sldLayoutIdLst>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z="7200" dirty="0"/>
              <a:t>Introduction to Node.js</a:t>
            </a:r>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2172764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Node on Windows</a:t>
            </a:r>
          </a:p>
        </p:txBody>
      </p:sp>
      <p:sp>
        <p:nvSpPr>
          <p:cNvPr id="3" name="Content Placeholder 2"/>
          <p:cNvSpPr>
            <a:spLocks noGrp="1"/>
          </p:cNvSpPr>
          <p:nvPr>
            <p:ph idx="1"/>
          </p:nvPr>
        </p:nvSpPr>
        <p:spPr/>
        <p:txBody>
          <a:bodyPr/>
          <a:lstStyle/>
          <a:p>
            <a:r>
              <a:rPr lang="en-US" dirty="0"/>
              <a:t>http://nodejs.org/  - pre-complied Node.js binaries to install</a:t>
            </a:r>
          </a:p>
          <a:p>
            <a:r>
              <a:rPr lang="en-US" dirty="0"/>
              <a:t>https://github.com/joyent/node/wiki/Installation - building it yourself</a:t>
            </a:r>
          </a:p>
          <a:p>
            <a:r>
              <a:rPr lang="en-US" dirty="0"/>
              <a:t>Via </a:t>
            </a:r>
            <a:r>
              <a:rPr lang="en-US" dirty="0" err="1"/>
              <a:t>Chocolatey</a:t>
            </a:r>
            <a:r>
              <a:rPr lang="en-US" dirty="0"/>
              <a:t> – package manager for Windows:</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choco</a:t>
            </a:r>
            <a:r>
              <a:rPr lang="en-US" dirty="0">
                <a:latin typeface="Courier New" panose="02070309020205020404" pitchFamily="49" charset="0"/>
                <a:cs typeface="Courier New" panose="02070309020205020404" pitchFamily="49" charset="0"/>
              </a:rPr>
              <a:t> install </a:t>
            </a:r>
            <a:r>
              <a:rPr lang="en-US" dirty="0" err="1">
                <a:latin typeface="Courier New" panose="02070309020205020404" pitchFamily="49" charset="0"/>
                <a:cs typeface="Courier New" panose="02070309020205020404" pitchFamily="49" charset="0"/>
              </a:rPr>
              <a:t>nodejs.install</a:t>
            </a:r>
            <a:endParaRPr lang="en-US" dirty="0">
              <a:latin typeface="Courier New" panose="02070309020205020404" pitchFamily="49" charset="0"/>
              <a:cs typeface="Courier New" panose="02070309020205020404" pitchFamily="49" charset="0"/>
            </a:endParaRPr>
          </a:p>
          <a:p>
            <a:endParaRPr lang="en-US" dirty="0"/>
          </a:p>
          <a:p>
            <a:endParaRPr lang="en-US" dirty="0"/>
          </a:p>
          <a:p>
            <a:endParaRPr lang="en-US" dirty="0"/>
          </a:p>
        </p:txBody>
      </p:sp>
    </p:spTree>
    <p:extLst>
      <p:ext uri="{BB962C8B-B14F-4D97-AF65-F5344CB8AC3E}">
        <p14:creationId xmlns:p14="http://schemas.microsoft.com/office/powerpoint/2010/main" val="494657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Variable</a:t>
            </a:r>
          </a:p>
        </p:txBody>
      </p:sp>
      <p:sp>
        <p:nvSpPr>
          <p:cNvPr id="3" name="Content Placeholder 2"/>
          <p:cNvSpPr>
            <a:spLocks noGrp="1"/>
          </p:cNvSpPr>
          <p:nvPr>
            <p:ph idx="1"/>
          </p:nvPr>
        </p:nvSpPr>
        <p:spPr/>
        <p:txBody>
          <a:bodyPr/>
          <a:lstStyle/>
          <a:p>
            <a:r>
              <a:rPr lang="en-US" dirty="0"/>
              <a:t>Double check that the node executable has been added to your PATH system environment variable. </a:t>
            </a:r>
          </a:p>
          <a:p>
            <a:r>
              <a:rPr lang="en-US" u="sng" dirty="0"/>
              <a:t>https://www.youtube.com/watch?v=W9pg2FHeoq8</a:t>
            </a:r>
            <a:r>
              <a:rPr lang="en-US" dirty="0"/>
              <a:t> To see how to change your environment variables on Windows 8 and Windows 8.1. </a:t>
            </a:r>
          </a:p>
          <a:p>
            <a:r>
              <a:rPr lang="en-US" dirty="0"/>
              <a:t>You will want to make sure the following folder has been added to the PATH variable: </a:t>
            </a:r>
            <a:r>
              <a:rPr lang="en-US" sz="2400" dirty="0">
                <a:latin typeface="Courier New" panose="02070309020205020404" pitchFamily="49" charset="0"/>
                <a:cs typeface="Courier New" panose="02070309020205020404" pitchFamily="49" charset="0"/>
              </a:rPr>
              <a:t>C:\Program Files (x86)\</a:t>
            </a:r>
            <a:r>
              <a:rPr lang="en-US" sz="2400" dirty="0" err="1">
                <a:latin typeface="Courier New" panose="02070309020205020404" pitchFamily="49" charset="0"/>
                <a:cs typeface="Courier New" panose="02070309020205020404" pitchFamily="49" charset="0"/>
              </a:rPr>
              <a:t>nodejs</a:t>
            </a:r>
            <a:r>
              <a:rPr lang="en-US" sz="2400" dirty="0">
                <a:latin typeface="Courier New" panose="02070309020205020404" pitchFamily="49" charset="0"/>
                <a:cs typeface="Courier New" panose="02070309020205020404" pitchFamily="49" charset="0"/>
              </a:rPr>
              <a:t>\</a:t>
            </a:r>
          </a:p>
          <a:p>
            <a:endParaRPr lang="en-US" dirty="0"/>
          </a:p>
          <a:p>
            <a:endParaRPr lang="en-US" dirty="0"/>
          </a:p>
        </p:txBody>
      </p:sp>
    </p:spTree>
    <p:extLst>
      <p:ext uri="{BB962C8B-B14F-4D97-AF65-F5344CB8AC3E}">
        <p14:creationId xmlns:p14="http://schemas.microsoft.com/office/powerpoint/2010/main" val="134214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Installing Node with Bash for Windows</a:t>
            </a:r>
          </a:p>
        </p:txBody>
      </p:sp>
      <p:sp>
        <p:nvSpPr>
          <p:cNvPr id="3" name="Content Placeholder 2"/>
          <p:cNvSpPr>
            <a:spLocks noGrp="1"/>
          </p:cNvSpPr>
          <p:nvPr>
            <p:ph idx="1"/>
          </p:nvPr>
        </p:nvSpPr>
        <p:spPr/>
        <p:txBody>
          <a:bodyPr/>
          <a:lstStyle/>
          <a:p>
            <a:r>
              <a:rPr lang="en-US" dirty="0"/>
              <a:t>Install Bash for Windows: </a:t>
            </a:r>
            <a:r>
              <a:rPr lang="en-US" u="sng" dirty="0"/>
              <a:t>https://msdn.microsoft.com/en-us/commandline/wsl/install_guide</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sudo</a:t>
            </a:r>
            <a:r>
              <a:rPr lang="en-US" dirty="0">
                <a:latin typeface="Courier New" panose="02070309020205020404" pitchFamily="49" charset="0"/>
                <a:cs typeface="Courier New" panose="02070309020205020404" pitchFamily="49" charset="0"/>
              </a:rPr>
              <a:t> apt-get update</a:t>
            </a:r>
          </a:p>
          <a:p>
            <a:pPr marL="0" indent="0">
              <a:buNone/>
            </a:pPr>
            <a:r>
              <a:rPr lang="en-US" dirty="0" err="1">
                <a:latin typeface="Courier New" panose="02070309020205020404" pitchFamily="49" charset="0"/>
                <a:cs typeface="Courier New" panose="02070309020205020404" pitchFamily="49" charset="0"/>
              </a:rPr>
              <a:t>sudo</a:t>
            </a:r>
            <a:r>
              <a:rPr lang="en-US" dirty="0">
                <a:latin typeface="Courier New" panose="02070309020205020404" pitchFamily="49" charset="0"/>
                <a:cs typeface="Courier New" panose="02070309020205020404" pitchFamily="49" charset="0"/>
              </a:rPr>
              <a:t> apt-get install </a:t>
            </a:r>
            <a:r>
              <a:rPr lang="en-US" dirty="0" err="1">
                <a:latin typeface="Courier New" panose="02070309020205020404" pitchFamily="49" charset="0"/>
                <a:cs typeface="Courier New" panose="02070309020205020404" pitchFamily="49" charset="0"/>
              </a:rPr>
              <a:t>nodejs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nodejs</a:t>
            </a:r>
            <a:r>
              <a:rPr lang="en-US" dirty="0">
                <a:latin typeface="Courier New" panose="02070309020205020404" pitchFamily="49" charset="0"/>
                <a:cs typeface="Courier New" panose="02070309020205020404" pitchFamily="49" charset="0"/>
              </a:rPr>
              <a:t>-legacy </a:t>
            </a:r>
            <a:r>
              <a:rPr lang="en-US" dirty="0" err="1">
                <a:latin typeface="Courier New" panose="02070309020205020404" pitchFamily="49" charset="0"/>
                <a:cs typeface="Courier New" panose="02070309020205020404" pitchFamily="49" charset="0"/>
              </a:rPr>
              <a:t>npm</a:t>
            </a:r>
            <a:endParaRPr lang="en-US"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1998187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Visual Studio Code</a:t>
            </a:r>
          </a:p>
        </p:txBody>
      </p:sp>
      <p:sp>
        <p:nvSpPr>
          <p:cNvPr id="3" name="Content Placeholder 2"/>
          <p:cNvSpPr>
            <a:spLocks noGrp="1"/>
          </p:cNvSpPr>
          <p:nvPr>
            <p:ph idx="1"/>
          </p:nvPr>
        </p:nvSpPr>
        <p:spPr/>
        <p:txBody>
          <a:bodyPr>
            <a:normAutofit fontScale="92500" lnSpcReduction="20000"/>
          </a:bodyPr>
          <a:lstStyle/>
          <a:p>
            <a:r>
              <a:rPr lang="en-US" dirty="0"/>
              <a:t>Visual Studio Code is a lightweight but powerful source code editor which runs on your desktop and is available for Windows, Mac and Linux. https://code.visualstudio.com</a:t>
            </a:r>
          </a:p>
          <a:p>
            <a:r>
              <a:rPr lang="en-US" dirty="0"/>
              <a:t>It comes with built-in support for JavaScript, </a:t>
            </a:r>
            <a:r>
              <a:rPr lang="en-US" dirty="0" err="1"/>
              <a:t>TypeScript</a:t>
            </a:r>
            <a:r>
              <a:rPr lang="en-US" dirty="0"/>
              <a:t> and Node.js and has a rich ecosystem of extensions for other languages (such as C++, C#, Python, PHP) and runtimes.</a:t>
            </a:r>
          </a:p>
          <a:p>
            <a:r>
              <a:rPr lang="en-US" dirty="0"/>
              <a:t>Built-in support for Node.js Debugging, Git, </a:t>
            </a:r>
            <a:r>
              <a:rPr lang="en-US" dirty="0" err="1"/>
              <a:t>Intellisense</a:t>
            </a:r>
            <a:r>
              <a:rPr lang="en-US" dirty="0"/>
              <a:t>, </a:t>
            </a:r>
            <a:r>
              <a:rPr lang="en-US" dirty="0" err="1"/>
              <a:t>Linting</a:t>
            </a:r>
            <a:r>
              <a:rPr lang="en-US" dirty="0"/>
              <a:t>, Chrome Debugging Protocol, etc.</a:t>
            </a:r>
          </a:p>
        </p:txBody>
      </p:sp>
    </p:spTree>
    <p:extLst>
      <p:ext uri="{BB962C8B-B14F-4D97-AF65-F5344CB8AC3E}">
        <p14:creationId xmlns:p14="http://schemas.microsoft.com/office/powerpoint/2010/main" val="1391615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Installing Node.js Tools for Visual Studio</a:t>
            </a:r>
          </a:p>
        </p:txBody>
      </p:sp>
      <p:sp>
        <p:nvSpPr>
          <p:cNvPr id="3" name="Content Placeholder 2"/>
          <p:cNvSpPr>
            <a:spLocks noGrp="1"/>
          </p:cNvSpPr>
          <p:nvPr>
            <p:ph idx="1"/>
          </p:nvPr>
        </p:nvSpPr>
        <p:spPr/>
        <p:txBody>
          <a:bodyPr>
            <a:normAutofit fontScale="92500"/>
          </a:bodyPr>
          <a:lstStyle/>
          <a:p>
            <a:r>
              <a:rPr lang="en-US" dirty="0"/>
              <a:t>NTVS is a free, open source plugin that turns Visual Studio into a Node.js IDE. </a:t>
            </a:r>
          </a:p>
          <a:p>
            <a:r>
              <a:rPr lang="en-US" dirty="0"/>
              <a:t>It supports Editing, </a:t>
            </a:r>
            <a:r>
              <a:rPr lang="en-US" dirty="0" err="1"/>
              <a:t>Intellisense</a:t>
            </a:r>
            <a:r>
              <a:rPr lang="en-US" dirty="0"/>
              <a:t>, Profiling, </a:t>
            </a:r>
            <a:r>
              <a:rPr lang="en-US" dirty="0" err="1"/>
              <a:t>npm</a:t>
            </a:r>
            <a:r>
              <a:rPr lang="en-US" dirty="0"/>
              <a:t>, </a:t>
            </a:r>
            <a:r>
              <a:rPr lang="en-US" dirty="0" err="1"/>
              <a:t>TypeScript</a:t>
            </a:r>
            <a:r>
              <a:rPr lang="en-US" dirty="0"/>
              <a:t>, Debugging locally and remotely (Windows / </a:t>
            </a:r>
            <a:r>
              <a:rPr lang="en-US" dirty="0" err="1"/>
              <a:t>MacOS</a:t>
            </a:r>
            <a:r>
              <a:rPr lang="en-US" dirty="0"/>
              <a:t> / Linux), as well Azure Web App and Cloud Service.</a:t>
            </a:r>
          </a:p>
          <a:p>
            <a:r>
              <a:rPr lang="en-US" dirty="0"/>
              <a:t>Designed, developed, and supported by Microsoft and the community.</a:t>
            </a:r>
          </a:p>
          <a:p>
            <a:r>
              <a:rPr lang="en-US" dirty="0"/>
              <a:t>https://nodejstools.codeplex.com/</a:t>
            </a:r>
          </a:p>
        </p:txBody>
      </p:sp>
    </p:spTree>
    <p:extLst>
      <p:ext uri="{BB962C8B-B14F-4D97-AF65-F5344CB8AC3E}">
        <p14:creationId xmlns:p14="http://schemas.microsoft.com/office/powerpoint/2010/main" val="1848610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First Node Application</a:t>
            </a:r>
          </a:p>
        </p:txBody>
      </p:sp>
    </p:spTree>
    <p:extLst>
      <p:ext uri="{BB962C8B-B14F-4D97-AF65-F5344CB8AC3E}">
        <p14:creationId xmlns:p14="http://schemas.microsoft.com/office/powerpoint/2010/main" val="82604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 Application</a:t>
            </a:r>
          </a:p>
        </p:txBody>
      </p:sp>
    </p:spTree>
    <p:extLst>
      <p:ext uri="{BB962C8B-B14F-4D97-AF65-F5344CB8AC3E}">
        <p14:creationId xmlns:p14="http://schemas.microsoft.com/office/powerpoint/2010/main" val="2968416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HTTP Server</a:t>
            </a:r>
          </a:p>
        </p:txBody>
      </p:sp>
    </p:spTree>
    <p:extLst>
      <p:ext uri="{BB962C8B-B14F-4D97-AF65-F5344CB8AC3E}">
        <p14:creationId xmlns:p14="http://schemas.microsoft.com/office/powerpoint/2010/main" val="3707770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TCP server</a:t>
            </a:r>
          </a:p>
        </p:txBody>
      </p:sp>
    </p:spTree>
    <p:extLst>
      <p:ext uri="{BB962C8B-B14F-4D97-AF65-F5344CB8AC3E}">
        <p14:creationId xmlns:p14="http://schemas.microsoft.com/office/powerpoint/2010/main" val="3928690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Driven Programming</a:t>
            </a:r>
          </a:p>
        </p:txBody>
      </p:sp>
      <p:sp>
        <p:nvSpPr>
          <p:cNvPr id="3" name="Content Placeholder 2"/>
          <p:cNvSpPr>
            <a:spLocks noGrp="1"/>
          </p:cNvSpPr>
          <p:nvPr>
            <p:ph idx="1"/>
          </p:nvPr>
        </p:nvSpPr>
        <p:spPr/>
        <p:txBody>
          <a:bodyPr/>
          <a:lstStyle/>
          <a:p>
            <a:pPr marL="0" indent="0">
              <a:buNone/>
            </a:pPr>
            <a:r>
              <a:rPr lang="en-US" dirty="0"/>
              <a:t>“A programming paradigm in which the flow of the program is determined by events such as user actions (mouse clicks, key presses) or messages from other programs.” – Wikipedia</a:t>
            </a:r>
          </a:p>
          <a:p>
            <a:pPr marL="0" indent="0">
              <a:buNone/>
            </a:pPr>
            <a:endParaRPr lang="en-US" dirty="0"/>
          </a:p>
        </p:txBody>
      </p:sp>
    </p:spTree>
    <p:extLst>
      <p:ext uri="{BB962C8B-B14F-4D97-AF65-F5344CB8AC3E}">
        <p14:creationId xmlns:p14="http://schemas.microsoft.com/office/powerpoint/2010/main" val="55958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7" name="Content Placeholder 6"/>
          <p:cNvSpPr>
            <a:spLocks noGrp="1"/>
          </p:cNvSpPr>
          <p:nvPr>
            <p:ph idx="1"/>
          </p:nvPr>
        </p:nvSpPr>
        <p:spPr/>
        <p:txBody>
          <a:bodyPr>
            <a:normAutofit/>
          </a:bodyPr>
          <a:lstStyle/>
          <a:p>
            <a:pPr marL="742950" indent="-742950">
              <a:buFont typeface="+mj-lt"/>
              <a:buAutoNum type="arabicParenR"/>
            </a:pPr>
            <a:r>
              <a:rPr lang="en-GB" dirty="0"/>
              <a:t>About Node</a:t>
            </a:r>
          </a:p>
          <a:p>
            <a:pPr marL="742950" indent="-742950">
              <a:buFont typeface="+mj-lt"/>
              <a:buAutoNum type="arabicParenR"/>
            </a:pPr>
            <a:r>
              <a:rPr lang="en-GB" dirty="0"/>
              <a:t>Setting up your environment</a:t>
            </a:r>
          </a:p>
          <a:p>
            <a:pPr marL="742950" indent="-742950">
              <a:buFont typeface="+mj-lt"/>
              <a:buAutoNum type="arabicParenR"/>
            </a:pPr>
            <a:r>
              <a:rPr lang="en-GB" dirty="0"/>
              <a:t>First Node application</a:t>
            </a:r>
          </a:p>
          <a:p>
            <a:pPr marL="742950" indent="-742950">
              <a:buFont typeface="+mj-lt"/>
              <a:buAutoNum type="arabicParenR"/>
            </a:pPr>
            <a:r>
              <a:rPr lang="en-GB" dirty="0"/>
              <a:t>Node Package Manager (NPM)</a:t>
            </a:r>
          </a:p>
          <a:p>
            <a:pPr marL="0" indent="0">
              <a:buNone/>
            </a:pPr>
            <a:endParaRPr lang="en-GB" dirty="0"/>
          </a:p>
        </p:txBody>
      </p:sp>
    </p:spTree>
    <p:extLst>
      <p:ext uri="{BB962C8B-B14F-4D97-AF65-F5344CB8AC3E}">
        <p14:creationId xmlns:p14="http://schemas.microsoft.com/office/powerpoint/2010/main" val="31834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Event Loop</a:t>
            </a:r>
          </a:p>
        </p:txBody>
      </p:sp>
      <p:sp>
        <p:nvSpPr>
          <p:cNvPr id="3" name="Content Placeholder 2"/>
          <p:cNvSpPr>
            <a:spLocks noGrp="1"/>
          </p:cNvSpPr>
          <p:nvPr>
            <p:ph idx="1"/>
          </p:nvPr>
        </p:nvSpPr>
        <p:spPr/>
        <p:txBody>
          <a:bodyPr/>
          <a:lstStyle/>
          <a:p>
            <a:r>
              <a:rPr lang="en-US" dirty="0"/>
              <a:t>Node provides the event loop as part of the language.</a:t>
            </a:r>
          </a:p>
          <a:p>
            <a:r>
              <a:rPr lang="en-US" dirty="0"/>
              <a:t>With Node, there is no call to start the loop.</a:t>
            </a:r>
          </a:p>
          <a:p>
            <a:r>
              <a:rPr lang="en-US" dirty="0"/>
              <a:t>The loop starts and doesn’t end until the last callback is complete. </a:t>
            </a:r>
          </a:p>
          <a:p>
            <a:r>
              <a:rPr lang="en-US" dirty="0"/>
              <a:t>Event loop is run under a single thread therefore sleep() makes everything halt. </a:t>
            </a:r>
          </a:p>
          <a:p>
            <a:pPr marL="0" indent="0">
              <a:buNone/>
            </a:pPr>
            <a:endParaRPr lang="en-US" dirty="0"/>
          </a:p>
        </p:txBody>
      </p:sp>
    </p:spTree>
    <p:extLst>
      <p:ext uri="{BB962C8B-B14F-4D97-AF65-F5344CB8AC3E}">
        <p14:creationId xmlns:p14="http://schemas.microsoft.com/office/powerpoint/2010/main" val="3371721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Blocking I/O</a:t>
            </a:r>
          </a:p>
        </p:txBody>
      </p:sp>
      <p:sp>
        <p:nvSpPr>
          <p:cNvPr id="3" name="Content Placeholder 2"/>
          <p:cNvSpPr>
            <a:spLocks noGrp="1"/>
          </p:cNvSpPr>
          <p:nvPr>
            <p:ph idx="1"/>
          </p:nvPr>
        </p:nvSpPr>
        <p:spPr>
          <a:xfrm>
            <a:off x="560798" y="3061852"/>
            <a:ext cx="9974120" cy="1523027"/>
          </a:xfrm>
        </p:spPr>
        <p:style>
          <a:lnRef idx="2">
            <a:schemeClr val="accent1"/>
          </a:lnRef>
          <a:fillRef idx="1">
            <a:schemeClr val="lt1"/>
          </a:fillRef>
          <a:effectRef idx="0">
            <a:schemeClr val="accent1"/>
          </a:effectRef>
          <a:fontRef idx="minor">
            <a:schemeClr val="dk1"/>
          </a:fontRef>
        </p:style>
        <p:txBody>
          <a:bodyPr/>
          <a:lstStyle/>
          <a:p>
            <a:pPr marL="0" lvl="0" indent="0" defTabSz="914400" eaLnBrk="0" fontAlgn="base" hangingPunct="0">
              <a:spcBef>
                <a:spcPct val="0"/>
              </a:spcBef>
              <a:spcAft>
                <a:spcPct val="0"/>
              </a:spcAft>
              <a:buNone/>
            </a:pPr>
            <a:r>
              <a:rPr lang="en-US" altLang="en-US" sz="2400" dirty="0" err="1">
                <a:solidFill>
                  <a:srgbClr val="0000FF"/>
                </a:solidFill>
                <a:latin typeface="Consolas" panose="020B0609020204030204" pitchFamily="49" charset="0"/>
                <a:cs typeface="Consolas" panose="020B0609020204030204" pitchFamily="49" charset="0"/>
              </a:rPr>
              <a:t>var</a:t>
            </a:r>
            <a:r>
              <a:rPr lang="en-US" altLang="en-US" sz="2400" dirty="0">
                <a:solidFill>
                  <a:srgbClr val="000000"/>
                </a:solidFill>
                <a:latin typeface="Consolas" panose="020B0609020204030204" pitchFamily="49" charset="0"/>
                <a:cs typeface="Consolas" panose="020B0609020204030204" pitchFamily="49" charset="0"/>
              </a:rPr>
              <a:t> fs = require(</a:t>
            </a:r>
            <a:r>
              <a:rPr lang="en-US" altLang="en-US" sz="2400" dirty="0">
                <a:solidFill>
                  <a:srgbClr val="A31515"/>
                </a:solidFill>
                <a:latin typeface="Consolas" panose="020B0609020204030204" pitchFamily="49" charset="0"/>
                <a:cs typeface="Consolas" panose="020B0609020204030204" pitchFamily="49" charset="0"/>
              </a:rPr>
              <a:t>'fs'</a:t>
            </a:r>
            <a:r>
              <a:rPr lang="en-US" altLang="en-US" sz="24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endParaRPr lang="en-US" altLang="en-US" sz="2400" dirty="0">
              <a:solidFill>
                <a:srgbClr val="0000FF"/>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2400" dirty="0" err="1">
                <a:solidFill>
                  <a:srgbClr val="0000FF"/>
                </a:solidFill>
                <a:latin typeface="Consolas" panose="020B0609020204030204" pitchFamily="49" charset="0"/>
                <a:cs typeface="Consolas" panose="020B0609020204030204" pitchFamily="49" charset="0"/>
              </a:rPr>
              <a:t>var</a:t>
            </a:r>
            <a:r>
              <a:rPr lang="en-US" altLang="en-US" sz="2400" dirty="0">
                <a:solidFill>
                  <a:srgbClr val="000000"/>
                </a:solidFill>
                <a:latin typeface="Consolas" panose="020B0609020204030204" pitchFamily="49" charset="0"/>
                <a:cs typeface="Consolas" panose="020B0609020204030204" pitchFamily="49" charset="0"/>
              </a:rPr>
              <a:t> contents = </a:t>
            </a:r>
            <a:r>
              <a:rPr lang="en-US" altLang="en-US" sz="2400" dirty="0" err="1">
                <a:solidFill>
                  <a:srgbClr val="000000"/>
                </a:solidFill>
                <a:latin typeface="Consolas" panose="020B0609020204030204" pitchFamily="49" charset="0"/>
                <a:cs typeface="Consolas" panose="020B0609020204030204" pitchFamily="49" charset="0"/>
              </a:rPr>
              <a:t>fs.readFileSync</a:t>
            </a:r>
            <a:r>
              <a:rPr lang="en-US" altLang="en-US" sz="2400" dirty="0">
                <a:solidFill>
                  <a:srgbClr val="000000"/>
                </a:solidFill>
                <a:latin typeface="Consolas" panose="020B0609020204030204" pitchFamily="49" charset="0"/>
                <a:cs typeface="Consolas" panose="020B0609020204030204" pitchFamily="49" charset="0"/>
              </a:rPr>
              <a:t>(</a:t>
            </a:r>
            <a:r>
              <a:rPr lang="en-US" altLang="en-US" sz="2400" dirty="0">
                <a:solidFill>
                  <a:srgbClr val="A31515"/>
                </a:solidFill>
                <a:latin typeface="Consolas" panose="020B0609020204030204" pitchFamily="49" charset="0"/>
                <a:cs typeface="Consolas" panose="020B0609020204030204" pitchFamily="49" charset="0"/>
              </a:rPr>
              <a:t>'</a:t>
            </a:r>
            <a:r>
              <a:rPr lang="en-US" altLang="en-US" sz="2400" dirty="0" err="1">
                <a:solidFill>
                  <a:srgbClr val="A31515"/>
                </a:solidFill>
                <a:latin typeface="Consolas" panose="020B0609020204030204" pitchFamily="49" charset="0"/>
                <a:cs typeface="Consolas" panose="020B0609020204030204" pitchFamily="49" charset="0"/>
              </a:rPr>
              <a:t>package.json</a:t>
            </a:r>
            <a:r>
              <a:rPr lang="en-US" altLang="en-US" sz="2400" dirty="0">
                <a:solidFill>
                  <a:srgbClr val="A31515"/>
                </a:solidFill>
                <a:latin typeface="Consolas" panose="020B0609020204030204" pitchFamily="49" charset="0"/>
                <a:cs typeface="Consolas" panose="020B0609020204030204" pitchFamily="49" charset="0"/>
              </a:rPr>
              <a:t>'</a:t>
            </a:r>
            <a:r>
              <a:rPr lang="en-US" altLang="en-US" sz="2400" dirty="0">
                <a:solidFill>
                  <a:srgbClr val="000000"/>
                </a:solidFill>
                <a:latin typeface="Consolas" panose="020B0609020204030204" pitchFamily="49" charset="0"/>
                <a:cs typeface="Consolas" panose="020B0609020204030204" pitchFamily="49" charset="0"/>
              </a:rPr>
              <a:t>).</a:t>
            </a:r>
            <a:r>
              <a:rPr lang="en-US" altLang="en-US" sz="2400" dirty="0" err="1">
                <a:solidFill>
                  <a:srgbClr val="000000"/>
                </a:solidFill>
                <a:latin typeface="Consolas" panose="020B0609020204030204" pitchFamily="49" charset="0"/>
                <a:cs typeface="Consolas" panose="020B0609020204030204" pitchFamily="49" charset="0"/>
              </a:rPr>
              <a:t>toString</a:t>
            </a:r>
            <a:r>
              <a:rPr lang="en-US" altLang="en-US" sz="24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400" dirty="0">
                <a:solidFill>
                  <a:srgbClr val="000000"/>
                </a:solidFill>
                <a:latin typeface="Consolas" panose="020B0609020204030204" pitchFamily="49" charset="0"/>
                <a:cs typeface="Consolas" panose="020B0609020204030204" pitchFamily="49" charset="0"/>
              </a:rPr>
              <a:t>console.log(contents);</a:t>
            </a:r>
            <a:endParaRPr lang="en-US" altLang="en-US" sz="24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74588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 Blocking I/O</a:t>
            </a:r>
          </a:p>
        </p:txBody>
      </p:sp>
      <p:sp>
        <p:nvSpPr>
          <p:cNvPr id="3" name="Content Placeholder 2"/>
          <p:cNvSpPr>
            <a:spLocks noGrp="1"/>
          </p:cNvSpPr>
          <p:nvPr>
            <p:ph idx="1"/>
          </p:nvPr>
        </p:nvSpPr>
        <p:spPr>
          <a:xfrm>
            <a:off x="560798" y="2907307"/>
            <a:ext cx="10064272" cy="2141211"/>
          </a:xfrm>
        </p:spPr>
        <p:style>
          <a:lnRef idx="2">
            <a:schemeClr val="accent1"/>
          </a:lnRef>
          <a:fillRef idx="1">
            <a:schemeClr val="lt1"/>
          </a:fillRef>
          <a:effectRef idx="0">
            <a:schemeClr val="accent1"/>
          </a:effectRef>
          <a:fontRef idx="minor">
            <a:schemeClr val="dk1"/>
          </a:fontRef>
        </p:style>
        <p:txBody>
          <a:bodyPr/>
          <a:lstStyle/>
          <a:p>
            <a:pPr marL="0" lvl="0" indent="0" defTabSz="914400" eaLnBrk="0" fontAlgn="base" hangingPunct="0">
              <a:spcBef>
                <a:spcPct val="0"/>
              </a:spcBef>
              <a:spcAft>
                <a:spcPct val="0"/>
              </a:spcAft>
              <a:buNone/>
            </a:pPr>
            <a:r>
              <a:rPr lang="en-US" altLang="en-US" sz="2800" dirty="0" err="1">
                <a:solidFill>
                  <a:srgbClr val="0000FF"/>
                </a:solidFill>
                <a:latin typeface="Consolas" panose="020B0609020204030204" pitchFamily="49" charset="0"/>
                <a:cs typeface="Consolas" panose="020B0609020204030204" pitchFamily="49" charset="0"/>
              </a:rPr>
              <a:t>var</a:t>
            </a:r>
            <a:r>
              <a:rPr lang="en-US" altLang="en-US" sz="2800" dirty="0">
                <a:solidFill>
                  <a:srgbClr val="000000"/>
                </a:solidFill>
                <a:latin typeface="Consolas" panose="020B0609020204030204" pitchFamily="49" charset="0"/>
                <a:cs typeface="Consolas" panose="020B0609020204030204" pitchFamily="49" charset="0"/>
              </a:rPr>
              <a:t> fs = require(</a:t>
            </a:r>
            <a:r>
              <a:rPr lang="en-US" altLang="en-US" sz="2800" dirty="0">
                <a:solidFill>
                  <a:srgbClr val="A31515"/>
                </a:solidFill>
                <a:latin typeface="Consolas" panose="020B0609020204030204" pitchFamily="49" charset="0"/>
                <a:cs typeface="Consolas" panose="020B0609020204030204" pitchFamily="49" charset="0"/>
              </a:rPr>
              <a:t>'fs'</a:t>
            </a:r>
            <a:r>
              <a:rPr lang="en-US" altLang="en-US" sz="28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endParaRPr lang="en-US" altLang="en-US" sz="2800" dirty="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2800" dirty="0" err="1">
                <a:solidFill>
                  <a:srgbClr val="000000"/>
                </a:solidFill>
                <a:latin typeface="Consolas" panose="020B0609020204030204" pitchFamily="49" charset="0"/>
                <a:cs typeface="Consolas" panose="020B0609020204030204" pitchFamily="49" charset="0"/>
              </a:rPr>
              <a:t>fs.readFile</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err="1">
                <a:solidFill>
                  <a:srgbClr val="A31515"/>
                </a:solidFill>
                <a:latin typeface="Consolas" panose="020B0609020204030204" pitchFamily="49" charset="0"/>
                <a:cs typeface="Consolas" panose="020B0609020204030204" pitchFamily="49" charset="0"/>
              </a:rPr>
              <a:t>package.json</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a:solidFill>
                  <a:srgbClr val="0000FF"/>
                </a:solidFill>
                <a:latin typeface="Consolas" panose="020B0609020204030204" pitchFamily="49" charset="0"/>
                <a:cs typeface="Consolas" panose="020B0609020204030204" pitchFamily="49" charset="0"/>
              </a:rPr>
              <a:t>function</a:t>
            </a:r>
            <a:r>
              <a:rPr lang="en-US" altLang="en-US" sz="2800" dirty="0">
                <a:solidFill>
                  <a:srgbClr val="000000"/>
                </a:solidFill>
                <a:latin typeface="Consolas" panose="020B0609020204030204" pitchFamily="49" charset="0"/>
                <a:cs typeface="Consolas" panose="020B0609020204030204" pitchFamily="49" charset="0"/>
              </a:rPr>
              <a:t> (err, </a:t>
            </a:r>
            <a:r>
              <a:rPr lang="en-US" altLang="en-US" sz="2800" dirty="0" err="1">
                <a:solidFill>
                  <a:srgbClr val="000000"/>
                </a:solidFill>
                <a:latin typeface="Consolas" panose="020B0609020204030204" pitchFamily="49" charset="0"/>
                <a:cs typeface="Consolas" panose="020B0609020204030204" pitchFamily="49" charset="0"/>
              </a:rPr>
              <a:t>buf</a:t>
            </a:r>
            <a:r>
              <a:rPr lang="en-US" altLang="en-US" sz="2800"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sz="2800" dirty="0">
                <a:solidFill>
                  <a:srgbClr val="000000"/>
                </a:solidFill>
                <a:latin typeface="Consolas" panose="020B0609020204030204" pitchFamily="49" charset="0"/>
                <a:cs typeface="Consolas" panose="020B0609020204030204" pitchFamily="49" charset="0"/>
              </a:rPr>
              <a:t>     console.log(</a:t>
            </a:r>
            <a:r>
              <a:rPr lang="en-US" altLang="en-US" sz="2800" dirty="0" err="1">
                <a:solidFill>
                  <a:srgbClr val="000000"/>
                </a:solidFill>
                <a:latin typeface="Consolas" panose="020B0609020204030204" pitchFamily="49" charset="0"/>
                <a:cs typeface="Consolas" panose="020B0609020204030204" pitchFamily="49" charset="0"/>
              </a:rPr>
              <a:t>buf.toString</a:t>
            </a:r>
            <a:r>
              <a:rPr lang="en-US" altLang="en-US" sz="28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800" dirty="0">
                <a:solidFill>
                  <a:srgbClr val="000000"/>
                </a:solidFill>
                <a:latin typeface="Consolas" panose="020B0609020204030204" pitchFamily="49" charset="0"/>
                <a:cs typeface="Consolas" panose="020B0609020204030204" pitchFamily="49" charset="0"/>
              </a:rPr>
              <a:t>});</a:t>
            </a:r>
            <a:endParaRPr lang="en-US" altLang="en-US" sz="6000" dirty="0">
              <a:latin typeface="Arial" panose="020B0604020202020204" pitchFamily="34" charset="0"/>
            </a:endParaRPr>
          </a:p>
        </p:txBody>
      </p:sp>
    </p:spTree>
    <p:extLst>
      <p:ext uri="{BB962C8B-B14F-4D97-AF65-F5344CB8AC3E}">
        <p14:creationId xmlns:p14="http://schemas.microsoft.com/office/powerpoint/2010/main" val="308955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file content sync vs </a:t>
            </a:r>
            <a:r>
              <a:rPr lang="en-US" dirty="0" err="1"/>
              <a:t>async</a:t>
            </a:r>
            <a:endParaRPr lang="en-US" dirty="0"/>
          </a:p>
        </p:txBody>
      </p:sp>
    </p:spTree>
    <p:extLst>
      <p:ext uri="{BB962C8B-B14F-4D97-AF65-F5344CB8AC3E}">
        <p14:creationId xmlns:p14="http://schemas.microsoft.com/office/powerpoint/2010/main" val="2143313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Callback Style Programming</a:t>
            </a:r>
          </a:p>
        </p:txBody>
      </p:sp>
      <p:sp>
        <p:nvSpPr>
          <p:cNvPr id="3" name="Content Placeholder 2"/>
          <p:cNvSpPr>
            <a:spLocks noGrp="1"/>
          </p:cNvSpPr>
          <p:nvPr>
            <p:ph idx="1"/>
          </p:nvPr>
        </p:nvSpPr>
        <p:spPr/>
        <p:txBody>
          <a:bodyPr/>
          <a:lstStyle/>
          <a:p>
            <a:r>
              <a:rPr lang="en-US" sz="2800" dirty="0"/>
              <a:t>Event loops result in callback-style programming where you break apart a program into its underlying data flow. </a:t>
            </a:r>
          </a:p>
          <a:p>
            <a:r>
              <a:rPr lang="en-US" sz="2800" dirty="0"/>
              <a:t>In other words, you end up splitting your program into smaller and smaller chunks until each chuck is mapped to operation with data.</a:t>
            </a:r>
          </a:p>
          <a:p>
            <a:r>
              <a:rPr lang="en-US" sz="2800" dirty="0"/>
              <a:t>Why? So that you don’t freeze the event loop on long-running operations (such as disk or network I/O).</a:t>
            </a:r>
          </a:p>
          <a:p>
            <a:pPr marL="0" indent="0">
              <a:buNone/>
            </a:pPr>
            <a:endParaRPr lang="en-US" dirty="0"/>
          </a:p>
        </p:txBody>
      </p:sp>
    </p:spTree>
    <p:extLst>
      <p:ext uri="{BB962C8B-B14F-4D97-AF65-F5344CB8AC3E}">
        <p14:creationId xmlns:p14="http://schemas.microsoft.com/office/powerpoint/2010/main" val="37010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Callback Insanity</a:t>
            </a:r>
          </a:p>
        </p:txBody>
      </p:sp>
      <p:sp>
        <p:nvSpPr>
          <p:cNvPr id="4" name="Content Placeholder 3"/>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560798" y="1503280"/>
            <a:ext cx="10649331" cy="5159855"/>
          </a:xfrm>
          <a:prstGeom prst="rect">
            <a:avLst/>
          </a:prstGeom>
        </p:spPr>
      </p:pic>
    </p:spTree>
    <p:extLst>
      <p:ext uri="{BB962C8B-B14F-4D97-AF65-F5344CB8AC3E}">
        <p14:creationId xmlns:p14="http://schemas.microsoft.com/office/powerpoint/2010/main" val="1986031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Promises </a:t>
            </a:r>
          </a:p>
        </p:txBody>
      </p:sp>
      <p:sp>
        <p:nvSpPr>
          <p:cNvPr id="3" name="Content Placeholder 2"/>
          <p:cNvSpPr>
            <a:spLocks noGrp="1"/>
          </p:cNvSpPr>
          <p:nvPr>
            <p:ph idx="1"/>
          </p:nvPr>
        </p:nvSpPr>
        <p:spPr/>
        <p:txBody>
          <a:bodyPr/>
          <a:lstStyle/>
          <a:p>
            <a:r>
              <a:rPr lang="en-US" sz="2800" dirty="0"/>
              <a:t>A function will return a promise for an object in the future. </a:t>
            </a:r>
          </a:p>
          <a:p>
            <a:r>
              <a:rPr lang="en-US" sz="2800" dirty="0"/>
              <a:t>Promises can be chained together. </a:t>
            </a:r>
          </a:p>
          <a:p>
            <a:r>
              <a:rPr lang="en-US" sz="2800" dirty="0"/>
              <a:t>Simplify programming of </a:t>
            </a:r>
            <a:r>
              <a:rPr lang="en-US" sz="2800" dirty="0" err="1"/>
              <a:t>async</a:t>
            </a:r>
            <a:r>
              <a:rPr lang="en-US" sz="2800" dirty="0"/>
              <a:t> systems.</a:t>
            </a:r>
          </a:p>
          <a:p>
            <a:pPr marL="0" indent="0">
              <a:buNone/>
            </a:pPr>
            <a:endParaRPr lang="en-US" sz="2800" dirty="0"/>
          </a:p>
          <a:p>
            <a:pPr marL="0" indent="0">
              <a:buNone/>
            </a:pPr>
            <a:r>
              <a:rPr lang="en-US" sz="2800" dirty="0"/>
              <a:t>Read More: http://spin.atomicobject.com/2012/03/14/nodejs-and-asynchronous-programming-with-promises/</a:t>
            </a:r>
          </a:p>
          <a:p>
            <a:pPr marL="0" indent="0">
              <a:buNone/>
            </a:pPr>
            <a:endParaRPr lang="en-US" dirty="0"/>
          </a:p>
        </p:txBody>
      </p:sp>
    </p:spTree>
    <p:extLst>
      <p:ext uri="{BB962C8B-B14F-4D97-AF65-F5344CB8AC3E}">
        <p14:creationId xmlns:p14="http://schemas.microsoft.com/office/powerpoint/2010/main" val="294028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Emitters</a:t>
            </a:r>
          </a:p>
        </p:txBody>
      </p:sp>
      <p:sp>
        <p:nvSpPr>
          <p:cNvPr id="3" name="Content Placeholder 2"/>
          <p:cNvSpPr>
            <a:spLocks noGrp="1"/>
          </p:cNvSpPr>
          <p:nvPr>
            <p:ph idx="1"/>
          </p:nvPr>
        </p:nvSpPr>
        <p:spPr>
          <a:prstGeom prst="rect">
            <a:avLst/>
          </a:prstGeom>
        </p:spPr>
        <p:txBody>
          <a:bodyPr/>
          <a:lstStyle/>
          <a:p>
            <a:r>
              <a:rPr lang="en-US" b="0" dirty="0"/>
              <a:t>Allows you to listen for “events” and assign functions to run when events occur. </a:t>
            </a:r>
          </a:p>
          <a:p>
            <a:r>
              <a:rPr lang="en-US" b="0" dirty="0"/>
              <a:t>Each emitter can emit different types of events.</a:t>
            </a:r>
          </a:p>
          <a:p>
            <a:r>
              <a:rPr lang="en-US" b="0" dirty="0"/>
              <a:t>The “error” event is special.</a:t>
            </a:r>
          </a:p>
          <a:p>
            <a:r>
              <a:rPr lang="en-US" b="0" dirty="0"/>
              <a:t>Read More: http://code.tutsplus.com/tutorials/using-nodes-event-module--net-35941</a:t>
            </a:r>
          </a:p>
        </p:txBody>
      </p:sp>
    </p:spTree>
    <p:extLst>
      <p:ext uri="{BB962C8B-B14F-4D97-AF65-F5344CB8AC3E}">
        <p14:creationId xmlns:p14="http://schemas.microsoft.com/office/powerpoint/2010/main" val="116861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60798" y="3284114"/>
            <a:ext cx="8029410" cy="21894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Streams</a:t>
            </a:r>
          </a:p>
        </p:txBody>
      </p:sp>
      <p:sp>
        <p:nvSpPr>
          <p:cNvPr id="3" name="Content Placeholder 2"/>
          <p:cNvSpPr>
            <a:spLocks noGrp="1"/>
          </p:cNvSpPr>
          <p:nvPr>
            <p:ph idx="1"/>
          </p:nvPr>
        </p:nvSpPr>
        <p:spPr>
          <a:prstGeom prst="rect">
            <a:avLst/>
          </a:prstGeom>
        </p:spPr>
        <p:txBody>
          <a:bodyPr>
            <a:normAutofit/>
          </a:bodyPr>
          <a:lstStyle/>
          <a:p>
            <a:r>
              <a:rPr lang="en-US" b="0" dirty="0"/>
              <a:t>Streams represent data streams such as I/O. </a:t>
            </a:r>
          </a:p>
          <a:p>
            <a:r>
              <a:rPr lang="en-US" b="0" dirty="0"/>
              <a:t>Streams can be piped together like in Unix. </a:t>
            </a:r>
          </a:p>
          <a:p>
            <a:endParaRPr lang="en-US" sz="2400" b="0" dirty="0"/>
          </a:p>
          <a:p>
            <a:pPr marL="0" lvl="0" indent="0">
              <a:spcBef>
                <a:spcPts val="0"/>
              </a:spcBef>
              <a:buNone/>
            </a:pPr>
            <a:r>
              <a:rPr lang="en-US" altLang="en-US" sz="2400" b="0" dirty="0">
                <a:solidFill>
                  <a:srgbClr val="0000FF"/>
                </a:solidFill>
                <a:latin typeface="Consolas" panose="020B0609020204030204" pitchFamily="49" charset="0"/>
                <a:cs typeface="Consolas" panose="020B0609020204030204" pitchFamily="49" charset="0"/>
              </a:rPr>
              <a:t>var</a:t>
            </a:r>
            <a:r>
              <a:rPr lang="en-US" altLang="en-US" sz="2400" b="0" dirty="0">
                <a:solidFill>
                  <a:srgbClr val="000000"/>
                </a:solidFill>
                <a:latin typeface="Consolas" panose="020B0609020204030204" pitchFamily="49" charset="0"/>
                <a:cs typeface="Consolas" panose="020B0609020204030204" pitchFamily="49" charset="0"/>
              </a:rPr>
              <a:t> fs = require(</a:t>
            </a:r>
            <a:r>
              <a:rPr lang="en-US" altLang="en-US" sz="2400" b="0" dirty="0">
                <a:solidFill>
                  <a:srgbClr val="A31515"/>
                </a:solidFill>
                <a:latin typeface="Consolas" panose="020B0609020204030204" pitchFamily="49" charset="0"/>
                <a:cs typeface="Consolas" panose="020B0609020204030204" pitchFamily="49" charset="0"/>
              </a:rPr>
              <a:t>"fs"</a:t>
            </a:r>
            <a:r>
              <a:rPr lang="en-US" altLang="en-US" sz="2400" b="0" dirty="0">
                <a:solidFill>
                  <a:srgbClr val="000000"/>
                </a:solidFill>
                <a:latin typeface="Consolas" panose="020B0609020204030204" pitchFamily="49" charset="0"/>
                <a:cs typeface="Consolas" panose="020B0609020204030204" pitchFamily="49" charset="0"/>
              </a:rPr>
              <a:t>);</a:t>
            </a:r>
          </a:p>
          <a:p>
            <a:pPr marL="0" lvl="0" indent="0">
              <a:spcBef>
                <a:spcPts val="0"/>
              </a:spcBef>
              <a:buNone/>
            </a:pPr>
            <a:r>
              <a:rPr lang="en-US" altLang="en-US" sz="2400" b="0" dirty="0">
                <a:solidFill>
                  <a:srgbClr val="008000"/>
                </a:solidFill>
                <a:latin typeface="Consolas" panose="020B0609020204030204" pitchFamily="49" charset="0"/>
                <a:cs typeface="Consolas" panose="020B0609020204030204" pitchFamily="49" charset="0"/>
              </a:rPr>
              <a:t>// Read File</a:t>
            </a:r>
          </a:p>
          <a:p>
            <a:pPr marL="0" lvl="0" indent="0">
              <a:spcBef>
                <a:spcPts val="0"/>
              </a:spcBef>
              <a:buNone/>
            </a:pPr>
            <a:r>
              <a:rPr lang="en-US" altLang="en-US" sz="2400" b="0" dirty="0" err="1">
                <a:solidFill>
                  <a:srgbClr val="000000"/>
                </a:solidFill>
                <a:latin typeface="Consolas" panose="020B0609020204030204" pitchFamily="49" charset="0"/>
                <a:cs typeface="Consolas" panose="020B0609020204030204" pitchFamily="49" charset="0"/>
              </a:rPr>
              <a:t>fs.createReadStream</a:t>
            </a:r>
            <a:r>
              <a:rPr lang="en-US" altLang="en-US" sz="2400" b="0" dirty="0">
                <a:solidFill>
                  <a:srgbClr val="000000"/>
                </a:solidFill>
                <a:latin typeface="Consolas" panose="020B0609020204030204" pitchFamily="49" charset="0"/>
                <a:cs typeface="Consolas" panose="020B0609020204030204" pitchFamily="49" charset="0"/>
              </a:rPr>
              <a:t>(</a:t>
            </a:r>
            <a:r>
              <a:rPr lang="en-US" altLang="en-US" sz="2400" b="0" dirty="0">
                <a:solidFill>
                  <a:srgbClr val="A31515"/>
                </a:solidFill>
                <a:latin typeface="Consolas" panose="020B0609020204030204" pitchFamily="49" charset="0"/>
                <a:cs typeface="Consolas" panose="020B0609020204030204" pitchFamily="49" charset="0"/>
              </a:rPr>
              <a:t>"</a:t>
            </a:r>
            <a:r>
              <a:rPr lang="en-US" altLang="en-US" sz="2400" b="0" dirty="0" err="1">
                <a:solidFill>
                  <a:srgbClr val="A31515"/>
                </a:solidFill>
                <a:latin typeface="Consolas" panose="020B0609020204030204" pitchFamily="49" charset="0"/>
                <a:cs typeface="Consolas" panose="020B0609020204030204" pitchFamily="49" charset="0"/>
              </a:rPr>
              <a:t>package.json</a:t>
            </a:r>
            <a:r>
              <a:rPr lang="en-US" altLang="en-US" sz="2400" b="0" dirty="0">
                <a:solidFill>
                  <a:srgbClr val="A31515"/>
                </a:solidFill>
                <a:latin typeface="Consolas" panose="020B0609020204030204" pitchFamily="49" charset="0"/>
                <a:cs typeface="Consolas" panose="020B0609020204030204" pitchFamily="49" charset="0"/>
              </a:rPr>
              <a:t>"</a:t>
            </a:r>
            <a:r>
              <a:rPr lang="en-US" altLang="en-US" sz="2400" b="0" dirty="0">
                <a:solidFill>
                  <a:srgbClr val="000000"/>
                </a:solidFill>
                <a:latin typeface="Consolas" panose="020B0609020204030204" pitchFamily="49" charset="0"/>
                <a:cs typeface="Consolas" panose="020B0609020204030204" pitchFamily="49" charset="0"/>
              </a:rPr>
              <a:t>)</a:t>
            </a:r>
          </a:p>
          <a:p>
            <a:pPr marL="0" lvl="0" indent="0">
              <a:spcBef>
                <a:spcPts val="0"/>
              </a:spcBef>
              <a:buNone/>
            </a:pPr>
            <a:r>
              <a:rPr lang="en-US" altLang="en-US" sz="2400" b="0" dirty="0">
                <a:solidFill>
                  <a:srgbClr val="000000"/>
                </a:solidFill>
                <a:latin typeface="Consolas" panose="020B0609020204030204" pitchFamily="49" charset="0"/>
                <a:cs typeface="Consolas" panose="020B0609020204030204" pitchFamily="49" charset="0"/>
              </a:rPr>
              <a:t>     </a:t>
            </a:r>
            <a:r>
              <a:rPr lang="en-US" altLang="en-US" sz="2400" b="0" dirty="0">
                <a:solidFill>
                  <a:srgbClr val="008000"/>
                </a:solidFill>
                <a:latin typeface="Consolas" panose="020B0609020204030204" pitchFamily="49" charset="0"/>
                <a:cs typeface="Consolas" panose="020B0609020204030204" pitchFamily="49" charset="0"/>
              </a:rPr>
              <a:t>// Write File</a:t>
            </a:r>
          </a:p>
          <a:p>
            <a:pPr marL="0" lvl="0" indent="0">
              <a:spcBef>
                <a:spcPts val="0"/>
              </a:spcBef>
              <a:buNone/>
            </a:pPr>
            <a:r>
              <a:rPr lang="en-US" altLang="en-US" sz="2400" b="0" dirty="0">
                <a:solidFill>
                  <a:srgbClr val="000000"/>
                </a:solidFill>
                <a:latin typeface="Consolas" panose="020B0609020204030204" pitchFamily="49" charset="0"/>
                <a:cs typeface="Consolas" panose="020B0609020204030204" pitchFamily="49" charset="0"/>
              </a:rPr>
              <a:t>     .pipe(</a:t>
            </a:r>
            <a:r>
              <a:rPr lang="en-US" altLang="en-US" sz="2400" b="0" dirty="0" err="1">
                <a:solidFill>
                  <a:srgbClr val="000000"/>
                </a:solidFill>
                <a:latin typeface="Consolas" panose="020B0609020204030204" pitchFamily="49" charset="0"/>
                <a:cs typeface="Consolas" panose="020B0609020204030204" pitchFamily="49" charset="0"/>
              </a:rPr>
              <a:t>fs.createWriteStream</a:t>
            </a:r>
            <a:r>
              <a:rPr lang="en-US" altLang="en-US" sz="2400" b="0" dirty="0">
                <a:solidFill>
                  <a:srgbClr val="000000"/>
                </a:solidFill>
                <a:latin typeface="Consolas" panose="020B0609020204030204" pitchFamily="49" charset="0"/>
                <a:cs typeface="Consolas" panose="020B0609020204030204" pitchFamily="49" charset="0"/>
              </a:rPr>
              <a:t>(</a:t>
            </a:r>
            <a:r>
              <a:rPr lang="en-US" altLang="en-US" sz="2400" b="0" dirty="0">
                <a:solidFill>
                  <a:srgbClr val="A31515"/>
                </a:solidFill>
                <a:latin typeface="Consolas" panose="020B0609020204030204" pitchFamily="49" charset="0"/>
                <a:cs typeface="Consolas" panose="020B0609020204030204" pitchFamily="49" charset="0"/>
              </a:rPr>
              <a:t>"</a:t>
            </a:r>
            <a:r>
              <a:rPr lang="en-US" altLang="en-US" sz="2400" b="0" dirty="0" err="1">
                <a:solidFill>
                  <a:srgbClr val="A31515"/>
                </a:solidFill>
                <a:latin typeface="Consolas" panose="020B0609020204030204" pitchFamily="49" charset="0"/>
                <a:cs typeface="Consolas" panose="020B0609020204030204" pitchFamily="49" charset="0"/>
              </a:rPr>
              <a:t>out.json</a:t>
            </a:r>
            <a:r>
              <a:rPr lang="en-US" altLang="en-US" sz="2400" b="0" dirty="0">
                <a:solidFill>
                  <a:srgbClr val="A31515"/>
                </a:solidFill>
                <a:latin typeface="Consolas" panose="020B0609020204030204" pitchFamily="49" charset="0"/>
                <a:cs typeface="Consolas" panose="020B0609020204030204" pitchFamily="49" charset="0"/>
              </a:rPr>
              <a:t>"</a:t>
            </a:r>
            <a:r>
              <a:rPr lang="en-US" altLang="en-US" sz="2400" b="0" dirty="0">
                <a:solidFill>
                  <a:srgbClr val="000000"/>
                </a:solidFill>
                <a:latin typeface="Consolas" panose="020B0609020204030204" pitchFamily="49" charset="0"/>
                <a:cs typeface="Consolas" panose="020B0609020204030204" pitchFamily="49" charset="0"/>
              </a:rPr>
              <a:t>)); </a:t>
            </a:r>
            <a:endParaRPr lang="en-US" altLang="en-US" sz="2400" b="0" dirty="0">
              <a:latin typeface="Arial" panose="020B0604020202020204" pitchFamily="34" charset="0"/>
            </a:endParaRPr>
          </a:p>
        </p:txBody>
      </p:sp>
    </p:spTree>
    <p:extLst>
      <p:ext uri="{BB962C8B-B14F-4D97-AF65-F5344CB8AC3E}">
        <p14:creationId xmlns:p14="http://schemas.microsoft.com/office/powerpoint/2010/main" val="612772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 and Exports</a:t>
            </a:r>
          </a:p>
        </p:txBody>
      </p:sp>
      <p:sp>
        <p:nvSpPr>
          <p:cNvPr id="3" name="Content Placeholder 2"/>
          <p:cNvSpPr>
            <a:spLocks noGrp="1"/>
          </p:cNvSpPr>
          <p:nvPr>
            <p:ph idx="1"/>
          </p:nvPr>
        </p:nvSpPr>
        <p:spPr/>
        <p:txBody>
          <a:bodyPr/>
          <a:lstStyle/>
          <a:p>
            <a:r>
              <a:rPr lang="en-US" dirty="0"/>
              <a:t>Node.js has a simple module and dependencies loading system. </a:t>
            </a:r>
          </a:p>
          <a:p>
            <a:r>
              <a:rPr lang="en-US" dirty="0"/>
              <a:t>Unix philosophy -&gt; Node philosophy</a:t>
            </a:r>
          </a:p>
          <a:p>
            <a:pPr lvl="1"/>
            <a:r>
              <a:rPr lang="en-US" dirty="0"/>
              <a:t>Write programs that do one thing and do it well -&gt; Write modules that do one thing and do it well.</a:t>
            </a:r>
          </a:p>
          <a:p>
            <a:pPr marL="0" indent="0">
              <a:buNone/>
            </a:pPr>
            <a:endParaRPr lang="en-US" dirty="0"/>
          </a:p>
        </p:txBody>
      </p:sp>
    </p:spTree>
    <p:extLst>
      <p:ext uri="{BB962C8B-B14F-4D97-AF65-F5344CB8AC3E}">
        <p14:creationId xmlns:p14="http://schemas.microsoft.com/office/powerpoint/2010/main" val="1685046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About Node</a:t>
            </a:r>
          </a:p>
        </p:txBody>
      </p:sp>
    </p:spTree>
    <p:extLst>
      <p:ext uri="{BB962C8B-B14F-4D97-AF65-F5344CB8AC3E}">
        <p14:creationId xmlns:p14="http://schemas.microsoft.com/office/powerpoint/2010/main" val="3640189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0798" y="5074276"/>
            <a:ext cx="4796813" cy="7212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Require() Module Loading System</a:t>
            </a:r>
          </a:p>
        </p:txBody>
      </p:sp>
      <p:sp>
        <p:nvSpPr>
          <p:cNvPr id="3" name="Content Placeholder 2"/>
          <p:cNvSpPr>
            <a:spLocks noGrp="1"/>
          </p:cNvSpPr>
          <p:nvPr>
            <p:ph idx="1"/>
          </p:nvPr>
        </p:nvSpPr>
        <p:spPr/>
        <p:txBody>
          <a:bodyPr/>
          <a:lstStyle/>
          <a:p>
            <a:r>
              <a:rPr lang="en-US" dirty="0"/>
              <a:t>Call the function “require” with the path of the file or directory containing the module you would like to load.</a:t>
            </a:r>
          </a:p>
          <a:p>
            <a:r>
              <a:rPr lang="en-US" dirty="0"/>
              <a:t>Returns a variable containing all the exported functions.</a:t>
            </a:r>
          </a:p>
          <a:p>
            <a:pPr marL="0" lvl="0" indent="0">
              <a:buNone/>
            </a:pPr>
            <a:endParaRPr lang="en-US" altLang="en-US" dirty="0">
              <a:solidFill>
                <a:srgbClr val="0000FF"/>
              </a:solidFill>
              <a:latin typeface="Consolas" panose="020B0609020204030204" pitchFamily="49" charset="0"/>
              <a:cs typeface="Consolas" panose="020B0609020204030204" pitchFamily="49" charset="0"/>
            </a:endParaRPr>
          </a:p>
          <a:p>
            <a:pPr marL="0" lvl="0" indent="0">
              <a:buNone/>
            </a:pPr>
            <a:r>
              <a:rPr lang="en-US" altLang="en-US" sz="2800" dirty="0" err="1">
                <a:solidFill>
                  <a:srgbClr val="0000FF"/>
                </a:solidFill>
                <a:latin typeface="Consolas" panose="020B0609020204030204" pitchFamily="49" charset="0"/>
                <a:cs typeface="Consolas" panose="020B0609020204030204" pitchFamily="49" charset="0"/>
              </a:rPr>
              <a:t>var</a:t>
            </a:r>
            <a:r>
              <a:rPr lang="en-US" altLang="en-US" sz="2800" dirty="0">
                <a:solidFill>
                  <a:srgbClr val="000000"/>
                </a:solidFill>
                <a:latin typeface="Consolas" panose="020B0609020204030204" pitchFamily="49" charset="0"/>
                <a:cs typeface="Consolas" panose="020B0609020204030204" pitchFamily="49" charset="0"/>
              </a:rPr>
              <a:t> fs = require(</a:t>
            </a:r>
            <a:r>
              <a:rPr lang="en-US" altLang="en-US" sz="2800" dirty="0">
                <a:solidFill>
                  <a:srgbClr val="A31515"/>
                </a:solidFill>
                <a:latin typeface="Consolas" panose="020B0609020204030204" pitchFamily="49" charset="0"/>
                <a:cs typeface="Consolas" panose="020B0609020204030204" pitchFamily="49" charset="0"/>
              </a:rPr>
              <a:t>"fs"</a:t>
            </a:r>
            <a:r>
              <a:rPr lang="en-US" altLang="en-US" sz="2800" dirty="0">
                <a:solidFill>
                  <a:srgbClr val="000000"/>
                </a:solidFill>
                <a:latin typeface="Consolas" panose="020B0609020204030204" pitchFamily="49" charset="0"/>
                <a:cs typeface="Consolas" panose="020B0609020204030204" pitchFamily="49" charset="0"/>
              </a:rPr>
              <a:t>); </a:t>
            </a:r>
            <a:endParaRPr lang="en-US" altLang="en-US" sz="54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310303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Node Package Manager (NPM)</a:t>
            </a:r>
          </a:p>
        </p:txBody>
      </p:sp>
    </p:spTree>
    <p:extLst>
      <p:ext uri="{BB962C8B-B14F-4D97-AF65-F5344CB8AC3E}">
        <p14:creationId xmlns:p14="http://schemas.microsoft.com/office/powerpoint/2010/main" val="360177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NPM? </a:t>
            </a:r>
          </a:p>
        </p:txBody>
      </p:sp>
      <p:sp>
        <p:nvSpPr>
          <p:cNvPr id="3" name="Content Placeholder 2"/>
          <p:cNvSpPr>
            <a:spLocks noGrp="1"/>
          </p:cNvSpPr>
          <p:nvPr>
            <p:ph idx="1"/>
          </p:nvPr>
        </p:nvSpPr>
        <p:spPr/>
        <p:txBody>
          <a:bodyPr/>
          <a:lstStyle/>
          <a:p>
            <a:r>
              <a:rPr lang="en-US" dirty="0"/>
              <a:t>Official package manager for Node.</a:t>
            </a:r>
          </a:p>
          <a:p>
            <a:r>
              <a:rPr lang="en-US" dirty="0"/>
              <a:t>Bundled and installed automatically with the environment.</a:t>
            </a:r>
          </a:p>
          <a:p>
            <a:pPr marL="0" indent="0">
              <a:buNone/>
            </a:pPr>
            <a:endParaRPr lang="en-US" dirty="0"/>
          </a:p>
          <a:p>
            <a:pPr marL="0" indent="0">
              <a:buNone/>
            </a:pPr>
            <a:r>
              <a:rPr lang="en-US" dirty="0"/>
              <a:t>Frequent Usage:</a:t>
            </a:r>
          </a:p>
          <a:p>
            <a:r>
              <a:rPr lang="en-US" dirty="0" err="1"/>
              <a:t>npm</a:t>
            </a:r>
            <a:r>
              <a:rPr lang="en-US" dirty="0"/>
              <a:t> install </a:t>
            </a:r>
            <a:r>
              <a:rPr lang="en-US" i="1" dirty="0" err="1"/>
              <a:t>package_name</a:t>
            </a:r>
            <a:r>
              <a:rPr lang="en-US" i="1" dirty="0"/>
              <a:t> </a:t>
            </a:r>
            <a:r>
              <a:rPr lang="en-US" dirty="0"/>
              <a:t>--save </a:t>
            </a:r>
            <a:endParaRPr lang="en-US" i="1" dirty="0"/>
          </a:p>
          <a:p>
            <a:r>
              <a:rPr lang="en-US" dirty="0" err="1"/>
              <a:t>npm</a:t>
            </a:r>
            <a:r>
              <a:rPr lang="en-US" dirty="0"/>
              <a:t> update</a:t>
            </a:r>
          </a:p>
          <a:p>
            <a:pPr marL="0" indent="0">
              <a:buNone/>
            </a:pPr>
            <a:endParaRPr lang="en-US" dirty="0"/>
          </a:p>
        </p:txBody>
      </p:sp>
    </p:spTree>
    <p:extLst>
      <p:ext uri="{BB962C8B-B14F-4D97-AF65-F5344CB8AC3E}">
        <p14:creationId xmlns:p14="http://schemas.microsoft.com/office/powerpoint/2010/main" val="387868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a:t>
            </a:r>
            <a:r>
              <a:rPr lang="en-US" dirty="0" err="1"/>
              <a:t>package.json</a:t>
            </a:r>
            <a:r>
              <a:rPr lang="en-US" dirty="0"/>
              <a:t>?</a:t>
            </a:r>
          </a:p>
        </p:txBody>
      </p:sp>
      <p:sp>
        <p:nvSpPr>
          <p:cNvPr id="5" name="Rectangle 2"/>
          <p:cNvSpPr>
            <a:spLocks noGrp="1" noChangeArrowheads="1"/>
          </p:cNvSpPr>
          <p:nvPr>
            <p:ph idx="1"/>
          </p:nvPr>
        </p:nvSpPr>
        <p:spPr bwMode="auto">
          <a:xfrm>
            <a:off x="560798" y="2091959"/>
            <a:ext cx="7321235" cy="3785652"/>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a:ln>
                  <a:noFill/>
                </a:ln>
                <a:solidFill>
                  <a:srgbClr val="2E75B6"/>
                </a:solidFill>
                <a:effectLst/>
                <a:latin typeface="Consolas" panose="020B0609020204030204" pitchFamily="49" charset="0"/>
                <a:cs typeface="Consolas" panose="020B0609020204030204" pitchFamily="49" charset="0"/>
              </a:rPr>
              <a:t>"name"</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"Node101"</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a:ln>
                  <a:noFill/>
                </a:ln>
                <a:solidFill>
                  <a:srgbClr val="2E75B6"/>
                </a:solidFill>
                <a:effectLst/>
                <a:latin typeface="Consolas" panose="020B0609020204030204" pitchFamily="49" charset="0"/>
                <a:cs typeface="Consolas" panose="020B0609020204030204" pitchFamily="49" charset="0"/>
              </a:rPr>
              <a:t>"version"</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"0.1.0"</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lvl="0" indent="0" eaLnBrk="0" fontAlgn="base" hangingPunct="0">
              <a:lnSpc>
                <a:spcPct val="100000"/>
              </a:lnSpc>
              <a:spcBef>
                <a:spcPct val="0"/>
              </a:spcBef>
              <a:spcAft>
                <a:spcPct val="0"/>
              </a:spcAft>
              <a:buNone/>
            </a:pP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a:ln>
                  <a:noFill/>
                </a:ln>
                <a:solidFill>
                  <a:srgbClr val="2E75B6"/>
                </a:solidFill>
                <a:effectLst/>
                <a:latin typeface="Consolas" panose="020B0609020204030204" pitchFamily="49" charset="0"/>
                <a:cs typeface="Consolas" panose="020B0609020204030204" pitchFamily="49" charset="0"/>
              </a:rPr>
              <a:t>"description"</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lang="en-US" altLang="en-US" sz="2400" dirty="0">
                <a:solidFill>
                  <a:srgbClr val="A31515"/>
                </a:solidFill>
                <a:latin typeface="Consolas" panose="020B0609020204030204" pitchFamily="49" charset="0"/>
                <a:cs typeface="Consolas" panose="020B0609020204030204" pitchFamily="49" charset="0"/>
              </a:rPr>
              <a:t>“MVA Presentation Code</a:t>
            </a:r>
            <a:r>
              <a:rPr kumimoji="0" lang="en-US" altLang="en-US" sz="24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a:ln>
                  <a:noFill/>
                </a:ln>
                <a:solidFill>
                  <a:srgbClr val="2E75B6"/>
                </a:solidFill>
                <a:effectLst/>
                <a:latin typeface="Consolas" panose="020B0609020204030204" pitchFamily="49" charset="0"/>
                <a:cs typeface="Consolas" panose="020B0609020204030204" pitchFamily="49" charset="0"/>
              </a:rPr>
              <a:t>"main"</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"1_hello_world.js"</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a:ln>
                  <a:noFill/>
                </a:ln>
                <a:solidFill>
                  <a:srgbClr val="2E75B6"/>
                </a:solidFill>
                <a:effectLst/>
                <a:latin typeface="Consolas" panose="020B0609020204030204" pitchFamily="49" charset="0"/>
                <a:cs typeface="Consolas" panose="020B0609020204030204" pitchFamily="49" charset="0"/>
              </a:rPr>
              <a:t>"author"</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a:ln>
                  <a:noFill/>
                </a:ln>
                <a:solidFill>
                  <a:srgbClr val="2E75B6"/>
                </a:solidFill>
                <a:effectLst/>
                <a:latin typeface="Consolas" panose="020B0609020204030204" pitchFamily="49" charset="0"/>
                <a:cs typeface="Consolas" panose="020B0609020204030204" pitchFamily="49" charset="0"/>
              </a:rPr>
              <a:t>"name"</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"Rami Sayar"</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lvl="0" indent="0" eaLnBrk="0" fontAlgn="base" hangingPunct="0">
              <a:lnSpc>
                <a:spcPct val="100000"/>
              </a:lnSpc>
              <a:spcBef>
                <a:spcPct val="0"/>
              </a:spcBef>
              <a:spcAft>
                <a:spcPct val="0"/>
              </a:spcAft>
              <a:buNone/>
            </a:pP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a:ln>
                  <a:noFill/>
                </a:ln>
                <a:solidFill>
                  <a:srgbClr val="2E75B6"/>
                </a:solidFill>
                <a:effectLst/>
                <a:latin typeface="Consolas" panose="020B0609020204030204" pitchFamily="49" charset="0"/>
                <a:cs typeface="Consolas" panose="020B0609020204030204" pitchFamily="49" charset="0"/>
              </a:rPr>
              <a:t>"email"</a:t>
            </a: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lang="en-US" altLang="en-US" sz="2400" dirty="0">
                <a:solidFill>
                  <a:srgbClr val="A31515"/>
                </a:solidFill>
                <a:latin typeface="Consolas" panose="020B0609020204030204" pitchFamily="49" charset="0"/>
                <a:cs typeface="Consolas" panose="020B0609020204030204" pitchFamily="49" charset="0"/>
              </a:rPr>
              <a:t>""</a:t>
            </a:r>
            <a:endParaRPr kumimoji="0" lang="en-US" altLang="en-US" sz="24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0490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 NPM Modules</a:t>
            </a:r>
          </a:p>
        </p:txBody>
      </p:sp>
      <p:sp>
        <p:nvSpPr>
          <p:cNvPr id="3" name="Content Placeholder 2"/>
          <p:cNvSpPr>
            <a:spLocks noGrp="1"/>
          </p:cNvSpPr>
          <p:nvPr>
            <p:ph idx="1"/>
          </p:nvPr>
        </p:nvSpPr>
        <p:spPr/>
        <p:txBody>
          <a:bodyPr>
            <a:normAutofit fontScale="92500" lnSpcReduction="20000"/>
          </a:bodyPr>
          <a:lstStyle/>
          <a:p>
            <a:pPr marL="0" indent="0">
              <a:buNone/>
            </a:pPr>
            <a:r>
              <a:rPr lang="en-US" sz="2800" b="1" dirty="0"/>
              <a:t>Most Depended Upon</a:t>
            </a:r>
          </a:p>
          <a:p>
            <a:r>
              <a:rPr lang="en-US" sz="2800" dirty="0"/>
              <a:t>underscore</a:t>
            </a:r>
          </a:p>
          <a:p>
            <a:r>
              <a:rPr lang="en-US" sz="2800" dirty="0" err="1"/>
              <a:t>async</a:t>
            </a:r>
            <a:endParaRPr lang="en-US" sz="2800" dirty="0"/>
          </a:p>
          <a:p>
            <a:r>
              <a:rPr lang="en-US" sz="2800" dirty="0"/>
              <a:t>request</a:t>
            </a:r>
          </a:p>
          <a:p>
            <a:r>
              <a:rPr lang="en-US" sz="2800" dirty="0" err="1"/>
              <a:t>lodash</a:t>
            </a:r>
            <a:endParaRPr lang="en-US" sz="2800" dirty="0"/>
          </a:p>
          <a:p>
            <a:r>
              <a:rPr lang="en-US" sz="2800" dirty="0"/>
              <a:t>commander</a:t>
            </a:r>
          </a:p>
          <a:p>
            <a:r>
              <a:rPr lang="en-US" sz="2800" dirty="0"/>
              <a:t>express</a:t>
            </a:r>
          </a:p>
          <a:p>
            <a:r>
              <a:rPr lang="en-US" sz="2800" dirty="0"/>
              <a:t>bluebird</a:t>
            </a:r>
          </a:p>
          <a:p>
            <a:r>
              <a:rPr lang="en-US" sz="2800" dirty="0"/>
              <a:t>chalk</a:t>
            </a:r>
          </a:p>
          <a:p>
            <a:r>
              <a:rPr lang="en-US" sz="2800" dirty="0"/>
              <a:t>debug</a:t>
            </a:r>
            <a:endParaRPr lang="en-US" dirty="0"/>
          </a:p>
        </p:txBody>
      </p:sp>
    </p:spTree>
    <p:extLst>
      <p:ext uri="{BB962C8B-B14F-4D97-AF65-F5344CB8AC3E}">
        <p14:creationId xmlns:p14="http://schemas.microsoft.com/office/powerpoint/2010/main" val="147479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it work? </a:t>
            </a:r>
          </a:p>
        </p:txBody>
      </p:sp>
      <p:sp>
        <p:nvSpPr>
          <p:cNvPr id="3" name="Content Placeholder 2"/>
          <p:cNvSpPr>
            <a:spLocks noGrp="1"/>
          </p:cNvSpPr>
          <p:nvPr>
            <p:ph idx="1"/>
          </p:nvPr>
        </p:nvSpPr>
        <p:spPr/>
        <p:txBody>
          <a:bodyPr>
            <a:normAutofit fontScale="92500"/>
          </a:bodyPr>
          <a:lstStyle/>
          <a:p>
            <a:r>
              <a:rPr lang="en-US" dirty="0"/>
              <a:t>Reads </a:t>
            </a:r>
            <a:r>
              <a:rPr lang="en-US" dirty="0" err="1"/>
              <a:t>package.json</a:t>
            </a:r>
            <a:endParaRPr lang="en-US" dirty="0"/>
          </a:p>
          <a:p>
            <a:r>
              <a:rPr lang="en-US" dirty="0"/>
              <a:t>Installs the dependencies in the local </a:t>
            </a:r>
            <a:r>
              <a:rPr lang="en-US" dirty="0" err="1"/>
              <a:t>node_modules</a:t>
            </a:r>
            <a:r>
              <a:rPr lang="en-US" dirty="0"/>
              <a:t> folder</a:t>
            </a:r>
          </a:p>
          <a:p>
            <a:r>
              <a:rPr lang="en-US" dirty="0"/>
              <a:t>In global mode, it makes a node module accessible to all.</a:t>
            </a:r>
          </a:p>
          <a:p>
            <a:endParaRPr lang="en-US" dirty="0"/>
          </a:p>
          <a:p>
            <a:r>
              <a:rPr lang="en-US" dirty="0"/>
              <a:t>Can install from a folder, </a:t>
            </a:r>
            <a:r>
              <a:rPr lang="en-US" dirty="0" err="1"/>
              <a:t>tarball</a:t>
            </a:r>
            <a:r>
              <a:rPr lang="en-US" dirty="0"/>
              <a:t>, web, etc… </a:t>
            </a:r>
          </a:p>
          <a:p>
            <a:r>
              <a:rPr lang="en-US" dirty="0"/>
              <a:t>Can specify </a:t>
            </a:r>
            <a:r>
              <a:rPr lang="en-US" dirty="0" err="1"/>
              <a:t>dev</a:t>
            </a:r>
            <a:r>
              <a:rPr lang="en-US" dirty="0"/>
              <a:t> or optional dependencies. </a:t>
            </a:r>
          </a:p>
          <a:p>
            <a:pPr marL="0" indent="0">
              <a:buNone/>
            </a:pPr>
            <a:endParaRPr lang="en-US" dirty="0"/>
          </a:p>
        </p:txBody>
      </p:sp>
    </p:spTree>
    <p:extLst>
      <p:ext uri="{BB962C8B-B14F-4D97-AF65-F5344CB8AC3E}">
        <p14:creationId xmlns:p14="http://schemas.microsoft.com/office/powerpoint/2010/main" val="3719254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Async</a:t>
            </a:r>
            <a:r>
              <a:rPr lang="en-US" dirty="0"/>
              <a:t> Module</a:t>
            </a:r>
          </a:p>
        </p:txBody>
      </p:sp>
      <p:sp>
        <p:nvSpPr>
          <p:cNvPr id="3" name="Content Placeholder 2"/>
          <p:cNvSpPr>
            <a:spLocks noGrp="1"/>
          </p:cNvSpPr>
          <p:nvPr>
            <p:ph idx="1"/>
          </p:nvPr>
        </p:nvSpPr>
        <p:spPr>
          <a:xfrm>
            <a:off x="7283569" y="1399462"/>
            <a:ext cx="4357051" cy="5170646"/>
          </a:xfrm>
        </p:spPr>
        <p:txBody>
          <a:bodyPr>
            <a:normAutofit/>
          </a:bodyPr>
          <a:lstStyle/>
          <a:p>
            <a:pPr marL="0" indent="0">
              <a:buNone/>
            </a:pPr>
            <a:r>
              <a:rPr lang="en-US" dirty="0" err="1"/>
              <a:t>Async</a:t>
            </a:r>
            <a:r>
              <a:rPr lang="en-US" dirty="0"/>
              <a:t> is a utility module which provides straight-forward, powerful functions for working with asynchronous JavaScript.</a:t>
            </a:r>
          </a:p>
          <a:p>
            <a:pPr marL="0" indent="0">
              <a:buNone/>
            </a:pPr>
            <a:endParaRPr lang="en-US" sz="1800" dirty="0"/>
          </a:p>
          <a:p>
            <a:pPr marL="0" indent="0">
              <a:buNone/>
            </a:pPr>
            <a:endParaRPr lang="en-US" dirty="0"/>
          </a:p>
          <a:p>
            <a:endParaRPr lang="en-US" dirty="0"/>
          </a:p>
          <a:p>
            <a:endParaRPr lang="en-US" dirty="0"/>
          </a:p>
          <a:p>
            <a:pPr marL="0" indent="0">
              <a:buNone/>
            </a:pPr>
            <a:endParaRPr lang="en-US" dirty="0"/>
          </a:p>
        </p:txBody>
      </p:sp>
      <p:sp>
        <p:nvSpPr>
          <p:cNvPr id="4" name="TextBox 3"/>
          <p:cNvSpPr txBox="1"/>
          <p:nvPr/>
        </p:nvSpPr>
        <p:spPr>
          <a:xfrm>
            <a:off x="560798" y="1399462"/>
            <a:ext cx="6586977" cy="517064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lvl="0"/>
            <a:r>
              <a:rPr lang="en-US" altLang="en-US" sz="1600" dirty="0" err="1">
                <a:solidFill>
                  <a:srgbClr val="000000"/>
                </a:solidFill>
                <a:latin typeface="Consolas" panose="020B0609020204030204" pitchFamily="49" charset="0"/>
                <a:cs typeface="Consolas" panose="020B0609020204030204" pitchFamily="49" charset="0"/>
              </a:rPr>
              <a:t>async.map</a:t>
            </a:r>
            <a:r>
              <a:rPr lang="en-US" altLang="en-US" sz="1600" dirty="0">
                <a:solidFill>
                  <a:srgbClr val="000000"/>
                </a:solidFill>
                <a:latin typeface="Consolas" panose="020B0609020204030204" pitchFamily="49" charset="0"/>
                <a:cs typeface="Consolas" panose="020B0609020204030204" pitchFamily="49" charset="0"/>
              </a:rPr>
              <a:t>(</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a:solidFill>
                  <a:srgbClr val="A31515"/>
                </a:solidFill>
                <a:latin typeface="Consolas" panose="020B0609020204030204" pitchFamily="49" charset="0"/>
                <a:cs typeface="Consolas" panose="020B0609020204030204" pitchFamily="49" charset="0"/>
              </a:rPr>
              <a:t>'file1'</a:t>
            </a:r>
            <a:r>
              <a:rPr lang="en-US" altLang="en-US" sz="1600" dirty="0">
                <a:solidFill>
                  <a:srgbClr val="000000"/>
                </a:solidFill>
                <a:latin typeface="Consolas" panose="020B0609020204030204" pitchFamily="49" charset="0"/>
                <a:cs typeface="Consolas" panose="020B0609020204030204" pitchFamily="49" charset="0"/>
              </a:rPr>
              <a:t>,</a:t>
            </a:r>
            <a:r>
              <a:rPr lang="en-US" altLang="en-US" sz="1600" dirty="0">
                <a:solidFill>
                  <a:srgbClr val="A31515"/>
                </a:solidFill>
                <a:latin typeface="Consolas" panose="020B0609020204030204" pitchFamily="49" charset="0"/>
                <a:cs typeface="Consolas" panose="020B0609020204030204" pitchFamily="49" charset="0"/>
              </a:rPr>
              <a:t>'file2'</a:t>
            </a:r>
            <a:r>
              <a:rPr lang="en-US" altLang="en-US" sz="1600" dirty="0">
                <a:solidFill>
                  <a:srgbClr val="000000"/>
                </a:solidFill>
                <a:latin typeface="Consolas" panose="020B0609020204030204" pitchFamily="49" charset="0"/>
                <a:cs typeface="Consolas" panose="020B0609020204030204" pitchFamily="49" charset="0"/>
              </a:rPr>
              <a:t>,</a:t>
            </a:r>
            <a:r>
              <a:rPr lang="en-US" altLang="en-US" sz="1600" dirty="0">
                <a:solidFill>
                  <a:srgbClr val="A31515"/>
                </a:solidFill>
                <a:latin typeface="Consolas" panose="020B0609020204030204" pitchFamily="49" charset="0"/>
                <a:cs typeface="Consolas" panose="020B0609020204030204" pitchFamily="49" charset="0"/>
              </a:rPr>
              <a:t>'file3'</a:t>
            </a:r>
            <a:r>
              <a:rPr lang="en-US" altLang="en-US" sz="1600" dirty="0">
                <a:solidFill>
                  <a:srgbClr val="000000"/>
                </a:solidFill>
                <a:latin typeface="Consolas" panose="020B0609020204030204" pitchFamily="49" charset="0"/>
                <a:cs typeface="Consolas" panose="020B0609020204030204" pitchFamily="49" charset="0"/>
              </a:rPr>
              <a:t>],</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err="1">
                <a:solidFill>
                  <a:srgbClr val="000000"/>
                </a:solidFill>
                <a:latin typeface="Consolas" panose="020B0609020204030204" pitchFamily="49" charset="0"/>
                <a:cs typeface="Consolas" panose="020B0609020204030204" pitchFamily="49" charset="0"/>
              </a:rPr>
              <a:t>fs.stat</a:t>
            </a:r>
            <a:r>
              <a:rPr lang="en-US" altLang="en-US" sz="1600" dirty="0">
                <a:solidFill>
                  <a:srgbClr val="000000"/>
                </a:solidFill>
                <a:latin typeface="Consolas" panose="020B0609020204030204" pitchFamily="49" charset="0"/>
                <a:cs typeface="Consolas" panose="020B0609020204030204" pitchFamily="49" charset="0"/>
              </a:rPr>
              <a:t>,</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a:solidFill>
                  <a:srgbClr val="0000FF"/>
                </a:solidFill>
                <a:latin typeface="Consolas" panose="020B0609020204030204" pitchFamily="49" charset="0"/>
                <a:cs typeface="Consolas" panose="020B0609020204030204" pitchFamily="49" charset="0"/>
              </a:rPr>
              <a:t>function</a:t>
            </a:r>
            <a:r>
              <a:rPr lang="en-US" altLang="en-US" sz="1600" dirty="0">
                <a:solidFill>
                  <a:srgbClr val="000000"/>
                </a:solidFill>
                <a:latin typeface="Consolas" panose="020B0609020204030204" pitchFamily="49" charset="0"/>
                <a:cs typeface="Consolas" panose="020B0609020204030204" pitchFamily="49" charset="0"/>
              </a:rPr>
              <a:t> (err, results) {</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a:solidFill>
                  <a:srgbClr val="008000"/>
                </a:solidFill>
                <a:latin typeface="Consolas" panose="020B0609020204030204" pitchFamily="49" charset="0"/>
                <a:cs typeface="Consolas" panose="020B0609020204030204" pitchFamily="49" charset="0"/>
              </a:rPr>
              <a:t>// results is now an array of stats for each file</a:t>
            </a:r>
            <a:r>
              <a:rPr lang="en-US" altLang="en-US" sz="1600" dirty="0">
                <a:solidFill>
                  <a:srgbClr val="000000"/>
                </a:solidFill>
                <a:latin typeface="Consolas" panose="020B0609020204030204" pitchFamily="49" charset="0"/>
                <a:cs typeface="Consolas" panose="020B0609020204030204" pitchFamily="49" charset="0"/>
              </a:rPr>
              <a:t> </a:t>
            </a:r>
          </a:p>
          <a:p>
            <a:pPr lvl="0"/>
            <a:r>
              <a:rPr lang="en-US" altLang="en-US" sz="1600" dirty="0">
                <a:solidFill>
                  <a:srgbClr val="000000"/>
                </a:solidFill>
                <a:latin typeface="Consolas" panose="020B0609020204030204" pitchFamily="49" charset="0"/>
                <a:cs typeface="Consolas" panose="020B0609020204030204" pitchFamily="49" charset="0"/>
              </a:rPr>
              <a:t>});</a:t>
            </a:r>
          </a:p>
          <a:p>
            <a:pPr lvl="0"/>
            <a:r>
              <a:rPr lang="en-US" altLang="en-US" sz="1600" dirty="0" err="1">
                <a:solidFill>
                  <a:srgbClr val="000000"/>
                </a:solidFill>
                <a:latin typeface="Consolas" panose="020B0609020204030204" pitchFamily="49" charset="0"/>
                <a:cs typeface="Consolas" panose="020B0609020204030204" pitchFamily="49" charset="0"/>
              </a:rPr>
              <a:t>async.filter</a:t>
            </a:r>
            <a:r>
              <a:rPr lang="en-US" altLang="en-US" sz="1600" dirty="0">
                <a:solidFill>
                  <a:srgbClr val="000000"/>
                </a:solidFill>
                <a:latin typeface="Consolas" panose="020B0609020204030204" pitchFamily="49" charset="0"/>
                <a:cs typeface="Consolas" panose="020B0609020204030204" pitchFamily="49" charset="0"/>
              </a:rPr>
              <a:t>(</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a:solidFill>
                  <a:srgbClr val="A31515"/>
                </a:solidFill>
                <a:latin typeface="Consolas" panose="020B0609020204030204" pitchFamily="49" charset="0"/>
                <a:cs typeface="Consolas" panose="020B0609020204030204" pitchFamily="49" charset="0"/>
              </a:rPr>
              <a:t>'file1'</a:t>
            </a:r>
            <a:r>
              <a:rPr lang="en-US" altLang="en-US" sz="1600" dirty="0">
                <a:solidFill>
                  <a:srgbClr val="000000"/>
                </a:solidFill>
                <a:latin typeface="Consolas" panose="020B0609020204030204" pitchFamily="49" charset="0"/>
                <a:cs typeface="Consolas" panose="020B0609020204030204" pitchFamily="49" charset="0"/>
              </a:rPr>
              <a:t>,</a:t>
            </a:r>
            <a:r>
              <a:rPr lang="en-US" altLang="en-US" sz="1600" dirty="0">
                <a:solidFill>
                  <a:srgbClr val="A31515"/>
                </a:solidFill>
                <a:latin typeface="Consolas" panose="020B0609020204030204" pitchFamily="49" charset="0"/>
                <a:cs typeface="Consolas" panose="020B0609020204030204" pitchFamily="49" charset="0"/>
              </a:rPr>
              <a:t>'file2'</a:t>
            </a:r>
            <a:r>
              <a:rPr lang="en-US" altLang="en-US" sz="1600" dirty="0">
                <a:solidFill>
                  <a:srgbClr val="000000"/>
                </a:solidFill>
                <a:latin typeface="Consolas" panose="020B0609020204030204" pitchFamily="49" charset="0"/>
                <a:cs typeface="Consolas" panose="020B0609020204030204" pitchFamily="49" charset="0"/>
              </a:rPr>
              <a:t>,</a:t>
            </a:r>
            <a:r>
              <a:rPr lang="en-US" altLang="en-US" sz="1600" dirty="0">
                <a:solidFill>
                  <a:srgbClr val="A31515"/>
                </a:solidFill>
                <a:latin typeface="Consolas" panose="020B0609020204030204" pitchFamily="49" charset="0"/>
                <a:cs typeface="Consolas" panose="020B0609020204030204" pitchFamily="49" charset="0"/>
              </a:rPr>
              <a:t>'file3'</a:t>
            </a:r>
            <a:r>
              <a:rPr lang="en-US" altLang="en-US" sz="1600" dirty="0">
                <a:solidFill>
                  <a:srgbClr val="000000"/>
                </a:solidFill>
                <a:latin typeface="Consolas" panose="020B0609020204030204" pitchFamily="49" charset="0"/>
                <a:cs typeface="Consolas" panose="020B0609020204030204" pitchFamily="49" charset="0"/>
              </a:rPr>
              <a:t>],</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err="1">
                <a:solidFill>
                  <a:srgbClr val="000000"/>
                </a:solidFill>
                <a:latin typeface="Consolas" panose="020B0609020204030204" pitchFamily="49" charset="0"/>
                <a:cs typeface="Consolas" panose="020B0609020204030204" pitchFamily="49" charset="0"/>
              </a:rPr>
              <a:t>fs.exists</a:t>
            </a:r>
            <a:r>
              <a:rPr lang="en-US" altLang="en-US" sz="1600" dirty="0">
                <a:solidFill>
                  <a:srgbClr val="000000"/>
                </a:solidFill>
                <a:latin typeface="Consolas" panose="020B0609020204030204" pitchFamily="49" charset="0"/>
                <a:cs typeface="Consolas" panose="020B0609020204030204" pitchFamily="49" charset="0"/>
              </a:rPr>
              <a:t>,</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a:solidFill>
                  <a:srgbClr val="0000FF"/>
                </a:solidFill>
                <a:latin typeface="Consolas" panose="020B0609020204030204" pitchFamily="49" charset="0"/>
                <a:cs typeface="Consolas" panose="020B0609020204030204" pitchFamily="49" charset="0"/>
              </a:rPr>
              <a:t>function</a:t>
            </a:r>
            <a:r>
              <a:rPr lang="en-US" altLang="en-US" sz="1600" dirty="0">
                <a:solidFill>
                  <a:srgbClr val="000000"/>
                </a:solidFill>
                <a:latin typeface="Consolas" panose="020B0609020204030204" pitchFamily="49" charset="0"/>
                <a:cs typeface="Consolas" panose="020B0609020204030204" pitchFamily="49" charset="0"/>
              </a:rPr>
              <a:t> (results) {     </a:t>
            </a:r>
          </a:p>
          <a:p>
            <a:pPr lvl="0"/>
            <a:r>
              <a:rPr lang="en-US" altLang="en-US" sz="1600" dirty="0">
                <a:solidFill>
                  <a:srgbClr val="008000"/>
                </a:solidFill>
                <a:latin typeface="Consolas" panose="020B0609020204030204" pitchFamily="49" charset="0"/>
                <a:cs typeface="Consolas" panose="020B0609020204030204" pitchFamily="49" charset="0"/>
              </a:rPr>
              <a:t>     // results now equals an array of the existing files</a:t>
            </a:r>
            <a:r>
              <a:rPr lang="en-US" altLang="en-US" sz="1600" dirty="0">
                <a:solidFill>
                  <a:srgbClr val="000000"/>
                </a:solidFill>
                <a:latin typeface="Consolas" panose="020B0609020204030204" pitchFamily="49" charset="0"/>
                <a:cs typeface="Consolas" panose="020B0609020204030204" pitchFamily="49" charset="0"/>
              </a:rPr>
              <a:t> </a:t>
            </a:r>
          </a:p>
          <a:p>
            <a:pPr lvl="0"/>
            <a:r>
              <a:rPr lang="en-US" altLang="en-US" sz="1600" dirty="0">
                <a:solidFill>
                  <a:srgbClr val="000000"/>
                </a:solidFill>
                <a:latin typeface="Consolas" panose="020B0609020204030204" pitchFamily="49" charset="0"/>
                <a:cs typeface="Consolas" panose="020B0609020204030204" pitchFamily="49" charset="0"/>
              </a:rPr>
              <a:t>}); </a:t>
            </a:r>
          </a:p>
          <a:p>
            <a:pPr lvl="0"/>
            <a:r>
              <a:rPr lang="en-US" altLang="en-US" sz="1600" dirty="0" err="1">
                <a:solidFill>
                  <a:srgbClr val="000000"/>
                </a:solidFill>
                <a:latin typeface="Consolas" panose="020B0609020204030204" pitchFamily="49" charset="0"/>
                <a:cs typeface="Consolas" panose="020B0609020204030204" pitchFamily="49" charset="0"/>
              </a:rPr>
              <a:t>async.parallel</a:t>
            </a:r>
            <a:r>
              <a:rPr lang="en-US" altLang="en-US" sz="1600" dirty="0">
                <a:solidFill>
                  <a:srgbClr val="000000"/>
                </a:solidFill>
                <a:latin typeface="Consolas" panose="020B0609020204030204" pitchFamily="49" charset="0"/>
                <a:cs typeface="Consolas" panose="020B0609020204030204" pitchFamily="49" charset="0"/>
              </a:rPr>
              <a:t>([</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a:solidFill>
                  <a:srgbClr val="0000FF"/>
                </a:solidFill>
                <a:latin typeface="Consolas" panose="020B0609020204030204" pitchFamily="49" charset="0"/>
                <a:cs typeface="Consolas" panose="020B0609020204030204" pitchFamily="49" charset="0"/>
              </a:rPr>
              <a:t>function</a:t>
            </a:r>
            <a:r>
              <a:rPr lang="en-US" altLang="en-US" sz="1600" dirty="0">
                <a:solidFill>
                  <a:srgbClr val="000000"/>
                </a:solidFill>
                <a:latin typeface="Consolas" panose="020B0609020204030204" pitchFamily="49" charset="0"/>
                <a:cs typeface="Consolas" panose="020B0609020204030204" pitchFamily="49" charset="0"/>
              </a:rPr>
              <a:t> () {  },</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a:solidFill>
                  <a:srgbClr val="0000FF"/>
                </a:solidFill>
                <a:latin typeface="Consolas" panose="020B0609020204030204" pitchFamily="49" charset="0"/>
                <a:cs typeface="Consolas" panose="020B0609020204030204" pitchFamily="49" charset="0"/>
              </a:rPr>
              <a:t>function</a:t>
            </a:r>
            <a:r>
              <a:rPr lang="en-US" altLang="en-US" sz="1600" dirty="0">
                <a:solidFill>
                  <a:srgbClr val="000000"/>
                </a:solidFill>
                <a:latin typeface="Consolas" panose="020B0609020204030204" pitchFamily="49" charset="0"/>
                <a:cs typeface="Consolas" panose="020B0609020204030204" pitchFamily="49" charset="0"/>
              </a:rPr>
              <a:t> () {  }</a:t>
            </a:r>
          </a:p>
          <a:p>
            <a:pPr lvl="0"/>
            <a:r>
              <a:rPr lang="en-US" altLang="en-US" sz="1600" dirty="0">
                <a:solidFill>
                  <a:srgbClr val="000000"/>
                </a:solidFill>
                <a:latin typeface="Consolas" panose="020B0609020204030204" pitchFamily="49" charset="0"/>
                <a:cs typeface="Consolas" panose="020B0609020204030204" pitchFamily="49" charset="0"/>
              </a:rPr>
              <a:t>], callback);</a:t>
            </a:r>
          </a:p>
          <a:p>
            <a:pPr lvl="0"/>
            <a:r>
              <a:rPr lang="en-US" altLang="en-US" sz="1600" dirty="0" err="1">
                <a:solidFill>
                  <a:srgbClr val="000000"/>
                </a:solidFill>
                <a:latin typeface="Consolas" panose="020B0609020204030204" pitchFamily="49" charset="0"/>
                <a:cs typeface="Consolas" panose="020B0609020204030204" pitchFamily="49" charset="0"/>
              </a:rPr>
              <a:t>async.series</a:t>
            </a:r>
            <a:r>
              <a:rPr lang="en-US" altLang="en-US" sz="1600" dirty="0">
                <a:solidFill>
                  <a:srgbClr val="000000"/>
                </a:solidFill>
                <a:latin typeface="Consolas" panose="020B0609020204030204" pitchFamily="49" charset="0"/>
                <a:cs typeface="Consolas" panose="020B0609020204030204" pitchFamily="49" charset="0"/>
              </a:rPr>
              <a:t>([</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a:solidFill>
                  <a:srgbClr val="0000FF"/>
                </a:solidFill>
                <a:latin typeface="Consolas" panose="020B0609020204030204" pitchFamily="49" charset="0"/>
                <a:cs typeface="Consolas" panose="020B0609020204030204" pitchFamily="49" charset="0"/>
              </a:rPr>
              <a:t>function</a:t>
            </a:r>
            <a:r>
              <a:rPr lang="en-US" altLang="en-US" sz="1600" dirty="0">
                <a:solidFill>
                  <a:srgbClr val="000000"/>
                </a:solidFill>
                <a:latin typeface="Consolas" panose="020B0609020204030204" pitchFamily="49" charset="0"/>
                <a:cs typeface="Consolas" panose="020B0609020204030204" pitchFamily="49" charset="0"/>
              </a:rPr>
              <a:t> () {  },</a:t>
            </a:r>
          </a:p>
          <a:p>
            <a:pPr lvl="0"/>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a:solidFill>
                  <a:srgbClr val="0000FF"/>
                </a:solidFill>
                <a:latin typeface="Consolas" panose="020B0609020204030204" pitchFamily="49" charset="0"/>
                <a:cs typeface="Consolas" panose="020B0609020204030204" pitchFamily="49" charset="0"/>
              </a:rPr>
              <a:t>function</a:t>
            </a:r>
            <a:r>
              <a:rPr lang="en-US" altLang="en-US" sz="1600" dirty="0">
                <a:solidFill>
                  <a:srgbClr val="000000"/>
                </a:solidFill>
                <a:latin typeface="Consolas" panose="020B0609020204030204" pitchFamily="49" charset="0"/>
                <a:cs typeface="Consolas" panose="020B0609020204030204" pitchFamily="49" charset="0"/>
              </a:rPr>
              <a:t> () {  }</a:t>
            </a:r>
          </a:p>
          <a:p>
            <a:pPr lvl="0"/>
            <a:r>
              <a:rPr lang="en-US" altLang="en-US" sz="1600" dirty="0">
                <a:solidFill>
                  <a:srgbClr val="000000"/>
                </a:solidFill>
                <a:latin typeface="Consolas" panose="020B0609020204030204" pitchFamily="49" charset="0"/>
                <a:cs typeface="Consolas" panose="020B0609020204030204" pitchFamily="49" charset="0"/>
              </a:rPr>
              <a:t>]);</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3981174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0798" y="3593205"/>
            <a:ext cx="11079822" cy="22151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Request Module</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Request is designed to be the simplest way possible to make http calls. It supports HTTPS, streaming and follows redirects by default.</a:t>
            </a:r>
          </a:p>
          <a:p>
            <a:pPr marL="0" indent="0">
              <a:buNone/>
            </a:pPr>
            <a:endParaRPr lang="en-US" dirty="0"/>
          </a:p>
          <a:p>
            <a:pPr marL="0" lvl="0" indent="0">
              <a:lnSpc>
                <a:spcPct val="110000"/>
              </a:lnSpc>
              <a:spcBef>
                <a:spcPts val="0"/>
              </a:spcBef>
              <a:buNone/>
            </a:pPr>
            <a:r>
              <a:rPr lang="en-US" altLang="en-US" sz="2400" dirty="0" err="1">
                <a:solidFill>
                  <a:srgbClr val="0000FF"/>
                </a:solidFill>
                <a:latin typeface="Consolas" panose="020B0609020204030204" pitchFamily="49" charset="0"/>
                <a:cs typeface="Consolas" panose="020B0609020204030204" pitchFamily="49" charset="0"/>
              </a:rPr>
              <a:t>var</a:t>
            </a:r>
            <a:r>
              <a:rPr lang="en-US" altLang="en-US" sz="2400" dirty="0">
                <a:solidFill>
                  <a:srgbClr val="000000"/>
                </a:solidFill>
                <a:latin typeface="Consolas" panose="020B0609020204030204" pitchFamily="49" charset="0"/>
                <a:cs typeface="Consolas" panose="020B0609020204030204" pitchFamily="49" charset="0"/>
              </a:rPr>
              <a:t> request = require(</a:t>
            </a:r>
            <a:r>
              <a:rPr lang="en-US" altLang="en-US" sz="2400" dirty="0">
                <a:solidFill>
                  <a:srgbClr val="A31515"/>
                </a:solidFill>
                <a:latin typeface="Consolas" panose="020B0609020204030204" pitchFamily="49" charset="0"/>
                <a:cs typeface="Consolas" panose="020B0609020204030204" pitchFamily="49" charset="0"/>
              </a:rPr>
              <a:t>'request'</a:t>
            </a:r>
            <a:r>
              <a:rPr lang="en-US" altLang="en-US" sz="2400" dirty="0">
                <a:solidFill>
                  <a:srgbClr val="000000"/>
                </a:solidFill>
                <a:latin typeface="Consolas" panose="020B0609020204030204" pitchFamily="49" charset="0"/>
                <a:cs typeface="Consolas" panose="020B0609020204030204" pitchFamily="49" charset="0"/>
              </a:rPr>
              <a:t>); request(</a:t>
            </a:r>
            <a:r>
              <a:rPr lang="en-US" altLang="en-US" sz="2400" dirty="0">
                <a:solidFill>
                  <a:srgbClr val="A31515"/>
                </a:solidFill>
                <a:latin typeface="Consolas" panose="020B0609020204030204" pitchFamily="49" charset="0"/>
                <a:cs typeface="Consolas" panose="020B0609020204030204" pitchFamily="49" charset="0"/>
              </a:rPr>
              <a:t>'http://www.microsoft.com'</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a:solidFill>
                  <a:srgbClr val="0000FF"/>
                </a:solidFill>
                <a:latin typeface="Consolas" panose="020B0609020204030204" pitchFamily="49" charset="0"/>
                <a:cs typeface="Consolas" panose="020B0609020204030204" pitchFamily="49" charset="0"/>
              </a:rPr>
              <a:t>function</a:t>
            </a:r>
            <a:r>
              <a:rPr lang="en-US" altLang="en-US" sz="2400" dirty="0">
                <a:solidFill>
                  <a:srgbClr val="000000"/>
                </a:solidFill>
                <a:latin typeface="Consolas" panose="020B0609020204030204" pitchFamily="49" charset="0"/>
                <a:cs typeface="Consolas" panose="020B0609020204030204" pitchFamily="49" charset="0"/>
              </a:rPr>
              <a:t> (error, response, body) {</a:t>
            </a:r>
          </a:p>
          <a:p>
            <a:pPr marL="0" lvl="0" indent="0">
              <a:lnSpc>
                <a:spcPct val="110000"/>
              </a:lnSpc>
              <a:spcBef>
                <a:spcPts val="0"/>
              </a:spcBef>
              <a:buNone/>
            </a:pP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a:solidFill>
                  <a:srgbClr val="0000FF"/>
                </a:solidFill>
                <a:latin typeface="Consolas" panose="020B0609020204030204" pitchFamily="49" charset="0"/>
                <a:cs typeface="Consolas" panose="020B0609020204030204" pitchFamily="49" charset="0"/>
              </a:rPr>
              <a:t>if</a:t>
            </a:r>
            <a:r>
              <a:rPr lang="en-US" altLang="en-US" sz="2400" dirty="0">
                <a:solidFill>
                  <a:srgbClr val="000000"/>
                </a:solidFill>
                <a:latin typeface="Consolas" panose="020B0609020204030204" pitchFamily="49" charset="0"/>
                <a:cs typeface="Consolas" panose="020B0609020204030204" pitchFamily="49" charset="0"/>
              </a:rPr>
              <a:t> (!error &amp;&amp; </a:t>
            </a:r>
            <a:r>
              <a:rPr lang="en-US" altLang="en-US" sz="2400" dirty="0" err="1">
                <a:solidFill>
                  <a:srgbClr val="000000"/>
                </a:solidFill>
                <a:latin typeface="Consolas" panose="020B0609020204030204" pitchFamily="49" charset="0"/>
                <a:cs typeface="Consolas" panose="020B0609020204030204" pitchFamily="49" charset="0"/>
              </a:rPr>
              <a:t>response.statusCode</a:t>
            </a:r>
            <a:r>
              <a:rPr lang="en-US" altLang="en-US" sz="2400" dirty="0">
                <a:solidFill>
                  <a:srgbClr val="000000"/>
                </a:solidFill>
                <a:latin typeface="Consolas" panose="020B0609020204030204" pitchFamily="49" charset="0"/>
                <a:cs typeface="Consolas" panose="020B0609020204030204" pitchFamily="49" charset="0"/>
              </a:rPr>
              <a:t> == 200) {</a:t>
            </a:r>
          </a:p>
          <a:p>
            <a:pPr marL="0" lvl="0" indent="0">
              <a:lnSpc>
                <a:spcPct val="110000"/>
              </a:lnSpc>
              <a:spcBef>
                <a:spcPts val="0"/>
              </a:spcBef>
              <a:buNone/>
            </a:pPr>
            <a:r>
              <a:rPr lang="en-US" altLang="en-US" sz="2400" dirty="0">
                <a:solidFill>
                  <a:srgbClr val="000000"/>
                </a:solidFill>
                <a:latin typeface="Consolas" panose="020B0609020204030204" pitchFamily="49" charset="0"/>
                <a:cs typeface="Consolas" panose="020B0609020204030204" pitchFamily="49" charset="0"/>
              </a:rPr>
              <a:t>		console.log(body);</a:t>
            </a:r>
          </a:p>
          <a:p>
            <a:pPr marL="0" lvl="0" indent="0">
              <a:lnSpc>
                <a:spcPct val="110000"/>
              </a:lnSpc>
              <a:spcBef>
                <a:spcPts val="0"/>
              </a:spcBef>
              <a:buNone/>
            </a:pPr>
            <a:r>
              <a:rPr lang="en-US" altLang="en-US" sz="2400" dirty="0">
                <a:solidFill>
                  <a:srgbClr val="000000"/>
                </a:solidFill>
                <a:latin typeface="Consolas" panose="020B0609020204030204" pitchFamily="49" charset="0"/>
                <a:cs typeface="Consolas" panose="020B0609020204030204" pitchFamily="49" charset="0"/>
              </a:rPr>
              <a:t>     }</a:t>
            </a:r>
          </a:p>
          <a:p>
            <a:pPr marL="0" lvl="0" indent="0">
              <a:lnSpc>
                <a:spcPct val="110000"/>
              </a:lnSpc>
              <a:spcBef>
                <a:spcPts val="0"/>
              </a:spcBef>
              <a:buNone/>
            </a:pPr>
            <a:r>
              <a:rPr lang="en-US" altLang="en-US" sz="2400" dirty="0">
                <a:solidFill>
                  <a:srgbClr val="000000"/>
                </a:solidFill>
                <a:latin typeface="Consolas" panose="020B0609020204030204" pitchFamily="49" charset="0"/>
                <a:cs typeface="Consolas" panose="020B0609020204030204" pitchFamily="49" charset="0"/>
              </a:rPr>
              <a:t>});</a:t>
            </a:r>
            <a:endParaRPr lang="en-US" altLang="en-US" sz="24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22489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and update Node packages through the Node Package Manager</a:t>
            </a:r>
          </a:p>
        </p:txBody>
      </p:sp>
    </p:spTree>
    <p:extLst>
      <p:ext uri="{BB962C8B-B14F-4D97-AF65-F5344CB8AC3E}">
        <p14:creationId xmlns:p14="http://schemas.microsoft.com/office/powerpoint/2010/main" val="13970165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a:t>
            </a:r>
          </a:p>
        </p:txBody>
      </p:sp>
      <p:sp>
        <p:nvSpPr>
          <p:cNvPr id="3" name="Content Placeholder 2"/>
          <p:cNvSpPr>
            <a:spLocks noGrp="1"/>
          </p:cNvSpPr>
          <p:nvPr>
            <p:ph idx="1"/>
          </p:nvPr>
        </p:nvSpPr>
        <p:spPr/>
        <p:txBody>
          <a:bodyPr/>
          <a:lstStyle/>
          <a:p>
            <a:pPr marL="342783" lvl="1" indent="-342783">
              <a:spcBef>
                <a:spcPts val="1400"/>
              </a:spcBef>
              <a:spcAft>
                <a:spcPts val="0"/>
              </a:spcAft>
              <a:buFont typeface="Arial" pitchFamily="34" charset="0"/>
              <a:buChar char="•"/>
            </a:pPr>
            <a:r>
              <a:rPr lang="en-US" sz="3200" dirty="0"/>
              <a:t>https://blog.jcoglan.com/2013/03/30/callbacks-are-imperative-promises-are-functional-nodes-biggest-missed-opportunity/</a:t>
            </a:r>
          </a:p>
          <a:p>
            <a:r>
              <a:rPr lang="en-US" dirty="0"/>
              <a:t>http://code.tutsplus.com/tutorials/using-nodes-event-module--net-35941</a:t>
            </a:r>
          </a:p>
          <a:p>
            <a:r>
              <a:rPr lang="en-US" dirty="0"/>
              <a:t>http://spin.atomicobject.com/2012/03/14/nodejs-and-asynchronous-programming-with-promises/</a:t>
            </a:r>
          </a:p>
          <a:p>
            <a:endParaRPr lang="en-US" dirty="0"/>
          </a:p>
        </p:txBody>
      </p:sp>
    </p:spTree>
    <p:extLst>
      <p:ext uri="{BB962C8B-B14F-4D97-AF65-F5344CB8AC3E}">
        <p14:creationId xmlns:p14="http://schemas.microsoft.com/office/powerpoint/2010/main" val="1783171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Node? </a:t>
            </a:r>
          </a:p>
        </p:txBody>
      </p:sp>
      <p:sp>
        <p:nvSpPr>
          <p:cNvPr id="3" name="Content Placeholder 2"/>
          <p:cNvSpPr>
            <a:spLocks noGrp="1"/>
          </p:cNvSpPr>
          <p:nvPr>
            <p:ph idx="1"/>
          </p:nvPr>
        </p:nvSpPr>
        <p:spPr/>
        <p:txBody>
          <a:bodyPr/>
          <a:lstStyle/>
          <a:p>
            <a:r>
              <a:rPr lang="en-US" dirty="0"/>
              <a:t>Node.js is a runtime environment and library for running JavaScript applications outside the browser. </a:t>
            </a:r>
          </a:p>
          <a:p>
            <a:r>
              <a:rPr lang="en-US" dirty="0"/>
              <a:t>Node.js is mostly used to run real-time server applications and shines through its performance using non-blocking I/O and asynchronous events.</a:t>
            </a:r>
          </a:p>
          <a:p>
            <a:pPr marL="0" indent="0">
              <a:buNone/>
            </a:pPr>
            <a:endParaRPr lang="en-US" dirty="0"/>
          </a:p>
        </p:txBody>
      </p:sp>
    </p:spTree>
    <p:extLst>
      <p:ext uri="{BB962C8B-B14F-4D97-AF65-F5344CB8AC3E}">
        <p14:creationId xmlns:p14="http://schemas.microsoft.com/office/powerpoint/2010/main" val="2305175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Node</a:t>
            </a:r>
          </a:p>
        </p:txBody>
      </p:sp>
      <p:sp>
        <p:nvSpPr>
          <p:cNvPr id="3" name="Content Placeholder 2"/>
          <p:cNvSpPr>
            <a:spLocks noGrp="1"/>
          </p:cNvSpPr>
          <p:nvPr>
            <p:ph idx="1"/>
          </p:nvPr>
        </p:nvSpPr>
        <p:spPr/>
        <p:txBody>
          <a:bodyPr/>
          <a:lstStyle/>
          <a:p>
            <a:r>
              <a:rPr lang="en-US" dirty="0"/>
              <a:t>Leverage skills with JavaScript now on the server side</a:t>
            </a:r>
          </a:p>
          <a:p>
            <a:r>
              <a:rPr lang="en-US" dirty="0"/>
              <a:t>Unified development environment/language</a:t>
            </a:r>
          </a:p>
          <a:p>
            <a:r>
              <a:rPr lang="en-US" dirty="0"/>
              <a:t>High Performance JavaScript Engines – V8</a:t>
            </a:r>
          </a:p>
          <a:p>
            <a:r>
              <a:rPr lang="en-US" dirty="0"/>
              <a:t>Open source, created in 2009 by Ryan Dahl</a:t>
            </a:r>
          </a:p>
          <a:p>
            <a:r>
              <a:rPr lang="en-US" dirty="0"/>
              <a:t>Windows, Linux, </a:t>
            </a:r>
            <a:r>
              <a:rPr lang="en-US"/>
              <a:t>Mac OSX</a:t>
            </a:r>
            <a:endParaRPr lang="en-US" dirty="0"/>
          </a:p>
        </p:txBody>
      </p:sp>
    </p:spTree>
    <p:extLst>
      <p:ext uri="{BB962C8B-B14F-4D97-AF65-F5344CB8AC3E}">
        <p14:creationId xmlns:p14="http://schemas.microsoft.com/office/powerpoint/2010/main" val="2582508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Node</a:t>
            </a:r>
          </a:p>
        </p:txBody>
      </p:sp>
      <p:sp>
        <p:nvSpPr>
          <p:cNvPr id="3" name="Content Placeholder 2"/>
          <p:cNvSpPr>
            <a:spLocks noGrp="1"/>
          </p:cNvSpPr>
          <p:nvPr>
            <p:ph idx="1"/>
          </p:nvPr>
        </p:nvSpPr>
        <p:spPr/>
        <p:txBody>
          <a:bodyPr>
            <a:normAutofit fontScale="92500" lnSpcReduction="20000"/>
          </a:bodyPr>
          <a:lstStyle/>
          <a:p>
            <a:r>
              <a:rPr lang="en-US" dirty="0"/>
              <a:t>Node is great for streaming or event-based real-time applications like:</a:t>
            </a:r>
          </a:p>
          <a:p>
            <a:pPr lvl="1"/>
            <a:r>
              <a:rPr lang="en-US" dirty="0"/>
              <a:t>Chat Applications</a:t>
            </a:r>
          </a:p>
          <a:p>
            <a:pPr lvl="1"/>
            <a:r>
              <a:rPr lang="en-US" dirty="0"/>
              <a:t>Real time applications and collaborative environments</a:t>
            </a:r>
          </a:p>
          <a:p>
            <a:pPr lvl="1"/>
            <a:r>
              <a:rPr lang="en-US" dirty="0"/>
              <a:t>Game Servers</a:t>
            </a:r>
          </a:p>
          <a:p>
            <a:pPr lvl="1"/>
            <a:r>
              <a:rPr lang="en-US" dirty="0"/>
              <a:t>Ad Servers</a:t>
            </a:r>
          </a:p>
          <a:p>
            <a:pPr lvl="1"/>
            <a:r>
              <a:rPr lang="en-US" dirty="0"/>
              <a:t>Streaming Servers</a:t>
            </a:r>
          </a:p>
          <a:p>
            <a:r>
              <a:rPr lang="en-US" dirty="0"/>
              <a:t>Node is great for when you need high levels of concurrency but little dedicated CPU time.</a:t>
            </a:r>
          </a:p>
          <a:p>
            <a:r>
              <a:rPr lang="en-US" dirty="0"/>
              <a:t>Great for writing JavaScript code everywhere!</a:t>
            </a:r>
          </a:p>
          <a:p>
            <a:endParaRPr lang="en-US" dirty="0"/>
          </a:p>
        </p:txBody>
      </p:sp>
    </p:spTree>
    <p:extLst>
      <p:ext uri="{BB962C8B-B14F-4D97-AF65-F5344CB8AC3E}">
        <p14:creationId xmlns:p14="http://schemas.microsoft.com/office/powerpoint/2010/main" val="18975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in the Wild</a:t>
            </a:r>
          </a:p>
        </p:txBody>
      </p:sp>
      <p:sp>
        <p:nvSpPr>
          <p:cNvPr id="3" name="Content Placeholder 2"/>
          <p:cNvSpPr>
            <a:spLocks noGrp="1"/>
          </p:cNvSpPr>
          <p:nvPr>
            <p:ph idx="1"/>
          </p:nvPr>
        </p:nvSpPr>
        <p:spPr/>
        <p:txBody>
          <a:bodyPr>
            <a:normAutofit lnSpcReduction="10000"/>
          </a:bodyPr>
          <a:lstStyle/>
          <a:p>
            <a:r>
              <a:rPr lang="en-US" dirty="0"/>
              <a:t>Microsoft</a:t>
            </a:r>
          </a:p>
          <a:p>
            <a:r>
              <a:rPr lang="en-US" dirty="0"/>
              <a:t>Yahoo!</a:t>
            </a:r>
          </a:p>
          <a:p>
            <a:r>
              <a:rPr lang="en-US" dirty="0"/>
              <a:t>LinkedIn</a:t>
            </a:r>
          </a:p>
          <a:p>
            <a:r>
              <a:rPr lang="en-US" dirty="0"/>
              <a:t>eBay</a:t>
            </a:r>
          </a:p>
          <a:p>
            <a:r>
              <a:rPr lang="en-US" dirty="0"/>
              <a:t>Dow Jones</a:t>
            </a:r>
          </a:p>
          <a:p>
            <a:r>
              <a:rPr lang="en-US" dirty="0"/>
              <a:t>Cloud9</a:t>
            </a:r>
          </a:p>
          <a:p>
            <a:r>
              <a:rPr lang="en-US" dirty="0"/>
              <a:t>The New York Times, </a:t>
            </a:r>
            <a:r>
              <a:rPr lang="en-US" dirty="0" err="1"/>
              <a:t>etc</a:t>
            </a:r>
            <a:endParaRPr lang="en-US" dirty="0"/>
          </a:p>
        </p:txBody>
      </p:sp>
    </p:spTree>
    <p:extLst>
      <p:ext uri="{BB962C8B-B14F-4D97-AF65-F5344CB8AC3E}">
        <p14:creationId xmlns:p14="http://schemas.microsoft.com/office/powerpoint/2010/main" val="45034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Release &amp; Release Model</a:t>
            </a:r>
          </a:p>
        </p:txBody>
      </p:sp>
      <p:sp>
        <p:nvSpPr>
          <p:cNvPr id="3" name="Content Placeholder 2"/>
          <p:cNvSpPr>
            <a:spLocks noGrp="1"/>
          </p:cNvSpPr>
          <p:nvPr>
            <p:ph idx="1"/>
          </p:nvPr>
        </p:nvSpPr>
        <p:spPr/>
        <p:txBody>
          <a:bodyPr>
            <a:normAutofit/>
          </a:bodyPr>
          <a:lstStyle/>
          <a:p>
            <a:r>
              <a:rPr lang="en-US" dirty="0"/>
              <a:t>Following a forked release model, similar to Ubuntu.</a:t>
            </a:r>
          </a:p>
          <a:p>
            <a:r>
              <a:rPr lang="en-US" dirty="0"/>
              <a:t>Long-Term Support vs. Current</a:t>
            </a:r>
          </a:p>
          <a:p>
            <a:r>
              <a:rPr lang="en-US" dirty="0"/>
              <a:t>Current LTS Version: v4.6.0 (NPM: 2.15.9)</a:t>
            </a:r>
          </a:p>
          <a:p>
            <a:r>
              <a:rPr lang="en-US" dirty="0"/>
              <a:t>Current Version: v6.7.0 (NPM 3.10.3)</a:t>
            </a:r>
          </a:p>
          <a:p>
            <a:r>
              <a:rPr lang="en-US" dirty="0"/>
              <a:t>On Windows, use the Current version as there are less issues with long-paths and NPM since &gt;v3.0</a:t>
            </a:r>
          </a:p>
        </p:txBody>
      </p:sp>
    </p:spTree>
    <p:extLst>
      <p:ext uri="{BB962C8B-B14F-4D97-AF65-F5344CB8AC3E}">
        <p14:creationId xmlns:p14="http://schemas.microsoft.com/office/powerpoint/2010/main" val="3541790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Setting up your environment</a:t>
            </a:r>
          </a:p>
        </p:txBody>
      </p:sp>
    </p:spTree>
    <p:extLst>
      <p:ext uri="{BB962C8B-B14F-4D97-AF65-F5344CB8AC3E}">
        <p14:creationId xmlns:p14="http://schemas.microsoft.com/office/powerpoint/2010/main" val="292554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ebCamp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WebCamps" id="{7DA9ADA3-2476-4E45-B455-F6AD05CD46D6}" vid="{3C5DD9BB-08AF-4BCA-AC96-66DFB9F48D61}"/>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636b0322-90fb-440c-9cbc-22749e7231e9">
      <UserInfo>
        <DisplayName>Christopher Harrison</DisplayName>
        <AccountId>123</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terms/"/>
    <ds:schemaRef ds:uri="636b0322-90fb-440c-9cbc-22749e7231e9"/>
    <ds:schemaRef ds:uri="http://schemas.microsoft.com/office/infopath/2007/PartnerControls"/>
    <ds:schemaRef ds:uri="http://www.w3.org/XML/1998/namespace"/>
    <ds:schemaRef ds:uri="http://schemas.microsoft.com/office/2006/documentManagement/types"/>
    <ds:schemaRef ds:uri="http://schemas.openxmlformats.org/package/2006/metadata/core-properties"/>
    <ds:schemaRef ds:uri="http://schemas.microsoft.com/office/2006/metadata/properties"/>
    <ds:schemaRef ds:uri="http://purl.org/dc/dcmitype/"/>
    <ds:schemaRef ds:uri="http://purl.org/dc/elements/1.1/"/>
  </ds:schemaRefs>
</ds:datastoreItem>
</file>

<file path=customXml/itemProps3.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3754</TotalTime>
  <Words>1010</Words>
  <Application>Microsoft Office PowerPoint</Application>
  <PresentationFormat>Widescreen</PresentationFormat>
  <Paragraphs>207</Paragraphs>
  <Slides>40</Slides>
  <Notes>5</Notes>
  <HiddenSlides>0</HiddenSlides>
  <MMClips>0</MMClips>
  <ScaleCrop>false</ScaleCrop>
  <HeadingPairs>
    <vt:vector size="6" baseType="variant">
      <vt:variant>
        <vt:lpstr>Fonts Used</vt:lpstr>
      </vt:variant>
      <vt:variant>
        <vt:i4>8</vt:i4>
      </vt:variant>
      <vt:variant>
        <vt:lpstr>Theme</vt:lpstr>
      </vt:variant>
      <vt:variant>
        <vt:i4>8</vt:i4>
      </vt:variant>
      <vt:variant>
        <vt:lpstr>Slide Titles</vt:lpstr>
      </vt:variant>
      <vt:variant>
        <vt:i4>40</vt:i4>
      </vt:variant>
    </vt:vector>
  </HeadingPairs>
  <TitlesOfParts>
    <vt:vector size="56" baseType="lpstr">
      <vt:lpstr>Arial</vt:lpstr>
      <vt:lpstr>Calibri</vt:lpstr>
      <vt:lpstr>Consolas</vt:lpstr>
      <vt:lpstr>Courier New</vt:lpstr>
      <vt:lpstr>Segoe</vt:lpstr>
      <vt:lpstr>Segoe UI</vt:lpstr>
      <vt:lpstr>Segoe UI Light</vt:lpstr>
      <vt:lpstr>Segoe UI Semibold</vt:lpstr>
      <vt:lpstr>WebCamps</vt:lpstr>
      <vt:lpstr>Azure Medium</vt:lpstr>
      <vt:lpstr>Azure Green</vt:lpstr>
      <vt:lpstr>Azure Graphite</vt:lpstr>
      <vt:lpstr>Azure Dark</vt:lpstr>
      <vt:lpstr>Azure Basic</vt:lpstr>
      <vt:lpstr>Azure Noir</vt:lpstr>
      <vt:lpstr>1_Azure Medium</vt:lpstr>
      <vt:lpstr>Introduction to Node.js</vt:lpstr>
      <vt:lpstr>Agenda</vt:lpstr>
      <vt:lpstr>About Node</vt:lpstr>
      <vt:lpstr>What is Node? </vt:lpstr>
      <vt:lpstr>About Node</vt:lpstr>
      <vt:lpstr>When to use Node</vt:lpstr>
      <vt:lpstr>Node in the Wild</vt:lpstr>
      <vt:lpstr>Node Release &amp; Release Model</vt:lpstr>
      <vt:lpstr>Setting up your environment</vt:lpstr>
      <vt:lpstr>Installing Node on Windows</vt:lpstr>
      <vt:lpstr>Path Variable</vt:lpstr>
      <vt:lpstr>Installing Node with Bash for Windows</vt:lpstr>
      <vt:lpstr>Installing Visual Studio Code</vt:lpstr>
      <vt:lpstr>Installing Node.js Tools for Visual Studio</vt:lpstr>
      <vt:lpstr>First Node Application</vt:lpstr>
      <vt:lpstr>Hello World Application</vt:lpstr>
      <vt:lpstr>Basic HTTP Server</vt:lpstr>
      <vt:lpstr>Basic TCP server</vt:lpstr>
      <vt:lpstr>Event Driven Programming</vt:lpstr>
      <vt:lpstr>Node Event Loop</vt:lpstr>
      <vt:lpstr>Blocking I/O</vt:lpstr>
      <vt:lpstr>Non Blocking I/O</vt:lpstr>
      <vt:lpstr>Reading file content sync vs async</vt:lpstr>
      <vt:lpstr>Callback Style Programming</vt:lpstr>
      <vt:lpstr>Callback Insanity</vt:lpstr>
      <vt:lpstr>Promises </vt:lpstr>
      <vt:lpstr>Event Emitters</vt:lpstr>
      <vt:lpstr>Streams</vt:lpstr>
      <vt:lpstr>Modules and Exports</vt:lpstr>
      <vt:lpstr>Require() Module Loading System</vt:lpstr>
      <vt:lpstr>Node Package Manager (NPM)</vt:lpstr>
      <vt:lpstr>What is NPM? </vt:lpstr>
      <vt:lpstr>What is a package.json?</vt:lpstr>
      <vt:lpstr>Popular NPM Modules</vt:lpstr>
      <vt:lpstr>How does it work? </vt:lpstr>
      <vt:lpstr>Async Module</vt:lpstr>
      <vt:lpstr>Request Module</vt:lpstr>
      <vt:lpstr>Install and update Node packages through the Node Package Manager</vt:lpstr>
      <vt:lpstr>Resources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Rami Sayar</cp:lastModifiedBy>
  <cp:revision>112</cp:revision>
  <dcterms:created xsi:type="dcterms:W3CDTF">2013-02-15T23:12:42Z</dcterms:created>
  <dcterms:modified xsi:type="dcterms:W3CDTF">2016-10-12T16:51:14Z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