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3" r:id="rId5"/>
    <p:sldMasterId id="2147483696" r:id="rId6"/>
    <p:sldMasterId id="2147483704" r:id="rId7"/>
    <p:sldMasterId id="2147483712" r:id="rId8"/>
    <p:sldMasterId id="2147483720" r:id="rId9"/>
    <p:sldMasterId id="2147483728" r:id="rId10"/>
  </p:sldMasterIdLst>
  <p:notesMasterIdLst>
    <p:notesMasterId r:id="rId27"/>
  </p:notesMasterIdLst>
  <p:handoutMasterIdLst>
    <p:handoutMasterId r:id="rId28"/>
  </p:handoutMasterIdLst>
  <p:sldIdLst>
    <p:sldId id="300" r:id="rId11"/>
    <p:sldId id="284" r:id="rId12"/>
    <p:sldId id="285" r:id="rId13"/>
    <p:sldId id="295" r:id="rId14"/>
    <p:sldId id="301" r:id="rId15"/>
    <p:sldId id="302" r:id="rId16"/>
    <p:sldId id="298" r:id="rId17"/>
    <p:sldId id="286" r:id="rId18"/>
    <p:sldId id="299" r:id="rId19"/>
    <p:sldId id="287" r:id="rId20"/>
    <p:sldId id="292" r:id="rId21"/>
    <p:sldId id="293" r:id="rId22"/>
    <p:sldId id="294" r:id="rId23"/>
    <p:sldId id="288"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380"/>
    <a:srgbClr val="289FD7"/>
    <a:srgbClr val="80B940"/>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07/07/2015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07/07/2015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8195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6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895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412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66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57522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440629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054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862424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078157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70068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8856992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251557855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30304296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589150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39785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7925106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060274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44869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461816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728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192612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54466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308585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2828402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340276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927407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4802943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8002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162869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3793526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05049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75439458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24752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14996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8704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426735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8901662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8168363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65807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06511660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14197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7553767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0164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9382932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9960214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565172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9566723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5046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84740691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061490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7040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7121521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995553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14991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6994278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522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10131218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700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5052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623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19846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48120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43849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Creating the User Interface</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88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Implementing Bootstrap</a:t>
            </a:r>
          </a:p>
        </p:txBody>
      </p:sp>
    </p:spTree>
    <p:extLst>
      <p:ext uri="{BB962C8B-B14F-4D97-AF65-F5344CB8AC3E}">
        <p14:creationId xmlns:p14="http://schemas.microsoft.com/office/powerpoint/2010/main" val="97594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Bootstrap?</a:t>
            </a:r>
            <a:endParaRPr lang="en-US" dirty="0"/>
          </a:p>
        </p:txBody>
      </p:sp>
      <p:sp>
        <p:nvSpPr>
          <p:cNvPr id="3" name="Content Placeholder 2"/>
          <p:cNvSpPr>
            <a:spLocks noGrp="1"/>
          </p:cNvSpPr>
          <p:nvPr>
            <p:ph idx="1"/>
          </p:nvPr>
        </p:nvSpPr>
        <p:spPr/>
        <p:txBody>
          <a:bodyPr>
            <a:normAutofit lnSpcReduction="10000"/>
          </a:bodyPr>
          <a:lstStyle/>
          <a:p>
            <a:r>
              <a:rPr lang="en-US" dirty="0" smtClean="0"/>
              <a:t>Framework for developing responsive sites including presentation and behavior ( HTML/CSS/JS) </a:t>
            </a:r>
          </a:p>
          <a:p>
            <a:r>
              <a:rPr lang="en-US" dirty="0" smtClean="0"/>
              <a:t>Number 1 project on </a:t>
            </a:r>
            <a:r>
              <a:rPr lang="en-US" dirty="0" err="1" smtClean="0"/>
              <a:t>Github</a:t>
            </a:r>
            <a:endParaRPr lang="en-US" dirty="0" smtClean="0"/>
          </a:p>
          <a:p>
            <a:r>
              <a:rPr lang="en-US" dirty="0"/>
              <a:t>http://getbootstrap.com/</a:t>
            </a:r>
            <a:endParaRPr lang="en-US" dirty="0" smtClean="0"/>
          </a:p>
          <a:p>
            <a:r>
              <a:rPr lang="en-US" dirty="0" smtClean="0"/>
              <a:t>Accounts for common functionality and layout needs</a:t>
            </a:r>
          </a:p>
          <a:p>
            <a:r>
              <a:rPr lang="en-US" dirty="0" smtClean="0"/>
              <a:t>Customize it to the project needs : </a:t>
            </a:r>
            <a:r>
              <a:rPr lang="en-US" dirty="0"/>
              <a:t>http://getbootstrap.com/customize</a:t>
            </a:r>
            <a:r>
              <a:rPr lang="en-US" dirty="0" smtClean="0"/>
              <a:t>/</a:t>
            </a:r>
          </a:p>
          <a:p>
            <a:endParaRPr lang="en-US" dirty="0"/>
          </a:p>
        </p:txBody>
      </p:sp>
    </p:spTree>
    <p:extLst>
      <p:ext uri="{BB962C8B-B14F-4D97-AF65-F5344CB8AC3E}">
        <p14:creationId xmlns:p14="http://schemas.microsoft.com/office/powerpoint/2010/main" val="174602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Bootstrap</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BootStrap</a:t>
            </a:r>
            <a:r>
              <a:rPr lang="en-US" dirty="0"/>
              <a:t> http://getbootstrap.com/getting-started/#</a:t>
            </a:r>
            <a:r>
              <a:rPr lang="en-US" dirty="0" smtClean="0"/>
              <a:t>download</a:t>
            </a:r>
          </a:p>
          <a:p>
            <a:r>
              <a:rPr lang="en-US" dirty="0" smtClean="0"/>
              <a:t>Add into the public folder and do some file management housekeeping in terms of names and </a:t>
            </a:r>
            <a:r>
              <a:rPr lang="en-US" dirty="0" err="1" smtClean="0"/>
              <a:t>pathing</a:t>
            </a:r>
            <a:r>
              <a:rPr lang="en-US" dirty="0" smtClean="0"/>
              <a:t>.</a:t>
            </a:r>
          </a:p>
          <a:p>
            <a:endParaRPr lang="en-US" dirty="0"/>
          </a:p>
        </p:txBody>
      </p:sp>
    </p:spTree>
    <p:extLst>
      <p:ext uri="{BB962C8B-B14F-4D97-AF65-F5344CB8AC3E}">
        <p14:creationId xmlns:p14="http://schemas.microsoft.com/office/powerpoint/2010/main" val="178157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Implementing Bootstrap</a:t>
            </a:r>
          </a:p>
        </p:txBody>
      </p:sp>
    </p:spTree>
    <p:extLst>
      <p:ext uri="{BB962C8B-B14F-4D97-AF65-F5344CB8AC3E}">
        <p14:creationId xmlns:p14="http://schemas.microsoft.com/office/powerpoint/2010/main" val="133984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Chat UI</a:t>
            </a:r>
          </a:p>
        </p:txBody>
      </p:sp>
    </p:spTree>
    <p:extLst>
      <p:ext uri="{BB962C8B-B14F-4D97-AF65-F5344CB8AC3E}">
        <p14:creationId xmlns:p14="http://schemas.microsoft.com/office/powerpoint/2010/main" val="229237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Creating the chat UI </a:t>
            </a:r>
          </a:p>
        </p:txBody>
      </p:sp>
    </p:spTree>
    <p:extLst>
      <p:ext uri="{BB962C8B-B14F-4D97-AF65-F5344CB8AC3E}">
        <p14:creationId xmlns:p14="http://schemas.microsoft.com/office/powerpoint/2010/main" val="139074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74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smtClean="0"/>
              <a:t>Introduction to Jade</a:t>
            </a:r>
          </a:p>
          <a:p>
            <a:pPr marL="742950" indent="-742950">
              <a:buFont typeface="+mj-lt"/>
              <a:buAutoNum type="arabicParenR"/>
            </a:pPr>
            <a:r>
              <a:rPr lang="en-GB" dirty="0" smtClean="0"/>
              <a:t>Jade Templates</a:t>
            </a:r>
          </a:p>
          <a:p>
            <a:pPr marL="742950" indent="-742950">
              <a:buFont typeface="+mj-lt"/>
              <a:buAutoNum type="arabicParenR"/>
            </a:pPr>
            <a:r>
              <a:rPr lang="en-GB" dirty="0" smtClean="0"/>
              <a:t>Implementing Bootstrap</a:t>
            </a:r>
          </a:p>
          <a:p>
            <a:pPr marL="742950" indent="-742950">
              <a:buFont typeface="+mj-lt"/>
              <a:buAutoNum type="arabicParenR"/>
            </a:pPr>
            <a:r>
              <a:rPr lang="en-GB" dirty="0" smtClean="0"/>
              <a:t>Creating the chat UI </a:t>
            </a:r>
          </a:p>
        </p:txBody>
      </p:sp>
    </p:spTree>
    <p:extLst>
      <p:ext uri="{BB962C8B-B14F-4D97-AF65-F5344CB8AC3E}">
        <p14:creationId xmlns:p14="http://schemas.microsoft.com/office/powerpoint/2010/main" val="53905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Jade</a:t>
            </a:r>
          </a:p>
        </p:txBody>
      </p:sp>
    </p:spTree>
    <p:extLst>
      <p:ext uri="{BB962C8B-B14F-4D97-AF65-F5344CB8AC3E}">
        <p14:creationId xmlns:p14="http://schemas.microsoft.com/office/powerpoint/2010/main" val="51343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Templating</a:t>
            </a:r>
            <a:r>
              <a:rPr lang="en-US" dirty="0" smtClean="0"/>
              <a:t> with Jade</a:t>
            </a:r>
            <a:endParaRPr lang="en-US" dirty="0"/>
          </a:p>
        </p:txBody>
      </p:sp>
      <p:sp>
        <p:nvSpPr>
          <p:cNvPr id="3" name="Content Placeholder 2"/>
          <p:cNvSpPr>
            <a:spLocks noGrp="1"/>
          </p:cNvSpPr>
          <p:nvPr>
            <p:ph idx="1"/>
          </p:nvPr>
        </p:nvSpPr>
        <p:spPr/>
        <p:txBody>
          <a:bodyPr>
            <a:normAutofit fontScale="92500"/>
          </a:bodyPr>
          <a:lstStyle/>
          <a:p>
            <a:r>
              <a:rPr lang="en-US" dirty="0" smtClean="0"/>
              <a:t>Jade is a </a:t>
            </a:r>
            <a:r>
              <a:rPr lang="en-US" dirty="0" err="1" smtClean="0"/>
              <a:t>templating</a:t>
            </a:r>
            <a:r>
              <a:rPr lang="en-US" dirty="0" smtClean="0"/>
              <a:t> language to simplify writing HTML.</a:t>
            </a:r>
          </a:p>
          <a:p>
            <a:r>
              <a:rPr lang="en-US" dirty="0" smtClean="0"/>
              <a:t>Jade syntax and keywords map directly to HTML. </a:t>
            </a:r>
          </a:p>
          <a:p>
            <a:r>
              <a:rPr lang="en-US" dirty="0" smtClean="0"/>
              <a:t>Jade adds the ability to separate and extend your HTML.</a:t>
            </a:r>
          </a:p>
          <a:p>
            <a:pPr lvl="1"/>
            <a:r>
              <a:rPr lang="en-US" dirty="0" smtClean="0"/>
              <a:t>Helps prevent code repeat</a:t>
            </a:r>
          </a:p>
          <a:p>
            <a:pPr lvl="1"/>
            <a:r>
              <a:rPr lang="en-US" dirty="0" smtClean="0"/>
              <a:t>Ensures clean HTML is generated.</a:t>
            </a:r>
          </a:p>
          <a:p>
            <a:pPr lvl="1"/>
            <a:r>
              <a:rPr lang="en-US" dirty="0" smtClean="0"/>
              <a:t>Allows you to insert values into HTML through templates. </a:t>
            </a:r>
            <a:endParaRPr lang="en-US" dirty="0"/>
          </a:p>
          <a:p>
            <a:endParaRPr lang="en-US" dirty="0" smtClean="0"/>
          </a:p>
          <a:p>
            <a:endParaRPr lang="en-US" dirty="0"/>
          </a:p>
        </p:txBody>
      </p:sp>
    </p:spTree>
    <p:extLst>
      <p:ext uri="{BB962C8B-B14F-4D97-AF65-F5344CB8AC3E}">
        <p14:creationId xmlns:p14="http://schemas.microsoft.com/office/powerpoint/2010/main" val="257907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2"/>
          <p:cNvSpPr txBox="1">
            <a:spLocks/>
          </p:cNvSpPr>
          <p:nvPr/>
        </p:nvSpPr>
        <p:spPr>
          <a:xfrm>
            <a:off x="6388447" y="1876996"/>
            <a:ext cx="5252173"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3"/>
          <p:cNvSpPr txBox="1">
            <a:spLocks/>
          </p:cNvSpPr>
          <p:nvPr/>
        </p:nvSpPr>
        <p:spPr>
          <a:xfrm>
            <a:off x="614309" y="2049480"/>
            <a:ext cx="5029200" cy="639762"/>
          </a:xfrm>
          <a:prstGeom prst="rect">
            <a:avLst/>
          </a:prstGeom>
          <a:solidFill>
            <a:srgbClr val="80B94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Simple Tags</a:t>
            </a:r>
            <a:endParaRPr lang="en-US" dirty="0"/>
          </a:p>
        </p:txBody>
      </p:sp>
      <p:sp>
        <p:nvSpPr>
          <p:cNvPr id="7" name="Content Placeholder 4"/>
          <p:cNvSpPr>
            <a:spLocks noGrp="1"/>
          </p:cNvSpPr>
          <p:nvPr>
            <p:ph sz="half" idx="4294967295"/>
          </p:nvPr>
        </p:nvSpPr>
        <p:spPr>
          <a:xfrm>
            <a:off x="614309" y="2882754"/>
            <a:ext cx="5029200" cy="2467389"/>
          </a:xfrm>
          <a:prstGeom prst="rect">
            <a:avLst/>
          </a:prstGeom>
        </p:spPr>
        <p:txBody>
          <a:bodyPr/>
          <a:lstStyle/>
          <a:p>
            <a:pPr marL="0" indent="0">
              <a:buNone/>
            </a:pPr>
            <a:r>
              <a:rPr lang="en-US" dirty="0" smtClean="0"/>
              <a:t>div</a:t>
            </a:r>
          </a:p>
          <a:p>
            <a:pPr marL="0" indent="0">
              <a:buNone/>
            </a:pPr>
            <a:r>
              <a:rPr lang="en-US" dirty="0" smtClean="0"/>
              <a:t>    address</a:t>
            </a:r>
          </a:p>
          <a:p>
            <a:pPr marL="0" indent="0">
              <a:buNone/>
            </a:pPr>
            <a:r>
              <a:rPr lang="en-US" dirty="0" smtClean="0"/>
              <a:t>    </a:t>
            </a:r>
            <a:r>
              <a:rPr lang="en-US" dirty="0" err="1" smtClean="0"/>
              <a:t>i</a:t>
            </a:r>
            <a:endParaRPr lang="en-US" dirty="0" smtClean="0"/>
          </a:p>
          <a:p>
            <a:pPr marL="0" indent="0">
              <a:buNone/>
            </a:pPr>
            <a:r>
              <a:rPr lang="en-US" dirty="0" smtClean="0"/>
              <a:t>    strong</a:t>
            </a:r>
          </a:p>
        </p:txBody>
      </p:sp>
      <p:sp>
        <p:nvSpPr>
          <p:cNvPr id="8" name="Text Placeholder 5"/>
          <p:cNvSpPr txBox="1">
            <a:spLocks/>
          </p:cNvSpPr>
          <p:nvPr/>
        </p:nvSpPr>
        <p:spPr>
          <a:xfrm>
            <a:off x="6154220" y="2044565"/>
            <a:ext cx="5029200" cy="639762"/>
          </a:xfrm>
          <a:prstGeom prst="rect">
            <a:avLst/>
          </a:prstGeom>
          <a:solidFill>
            <a:srgbClr val="1D438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a:t>
            </a:r>
            <a:endParaRPr lang="en-US" dirty="0"/>
          </a:p>
        </p:txBody>
      </p:sp>
      <p:sp>
        <p:nvSpPr>
          <p:cNvPr id="9" name="Content Placeholder 6"/>
          <p:cNvSpPr>
            <a:spLocks noGrp="1"/>
          </p:cNvSpPr>
          <p:nvPr>
            <p:ph sz="quarter" idx="4294967295"/>
          </p:nvPr>
        </p:nvSpPr>
        <p:spPr>
          <a:xfrm>
            <a:off x="6154220" y="2927935"/>
            <a:ext cx="5619121" cy="2422208"/>
          </a:xfrm>
          <a:prstGeom prst="rect">
            <a:avLst/>
          </a:prstGeom>
        </p:spPr>
        <p:txBody>
          <a:bodyPr/>
          <a:lstStyle/>
          <a:p>
            <a:pPr marL="0" indent="0">
              <a:buNone/>
            </a:pPr>
            <a:r>
              <a:rPr lang="en-US" dirty="0"/>
              <a:t>&lt;div&gt;</a:t>
            </a:r>
          </a:p>
          <a:p>
            <a:pPr marL="0" indent="0">
              <a:buNone/>
            </a:pPr>
            <a:r>
              <a:rPr lang="en-US" dirty="0" smtClean="0"/>
              <a:t>&lt;</a:t>
            </a:r>
            <a:r>
              <a:rPr lang="en-US" dirty="0"/>
              <a:t>address&gt;&lt;/address&gt;&lt;</a:t>
            </a:r>
            <a:r>
              <a:rPr lang="en-US" dirty="0" err="1"/>
              <a:t>i</a:t>
            </a:r>
            <a:r>
              <a:rPr lang="en-US" dirty="0"/>
              <a:t>&gt;&lt;/</a:t>
            </a:r>
            <a:r>
              <a:rPr lang="en-US" dirty="0" err="1"/>
              <a:t>i</a:t>
            </a:r>
            <a:r>
              <a:rPr lang="en-US" dirty="0"/>
              <a:t>&gt;&lt;strong&gt;&lt;/strong&gt;</a:t>
            </a:r>
          </a:p>
          <a:p>
            <a:pPr marL="0" indent="0">
              <a:buNone/>
            </a:pPr>
            <a:r>
              <a:rPr lang="en-US" dirty="0"/>
              <a:t>&lt;/div&gt;</a:t>
            </a:r>
          </a:p>
        </p:txBody>
      </p:sp>
    </p:spTree>
    <p:extLst>
      <p:ext uri="{BB962C8B-B14F-4D97-AF65-F5344CB8AC3E}">
        <p14:creationId xmlns:p14="http://schemas.microsoft.com/office/powerpoint/2010/main" val="233655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2"/>
          <p:cNvSpPr txBox="1">
            <a:spLocks/>
          </p:cNvSpPr>
          <p:nvPr/>
        </p:nvSpPr>
        <p:spPr>
          <a:xfrm>
            <a:off x="6388447" y="1876996"/>
            <a:ext cx="5252173"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 Placeholder 3"/>
          <p:cNvSpPr txBox="1">
            <a:spLocks/>
          </p:cNvSpPr>
          <p:nvPr/>
        </p:nvSpPr>
        <p:spPr>
          <a:xfrm>
            <a:off x="614309" y="2049480"/>
            <a:ext cx="5029200" cy="639762"/>
          </a:xfrm>
          <a:prstGeom prst="rect">
            <a:avLst/>
          </a:prstGeom>
          <a:solidFill>
            <a:srgbClr val="80B94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Tags with Attributes</a:t>
            </a:r>
          </a:p>
        </p:txBody>
      </p:sp>
      <p:sp>
        <p:nvSpPr>
          <p:cNvPr id="7" name="Content Placeholder 4"/>
          <p:cNvSpPr>
            <a:spLocks noGrp="1"/>
          </p:cNvSpPr>
          <p:nvPr>
            <p:ph sz="half" idx="4294967295"/>
          </p:nvPr>
        </p:nvSpPr>
        <p:spPr>
          <a:xfrm>
            <a:off x="614309" y="2882754"/>
            <a:ext cx="5029200" cy="3697661"/>
          </a:xfrm>
          <a:prstGeom prst="rect">
            <a:avLst/>
          </a:prstGeom>
        </p:spPr>
        <p:txBody>
          <a:bodyPr>
            <a:normAutofit/>
          </a:bodyPr>
          <a:lstStyle/>
          <a:p>
            <a:pPr marL="0" indent="0">
              <a:buNone/>
            </a:pPr>
            <a:r>
              <a:rPr lang="en-US" dirty="0"/>
              <a:t>h1(id="title") Welcome to Jade</a:t>
            </a:r>
          </a:p>
          <a:p>
            <a:pPr marL="0" indent="0">
              <a:buNone/>
            </a:pPr>
            <a:endParaRPr lang="en-US" dirty="0"/>
          </a:p>
          <a:p>
            <a:pPr marL="0" indent="0">
              <a:buNone/>
            </a:pPr>
            <a:r>
              <a:rPr lang="en-US" dirty="0"/>
              <a:t>button(class="</a:t>
            </a:r>
            <a:r>
              <a:rPr lang="en-US" dirty="0" err="1"/>
              <a:t>btn</a:t>
            </a:r>
            <a:r>
              <a:rPr lang="en-US" dirty="0"/>
              <a:t>", data-action="</a:t>
            </a:r>
            <a:r>
              <a:rPr lang="en-US" dirty="0" err="1"/>
              <a:t>bea</a:t>
            </a:r>
            <a:r>
              <a:rPr lang="en-US" dirty="0"/>
              <a:t>").</a:t>
            </a:r>
          </a:p>
          <a:p>
            <a:pPr marL="0" indent="0">
              <a:buNone/>
            </a:pPr>
            <a:r>
              <a:rPr lang="en-US" dirty="0"/>
              <a:t>  Be Awesome</a:t>
            </a:r>
          </a:p>
        </p:txBody>
      </p:sp>
      <p:sp>
        <p:nvSpPr>
          <p:cNvPr id="8" name="Text Placeholder 5"/>
          <p:cNvSpPr txBox="1">
            <a:spLocks/>
          </p:cNvSpPr>
          <p:nvPr/>
        </p:nvSpPr>
        <p:spPr>
          <a:xfrm>
            <a:off x="6154220" y="2057400"/>
            <a:ext cx="5029200" cy="631841"/>
          </a:xfrm>
          <a:prstGeom prst="rect">
            <a:avLst/>
          </a:prstGeom>
          <a:solidFill>
            <a:srgbClr val="1D4380"/>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Output</a:t>
            </a:r>
            <a:endParaRPr lang="en-US" dirty="0"/>
          </a:p>
        </p:txBody>
      </p:sp>
      <p:sp>
        <p:nvSpPr>
          <p:cNvPr id="9" name="Content Placeholder 6"/>
          <p:cNvSpPr>
            <a:spLocks noGrp="1"/>
          </p:cNvSpPr>
          <p:nvPr>
            <p:ph sz="quarter" idx="4294967295"/>
          </p:nvPr>
        </p:nvSpPr>
        <p:spPr>
          <a:xfrm>
            <a:off x="6154220" y="2927935"/>
            <a:ext cx="5486399" cy="3652480"/>
          </a:xfrm>
          <a:prstGeom prst="rect">
            <a:avLst/>
          </a:prstGeom>
        </p:spPr>
        <p:txBody>
          <a:bodyPr>
            <a:normAutofit lnSpcReduction="10000"/>
          </a:bodyPr>
          <a:lstStyle/>
          <a:p>
            <a:pPr marL="0" indent="0">
              <a:buNone/>
            </a:pPr>
            <a:r>
              <a:rPr lang="en-US" dirty="0"/>
              <a:t>&lt;h1 id="title"&gt;Welcome to Jade&lt;/h1&gt;</a:t>
            </a:r>
          </a:p>
          <a:p>
            <a:pPr marL="0" indent="0">
              <a:buNone/>
            </a:pPr>
            <a:endParaRPr lang="en-US" dirty="0"/>
          </a:p>
          <a:p>
            <a:pPr marL="0" indent="0">
              <a:buNone/>
            </a:pPr>
            <a:r>
              <a:rPr lang="en-US" dirty="0"/>
              <a:t>&lt;button data-action="</a:t>
            </a:r>
            <a:r>
              <a:rPr lang="en-US" dirty="0" err="1"/>
              <a:t>bea</a:t>
            </a:r>
            <a:r>
              <a:rPr lang="en-US" dirty="0"/>
              <a:t>" class="</a:t>
            </a:r>
            <a:r>
              <a:rPr lang="en-US" dirty="0" err="1"/>
              <a:t>btn</a:t>
            </a:r>
            <a:r>
              <a:rPr lang="en-US" dirty="0"/>
              <a:t>"&gt;Be Awesome&lt;/button&gt;</a:t>
            </a:r>
          </a:p>
        </p:txBody>
      </p:sp>
    </p:spTree>
    <p:extLst>
      <p:ext uri="{BB962C8B-B14F-4D97-AF65-F5344CB8AC3E}">
        <p14:creationId xmlns:p14="http://schemas.microsoft.com/office/powerpoint/2010/main" val="123472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Templating</a:t>
            </a:r>
            <a:r>
              <a:rPr lang="en-US" dirty="0"/>
              <a:t> with Jade</a:t>
            </a:r>
          </a:p>
        </p:txBody>
      </p:sp>
      <p:sp>
        <p:nvSpPr>
          <p:cNvPr id="5" name="Content Placeholder 4"/>
          <p:cNvSpPr>
            <a:spLocks noGrp="1"/>
          </p:cNvSpPr>
          <p:nvPr>
            <p:ph idx="1"/>
          </p:nvPr>
        </p:nvSpPr>
        <p:spPr/>
        <p:txBody>
          <a:bodyPr/>
          <a:lstStyle/>
          <a:p>
            <a:pPr marL="0" indent="0">
              <a:buNone/>
            </a:pPr>
            <a:r>
              <a:rPr lang="en-US" dirty="0"/>
              <a:t>The extends keyword allows a template to extend a layout or parent template. It can then override certain pre-defined blocks of content</a:t>
            </a:r>
            <a:r>
              <a:rPr lang="en-US" dirty="0" smtClean="0"/>
              <a:t>.</a:t>
            </a:r>
            <a:endParaRPr lang="en-US" dirty="0"/>
          </a:p>
          <a:p>
            <a:pPr marL="0" indent="0">
              <a:buNone/>
            </a:pPr>
            <a:r>
              <a:rPr lang="en-US" dirty="0" smtClean="0"/>
              <a:t>The block keyword allows you to establish </a:t>
            </a:r>
            <a:r>
              <a:rPr lang="en-US" smtClean="0"/>
              <a:t>a block or </a:t>
            </a:r>
            <a:r>
              <a:rPr lang="en-US" dirty="0" smtClean="0"/>
              <a:t>replace the content of </a:t>
            </a:r>
            <a:r>
              <a:rPr lang="en-US" smtClean="0"/>
              <a:t>pre-defined blocks.</a:t>
            </a:r>
            <a:endParaRPr lang="en-US" dirty="0"/>
          </a:p>
        </p:txBody>
      </p:sp>
    </p:spTree>
    <p:extLst>
      <p:ext uri="{BB962C8B-B14F-4D97-AF65-F5344CB8AC3E}">
        <p14:creationId xmlns:p14="http://schemas.microsoft.com/office/powerpoint/2010/main" val="370801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Jade </a:t>
            </a:r>
            <a:r>
              <a:rPr lang="en-US" dirty="0" smtClean="0"/>
              <a:t>Templates</a:t>
            </a:r>
            <a:endParaRPr lang="en-US" dirty="0"/>
          </a:p>
        </p:txBody>
      </p:sp>
    </p:spTree>
    <p:extLst>
      <p:ext uri="{BB962C8B-B14F-4D97-AF65-F5344CB8AC3E}">
        <p14:creationId xmlns:p14="http://schemas.microsoft.com/office/powerpoint/2010/main" val="135033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Using Jade Templates</a:t>
            </a:r>
          </a:p>
        </p:txBody>
      </p:sp>
    </p:spTree>
    <p:extLst>
      <p:ext uri="{BB962C8B-B14F-4D97-AF65-F5344CB8AC3E}">
        <p14:creationId xmlns:p14="http://schemas.microsoft.com/office/powerpoint/2010/main" val="10382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36b0322-90fb-440c-9cbc-22749e7231e9"/>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3285</TotalTime>
  <Words>308</Words>
  <Application>Microsoft Office PowerPoint</Application>
  <PresentationFormat>Widescreen</PresentationFormat>
  <Paragraphs>62</Paragraphs>
  <Slides>16</Slides>
  <Notes>5</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16</vt:i4>
      </vt:variant>
    </vt:vector>
  </HeadingPairs>
  <TitlesOfParts>
    <vt:vector size="29" baseType="lpstr">
      <vt:lpstr>Arial</vt:lpstr>
      <vt:lpstr>Calibri</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Creating the User Interface</vt:lpstr>
      <vt:lpstr>Agenda</vt:lpstr>
      <vt:lpstr>Introduction to Jade</vt:lpstr>
      <vt:lpstr>Templating with Jade</vt:lpstr>
      <vt:lpstr>Templating with Jade</vt:lpstr>
      <vt:lpstr>Templating with Jade</vt:lpstr>
      <vt:lpstr>Templating with Jade</vt:lpstr>
      <vt:lpstr>Using Jade Templates</vt:lpstr>
      <vt:lpstr>PowerPoint Presentation</vt:lpstr>
      <vt:lpstr>Implementing Bootstrap</vt:lpstr>
      <vt:lpstr>What is Bootstrap?</vt:lpstr>
      <vt:lpstr>Implementing Bootstrap</vt:lpstr>
      <vt:lpstr>PowerPoint Presentation</vt:lpstr>
      <vt:lpstr>Creating Chat UI</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68</cp:revision>
  <dcterms:created xsi:type="dcterms:W3CDTF">2013-02-15T23:12:42Z</dcterms:created>
  <dcterms:modified xsi:type="dcterms:W3CDTF">2015-07-07T20:54:15Z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