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 id="2147483695" r:id="rId6"/>
    <p:sldMasterId id="2147483703" r:id="rId7"/>
    <p:sldMasterId id="2147483711" r:id="rId8"/>
    <p:sldMasterId id="2147483719" r:id="rId9"/>
    <p:sldMasterId id="2147483727" r:id="rId10"/>
  </p:sldMasterIdLst>
  <p:notesMasterIdLst>
    <p:notesMasterId r:id="rId23"/>
  </p:notesMasterIdLst>
  <p:handoutMasterIdLst>
    <p:handoutMasterId r:id="rId24"/>
  </p:handoutMasterIdLst>
  <p:sldIdLst>
    <p:sldId id="297" r:id="rId11"/>
    <p:sldId id="284" r:id="rId12"/>
    <p:sldId id="294" r:id="rId13"/>
    <p:sldId id="286" r:id="rId14"/>
    <p:sldId id="298" r:id="rId15"/>
    <p:sldId id="299" r:id="rId16"/>
    <p:sldId id="300" r:id="rId17"/>
    <p:sldId id="301" r:id="rId18"/>
    <p:sldId id="302" r:id="rId19"/>
    <p:sldId id="296" r:id="rId20"/>
    <p:sldId id="295"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5" d="100"/>
          <a:sy n="85" d="100"/>
        </p:scale>
        <p:origin x="442" y="67"/>
      </p:cViewPr>
      <p:guideLst/>
    </p:cSldViewPr>
  </p:slideViewPr>
  <p:notesTextViewPr>
    <p:cViewPr>
      <p:scale>
        <a:sx n="1" d="1"/>
        <a:sy n="1" d="1"/>
      </p:scale>
      <p:origin x="0" y="0"/>
    </p:cViewPr>
  </p:notesTextViewPr>
  <p:sorterViewPr>
    <p:cViewPr>
      <p:scale>
        <a:sx n="125" d="100"/>
        <a:sy n="125" d="100"/>
      </p:scale>
      <p:origin x="0" y="-7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1/26/2016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5371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237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5512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52771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22381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401720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59595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0176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826408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54660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2962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270308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368095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0331602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159423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217296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5297020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808393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945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6695973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46310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38442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76795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73809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9348568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7089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748350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9716265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67741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6782367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41557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995172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8910018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225853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80431762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52941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888801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5167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33426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5799566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171833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284746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110272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6742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45291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10014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084018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758983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08402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10385266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7231760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967301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543815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7887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462167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02446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71881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67239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88747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1.emf"/><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2489689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6"/>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5510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735" r:id="rId13"/>
    <p:sldLayoutId id="2147483736"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99372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90618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37501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44041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03187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Connecting the Frontend to the Backend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28891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Socket.IO </a:t>
            </a:r>
            <a:r>
              <a:rPr lang="en-US" dirty="0" smtClean="0"/>
              <a:t>Messages</a:t>
            </a:r>
            <a:endParaRPr lang="en-US" dirty="0"/>
          </a:p>
        </p:txBody>
      </p:sp>
      <p:sp>
        <p:nvSpPr>
          <p:cNvPr id="3" name="Content Placeholder 2"/>
          <p:cNvSpPr>
            <a:spLocks noGrp="1"/>
          </p:cNvSpPr>
          <p:nvPr>
            <p:ph idx="1"/>
          </p:nvPr>
        </p:nvSpPr>
        <p:spPr/>
        <p:txBody>
          <a:bodyPr/>
          <a:lstStyle/>
          <a:p>
            <a:r>
              <a:rPr lang="en-US" dirty="0" smtClean="0"/>
              <a:t>Clients subscribe to channels/namespaces</a:t>
            </a:r>
            <a:endParaRPr lang="en-US" dirty="0"/>
          </a:p>
          <a:p>
            <a:r>
              <a:rPr lang="en-US" dirty="0" smtClean="0"/>
              <a:t>Can send a variety of data types to multiple clients</a:t>
            </a:r>
          </a:p>
          <a:p>
            <a:r>
              <a:rPr lang="en-US" dirty="0" err="1" smtClean="0"/>
              <a:t>Realtime</a:t>
            </a:r>
            <a:endParaRPr lang="en-US" dirty="0" smtClean="0"/>
          </a:p>
          <a:p>
            <a:r>
              <a:rPr lang="en-US" dirty="0" smtClean="0"/>
              <a:t>Binary Streaming – think video, images </a:t>
            </a:r>
          </a:p>
          <a:p>
            <a:pPr marL="0" indent="0">
              <a:buNone/>
            </a:pPr>
            <a:endParaRPr lang="en-US" dirty="0"/>
          </a:p>
        </p:txBody>
      </p:sp>
    </p:spTree>
    <p:extLst>
      <p:ext uri="{BB962C8B-B14F-4D97-AF65-F5344CB8AC3E}">
        <p14:creationId xmlns:p14="http://schemas.microsoft.com/office/powerpoint/2010/main" val="371947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Listening and handling messages</a:t>
            </a:r>
          </a:p>
        </p:txBody>
      </p:sp>
    </p:spTree>
    <p:extLst>
      <p:ext uri="{BB962C8B-B14F-4D97-AF65-F5344CB8AC3E}">
        <p14:creationId xmlns:p14="http://schemas.microsoft.com/office/powerpoint/2010/main" val="42867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68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Adding Libraries to the Frontend (jQuery, Socket.IO)</a:t>
            </a:r>
          </a:p>
          <a:p>
            <a:pPr marL="742950" indent="-742950">
              <a:buFont typeface="+mj-lt"/>
              <a:buAutoNum type="arabicParenR"/>
            </a:pPr>
            <a:r>
              <a:rPr lang="en-GB" dirty="0" smtClean="0"/>
              <a:t>Listening </a:t>
            </a:r>
            <a:r>
              <a:rPr lang="en-GB" dirty="0" smtClean="0"/>
              <a:t>and Sending Messages</a:t>
            </a:r>
            <a:endParaRPr lang="en-GB" dirty="0" smtClean="0"/>
          </a:p>
        </p:txBody>
      </p:sp>
    </p:spTree>
    <p:extLst>
      <p:ext uri="{BB962C8B-B14F-4D97-AF65-F5344CB8AC3E}">
        <p14:creationId xmlns:p14="http://schemas.microsoft.com/office/powerpoint/2010/main" val="40664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Adding </a:t>
            </a:r>
            <a:r>
              <a:rPr lang="en-US" dirty="0" smtClean="0"/>
              <a:t>Libraries </a:t>
            </a:r>
            <a:r>
              <a:rPr lang="en-US" dirty="0"/>
              <a:t>to the </a:t>
            </a:r>
            <a:r>
              <a:rPr lang="en-US" dirty="0" err="1"/>
              <a:t>FrontEnd</a:t>
            </a:r>
            <a:endParaRPr lang="en-US" dirty="0"/>
          </a:p>
        </p:txBody>
      </p:sp>
    </p:spTree>
    <p:extLst>
      <p:ext uri="{BB962C8B-B14F-4D97-AF65-F5344CB8AC3E}">
        <p14:creationId xmlns:p14="http://schemas.microsoft.com/office/powerpoint/2010/main" val="47227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Listening and Sending </a:t>
            </a:r>
            <a:r>
              <a:rPr lang="en-GB" dirty="0" smtClean="0"/>
              <a:t>Messages</a:t>
            </a:r>
            <a:endParaRPr lang="en-US" dirty="0"/>
          </a:p>
        </p:txBody>
      </p:sp>
    </p:spTree>
    <p:extLst>
      <p:ext uri="{BB962C8B-B14F-4D97-AF65-F5344CB8AC3E}">
        <p14:creationId xmlns:p14="http://schemas.microsoft.com/office/powerpoint/2010/main" val="246652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30012"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7" name="Right Arrow 6"/>
          <p:cNvSpPr/>
          <p:nvPr/>
        </p:nvSpPr>
        <p:spPr bwMode="auto">
          <a:xfrm>
            <a:off x="3330012"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1" name="Right Arrow 20"/>
          <p:cNvSpPr/>
          <p:nvPr/>
        </p:nvSpPr>
        <p:spPr bwMode="auto">
          <a:xfrm>
            <a:off x="3330012"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2" name="Right Arrow 21"/>
          <p:cNvSpPr/>
          <p:nvPr/>
        </p:nvSpPr>
        <p:spPr bwMode="auto">
          <a:xfrm>
            <a:off x="3330012"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7" name="Right Arrow 26"/>
          <p:cNvSpPr/>
          <p:nvPr/>
        </p:nvSpPr>
        <p:spPr bwMode="auto">
          <a:xfrm flipH="1">
            <a:off x="3132909"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Here’s some data!</a:t>
            </a:r>
          </a:p>
        </p:txBody>
      </p:sp>
      <p:sp>
        <p:nvSpPr>
          <p:cNvPr id="28" name="Right Arrow 27"/>
          <p:cNvSpPr/>
          <p:nvPr/>
        </p:nvSpPr>
        <p:spPr bwMode="auto">
          <a:xfrm>
            <a:off x="3330012"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9" name="Right Arrow 28"/>
          <p:cNvSpPr/>
          <p:nvPr/>
        </p:nvSpPr>
        <p:spPr bwMode="auto">
          <a:xfrm>
            <a:off x="3330012"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0" name="Right Arrow 29"/>
          <p:cNvSpPr/>
          <p:nvPr/>
        </p:nvSpPr>
        <p:spPr bwMode="auto">
          <a:xfrm>
            <a:off x="3330012"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1" name="Right Arrow 30"/>
          <p:cNvSpPr/>
          <p:nvPr/>
        </p:nvSpPr>
        <p:spPr bwMode="auto">
          <a:xfrm>
            <a:off x="3330012"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solidFill>
                  <a:schemeClr val="tx1"/>
                </a:solidFill>
              </a:rPr>
              <a:t>Without real-time</a:t>
            </a:r>
            <a:endParaRPr lang="en-US" dirty="0">
              <a:solidFill>
                <a:schemeClr val="tx1"/>
              </a:solidFill>
            </a:endParaRPr>
          </a:p>
        </p:txBody>
      </p:sp>
    </p:spTree>
    <p:extLst>
      <p:ext uri="{BB962C8B-B14F-4D97-AF65-F5344CB8AC3E}">
        <p14:creationId xmlns:p14="http://schemas.microsoft.com/office/powerpoint/2010/main" val="422991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51783" y="2194200"/>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2909" y="2786744"/>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solidFill>
                  <a:schemeClr val="tx1"/>
                </a:solidFill>
              </a:rPr>
              <a:t>With real-time</a:t>
            </a:r>
            <a:endParaRPr lang="en-US" dirty="0">
              <a:solidFill>
                <a:schemeClr val="tx1"/>
              </a:solidFill>
            </a:endParaRPr>
          </a:p>
        </p:txBody>
      </p:sp>
      <p:sp>
        <p:nvSpPr>
          <p:cNvPr id="2" name="Left-Right Arrow 1"/>
          <p:cNvSpPr/>
          <p:nvPr/>
        </p:nvSpPr>
        <p:spPr bwMode="auto">
          <a:xfrm>
            <a:off x="3172251"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47678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solidFill>
                  <a:schemeClr val="tx1"/>
                </a:solidFill>
              </a:rPr>
              <a:t>Basically…</a:t>
            </a:r>
            <a:endParaRPr lang="en-US" dirty="0">
              <a:solidFill>
                <a:schemeClr val="tx1"/>
              </a:solidFill>
            </a:endParaRPr>
          </a:p>
        </p:txBody>
      </p:sp>
      <p:sp>
        <p:nvSpPr>
          <p:cNvPr id="2" name="Left-Right Arrow 1"/>
          <p:cNvSpPr/>
          <p:nvPr/>
        </p:nvSpPr>
        <p:spPr bwMode="auto">
          <a:xfrm>
            <a:off x="3172251" y="2454823"/>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smtClean="0">
                <a:gradFill>
                  <a:gsLst>
                    <a:gs pos="0">
                      <a:srgbClr val="FFFFFF"/>
                    </a:gs>
                    <a:gs pos="100000">
                      <a:srgbClr val="FFFFFF"/>
                    </a:gs>
                  </a:gsLst>
                  <a:lin ang="5400000" scaled="0"/>
                </a:gradFill>
              </a:rPr>
              <a:t>Socket.IO!!!</a:t>
            </a:r>
            <a:endParaRPr lang="en-US" sz="4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347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a:t>
            </a:r>
            <a:r>
              <a:rPr lang="en-US" dirty="0" smtClean="0"/>
              <a:t>Socket.IO</a:t>
            </a:r>
            <a:endParaRPr lang="ru-RU" dirty="0"/>
          </a:p>
        </p:txBody>
      </p:sp>
      <p:sp>
        <p:nvSpPr>
          <p:cNvPr id="3" name="Content Placeholder 2"/>
          <p:cNvSpPr>
            <a:spLocks noGrp="1"/>
          </p:cNvSpPr>
          <p:nvPr>
            <p:ph idx="1"/>
          </p:nvPr>
        </p:nvSpPr>
        <p:spPr>
          <a:prstGeom prst="rect">
            <a:avLst/>
          </a:prstGeom>
        </p:spPr>
        <p:txBody>
          <a:bodyPr/>
          <a:lstStyle/>
          <a:p>
            <a:pPr marL="609448" indent="-609448">
              <a:buFont typeface="Arial" pitchFamily="34" charset="0"/>
              <a:buChar char="•"/>
            </a:pPr>
            <a:r>
              <a:rPr lang="en-US" dirty="0"/>
              <a:t>Abstraction over transports</a:t>
            </a:r>
          </a:p>
          <a:p>
            <a:pPr marL="609448" indent="-609448">
              <a:buFont typeface="Arial" pitchFamily="34" charset="0"/>
              <a:buChar char="•"/>
            </a:pPr>
            <a:r>
              <a:rPr lang="en-US" dirty="0" smtClean="0"/>
              <a:t>Event-based communication</a:t>
            </a:r>
            <a:endParaRPr lang="en-US" dirty="0"/>
          </a:p>
          <a:p>
            <a:pPr marL="609448" indent="-609448">
              <a:buFont typeface="Arial" pitchFamily="34" charset="0"/>
              <a:buChar char="•"/>
            </a:pPr>
            <a:r>
              <a:rPr lang="en-US" dirty="0" smtClean="0"/>
              <a:t>Broadcast </a:t>
            </a:r>
            <a:r>
              <a:rPr lang="en-US" dirty="0"/>
              <a:t>or target specific client</a:t>
            </a:r>
          </a:p>
        </p:txBody>
      </p:sp>
    </p:spTree>
    <p:extLst>
      <p:ext uri="{BB962C8B-B14F-4D97-AF65-F5344CB8AC3E}">
        <p14:creationId xmlns:p14="http://schemas.microsoft.com/office/powerpoint/2010/main" val="199262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a:t>
            </a:r>
            <a:r>
              <a:rPr lang="en-US" dirty="0" smtClean="0"/>
              <a:t>Socket.IO </a:t>
            </a:r>
            <a:r>
              <a:rPr lang="en-US" dirty="0" smtClean="0"/>
              <a:t>do?</a:t>
            </a:r>
            <a:endParaRPr lang="ru-RU" dirty="0"/>
          </a:p>
        </p:txBody>
      </p:sp>
      <p:sp>
        <p:nvSpPr>
          <p:cNvPr id="3" name="Content Placeholder 2"/>
          <p:cNvSpPr>
            <a:spLocks noGrp="1"/>
          </p:cNvSpPr>
          <p:nvPr>
            <p:ph idx="1"/>
          </p:nvPr>
        </p:nvSpPr>
        <p:spPr/>
        <p:txBody>
          <a:bodyPr>
            <a:noAutofit/>
          </a:bodyPr>
          <a:lstStyle/>
          <a:p>
            <a:pPr marL="609448" indent="-609448">
              <a:buFont typeface="Arial" pitchFamily="34" charset="0"/>
              <a:buChar char="•"/>
            </a:pPr>
            <a:r>
              <a:rPr lang="en-US" sz="3600" dirty="0">
                <a:solidFill>
                  <a:schemeClr val="bg1"/>
                </a:solidFill>
              </a:rPr>
              <a:t>Client to Server persistent connection over HTTP</a:t>
            </a:r>
          </a:p>
          <a:p>
            <a:pPr marL="609448" indent="-609448">
              <a:buFont typeface="Arial" pitchFamily="34" charset="0"/>
              <a:buChar char="•"/>
            </a:pPr>
            <a:r>
              <a:rPr lang="en-US" sz="3600" dirty="0">
                <a:solidFill>
                  <a:schemeClr val="bg1"/>
                </a:solidFill>
              </a:rPr>
              <a:t>Easily build multi-user, real-time web applications</a:t>
            </a:r>
          </a:p>
          <a:p>
            <a:pPr marL="609448" indent="-609448">
              <a:buFont typeface="Arial" pitchFamily="34" charset="0"/>
              <a:buChar char="•"/>
            </a:pPr>
            <a:r>
              <a:rPr lang="en-US" sz="3600" dirty="0">
                <a:solidFill>
                  <a:schemeClr val="bg1"/>
                </a:solidFill>
              </a:rPr>
              <a:t>Auto-negotiates </a:t>
            </a:r>
            <a:r>
              <a:rPr lang="en-US" sz="3600" dirty="0" smtClean="0">
                <a:solidFill>
                  <a:schemeClr val="bg1"/>
                </a:solidFill>
              </a:rPr>
              <a:t>transport</a:t>
            </a:r>
          </a:p>
          <a:p>
            <a:pPr marL="609448" indent="-609448"/>
            <a:r>
              <a:rPr lang="en-US" dirty="0"/>
              <a:t>Open Source on </a:t>
            </a:r>
            <a:r>
              <a:rPr lang="en-US" dirty="0" smtClean="0"/>
              <a:t>GitHub</a:t>
            </a:r>
            <a:endParaRPr lang="en-US" dirty="0"/>
          </a:p>
        </p:txBody>
      </p:sp>
    </p:spTree>
    <p:extLst>
      <p:ext uri="{BB962C8B-B14F-4D97-AF65-F5344CB8AC3E}">
        <p14:creationId xmlns:p14="http://schemas.microsoft.com/office/powerpoint/2010/main" val="984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3454</TotalTime>
  <Words>422</Words>
  <Application>Microsoft Office PowerPoint</Application>
  <PresentationFormat>Widescreen</PresentationFormat>
  <Paragraphs>72</Paragraphs>
  <Slides>12</Slides>
  <Notes>5</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12</vt:i4>
      </vt:variant>
    </vt:vector>
  </HeadingPairs>
  <TitlesOfParts>
    <vt:vector size="25"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Connecting the Frontend to the Backend</vt:lpstr>
      <vt:lpstr>Agenda</vt:lpstr>
      <vt:lpstr>PowerPoint Presentation</vt:lpstr>
      <vt:lpstr>Listening and Sending Messages</vt:lpstr>
      <vt:lpstr>Without real-time</vt:lpstr>
      <vt:lpstr>With real-time</vt:lpstr>
      <vt:lpstr>Basically…</vt:lpstr>
      <vt:lpstr>Introducing Socket.IO</vt:lpstr>
      <vt:lpstr>What does Socket.IO do?</vt:lpstr>
      <vt:lpstr>Socket.IO Messages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Mariano Converti</cp:lastModifiedBy>
  <cp:revision>82</cp:revision>
  <dcterms:created xsi:type="dcterms:W3CDTF">2013-02-15T23:12:42Z</dcterms:created>
  <dcterms:modified xsi:type="dcterms:W3CDTF">2016-01-26T13:43:33Z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