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6.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7.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3.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 id="2147483790" r:id="rId8"/>
  </p:sldMasterIdLst>
  <p:notesMasterIdLst>
    <p:notesMasterId r:id="rId29"/>
  </p:notesMasterIdLst>
  <p:sldIdLst>
    <p:sldId id="257" r:id="rId9"/>
    <p:sldId id="281" r:id="rId10"/>
    <p:sldId id="259" r:id="rId11"/>
    <p:sldId id="256" r:id="rId12"/>
    <p:sldId id="276" r:id="rId13"/>
    <p:sldId id="277" r:id="rId14"/>
    <p:sldId id="282" r:id="rId15"/>
    <p:sldId id="283" r:id="rId16"/>
    <p:sldId id="278" r:id="rId17"/>
    <p:sldId id="279" r:id="rId18"/>
    <p:sldId id="269" r:id="rId19"/>
    <p:sldId id="271" r:id="rId20"/>
    <p:sldId id="272" r:id="rId21"/>
    <p:sldId id="273" r:id="rId22"/>
    <p:sldId id="274" r:id="rId23"/>
    <p:sldId id="284" r:id="rId24"/>
    <p:sldId id="285" r:id="rId25"/>
    <p:sldId id="286" r:id="rId26"/>
    <p:sldId id="287" r:id="rId27"/>
    <p:sldId id="26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F2FC"/>
    <a:srgbClr val="3C454F"/>
    <a:srgbClr val="FFC000"/>
    <a:srgbClr val="289FD7"/>
    <a:srgbClr val="E34F24"/>
    <a:srgbClr val="BDCD2C"/>
    <a:srgbClr val="617081"/>
    <a:srgbClr val="1D4380"/>
    <a:srgbClr val="0171B0"/>
    <a:srgbClr val="80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82" autoAdjust="0"/>
    <p:restoredTop sz="94660"/>
  </p:normalViewPr>
  <p:slideViewPr>
    <p:cSldViewPr snapToGrid="0">
      <p:cViewPr varScale="1">
        <p:scale>
          <a:sx n="113" d="100"/>
          <a:sy n="113" d="100"/>
        </p:scale>
        <p:origin x="126"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14873-C460-43A6-8A7F-9F5DC4D43744}"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ACD2CAE5-6CA8-422A-A552-FA71416125D4}">
      <dgm:prSet/>
      <dgm:spPr/>
      <dgm:t>
        <a:bodyPr/>
        <a:lstStyle/>
        <a:p>
          <a:pPr rtl="0"/>
          <a:r>
            <a:rPr lang="en-US" baseline="0" dirty="0" smtClean="0"/>
            <a:t>Visual Studio</a:t>
          </a:r>
          <a:endParaRPr lang="en-US" dirty="0"/>
        </a:p>
      </dgm:t>
    </dgm:pt>
    <dgm:pt modelId="{1CCBF95C-50B4-4AE2-BF6C-988A97E3766F}" type="parTrans" cxnId="{0E487D11-6FF8-4D31-9674-E34AEC0327EA}">
      <dgm:prSet/>
      <dgm:spPr/>
      <dgm:t>
        <a:bodyPr/>
        <a:lstStyle/>
        <a:p>
          <a:endParaRPr lang="en-US"/>
        </a:p>
      </dgm:t>
    </dgm:pt>
    <dgm:pt modelId="{0EE29A21-DDDC-40E2-8756-7355AC783842}" type="sibTrans" cxnId="{0E487D11-6FF8-4D31-9674-E34AEC0327EA}">
      <dgm:prSet/>
      <dgm:spPr/>
      <dgm:t>
        <a:bodyPr/>
        <a:lstStyle/>
        <a:p>
          <a:endParaRPr lang="en-US"/>
        </a:p>
      </dgm:t>
    </dgm:pt>
    <dgm:pt modelId="{2E47A735-2E54-47D4-8D7B-43DAE317DE22}">
      <dgm:prSet/>
      <dgm:spPr/>
      <dgm:t>
        <a:bodyPr/>
        <a:lstStyle/>
        <a:p>
          <a:pPr rtl="0"/>
          <a:r>
            <a:rPr lang="en-US" baseline="0" dirty="0" smtClean="0"/>
            <a:t>Microsoft Azure</a:t>
          </a:r>
          <a:endParaRPr lang="en-US" dirty="0"/>
        </a:p>
      </dgm:t>
    </dgm:pt>
    <dgm:pt modelId="{935CD182-5494-4B87-A87B-5C526DA1EFD0}" type="parTrans" cxnId="{75C5F2ED-7190-4282-B715-C0BBE049F4E2}">
      <dgm:prSet/>
      <dgm:spPr/>
      <dgm:t>
        <a:bodyPr/>
        <a:lstStyle/>
        <a:p>
          <a:endParaRPr lang="en-US"/>
        </a:p>
      </dgm:t>
    </dgm:pt>
    <dgm:pt modelId="{9F231788-C31F-4B60-A8BF-C2D421D63C19}" type="sibTrans" cxnId="{75C5F2ED-7190-4282-B715-C0BBE049F4E2}">
      <dgm:prSet/>
      <dgm:spPr/>
      <dgm:t>
        <a:bodyPr/>
        <a:lstStyle/>
        <a:p>
          <a:endParaRPr lang="en-US"/>
        </a:p>
      </dgm:t>
    </dgm:pt>
    <dgm:pt modelId="{17EC96CC-6899-43CC-99D8-2B5B67C93827}">
      <dgm:prSet/>
      <dgm:spPr/>
      <dgm:t>
        <a:bodyPr/>
        <a:lstStyle/>
        <a:p>
          <a:pPr rtl="0"/>
          <a:r>
            <a:rPr lang="en-US" baseline="0" dirty="0" smtClean="0"/>
            <a:t>NuGet</a:t>
          </a:r>
          <a:endParaRPr lang="en-US" dirty="0"/>
        </a:p>
      </dgm:t>
    </dgm:pt>
    <dgm:pt modelId="{19BEF542-9A55-4227-958B-7672C8A3F132}" type="parTrans" cxnId="{C49FD9FD-EB55-478E-9BF8-7A33842FBAC1}">
      <dgm:prSet/>
      <dgm:spPr/>
      <dgm:t>
        <a:bodyPr/>
        <a:lstStyle/>
        <a:p>
          <a:endParaRPr lang="en-US"/>
        </a:p>
      </dgm:t>
    </dgm:pt>
    <dgm:pt modelId="{1108C22D-D867-484A-A5AB-C27F9AE80D39}" type="sibTrans" cxnId="{C49FD9FD-EB55-478E-9BF8-7A33842FBAC1}">
      <dgm:prSet/>
      <dgm:spPr/>
      <dgm:t>
        <a:bodyPr/>
        <a:lstStyle/>
        <a:p>
          <a:endParaRPr lang="en-US"/>
        </a:p>
      </dgm:t>
    </dgm:pt>
    <dgm:pt modelId="{BFC0E547-38ED-4BF5-BBFB-41676C651BA4}">
      <dgm:prSet/>
      <dgm:spPr/>
      <dgm:t>
        <a:bodyPr/>
        <a:lstStyle/>
        <a:p>
          <a:pPr rtl="0"/>
          <a:r>
            <a:rPr lang="en-US" dirty="0" smtClean="0"/>
            <a:t>ASP.NET</a:t>
          </a:r>
          <a:endParaRPr lang="en-US" dirty="0"/>
        </a:p>
      </dgm:t>
    </dgm:pt>
    <dgm:pt modelId="{E3527B9A-8B18-4A98-921F-1E462ED07972}" type="parTrans" cxnId="{709C3368-009F-4231-A3CE-749F9BB189CC}">
      <dgm:prSet/>
      <dgm:spPr/>
      <dgm:t>
        <a:bodyPr/>
        <a:lstStyle/>
        <a:p>
          <a:endParaRPr lang="en-US"/>
        </a:p>
      </dgm:t>
    </dgm:pt>
    <dgm:pt modelId="{E2E33C33-F5A2-45C5-AF56-0BB04A49ABE7}" type="sibTrans" cxnId="{709C3368-009F-4231-A3CE-749F9BB189CC}">
      <dgm:prSet/>
      <dgm:spPr/>
      <dgm:t>
        <a:bodyPr/>
        <a:lstStyle/>
        <a:p>
          <a:endParaRPr lang="en-US"/>
        </a:p>
      </dgm:t>
    </dgm:pt>
    <dgm:pt modelId="{17397D43-AE20-4DE6-BB81-F05A7B561DB3}" type="pres">
      <dgm:prSet presAssocID="{48914873-C460-43A6-8A7F-9F5DC4D43744}" presName="diagram" presStyleCnt="0">
        <dgm:presLayoutVars>
          <dgm:dir/>
          <dgm:resizeHandles val="exact"/>
        </dgm:presLayoutVars>
      </dgm:prSet>
      <dgm:spPr/>
      <dgm:t>
        <a:bodyPr/>
        <a:lstStyle/>
        <a:p>
          <a:endParaRPr lang="en-US"/>
        </a:p>
      </dgm:t>
    </dgm:pt>
    <dgm:pt modelId="{81B22F2D-5B8A-447B-B1AF-78E703F0FBA8}" type="pres">
      <dgm:prSet presAssocID="{ACD2CAE5-6CA8-422A-A552-FA71416125D4}" presName="node" presStyleLbl="node1" presStyleIdx="0" presStyleCnt="4">
        <dgm:presLayoutVars>
          <dgm:bulletEnabled val="1"/>
        </dgm:presLayoutVars>
      </dgm:prSet>
      <dgm:spPr/>
      <dgm:t>
        <a:bodyPr/>
        <a:lstStyle/>
        <a:p>
          <a:endParaRPr lang="en-US"/>
        </a:p>
      </dgm:t>
    </dgm:pt>
    <dgm:pt modelId="{06199EA7-9AD7-47F3-B47F-9C74788B88C1}" type="pres">
      <dgm:prSet presAssocID="{0EE29A21-DDDC-40E2-8756-7355AC783842}" presName="sibTrans" presStyleCnt="0"/>
      <dgm:spPr/>
    </dgm:pt>
    <dgm:pt modelId="{BFD6C2D9-8EAF-4814-9068-92EC26CD3430}" type="pres">
      <dgm:prSet presAssocID="{17EC96CC-6899-43CC-99D8-2B5B67C93827}" presName="node" presStyleLbl="node1" presStyleIdx="1" presStyleCnt="4">
        <dgm:presLayoutVars>
          <dgm:bulletEnabled val="1"/>
        </dgm:presLayoutVars>
      </dgm:prSet>
      <dgm:spPr/>
      <dgm:t>
        <a:bodyPr/>
        <a:lstStyle/>
        <a:p>
          <a:endParaRPr lang="en-US"/>
        </a:p>
      </dgm:t>
    </dgm:pt>
    <dgm:pt modelId="{EC02AEF8-BB51-41CC-AC54-784DB938A98C}" type="pres">
      <dgm:prSet presAssocID="{1108C22D-D867-484A-A5AB-C27F9AE80D39}" presName="sibTrans" presStyleCnt="0"/>
      <dgm:spPr/>
    </dgm:pt>
    <dgm:pt modelId="{C12961E1-1B5A-4A16-B7D5-F0E2A81007BC}" type="pres">
      <dgm:prSet presAssocID="{BFC0E547-38ED-4BF5-BBFB-41676C651BA4}" presName="node" presStyleLbl="node1" presStyleIdx="2" presStyleCnt="4">
        <dgm:presLayoutVars>
          <dgm:bulletEnabled val="1"/>
        </dgm:presLayoutVars>
      </dgm:prSet>
      <dgm:spPr/>
      <dgm:t>
        <a:bodyPr/>
        <a:lstStyle/>
        <a:p>
          <a:endParaRPr lang="en-US"/>
        </a:p>
      </dgm:t>
    </dgm:pt>
    <dgm:pt modelId="{C30E35A3-FC57-42FA-B43B-70825F5A7012}" type="pres">
      <dgm:prSet presAssocID="{E2E33C33-F5A2-45C5-AF56-0BB04A49ABE7}" presName="sibTrans" presStyleCnt="0"/>
      <dgm:spPr/>
    </dgm:pt>
    <dgm:pt modelId="{5222C5B1-7198-4817-8170-EA15671F32D9}" type="pres">
      <dgm:prSet presAssocID="{2E47A735-2E54-47D4-8D7B-43DAE317DE22}" presName="node" presStyleLbl="node1" presStyleIdx="3" presStyleCnt="4">
        <dgm:presLayoutVars>
          <dgm:bulletEnabled val="1"/>
        </dgm:presLayoutVars>
      </dgm:prSet>
      <dgm:spPr/>
      <dgm:t>
        <a:bodyPr/>
        <a:lstStyle/>
        <a:p>
          <a:endParaRPr lang="en-US"/>
        </a:p>
      </dgm:t>
    </dgm:pt>
  </dgm:ptLst>
  <dgm:cxnLst>
    <dgm:cxn modelId="{C49FD9FD-EB55-478E-9BF8-7A33842FBAC1}" srcId="{48914873-C460-43A6-8A7F-9F5DC4D43744}" destId="{17EC96CC-6899-43CC-99D8-2B5B67C93827}" srcOrd="1" destOrd="0" parTransId="{19BEF542-9A55-4227-958B-7672C8A3F132}" sibTransId="{1108C22D-D867-484A-A5AB-C27F9AE80D39}"/>
    <dgm:cxn modelId="{E3CCCA85-8AB5-4728-8173-3D84961BEF06}" type="presOf" srcId="{17EC96CC-6899-43CC-99D8-2B5B67C93827}" destId="{BFD6C2D9-8EAF-4814-9068-92EC26CD3430}" srcOrd="0" destOrd="0" presId="urn:microsoft.com/office/officeart/2005/8/layout/default"/>
    <dgm:cxn modelId="{F65A626A-A269-473E-B04A-93779FFFEF71}" type="presOf" srcId="{2E47A735-2E54-47D4-8D7B-43DAE317DE22}" destId="{5222C5B1-7198-4817-8170-EA15671F32D9}" srcOrd="0" destOrd="0" presId="urn:microsoft.com/office/officeart/2005/8/layout/default"/>
    <dgm:cxn modelId="{0E487D11-6FF8-4D31-9674-E34AEC0327EA}" srcId="{48914873-C460-43A6-8A7F-9F5DC4D43744}" destId="{ACD2CAE5-6CA8-422A-A552-FA71416125D4}" srcOrd="0" destOrd="0" parTransId="{1CCBF95C-50B4-4AE2-BF6C-988A97E3766F}" sibTransId="{0EE29A21-DDDC-40E2-8756-7355AC783842}"/>
    <dgm:cxn modelId="{861EB93E-7F61-4DBB-AE51-578DE2F35D75}" type="presOf" srcId="{48914873-C460-43A6-8A7F-9F5DC4D43744}" destId="{17397D43-AE20-4DE6-BB81-F05A7B561DB3}" srcOrd="0" destOrd="0" presId="urn:microsoft.com/office/officeart/2005/8/layout/default"/>
    <dgm:cxn modelId="{709C3368-009F-4231-A3CE-749F9BB189CC}" srcId="{48914873-C460-43A6-8A7F-9F5DC4D43744}" destId="{BFC0E547-38ED-4BF5-BBFB-41676C651BA4}" srcOrd="2" destOrd="0" parTransId="{E3527B9A-8B18-4A98-921F-1E462ED07972}" sibTransId="{E2E33C33-F5A2-45C5-AF56-0BB04A49ABE7}"/>
    <dgm:cxn modelId="{6CA944BB-215C-419D-AB8D-10FFBA28E0EA}" type="presOf" srcId="{ACD2CAE5-6CA8-422A-A552-FA71416125D4}" destId="{81B22F2D-5B8A-447B-B1AF-78E703F0FBA8}" srcOrd="0" destOrd="0" presId="urn:microsoft.com/office/officeart/2005/8/layout/default"/>
    <dgm:cxn modelId="{75C5F2ED-7190-4282-B715-C0BBE049F4E2}" srcId="{48914873-C460-43A6-8A7F-9F5DC4D43744}" destId="{2E47A735-2E54-47D4-8D7B-43DAE317DE22}" srcOrd="3" destOrd="0" parTransId="{935CD182-5494-4B87-A87B-5C526DA1EFD0}" sibTransId="{9F231788-C31F-4B60-A8BF-C2D421D63C19}"/>
    <dgm:cxn modelId="{29DA27AF-0C80-4D5D-A8F5-574A6E87B043}" type="presOf" srcId="{BFC0E547-38ED-4BF5-BBFB-41676C651BA4}" destId="{C12961E1-1B5A-4A16-B7D5-F0E2A81007BC}" srcOrd="0" destOrd="0" presId="urn:microsoft.com/office/officeart/2005/8/layout/default"/>
    <dgm:cxn modelId="{613BEDF6-BD96-4E66-8F1C-797B39D8825F}" type="presParOf" srcId="{17397D43-AE20-4DE6-BB81-F05A7B561DB3}" destId="{81B22F2D-5B8A-447B-B1AF-78E703F0FBA8}" srcOrd="0" destOrd="0" presId="urn:microsoft.com/office/officeart/2005/8/layout/default"/>
    <dgm:cxn modelId="{C6BC07B9-4240-4EE8-894D-42D6E2757770}" type="presParOf" srcId="{17397D43-AE20-4DE6-BB81-F05A7B561DB3}" destId="{06199EA7-9AD7-47F3-B47F-9C74788B88C1}" srcOrd="1" destOrd="0" presId="urn:microsoft.com/office/officeart/2005/8/layout/default"/>
    <dgm:cxn modelId="{E3871E43-0600-4D7E-AFE7-48D416A7C5C5}" type="presParOf" srcId="{17397D43-AE20-4DE6-BB81-F05A7B561DB3}" destId="{BFD6C2D9-8EAF-4814-9068-92EC26CD3430}" srcOrd="2" destOrd="0" presId="urn:microsoft.com/office/officeart/2005/8/layout/default"/>
    <dgm:cxn modelId="{67BBBCBF-054A-41C1-A91A-A808B315F45A}" type="presParOf" srcId="{17397D43-AE20-4DE6-BB81-F05A7B561DB3}" destId="{EC02AEF8-BB51-41CC-AC54-784DB938A98C}" srcOrd="3" destOrd="0" presId="urn:microsoft.com/office/officeart/2005/8/layout/default"/>
    <dgm:cxn modelId="{FA764974-690C-4426-AC36-C15C54DC2397}" type="presParOf" srcId="{17397D43-AE20-4DE6-BB81-F05A7B561DB3}" destId="{C12961E1-1B5A-4A16-B7D5-F0E2A81007BC}" srcOrd="4" destOrd="0" presId="urn:microsoft.com/office/officeart/2005/8/layout/default"/>
    <dgm:cxn modelId="{A36ED7BB-0B9B-4530-A4E1-98492C15954D}" type="presParOf" srcId="{17397D43-AE20-4DE6-BB81-F05A7B561DB3}" destId="{C30E35A3-FC57-42FA-B43B-70825F5A7012}" srcOrd="5" destOrd="0" presId="urn:microsoft.com/office/officeart/2005/8/layout/default"/>
    <dgm:cxn modelId="{8CA1554E-EB76-4FAF-B2A2-C18B97051D76}" type="presParOf" srcId="{17397D43-AE20-4DE6-BB81-F05A7B561DB3}" destId="{5222C5B1-7198-4817-8170-EA15671F32D9}"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914873-C460-43A6-8A7F-9F5DC4D43744}"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en-US"/>
        </a:p>
      </dgm:t>
    </dgm:pt>
    <dgm:pt modelId="{2A698087-0C77-46BC-BEE3-9DD62B31079B}">
      <dgm:prSet custT="1"/>
      <dgm:spPr/>
      <dgm:t>
        <a:bodyPr/>
        <a:lstStyle/>
        <a:p>
          <a:r>
            <a:rPr lang="en-US" sz="1800" dirty="0" smtClean="0"/>
            <a:t>Introduction to ASP.NET and Visual Studio 2013 Web Tooling</a:t>
          </a:r>
          <a:endParaRPr lang="en-US" sz="1800" dirty="0"/>
        </a:p>
      </dgm:t>
    </dgm:pt>
    <dgm:pt modelId="{545886D5-ECF3-47AB-A738-82363A11B743}" type="parTrans" cxnId="{9732441B-1070-4844-8B23-1F2A5EDFD7DA}">
      <dgm:prSet/>
      <dgm:spPr/>
      <dgm:t>
        <a:bodyPr/>
        <a:lstStyle/>
        <a:p>
          <a:endParaRPr lang="en-US" sz="4000"/>
        </a:p>
      </dgm:t>
    </dgm:pt>
    <dgm:pt modelId="{DF51E2A6-ABF0-49DE-8ADB-388659769540}" type="sibTrans" cxnId="{9732441B-1070-4844-8B23-1F2A5EDFD7DA}">
      <dgm:prSet/>
      <dgm:spPr/>
      <dgm:t>
        <a:bodyPr/>
        <a:lstStyle/>
        <a:p>
          <a:endParaRPr lang="en-US" sz="4000"/>
        </a:p>
      </dgm:t>
    </dgm:pt>
    <dgm:pt modelId="{78E86AF5-BDE7-40A2-BB48-3781EBA8B21E}">
      <dgm:prSet custT="1"/>
      <dgm:spPr/>
      <dgm:t>
        <a:bodyPr/>
        <a:lstStyle/>
        <a:p>
          <a:r>
            <a:rPr lang="en-US" sz="1800" dirty="0" smtClean="0"/>
            <a:t>Building Web Applications using the latest ASP.NET technologies</a:t>
          </a:r>
        </a:p>
      </dgm:t>
    </dgm:pt>
    <dgm:pt modelId="{DBC56DE7-C1BD-405F-AD7B-42A3DC652B9D}" type="parTrans" cxnId="{06EA80B0-E8C3-4C03-A0DB-C92B8A74D9D4}">
      <dgm:prSet/>
      <dgm:spPr/>
      <dgm:t>
        <a:bodyPr/>
        <a:lstStyle/>
        <a:p>
          <a:endParaRPr lang="en-US" sz="4000"/>
        </a:p>
      </dgm:t>
    </dgm:pt>
    <dgm:pt modelId="{185BFB16-8A08-4594-A5EB-21003F37877A}" type="sibTrans" cxnId="{06EA80B0-E8C3-4C03-A0DB-C92B8A74D9D4}">
      <dgm:prSet/>
      <dgm:spPr/>
      <dgm:t>
        <a:bodyPr/>
        <a:lstStyle/>
        <a:p>
          <a:endParaRPr lang="en-US" sz="4000"/>
        </a:p>
      </dgm:t>
    </dgm:pt>
    <dgm:pt modelId="{C21281DC-F931-4E9C-942D-AD3EB61A6EA2}">
      <dgm:prSet custT="1"/>
      <dgm:spPr/>
      <dgm:t>
        <a:bodyPr/>
        <a:lstStyle/>
        <a:p>
          <a:r>
            <a:rPr lang="en-US" sz="1800" dirty="0" smtClean="0"/>
            <a:t>Building web front ends for both desktop and mobile using the latest web standards</a:t>
          </a:r>
        </a:p>
      </dgm:t>
    </dgm:pt>
    <dgm:pt modelId="{CE76D537-E9A7-42C7-A80C-3D5851E6C500}" type="parTrans" cxnId="{F6674D8B-17C7-44AD-9FE9-263237AFB7C8}">
      <dgm:prSet/>
      <dgm:spPr/>
      <dgm:t>
        <a:bodyPr/>
        <a:lstStyle/>
        <a:p>
          <a:endParaRPr lang="en-US" sz="4000"/>
        </a:p>
      </dgm:t>
    </dgm:pt>
    <dgm:pt modelId="{9893ECAB-749E-4545-8A16-72B6B438B424}" type="sibTrans" cxnId="{F6674D8B-17C7-44AD-9FE9-263237AFB7C8}">
      <dgm:prSet/>
      <dgm:spPr/>
      <dgm:t>
        <a:bodyPr/>
        <a:lstStyle/>
        <a:p>
          <a:endParaRPr lang="en-US" sz="4000"/>
        </a:p>
      </dgm:t>
    </dgm:pt>
    <dgm:pt modelId="{68987326-02A7-40EE-8530-CA56E5E2ED4A}">
      <dgm:prSet custT="1"/>
      <dgm:spPr/>
      <dgm:t>
        <a:bodyPr/>
        <a:lstStyle/>
        <a:p>
          <a:r>
            <a:rPr lang="en-US" sz="1800" dirty="0" smtClean="0"/>
            <a:t>API Services for both web and devices</a:t>
          </a:r>
        </a:p>
      </dgm:t>
    </dgm:pt>
    <dgm:pt modelId="{56BA7FF6-9776-4C51-90F5-9AA768DE0298}" type="parTrans" cxnId="{8EA4E683-0AF0-4FB9-B52A-4DD323BB8D99}">
      <dgm:prSet/>
      <dgm:spPr/>
      <dgm:t>
        <a:bodyPr/>
        <a:lstStyle/>
        <a:p>
          <a:endParaRPr lang="en-US" sz="4000"/>
        </a:p>
      </dgm:t>
    </dgm:pt>
    <dgm:pt modelId="{5C8DD0D5-01BB-48A2-9FE5-8F8131767B95}" type="sibTrans" cxnId="{8EA4E683-0AF0-4FB9-B52A-4DD323BB8D99}">
      <dgm:prSet/>
      <dgm:spPr/>
      <dgm:t>
        <a:bodyPr/>
        <a:lstStyle/>
        <a:p>
          <a:endParaRPr lang="en-US" sz="4000"/>
        </a:p>
      </dgm:t>
    </dgm:pt>
    <dgm:pt modelId="{312DE6B4-F0D4-4BC3-A484-5E27BC83857C}">
      <dgm:prSet custT="1"/>
      <dgm:spPr/>
      <dgm:t>
        <a:bodyPr/>
        <a:lstStyle/>
        <a:p>
          <a:r>
            <a:rPr lang="en-US" sz="1800" dirty="0" smtClean="0"/>
            <a:t>Running, improving and maintaining a site in the real world</a:t>
          </a:r>
        </a:p>
      </dgm:t>
    </dgm:pt>
    <dgm:pt modelId="{1EE57FA4-84BD-4211-895C-96AD4EADAFFD}" type="parTrans" cxnId="{B7E08669-60B2-4B2D-9D13-99506069B54A}">
      <dgm:prSet/>
      <dgm:spPr/>
      <dgm:t>
        <a:bodyPr/>
        <a:lstStyle/>
        <a:p>
          <a:endParaRPr lang="en-US" sz="4000"/>
        </a:p>
      </dgm:t>
    </dgm:pt>
    <dgm:pt modelId="{C8EDAA7C-A942-4EE9-85AC-D63CFA73981F}" type="sibTrans" cxnId="{B7E08669-60B2-4B2D-9D13-99506069B54A}">
      <dgm:prSet/>
      <dgm:spPr/>
      <dgm:t>
        <a:bodyPr/>
        <a:lstStyle/>
        <a:p>
          <a:endParaRPr lang="en-US" sz="4000"/>
        </a:p>
      </dgm:t>
    </dgm:pt>
    <dgm:pt modelId="{86A20244-5C10-4D99-A135-EE1FC94007AD}">
      <dgm:prSet custT="1"/>
      <dgm:spPr/>
      <dgm:t>
        <a:bodyPr/>
        <a:lstStyle/>
        <a:p>
          <a:r>
            <a:rPr lang="en-US" sz="1800" dirty="0" smtClean="0"/>
            <a:t>Real-time Communications with SignalR</a:t>
          </a:r>
        </a:p>
      </dgm:t>
    </dgm:pt>
    <dgm:pt modelId="{FE14AF2E-79F5-45B1-95EB-BBC061ED2848}" type="parTrans" cxnId="{AF849700-E68A-447A-B4CD-C55696CF082A}">
      <dgm:prSet/>
      <dgm:spPr/>
      <dgm:t>
        <a:bodyPr/>
        <a:lstStyle/>
        <a:p>
          <a:endParaRPr lang="en-US" sz="4000"/>
        </a:p>
      </dgm:t>
    </dgm:pt>
    <dgm:pt modelId="{2F9B0FED-66DD-4DA5-B56E-BF19210A7B32}" type="sibTrans" cxnId="{AF849700-E68A-447A-B4CD-C55696CF082A}">
      <dgm:prSet/>
      <dgm:spPr/>
      <dgm:t>
        <a:bodyPr/>
        <a:lstStyle/>
        <a:p>
          <a:endParaRPr lang="en-US" sz="4000"/>
        </a:p>
      </dgm:t>
    </dgm:pt>
    <dgm:pt modelId="{3B73ACC1-496C-40F5-B241-D7E8E221BFF7}" type="pres">
      <dgm:prSet presAssocID="{48914873-C460-43A6-8A7F-9F5DC4D43744}" presName="Name0" presStyleCnt="0">
        <dgm:presLayoutVars>
          <dgm:chMax val="7"/>
          <dgm:chPref val="7"/>
          <dgm:dir/>
        </dgm:presLayoutVars>
      </dgm:prSet>
      <dgm:spPr/>
      <dgm:t>
        <a:bodyPr/>
        <a:lstStyle/>
        <a:p>
          <a:endParaRPr lang="en-US"/>
        </a:p>
      </dgm:t>
    </dgm:pt>
    <dgm:pt modelId="{176C12DF-C866-46CE-B755-E0FD9BB684D3}" type="pres">
      <dgm:prSet presAssocID="{48914873-C460-43A6-8A7F-9F5DC4D43744}" presName="Name1" presStyleCnt="0"/>
      <dgm:spPr/>
      <dgm:t>
        <a:bodyPr/>
        <a:lstStyle/>
        <a:p>
          <a:endParaRPr lang="en-US"/>
        </a:p>
      </dgm:t>
    </dgm:pt>
    <dgm:pt modelId="{FABF9950-43BA-4F8E-8D7D-4C0B1CA90765}" type="pres">
      <dgm:prSet presAssocID="{48914873-C460-43A6-8A7F-9F5DC4D43744}" presName="cycle" presStyleCnt="0"/>
      <dgm:spPr/>
      <dgm:t>
        <a:bodyPr/>
        <a:lstStyle/>
        <a:p>
          <a:endParaRPr lang="en-US"/>
        </a:p>
      </dgm:t>
    </dgm:pt>
    <dgm:pt modelId="{A82FF449-D38B-45D7-9B32-0E93451CA53E}" type="pres">
      <dgm:prSet presAssocID="{48914873-C460-43A6-8A7F-9F5DC4D43744}" presName="srcNode" presStyleLbl="node1" presStyleIdx="0" presStyleCnt="6"/>
      <dgm:spPr/>
      <dgm:t>
        <a:bodyPr/>
        <a:lstStyle/>
        <a:p>
          <a:endParaRPr lang="en-US"/>
        </a:p>
      </dgm:t>
    </dgm:pt>
    <dgm:pt modelId="{C88AC33A-9E7B-48FE-AA69-CF0915BA28B4}" type="pres">
      <dgm:prSet presAssocID="{48914873-C460-43A6-8A7F-9F5DC4D43744}" presName="conn" presStyleLbl="parChTrans1D2" presStyleIdx="0" presStyleCnt="1"/>
      <dgm:spPr/>
      <dgm:t>
        <a:bodyPr/>
        <a:lstStyle/>
        <a:p>
          <a:endParaRPr lang="en-US"/>
        </a:p>
      </dgm:t>
    </dgm:pt>
    <dgm:pt modelId="{8CA4C0E1-81F8-4CF3-9F9F-8F74AB1DFFA6}" type="pres">
      <dgm:prSet presAssocID="{48914873-C460-43A6-8A7F-9F5DC4D43744}" presName="extraNode" presStyleLbl="node1" presStyleIdx="0" presStyleCnt="6"/>
      <dgm:spPr/>
      <dgm:t>
        <a:bodyPr/>
        <a:lstStyle/>
        <a:p>
          <a:endParaRPr lang="en-US"/>
        </a:p>
      </dgm:t>
    </dgm:pt>
    <dgm:pt modelId="{A169A3DF-3482-4DB4-A369-65C9EACA0A7B}" type="pres">
      <dgm:prSet presAssocID="{48914873-C460-43A6-8A7F-9F5DC4D43744}" presName="dstNode" presStyleLbl="node1" presStyleIdx="0" presStyleCnt="6"/>
      <dgm:spPr/>
      <dgm:t>
        <a:bodyPr/>
        <a:lstStyle/>
        <a:p>
          <a:endParaRPr lang="en-US"/>
        </a:p>
      </dgm:t>
    </dgm:pt>
    <dgm:pt modelId="{458817C7-6BEC-45B3-895F-78F93D5B61B1}" type="pres">
      <dgm:prSet presAssocID="{2A698087-0C77-46BC-BEE3-9DD62B31079B}" presName="text_1" presStyleLbl="node1" presStyleIdx="0" presStyleCnt="6">
        <dgm:presLayoutVars>
          <dgm:bulletEnabled val="1"/>
        </dgm:presLayoutVars>
      </dgm:prSet>
      <dgm:spPr/>
      <dgm:t>
        <a:bodyPr/>
        <a:lstStyle/>
        <a:p>
          <a:endParaRPr lang="en-US"/>
        </a:p>
      </dgm:t>
    </dgm:pt>
    <dgm:pt modelId="{4CF5327E-7ADA-4CC4-AD60-4CEC17A9BD9F}" type="pres">
      <dgm:prSet presAssocID="{2A698087-0C77-46BC-BEE3-9DD62B31079B}" presName="accent_1" presStyleCnt="0"/>
      <dgm:spPr/>
      <dgm:t>
        <a:bodyPr/>
        <a:lstStyle/>
        <a:p>
          <a:endParaRPr lang="en-US"/>
        </a:p>
      </dgm:t>
    </dgm:pt>
    <dgm:pt modelId="{C17F0E81-FCDB-4D98-9E05-3DD956F33DB3}" type="pres">
      <dgm:prSet presAssocID="{2A698087-0C77-46BC-BEE3-9DD62B31079B}" presName="accentRepeatNode" presStyleLbl="solidFgAcc1" presStyleIdx="0" presStyleCnt="6"/>
      <dgm:spPr/>
      <dgm:t>
        <a:bodyPr/>
        <a:lstStyle/>
        <a:p>
          <a:endParaRPr lang="en-US"/>
        </a:p>
      </dgm:t>
    </dgm:pt>
    <dgm:pt modelId="{B710CF74-13DC-491D-8AA7-EE713AB0A121}" type="pres">
      <dgm:prSet presAssocID="{78E86AF5-BDE7-40A2-BB48-3781EBA8B21E}" presName="text_2" presStyleLbl="node1" presStyleIdx="1" presStyleCnt="6">
        <dgm:presLayoutVars>
          <dgm:bulletEnabled val="1"/>
        </dgm:presLayoutVars>
      </dgm:prSet>
      <dgm:spPr/>
      <dgm:t>
        <a:bodyPr/>
        <a:lstStyle/>
        <a:p>
          <a:endParaRPr lang="en-US"/>
        </a:p>
      </dgm:t>
    </dgm:pt>
    <dgm:pt modelId="{597811AA-61D6-4E7B-8D2E-77955D747DB3}" type="pres">
      <dgm:prSet presAssocID="{78E86AF5-BDE7-40A2-BB48-3781EBA8B21E}" presName="accent_2" presStyleCnt="0"/>
      <dgm:spPr/>
      <dgm:t>
        <a:bodyPr/>
        <a:lstStyle/>
        <a:p>
          <a:endParaRPr lang="en-US"/>
        </a:p>
      </dgm:t>
    </dgm:pt>
    <dgm:pt modelId="{E359BF74-4EAA-4A84-851E-79427ACA3040}" type="pres">
      <dgm:prSet presAssocID="{78E86AF5-BDE7-40A2-BB48-3781EBA8B21E}" presName="accentRepeatNode" presStyleLbl="solidFgAcc1" presStyleIdx="1" presStyleCnt="6"/>
      <dgm:spPr/>
      <dgm:t>
        <a:bodyPr/>
        <a:lstStyle/>
        <a:p>
          <a:endParaRPr lang="en-US"/>
        </a:p>
      </dgm:t>
    </dgm:pt>
    <dgm:pt modelId="{F4DCD2E3-C30A-4106-8870-66D02E4ED2D8}" type="pres">
      <dgm:prSet presAssocID="{C21281DC-F931-4E9C-942D-AD3EB61A6EA2}" presName="text_3" presStyleLbl="node1" presStyleIdx="2" presStyleCnt="6">
        <dgm:presLayoutVars>
          <dgm:bulletEnabled val="1"/>
        </dgm:presLayoutVars>
      </dgm:prSet>
      <dgm:spPr/>
      <dgm:t>
        <a:bodyPr/>
        <a:lstStyle/>
        <a:p>
          <a:endParaRPr lang="en-US"/>
        </a:p>
      </dgm:t>
    </dgm:pt>
    <dgm:pt modelId="{03423D67-10DD-493A-B3D4-FAB412D14189}" type="pres">
      <dgm:prSet presAssocID="{C21281DC-F931-4E9C-942D-AD3EB61A6EA2}" presName="accent_3" presStyleCnt="0"/>
      <dgm:spPr/>
      <dgm:t>
        <a:bodyPr/>
        <a:lstStyle/>
        <a:p>
          <a:endParaRPr lang="en-US"/>
        </a:p>
      </dgm:t>
    </dgm:pt>
    <dgm:pt modelId="{CCABAEA6-84A7-43B2-AE3E-AA77E44737BE}" type="pres">
      <dgm:prSet presAssocID="{C21281DC-F931-4E9C-942D-AD3EB61A6EA2}" presName="accentRepeatNode" presStyleLbl="solidFgAcc1" presStyleIdx="2" presStyleCnt="6"/>
      <dgm:spPr/>
      <dgm:t>
        <a:bodyPr/>
        <a:lstStyle/>
        <a:p>
          <a:endParaRPr lang="en-US"/>
        </a:p>
      </dgm:t>
    </dgm:pt>
    <dgm:pt modelId="{C6D19E84-6DD9-43A3-921E-AC3C76D4EF46}" type="pres">
      <dgm:prSet presAssocID="{68987326-02A7-40EE-8530-CA56E5E2ED4A}" presName="text_4" presStyleLbl="node1" presStyleIdx="3" presStyleCnt="6">
        <dgm:presLayoutVars>
          <dgm:bulletEnabled val="1"/>
        </dgm:presLayoutVars>
      </dgm:prSet>
      <dgm:spPr/>
      <dgm:t>
        <a:bodyPr/>
        <a:lstStyle/>
        <a:p>
          <a:endParaRPr lang="en-US"/>
        </a:p>
      </dgm:t>
    </dgm:pt>
    <dgm:pt modelId="{C6B2E0BF-57C1-44DB-988E-12F84713BA6A}" type="pres">
      <dgm:prSet presAssocID="{68987326-02A7-40EE-8530-CA56E5E2ED4A}" presName="accent_4" presStyleCnt="0"/>
      <dgm:spPr/>
      <dgm:t>
        <a:bodyPr/>
        <a:lstStyle/>
        <a:p>
          <a:endParaRPr lang="en-US"/>
        </a:p>
      </dgm:t>
    </dgm:pt>
    <dgm:pt modelId="{D2B54007-1114-44EF-8EEA-3E6760D3169D}" type="pres">
      <dgm:prSet presAssocID="{68987326-02A7-40EE-8530-CA56E5E2ED4A}" presName="accentRepeatNode" presStyleLbl="solidFgAcc1" presStyleIdx="3" presStyleCnt="6"/>
      <dgm:spPr/>
      <dgm:t>
        <a:bodyPr/>
        <a:lstStyle/>
        <a:p>
          <a:endParaRPr lang="en-US"/>
        </a:p>
      </dgm:t>
    </dgm:pt>
    <dgm:pt modelId="{537CCD8C-EC29-4A94-81A7-0B4E010ADBB1}" type="pres">
      <dgm:prSet presAssocID="{312DE6B4-F0D4-4BC3-A484-5E27BC83857C}" presName="text_5" presStyleLbl="node1" presStyleIdx="4" presStyleCnt="6">
        <dgm:presLayoutVars>
          <dgm:bulletEnabled val="1"/>
        </dgm:presLayoutVars>
      </dgm:prSet>
      <dgm:spPr/>
      <dgm:t>
        <a:bodyPr/>
        <a:lstStyle/>
        <a:p>
          <a:endParaRPr lang="en-US"/>
        </a:p>
      </dgm:t>
    </dgm:pt>
    <dgm:pt modelId="{2775DD63-EA6D-4F28-A237-177AEDBED3BA}" type="pres">
      <dgm:prSet presAssocID="{312DE6B4-F0D4-4BC3-A484-5E27BC83857C}" presName="accent_5" presStyleCnt="0"/>
      <dgm:spPr/>
      <dgm:t>
        <a:bodyPr/>
        <a:lstStyle/>
        <a:p>
          <a:endParaRPr lang="en-US"/>
        </a:p>
      </dgm:t>
    </dgm:pt>
    <dgm:pt modelId="{9DACB2D5-EADA-42FB-807E-695C820FD52F}" type="pres">
      <dgm:prSet presAssocID="{312DE6B4-F0D4-4BC3-A484-5E27BC83857C}" presName="accentRepeatNode" presStyleLbl="solidFgAcc1" presStyleIdx="4" presStyleCnt="6"/>
      <dgm:spPr/>
      <dgm:t>
        <a:bodyPr/>
        <a:lstStyle/>
        <a:p>
          <a:endParaRPr lang="en-US"/>
        </a:p>
      </dgm:t>
    </dgm:pt>
    <dgm:pt modelId="{3CDC6EAF-654A-40F3-B5C2-E5916E974EC3}" type="pres">
      <dgm:prSet presAssocID="{86A20244-5C10-4D99-A135-EE1FC94007AD}" presName="text_6" presStyleLbl="node1" presStyleIdx="5" presStyleCnt="6">
        <dgm:presLayoutVars>
          <dgm:bulletEnabled val="1"/>
        </dgm:presLayoutVars>
      </dgm:prSet>
      <dgm:spPr/>
      <dgm:t>
        <a:bodyPr/>
        <a:lstStyle/>
        <a:p>
          <a:endParaRPr lang="en-US"/>
        </a:p>
      </dgm:t>
    </dgm:pt>
    <dgm:pt modelId="{21C48A64-174B-48FC-BB5E-A8F8A2730864}" type="pres">
      <dgm:prSet presAssocID="{86A20244-5C10-4D99-A135-EE1FC94007AD}" presName="accent_6" presStyleCnt="0"/>
      <dgm:spPr/>
      <dgm:t>
        <a:bodyPr/>
        <a:lstStyle/>
        <a:p>
          <a:endParaRPr lang="en-US"/>
        </a:p>
      </dgm:t>
    </dgm:pt>
    <dgm:pt modelId="{0890763D-4DAB-412B-8174-6F5ADECA768A}" type="pres">
      <dgm:prSet presAssocID="{86A20244-5C10-4D99-A135-EE1FC94007AD}" presName="accentRepeatNode" presStyleLbl="solidFgAcc1" presStyleIdx="5" presStyleCnt="6"/>
      <dgm:spPr/>
      <dgm:t>
        <a:bodyPr/>
        <a:lstStyle/>
        <a:p>
          <a:endParaRPr lang="en-US"/>
        </a:p>
      </dgm:t>
    </dgm:pt>
  </dgm:ptLst>
  <dgm:cxnLst>
    <dgm:cxn modelId="{B7E08669-60B2-4B2D-9D13-99506069B54A}" srcId="{48914873-C460-43A6-8A7F-9F5DC4D43744}" destId="{312DE6B4-F0D4-4BC3-A484-5E27BC83857C}" srcOrd="4" destOrd="0" parTransId="{1EE57FA4-84BD-4211-895C-96AD4EADAFFD}" sibTransId="{C8EDAA7C-A942-4EE9-85AC-D63CFA73981F}"/>
    <dgm:cxn modelId="{9732441B-1070-4844-8B23-1F2A5EDFD7DA}" srcId="{48914873-C460-43A6-8A7F-9F5DC4D43744}" destId="{2A698087-0C77-46BC-BEE3-9DD62B31079B}" srcOrd="0" destOrd="0" parTransId="{545886D5-ECF3-47AB-A738-82363A11B743}" sibTransId="{DF51E2A6-ABF0-49DE-8ADB-388659769540}"/>
    <dgm:cxn modelId="{84F558AD-3CEE-4264-99AA-B0ACD9FAF4AC}" type="presOf" srcId="{78E86AF5-BDE7-40A2-BB48-3781EBA8B21E}" destId="{B710CF74-13DC-491D-8AA7-EE713AB0A121}" srcOrd="0" destOrd="0" presId="urn:microsoft.com/office/officeart/2008/layout/VerticalCurvedList"/>
    <dgm:cxn modelId="{AC976CB2-1B6A-40BC-B27B-643BA912EC1F}" type="presOf" srcId="{86A20244-5C10-4D99-A135-EE1FC94007AD}" destId="{3CDC6EAF-654A-40F3-B5C2-E5916E974EC3}" srcOrd="0" destOrd="0" presId="urn:microsoft.com/office/officeart/2008/layout/VerticalCurvedList"/>
    <dgm:cxn modelId="{8EA4E683-0AF0-4FB9-B52A-4DD323BB8D99}" srcId="{48914873-C460-43A6-8A7F-9F5DC4D43744}" destId="{68987326-02A7-40EE-8530-CA56E5E2ED4A}" srcOrd="3" destOrd="0" parTransId="{56BA7FF6-9776-4C51-90F5-9AA768DE0298}" sibTransId="{5C8DD0D5-01BB-48A2-9FE5-8F8131767B95}"/>
    <dgm:cxn modelId="{9C5CE53D-DA31-4BC6-9391-BA308C57CAEE}" type="presOf" srcId="{48914873-C460-43A6-8A7F-9F5DC4D43744}" destId="{3B73ACC1-496C-40F5-B241-D7E8E221BFF7}" srcOrd="0" destOrd="0" presId="urn:microsoft.com/office/officeart/2008/layout/VerticalCurvedList"/>
    <dgm:cxn modelId="{EA1D3AFC-1C1E-429B-AE2D-B05F3F7F59CF}" type="presOf" srcId="{DF51E2A6-ABF0-49DE-8ADB-388659769540}" destId="{C88AC33A-9E7B-48FE-AA69-CF0915BA28B4}" srcOrd="0" destOrd="0" presId="urn:microsoft.com/office/officeart/2008/layout/VerticalCurvedList"/>
    <dgm:cxn modelId="{43084F21-5AEB-4309-9A04-2B594CA57D90}" type="presOf" srcId="{C21281DC-F931-4E9C-942D-AD3EB61A6EA2}" destId="{F4DCD2E3-C30A-4106-8870-66D02E4ED2D8}" srcOrd="0" destOrd="0" presId="urn:microsoft.com/office/officeart/2008/layout/VerticalCurvedList"/>
    <dgm:cxn modelId="{F6674D8B-17C7-44AD-9FE9-263237AFB7C8}" srcId="{48914873-C460-43A6-8A7F-9F5DC4D43744}" destId="{C21281DC-F931-4E9C-942D-AD3EB61A6EA2}" srcOrd="2" destOrd="0" parTransId="{CE76D537-E9A7-42C7-A80C-3D5851E6C500}" sibTransId="{9893ECAB-749E-4545-8A16-72B6B438B424}"/>
    <dgm:cxn modelId="{23417440-9C51-49DE-BA19-47C841CCB655}" type="presOf" srcId="{68987326-02A7-40EE-8530-CA56E5E2ED4A}" destId="{C6D19E84-6DD9-43A3-921E-AC3C76D4EF46}" srcOrd="0" destOrd="0" presId="urn:microsoft.com/office/officeart/2008/layout/VerticalCurvedList"/>
    <dgm:cxn modelId="{AF849700-E68A-447A-B4CD-C55696CF082A}" srcId="{48914873-C460-43A6-8A7F-9F5DC4D43744}" destId="{86A20244-5C10-4D99-A135-EE1FC94007AD}" srcOrd="5" destOrd="0" parTransId="{FE14AF2E-79F5-45B1-95EB-BBC061ED2848}" sibTransId="{2F9B0FED-66DD-4DA5-B56E-BF19210A7B32}"/>
    <dgm:cxn modelId="{440B84C4-E5E7-4AB1-84EB-F3703F958FD3}" type="presOf" srcId="{2A698087-0C77-46BC-BEE3-9DD62B31079B}" destId="{458817C7-6BEC-45B3-895F-78F93D5B61B1}" srcOrd="0" destOrd="0" presId="urn:microsoft.com/office/officeart/2008/layout/VerticalCurvedList"/>
    <dgm:cxn modelId="{06EA80B0-E8C3-4C03-A0DB-C92B8A74D9D4}" srcId="{48914873-C460-43A6-8A7F-9F5DC4D43744}" destId="{78E86AF5-BDE7-40A2-BB48-3781EBA8B21E}" srcOrd="1" destOrd="0" parTransId="{DBC56DE7-C1BD-405F-AD7B-42A3DC652B9D}" sibTransId="{185BFB16-8A08-4594-A5EB-21003F37877A}"/>
    <dgm:cxn modelId="{340C1A1B-EEC7-4E14-9B62-791D4166C8ED}" type="presOf" srcId="{312DE6B4-F0D4-4BC3-A484-5E27BC83857C}" destId="{537CCD8C-EC29-4A94-81A7-0B4E010ADBB1}" srcOrd="0" destOrd="0" presId="urn:microsoft.com/office/officeart/2008/layout/VerticalCurvedList"/>
    <dgm:cxn modelId="{3851534E-6B06-4211-9902-858A51CB2CC5}" type="presParOf" srcId="{3B73ACC1-496C-40F5-B241-D7E8E221BFF7}" destId="{176C12DF-C866-46CE-B755-E0FD9BB684D3}" srcOrd="0" destOrd="0" presId="urn:microsoft.com/office/officeart/2008/layout/VerticalCurvedList"/>
    <dgm:cxn modelId="{0FF9DD99-D02F-4CD6-9DF2-C1D13FE9A102}" type="presParOf" srcId="{176C12DF-C866-46CE-B755-E0FD9BB684D3}" destId="{FABF9950-43BA-4F8E-8D7D-4C0B1CA90765}" srcOrd="0" destOrd="0" presId="urn:microsoft.com/office/officeart/2008/layout/VerticalCurvedList"/>
    <dgm:cxn modelId="{179693B5-2303-4524-8983-783806D25613}" type="presParOf" srcId="{FABF9950-43BA-4F8E-8D7D-4C0B1CA90765}" destId="{A82FF449-D38B-45D7-9B32-0E93451CA53E}" srcOrd="0" destOrd="0" presId="urn:microsoft.com/office/officeart/2008/layout/VerticalCurvedList"/>
    <dgm:cxn modelId="{2E6233C2-F2AD-4CF5-B6C2-BCB105680A56}" type="presParOf" srcId="{FABF9950-43BA-4F8E-8D7D-4C0B1CA90765}" destId="{C88AC33A-9E7B-48FE-AA69-CF0915BA28B4}" srcOrd="1" destOrd="0" presId="urn:microsoft.com/office/officeart/2008/layout/VerticalCurvedList"/>
    <dgm:cxn modelId="{DA45408E-BB7A-4CE2-8EE6-E097A9D09CB6}" type="presParOf" srcId="{FABF9950-43BA-4F8E-8D7D-4C0B1CA90765}" destId="{8CA4C0E1-81F8-4CF3-9F9F-8F74AB1DFFA6}" srcOrd="2" destOrd="0" presId="urn:microsoft.com/office/officeart/2008/layout/VerticalCurvedList"/>
    <dgm:cxn modelId="{353ECBCC-43FF-433E-BD0C-FB96D3537DC6}" type="presParOf" srcId="{FABF9950-43BA-4F8E-8D7D-4C0B1CA90765}" destId="{A169A3DF-3482-4DB4-A369-65C9EACA0A7B}" srcOrd="3" destOrd="0" presId="urn:microsoft.com/office/officeart/2008/layout/VerticalCurvedList"/>
    <dgm:cxn modelId="{12CE309D-A270-4829-B6E5-255C74125CD6}" type="presParOf" srcId="{176C12DF-C866-46CE-B755-E0FD9BB684D3}" destId="{458817C7-6BEC-45B3-895F-78F93D5B61B1}" srcOrd="1" destOrd="0" presId="urn:microsoft.com/office/officeart/2008/layout/VerticalCurvedList"/>
    <dgm:cxn modelId="{5A9CD637-F4F5-45C5-B707-7A41DFEA1121}" type="presParOf" srcId="{176C12DF-C866-46CE-B755-E0FD9BB684D3}" destId="{4CF5327E-7ADA-4CC4-AD60-4CEC17A9BD9F}" srcOrd="2" destOrd="0" presId="urn:microsoft.com/office/officeart/2008/layout/VerticalCurvedList"/>
    <dgm:cxn modelId="{7B390D0D-4B16-4B04-9B73-85FDAC7E96B2}" type="presParOf" srcId="{4CF5327E-7ADA-4CC4-AD60-4CEC17A9BD9F}" destId="{C17F0E81-FCDB-4D98-9E05-3DD956F33DB3}" srcOrd="0" destOrd="0" presId="urn:microsoft.com/office/officeart/2008/layout/VerticalCurvedList"/>
    <dgm:cxn modelId="{137B5896-5B13-4C1E-BE6B-D7B7ED711823}" type="presParOf" srcId="{176C12DF-C866-46CE-B755-E0FD9BB684D3}" destId="{B710CF74-13DC-491D-8AA7-EE713AB0A121}" srcOrd="3" destOrd="0" presId="urn:microsoft.com/office/officeart/2008/layout/VerticalCurvedList"/>
    <dgm:cxn modelId="{585D767A-736F-4D21-AA10-1009F6125AB9}" type="presParOf" srcId="{176C12DF-C866-46CE-B755-E0FD9BB684D3}" destId="{597811AA-61D6-4E7B-8D2E-77955D747DB3}" srcOrd="4" destOrd="0" presId="urn:microsoft.com/office/officeart/2008/layout/VerticalCurvedList"/>
    <dgm:cxn modelId="{548358B2-47B4-440A-9B09-3E20A827A7F7}" type="presParOf" srcId="{597811AA-61D6-4E7B-8D2E-77955D747DB3}" destId="{E359BF74-4EAA-4A84-851E-79427ACA3040}" srcOrd="0" destOrd="0" presId="urn:microsoft.com/office/officeart/2008/layout/VerticalCurvedList"/>
    <dgm:cxn modelId="{AC9EFE14-B27A-4370-AC4C-89D68B24437C}" type="presParOf" srcId="{176C12DF-C866-46CE-B755-E0FD9BB684D3}" destId="{F4DCD2E3-C30A-4106-8870-66D02E4ED2D8}" srcOrd="5" destOrd="0" presId="urn:microsoft.com/office/officeart/2008/layout/VerticalCurvedList"/>
    <dgm:cxn modelId="{827F6C85-79FE-4B91-87BB-0B9A64A2D9A3}" type="presParOf" srcId="{176C12DF-C866-46CE-B755-E0FD9BB684D3}" destId="{03423D67-10DD-493A-B3D4-FAB412D14189}" srcOrd="6" destOrd="0" presId="urn:microsoft.com/office/officeart/2008/layout/VerticalCurvedList"/>
    <dgm:cxn modelId="{A7C47B85-9896-4FC8-B004-EAA655298711}" type="presParOf" srcId="{03423D67-10DD-493A-B3D4-FAB412D14189}" destId="{CCABAEA6-84A7-43B2-AE3E-AA77E44737BE}" srcOrd="0" destOrd="0" presId="urn:microsoft.com/office/officeart/2008/layout/VerticalCurvedList"/>
    <dgm:cxn modelId="{8BCA7278-C68D-43DA-8FBF-1432184AFA1B}" type="presParOf" srcId="{176C12DF-C866-46CE-B755-E0FD9BB684D3}" destId="{C6D19E84-6DD9-43A3-921E-AC3C76D4EF46}" srcOrd="7" destOrd="0" presId="urn:microsoft.com/office/officeart/2008/layout/VerticalCurvedList"/>
    <dgm:cxn modelId="{CEE30D47-48C1-4AAB-81E3-E65F04B4F963}" type="presParOf" srcId="{176C12DF-C866-46CE-B755-E0FD9BB684D3}" destId="{C6B2E0BF-57C1-44DB-988E-12F84713BA6A}" srcOrd="8" destOrd="0" presId="urn:microsoft.com/office/officeart/2008/layout/VerticalCurvedList"/>
    <dgm:cxn modelId="{564A0BD5-7809-4707-97CF-A5FCEE401777}" type="presParOf" srcId="{C6B2E0BF-57C1-44DB-988E-12F84713BA6A}" destId="{D2B54007-1114-44EF-8EEA-3E6760D3169D}" srcOrd="0" destOrd="0" presId="urn:microsoft.com/office/officeart/2008/layout/VerticalCurvedList"/>
    <dgm:cxn modelId="{E5399BD7-9929-4B70-8C4F-B172C66571B9}" type="presParOf" srcId="{176C12DF-C866-46CE-B755-E0FD9BB684D3}" destId="{537CCD8C-EC29-4A94-81A7-0B4E010ADBB1}" srcOrd="9" destOrd="0" presId="urn:microsoft.com/office/officeart/2008/layout/VerticalCurvedList"/>
    <dgm:cxn modelId="{E3C44B6D-318B-4A3B-BBD3-852855D6C5C4}" type="presParOf" srcId="{176C12DF-C866-46CE-B755-E0FD9BB684D3}" destId="{2775DD63-EA6D-4F28-A237-177AEDBED3BA}" srcOrd="10" destOrd="0" presId="urn:microsoft.com/office/officeart/2008/layout/VerticalCurvedList"/>
    <dgm:cxn modelId="{E57A7765-AACF-40D7-B8FF-6C7BBEB28264}" type="presParOf" srcId="{2775DD63-EA6D-4F28-A237-177AEDBED3BA}" destId="{9DACB2D5-EADA-42FB-807E-695C820FD52F}" srcOrd="0" destOrd="0" presId="urn:microsoft.com/office/officeart/2008/layout/VerticalCurvedList"/>
    <dgm:cxn modelId="{C8057D9C-8778-4698-87A4-C007C62FE507}" type="presParOf" srcId="{176C12DF-C866-46CE-B755-E0FD9BB684D3}" destId="{3CDC6EAF-654A-40F3-B5C2-E5916E974EC3}" srcOrd="11" destOrd="0" presId="urn:microsoft.com/office/officeart/2008/layout/VerticalCurvedList"/>
    <dgm:cxn modelId="{8EC53E13-550C-4C87-A6FA-B8F0C79EDF1F}" type="presParOf" srcId="{176C12DF-C866-46CE-B755-E0FD9BB684D3}" destId="{21C48A64-174B-48FC-BB5E-A8F8A2730864}" srcOrd="12" destOrd="0" presId="urn:microsoft.com/office/officeart/2008/layout/VerticalCurvedList"/>
    <dgm:cxn modelId="{03D80929-91CF-47D3-B085-3FDDAB6BB4EC}" type="presParOf" srcId="{21C48A64-174B-48FC-BB5E-A8F8A2730864}" destId="{0890763D-4DAB-412B-8174-6F5ADECA768A}"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B22F2D-5B8A-447B-B1AF-78E703F0FBA8}">
      <dsp:nvSpPr>
        <dsp:cNvPr id="0" name=""/>
        <dsp:cNvSpPr/>
      </dsp:nvSpPr>
      <dsp:spPr>
        <a:xfrm>
          <a:off x="3266" y="164864"/>
          <a:ext cx="2591274" cy="155476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dsp:txBody>
      <dsp:txXfrm>
        <a:off x="3266" y="164864"/>
        <a:ext cx="2591274" cy="1554764"/>
      </dsp:txXfrm>
    </dsp:sp>
    <dsp:sp modelId="{BFD6C2D9-8EAF-4814-9068-92EC26CD3430}">
      <dsp:nvSpPr>
        <dsp:cNvPr id="0" name=""/>
        <dsp:cNvSpPr/>
      </dsp:nvSpPr>
      <dsp:spPr>
        <a:xfrm>
          <a:off x="2853668" y="164864"/>
          <a:ext cx="2591274" cy="1554764"/>
        </a:xfrm>
        <a:prstGeom prst="rect">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NuGet</a:t>
          </a:r>
          <a:endParaRPr lang="en-US" sz="4000" kern="1200" dirty="0"/>
        </a:p>
      </dsp:txBody>
      <dsp:txXfrm>
        <a:off x="2853668" y="164864"/>
        <a:ext cx="2591274" cy="1554764"/>
      </dsp:txXfrm>
    </dsp:sp>
    <dsp:sp modelId="{C12961E1-1B5A-4A16-B7D5-F0E2A81007BC}">
      <dsp:nvSpPr>
        <dsp:cNvPr id="0" name=""/>
        <dsp:cNvSpPr/>
      </dsp:nvSpPr>
      <dsp:spPr>
        <a:xfrm>
          <a:off x="5704070" y="164864"/>
          <a:ext cx="2591274" cy="1554764"/>
        </a:xfrm>
        <a:prstGeom prst="rect">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dsp:txBody>
      <dsp:txXfrm>
        <a:off x="5704070" y="164864"/>
        <a:ext cx="2591274" cy="1554764"/>
      </dsp:txXfrm>
    </dsp:sp>
    <dsp:sp modelId="{5222C5B1-7198-4817-8170-EA15671F32D9}">
      <dsp:nvSpPr>
        <dsp:cNvPr id="0" name=""/>
        <dsp:cNvSpPr/>
      </dsp:nvSpPr>
      <dsp:spPr>
        <a:xfrm>
          <a:off x="8554472" y="164864"/>
          <a:ext cx="2591274" cy="1554764"/>
        </a:xfrm>
        <a:prstGeom prst="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Microsoft Azure</a:t>
          </a:r>
          <a:endParaRPr lang="en-US" sz="4000" kern="1200" dirty="0"/>
        </a:p>
      </dsp:txBody>
      <dsp:txXfrm>
        <a:off x="8554472" y="164864"/>
        <a:ext cx="2591274" cy="15547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8AC33A-9E7B-48FE-AA69-CF0915BA28B4}">
      <dsp:nvSpPr>
        <dsp:cNvPr id="0" name=""/>
        <dsp:cNvSpPr/>
      </dsp:nvSpPr>
      <dsp:spPr>
        <a:xfrm>
          <a:off x="-5638449" y="-863140"/>
          <a:ext cx="6713147" cy="6713147"/>
        </a:xfrm>
        <a:prstGeom prst="blockArc">
          <a:avLst>
            <a:gd name="adj1" fmla="val 18900000"/>
            <a:gd name="adj2" fmla="val 2700000"/>
            <a:gd name="adj3" fmla="val 322"/>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8817C7-6BEC-45B3-895F-78F93D5B61B1}">
      <dsp:nvSpPr>
        <dsp:cNvPr id="0" name=""/>
        <dsp:cNvSpPr/>
      </dsp:nvSpPr>
      <dsp:spPr>
        <a:xfrm>
          <a:off x="400499" y="262608"/>
          <a:ext cx="10678751" cy="52501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73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Introduction to ASP.NET and Visual Studio 2013 Web Tooling</a:t>
          </a:r>
          <a:endParaRPr lang="en-US" sz="1800" kern="1200" dirty="0"/>
        </a:p>
      </dsp:txBody>
      <dsp:txXfrm>
        <a:off x="400499" y="262608"/>
        <a:ext cx="10678751" cy="525017"/>
      </dsp:txXfrm>
    </dsp:sp>
    <dsp:sp modelId="{C17F0E81-FCDB-4D98-9E05-3DD956F33DB3}">
      <dsp:nvSpPr>
        <dsp:cNvPr id="0" name=""/>
        <dsp:cNvSpPr/>
      </dsp:nvSpPr>
      <dsp:spPr>
        <a:xfrm>
          <a:off x="72363" y="196981"/>
          <a:ext cx="656271" cy="656271"/>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710CF74-13DC-491D-8AA7-EE713AB0A121}">
      <dsp:nvSpPr>
        <dsp:cNvPr id="0" name=""/>
        <dsp:cNvSpPr/>
      </dsp:nvSpPr>
      <dsp:spPr>
        <a:xfrm>
          <a:off x="832361" y="1050034"/>
          <a:ext cx="10246888" cy="525017"/>
        </a:xfrm>
        <a:prstGeom prst="rect">
          <a:avLst/>
        </a:prstGeom>
        <a:solidFill>
          <a:schemeClr val="accent5">
            <a:hueOff val="-1470669"/>
            <a:satOff val="-2046"/>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73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Building Web Applications using the latest ASP.NET technologies</a:t>
          </a:r>
        </a:p>
      </dsp:txBody>
      <dsp:txXfrm>
        <a:off x="832361" y="1050034"/>
        <a:ext cx="10246888" cy="525017"/>
      </dsp:txXfrm>
    </dsp:sp>
    <dsp:sp modelId="{E359BF74-4EAA-4A84-851E-79427ACA3040}">
      <dsp:nvSpPr>
        <dsp:cNvPr id="0" name=""/>
        <dsp:cNvSpPr/>
      </dsp:nvSpPr>
      <dsp:spPr>
        <a:xfrm>
          <a:off x="504226" y="984407"/>
          <a:ext cx="656271" cy="656271"/>
        </a:xfrm>
        <a:prstGeom prst="ellipse">
          <a:avLst/>
        </a:prstGeom>
        <a:solidFill>
          <a:schemeClr val="lt1">
            <a:hueOff val="0"/>
            <a:satOff val="0"/>
            <a:lumOff val="0"/>
            <a:alphaOff val="0"/>
          </a:schemeClr>
        </a:solidFill>
        <a:ln w="12700" cap="flat" cmpd="sng" algn="ctr">
          <a:solidFill>
            <a:schemeClr val="accent5">
              <a:hueOff val="-1470669"/>
              <a:satOff val="-2046"/>
              <a:lumOff val="-784"/>
              <a:alphaOff val="0"/>
            </a:schemeClr>
          </a:solidFill>
          <a:prstDash val="solid"/>
          <a:miter lim="800000"/>
        </a:ln>
        <a:effectLst/>
      </dsp:spPr>
      <dsp:style>
        <a:lnRef idx="2">
          <a:scrgbClr r="0" g="0" b="0"/>
        </a:lnRef>
        <a:fillRef idx="1">
          <a:scrgbClr r="0" g="0" b="0"/>
        </a:fillRef>
        <a:effectRef idx="0">
          <a:scrgbClr r="0" g="0" b="0"/>
        </a:effectRef>
        <a:fontRef idx="minor"/>
      </dsp:style>
    </dsp:sp>
    <dsp:sp modelId="{F4DCD2E3-C30A-4106-8870-66D02E4ED2D8}">
      <dsp:nvSpPr>
        <dsp:cNvPr id="0" name=""/>
        <dsp:cNvSpPr/>
      </dsp:nvSpPr>
      <dsp:spPr>
        <a:xfrm>
          <a:off x="1029841" y="1837460"/>
          <a:ext cx="10049409" cy="525017"/>
        </a:xfrm>
        <a:prstGeom prst="rect">
          <a:avLst/>
        </a:prstGeom>
        <a:solidFill>
          <a:schemeClr val="accent5">
            <a:hueOff val="-2941338"/>
            <a:satOff val="-4091"/>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73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Building web front ends for both desktop and mobile using the latest web standards</a:t>
          </a:r>
        </a:p>
      </dsp:txBody>
      <dsp:txXfrm>
        <a:off x="1029841" y="1837460"/>
        <a:ext cx="10049409" cy="525017"/>
      </dsp:txXfrm>
    </dsp:sp>
    <dsp:sp modelId="{CCABAEA6-84A7-43B2-AE3E-AA77E44737BE}">
      <dsp:nvSpPr>
        <dsp:cNvPr id="0" name=""/>
        <dsp:cNvSpPr/>
      </dsp:nvSpPr>
      <dsp:spPr>
        <a:xfrm>
          <a:off x="701705" y="1771833"/>
          <a:ext cx="656271" cy="656271"/>
        </a:xfrm>
        <a:prstGeom prst="ellipse">
          <a:avLst/>
        </a:prstGeom>
        <a:solidFill>
          <a:schemeClr val="lt1">
            <a:hueOff val="0"/>
            <a:satOff val="0"/>
            <a:lumOff val="0"/>
            <a:alphaOff val="0"/>
          </a:schemeClr>
        </a:solidFill>
        <a:ln w="12700" cap="flat" cmpd="sng" algn="ctr">
          <a:solidFill>
            <a:schemeClr val="accent5">
              <a:hueOff val="-2941338"/>
              <a:satOff val="-4091"/>
              <a:lumOff val="-1569"/>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D19E84-6DD9-43A3-921E-AC3C76D4EF46}">
      <dsp:nvSpPr>
        <dsp:cNvPr id="0" name=""/>
        <dsp:cNvSpPr/>
      </dsp:nvSpPr>
      <dsp:spPr>
        <a:xfrm>
          <a:off x="1029841" y="2624388"/>
          <a:ext cx="10049409" cy="525017"/>
        </a:xfrm>
        <a:prstGeom prst="rect">
          <a:avLst/>
        </a:prstGeom>
        <a:solidFill>
          <a:schemeClr val="accent5">
            <a:hueOff val="-4412007"/>
            <a:satOff val="-6137"/>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73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API Services for both web and devices</a:t>
          </a:r>
        </a:p>
      </dsp:txBody>
      <dsp:txXfrm>
        <a:off x="1029841" y="2624388"/>
        <a:ext cx="10049409" cy="525017"/>
      </dsp:txXfrm>
    </dsp:sp>
    <dsp:sp modelId="{D2B54007-1114-44EF-8EEA-3E6760D3169D}">
      <dsp:nvSpPr>
        <dsp:cNvPr id="0" name=""/>
        <dsp:cNvSpPr/>
      </dsp:nvSpPr>
      <dsp:spPr>
        <a:xfrm>
          <a:off x="701705" y="2558760"/>
          <a:ext cx="656271" cy="656271"/>
        </a:xfrm>
        <a:prstGeom prst="ellipse">
          <a:avLst/>
        </a:prstGeom>
        <a:solidFill>
          <a:schemeClr val="lt1">
            <a:hueOff val="0"/>
            <a:satOff val="0"/>
            <a:lumOff val="0"/>
            <a:alphaOff val="0"/>
          </a:schemeClr>
        </a:solidFill>
        <a:ln w="12700" cap="flat" cmpd="sng" algn="ctr">
          <a:solidFill>
            <a:schemeClr val="accent5">
              <a:hueOff val="-4412007"/>
              <a:satOff val="-6137"/>
              <a:lumOff val="-2353"/>
              <a:alphaOff val="0"/>
            </a:schemeClr>
          </a:solidFill>
          <a:prstDash val="solid"/>
          <a:miter lim="800000"/>
        </a:ln>
        <a:effectLst/>
      </dsp:spPr>
      <dsp:style>
        <a:lnRef idx="2">
          <a:scrgbClr r="0" g="0" b="0"/>
        </a:lnRef>
        <a:fillRef idx="1">
          <a:scrgbClr r="0" g="0" b="0"/>
        </a:fillRef>
        <a:effectRef idx="0">
          <a:scrgbClr r="0" g="0" b="0"/>
        </a:effectRef>
        <a:fontRef idx="minor"/>
      </dsp:style>
    </dsp:sp>
    <dsp:sp modelId="{537CCD8C-EC29-4A94-81A7-0B4E010ADBB1}">
      <dsp:nvSpPr>
        <dsp:cNvPr id="0" name=""/>
        <dsp:cNvSpPr/>
      </dsp:nvSpPr>
      <dsp:spPr>
        <a:xfrm>
          <a:off x="832361" y="3411814"/>
          <a:ext cx="10246888" cy="525017"/>
        </a:xfrm>
        <a:prstGeom prst="rect">
          <a:avLst/>
        </a:prstGeom>
        <a:solidFill>
          <a:schemeClr val="accent5">
            <a:hueOff val="-5882676"/>
            <a:satOff val="-8182"/>
            <a:lumOff val="-31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73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Running, improving and maintaining a site in the real world</a:t>
          </a:r>
        </a:p>
      </dsp:txBody>
      <dsp:txXfrm>
        <a:off x="832361" y="3411814"/>
        <a:ext cx="10246888" cy="525017"/>
      </dsp:txXfrm>
    </dsp:sp>
    <dsp:sp modelId="{9DACB2D5-EADA-42FB-807E-695C820FD52F}">
      <dsp:nvSpPr>
        <dsp:cNvPr id="0" name=""/>
        <dsp:cNvSpPr/>
      </dsp:nvSpPr>
      <dsp:spPr>
        <a:xfrm>
          <a:off x="504226" y="3346187"/>
          <a:ext cx="656271" cy="656271"/>
        </a:xfrm>
        <a:prstGeom prst="ellipse">
          <a:avLst/>
        </a:prstGeom>
        <a:solidFill>
          <a:schemeClr val="lt1">
            <a:hueOff val="0"/>
            <a:satOff val="0"/>
            <a:lumOff val="0"/>
            <a:alphaOff val="0"/>
          </a:schemeClr>
        </a:solidFill>
        <a:ln w="12700" cap="flat" cmpd="sng" algn="ctr">
          <a:solidFill>
            <a:schemeClr val="accent5">
              <a:hueOff val="-5882676"/>
              <a:satOff val="-8182"/>
              <a:lumOff val="-3138"/>
              <a:alphaOff val="0"/>
            </a:schemeClr>
          </a:solidFill>
          <a:prstDash val="solid"/>
          <a:miter lim="800000"/>
        </a:ln>
        <a:effectLst/>
      </dsp:spPr>
      <dsp:style>
        <a:lnRef idx="2">
          <a:scrgbClr r="0" g="0" b="0"/>
        </a:lnRef>
        <a:fillRef idx="1">
          <a:scrgbClr r="0" g="0" b="0"/>
        </a:fillRef>
        <a:effectRef idx="0">
          <a:scrgbClr r="0" g="0" b="0"/>
        </a:effectRef>
        <a:fontRef idx="minor"/>
      </dsp:style>
    </dsp:sp>
    <dsp:sp modelId="{3CDC6EAF-654A-40F3-B5C2-E5916E974EC3}">
      <dsp:nvSpPr>
        <dsp:cNvPr id="0" name=""/>
        <dsp:cNvSpPr/>
      </dsp:nvSpPr>
      <dsp:spPr>
        <a:xfrm>
          <a:off x="400499" y="4199240"/>
          <a:ext cx="10678751" cy="525017"/>
        </a:xfrm>
        <a:prstGeom prst="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73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Real-time Communications with SignalR</a:t>
          </a:r>
        </a:p>
      </dsp:txBody>
      <dsp:txXfrm>
        <a:off x="400499" y="4199240"/>
        <a:ext cx="10678751" cy="525017"/>
      </dsp:txXfrm>
    </dsp:sp>
    <dsp:sp modelId="{0890763D-4DAB-412B-8174-6F5ADECA768A}">
      <dsp:nvSpPr>
        <dsp:cNvPr id="0" name=""/>
        <dsp:cNvSpPr/>
      </dsp:nvSpPr>
      <dsp:spPr>
        <a:xfrm>
          <a:off x="72363" y="4133613"/>
          <a:ext cx="656271" cy="656271"/>
        </a:xfrm>
        <a:prstGeom prst="ellipse">
          <a:avLst/>
        </a:prstGeom>
        <a:solidFill>
          <a:schemeClr val="lt1">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18/12/2015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1060507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Estimated Time:</a:t>
            </a:r>
            <a:r>
              <a:rPr lang="en-US" dirty="0" smtClean="0"/>
              <a:t> 2 minutes</a:t>
            </a:r>
          </a:p>
          <a:p>
            <a:endParaRPr lang="en-US" dirty="0" smtClean="0"/>
          </a:p>
          <a:p>
            <a:r>
              <a:rPr lang="en-US" dirty="0" smtClean="0"/>
              <a:t>No matter which</a:t>
            </a:r>
            <a:r>
              <a:rPr lang="en-US" baseline="0" dirty="0" smtClean="0"/>
              <a:t> type of developer you are, you get the benefit of the ASP.NET Core runtime, which provides many useful modules that provide functionality that you are likely to need when creating web applications.  For example: Profile, Roles and Membership is important if you want to build in users and security around different parts of your website.</a:t>
            </a:r>
            <a:endParaRPr lang="en-US" dirty="0" smtClean="0"/>
          </a:p>
          <a:p>
            <a:endParaRPr lang="en-US" dirty="0" smtClean="0"/>
          </a:p>
          <a:p>
            <a:r>
              <a:rPr lang="en-US" dirty="0" smtClean="0"/>
              <a:t>[Build x 3]</a:t>
            </a:r>
          </a:p>
          <a:p>
            <a:endParaRPr lang="en-US" dirty="0" smtClean="0"/>
          </a:p>
          <a:p>
            <a:r>
              <a:rPr lang="en-US" dirty="0" smtClean="0"/>
              <a:t>ASP.NET</a:t>
            </a:r>
            <a:r>
              <a:rPr lang="en-US" baseline="0" dirty="0" smtClean="0"/>
              <a:t> Web Forms, ASP.NET MVC and ASP.NET Web Pages are three different approaches to building web applications on the server side with ASP.NET.  They all build on top of the same core runtime that provides them with the same powerful set of modules that web developers can leverage from within their web applications.  </a:t>
            </a:r>
          </a:p>
          <a:p>
            <a:endParaRPr lang="en-US" baseline="0" dirty="0" smtClean="0"/>
          </a:p>
          <a:p>
            <a:r>
              <a:rPr lang="en-US" dirty="0" smtClean="0"/>
              <a:t>ASP.NET Web Forms is great for developers coming from</a:t>
            </a:r>
            <a:r>
              <a:rPr lang="en-US" baseline="0" dirty="0" smtClean="0"/>
              <a:t> desktop application development where they are accustomed to controls, event-driven development and code-behind.  Despite not being concepts that are native to the web, Web Forms achieves this by abstracting away things like maintaining state, form posting and much more.  This ease of development means that developers relinquish a certain amount of control as Web Forms manages communication between the server and client on your behalf.</a:t>
            </a:r>
          </a:p>
          <a:p>
            <a:endParaRPr lang="en-US" baseline="0" dirty="0" smtClean="0"/>
          </a:p>
          <a:p>
            <a:r>
              <a:rPr lang="en-US" baseline="0" dirty="0" smtClean="0"/>
              <a:t>ASP.NET MVC, in contrast, is for developers that like to be in full control of the interactions between client and server and provides a more “raw” approach to what happens in the web application.  Due to its loosely coupled architecture, MVC is also very extensible with many places for developers to customize and plugin components as well write test code easily.</a:t>
            </a:r>
          </a:p>
          <a:p>
            <a:endParaRPr lang="en-US" baseline="0" dirty="0" smtClean="0"/>
          </a:p>
          <a:p>
            <a:r>
              <a:rPr lang="en-US" baseline="0" dirty="0" smtClean="0"/>
              <a:t>Developing in ASP.NET Web Pages is centered around inline code and is similar to PHP or classic ASP in that compilation of your application isn’t required (it is in </a:t>
            </a:r>
            <a:r>
              <a:rPr lang="en-US" baseline="0" dirty="0" err="1" smtClean="0"/>
              <a:t>WebForms</a:t>
            </a:r>
            <a:r>
              <a:rPr lang="en-US" baseline="0" dirty="0" smtClean="0"/>
              <a:t> and MVC).  It is designed to provide the simplest approach to building websites with the fewest number of concepts to learn.</a:t>
            </a:r>
          </a:p>
          <a:p>
            <a:endParaRPr lang="en-US" baseline="0" dirty="0" smtClean="0"/>
          </a:p>
          <a:p>
            <a:r>
              <a:rPr lang="en-US" baseline="0" dirty="0" smtClean="0"/>
              <a:t>[Build x 2]</a:t>
            </a:r>
          </a:p>
          <a:p>
            <a:endParaRPr lang="en-US" baseline="0" dirty="0" smtClean="0"/>
          </a:p>
          <a:p>
            <a:r>
              <a:rPr lang="en-US" baseline="0" dirty="0" smtClean="0"/>
              <a:t>When it comes to controlling the markup that is rendered to the client there are two view engines you may use.  The Web Forms view engine is shared by both Web Forms and MVC and uses the familiar &lt;% %&gt; syntax.  With ASP.NET MVC 3 and ASP.NET Web Pages Microsoft introduced the Razor View Engine which uses a different syntax centered around the @ symbol.  The Razor syntax uses fewer characters to achieve the same things in Web Forms and allows the developer to mix markup and code really easily.</a:t>
            </a:r>
          </a:p>
        </p:txBody>
      </p:sp>
      <p:sp>
        <p:nvSpPr>
          <p:cNvPr id="4" name="Slide Number Placeholder 3"/>
          <p:cNvSpPr>
            <a:spLocks noGrp="1"/>
          </p:cNvSpPr>
          <p:nvPr>
            <p:ph type="sldNum" sz="quarter" idx="10"/>
          </p:nvPr>
        </p:nvSpPr>
        <p:spPr/>
        <p:txBody>
          <a:bodyPr/>
          <a:lstStyle/>
          <a:p>
            <a:fld id="{87A12A5C-4330-4241-88FF-F2EE6603F1FB}" type="slidenum">
              <a:rPr lang="en-US" smtClean="0"/>
              <a:pPr/>
              <a:t>6</a:t>
            </a:fld>
            <a:endParaRPr lang="en-US"/>
          </a:p>
        </p:txBody>
      </p:sp>
    </p:spTree>
    <p:extLst>
      <p:ext uri="{BB962C8B-B14F-4D97-AF65-F5344CB8AC3E}">
        <p14:creationId xmlns:p14="http://schemas.microsoft.com/office/powerpoint/2010/main" val="1723178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Should add other key scenarios we won’t be covering </a:t>
            </a:r>
            <a:r>
              <a:rPr lang="en-US" smtClean="0"/>
              <a:t>in depth</a:t>
            </a:r>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4137841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1458956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 xmlns:a16="http://schemas.microsoft.com/office/drawing/2014/main" val="20000"/>
                    </a:ext>
                  </a:extLst>
                </a:gridCol>
                <a:gridCol w="2764105">
                  <a:extLst>
                    <a:ext uri="{9D8B030D-6E8A-4147-A177-3AD203B41FA5}">
                      <a16:colId xmlns="" xmlns:a16="http://schemas.microsoft.com/office/drawing/2014/main" val="20001"/>
                    </a:ext>
                  </a:extLst>
                </a:gridCol>
                <a:gridCol w="2764105">
                  <a:extLst>
                    <a:ext uri="{9D8B030D-6E8A-4147-A177-3AD203B41FA5}">
                      <a16:colId xmlns="" xmlns:a16="http://schemas.microsoft.com/office/drawing/2014/main" val="20002"/>
                    </a:ext>
                  </a:extLst>
                </a:gridCol>
                <a:gridCol w="2764105">
                  <a:extLst>
                    <a:ext uri="{9D8B030D-6E8A-4147-A177-3AD203B41FA5}">
                      <a16:colId xmlns=""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a:t>
            </a:r>
            <a:r>
              <a:rPr lang="en-US" sz="686" dirty="0" smtClean="0">
                <a:gradFill>
                  <a:gsLst>
                    <a:gs pos="0">
                      <a:srgbClr val="FFFFFF"/>
                    </a:gs>
                    <a:gs pos="100000">
                      <a:srgbClr val="FFFFFF"/>
                    </a:gs>
                  </a:gsLst>
                  <a:lin ang="5400000" scaled="0"/>
                </a:gradFill>
                <a:cs typeface="Segoe UI" pitchFamily="34" charset="0"/>
              </a:rPr>
              <a:t>Microsoft, Microsoft </a:t>
            </a:r>
            <a:r>
              <a:rPr lang="en-US" sz="686" dirty="0">
                <a:gradFill>
                  <a:gsLst>
                    <a:gs pos="0">
                      <a:srgbClr val="FFFFFF"/>
                    </a:gs>
                    <a:gs pos="100000">
                      <a:srgbClr val="FFFFFF"/>
                    </a:gs>
                  </a:gsLst>
                  <a:lin ang="5400000" scaled="0"/>
                </a:gradFill>
                <a:cs typeface="Segoe UI" pitchFamily="34" charset="0"/>
              </a:rPr>
              <a:t>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a:prstGeom prst="rect">
            <a:avLst/>
          </a:prstGeo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33660995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a:prstGeom prst="rect">
            <a:avLst/>
          </a:prstGeo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460285756"/>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a:prstGeom prst="rect">
            <a:avLst/>
          </a:prstGeo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11498424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60902755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24251597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82249241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14054884"/>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extLst>
                    <a:ext uri="{9D8B030D-6E8A-4147-A177-3AD203B41FA5}">
                      <a16:colId xmlns="" xmlns:a16="http://schemas.microsoft.com/office/drawing/2014/main" val="20000"/>
                    </a:ext>
                  </a:extLst>
                </a:gridCol>
                <a:gridCol w="2764105">
                  <a:extLst>
                    <a:ext uri="{9D8B030D-6E8A-4147-A177-3AD203B41FA5}">
                      <a16:colId xmlns="" xmlns:a16="http://schemas.microsoft.com/office/drawing/2014/main" val="20001"/>
                    </a:ext>
                  </a:extLst>
                </a:gridCol>
                <a:gridCol w="2764105">
                  <a:extLst>
                    <a:ext uri="{9D8B030D-6E8A-4147-A177-3AD203B41FA5}">
                      <a16:colId xmlns="" xmlns:a16="http://schemas.microsoft.com/office/drawing/2014/main" val="20002"/>
                    </a:ext>
                  </a:extLst>
                </a:gridCol>
                <a:gridCol w="2764105">
                  <a:extLst>
                    <a:ext uri="{9D8B030D-6E8A-4147-A177-3AD203B41FA5}">
                      <a16:colId xmlns="" xmlns:a16="http://schemas.microsoft.com/office/drawing/2014/main"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extLst>
                    <a:ext uri="{9D8B030D-6E8A-4147-A177-3AD203B41FA5}">
                      <a16:colId xmlns="" xmlns:a16="http://schemas.microsoft.com/office/drawing/2014/main" val="20000"/>
                    </a:ext>
                  </a:extLst>
                </a:gridCol>
                <a:gridCol w="2764105">
                  <a:extLst>
                    <a:ext uri="{9D8B030D-6E8A-4147-A177-3AD203B41FA5}">
                      <a16:colId xmlns="" xmlns:a16="http://schemas.microsoft.com/office/drawing/2014/main" val="20001"/>
                    </a:ext>
                  </a:extLst>
                </a:gridCol>
                <a:gridCol w="2764105">
                  <a:extLst>
                    <a:ext uri="{9D8B030D-6E8A-4147-A177-3AD203B41FA5}">
                      <a16:colId xmlns="" xmlns:a16="http://schemas.microsoft.com/office/drawing/2014/main" val="20002"/>
                    </a:ext>
                  </a:extLst>
                </a:gridCol>
                <a:gridCol w="2764105">
                  <a:extLst>
                    <a:ext uri="{9D8B030D-6E8A-4147-A177-3AD203B41FA5}">
                      <a16:colId xmlns="" xmlns:a16="http://schemas.microsoft.com/office/drawing/2014/main"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 xmlns:a16="http://schemas.microsoft.com/office/drawing/2014/main"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 xmlns:a16="http://schemas.microsoft.com/office/drawing/2014/main" val="20000"/>
                    </a:ext>
                  </a:extLst>
                </a:gridCol>
                <a:gridCol w="2764105">
                  <a:extLst>
                    <a:ext uri="{9D8B030D-6E8A-4147-A177-3AD203B41FA5}">
                      <a16:colId xmlns="" xmlns:a16="http://schemas.microsoft.com/office/drawing/2014/main" val="20001"/>
                    </a:ext>
                  </a:extLst>
                </a:gridCol>
                <a:gridCol w="2764105">
                  <a:extLst>
                    <a:ext uri="{9D8B030D-6E8A-4147-A177-3AD203B41FA5}">
                      <a16:colId xmlns="" xmlns:a16="http://schemas.microsoft.com/office/drawing/2014/main" val="20002"/>
                    </a:ext>
                  </a:extLst>
                </a:gridCol>
                <a:gridCol w="2764105">
                  <a:extLst>
                    <a:ext uri="{9D8B030D-6E8A-4147-A177-3AD203B41FA5}">
                      <a16:colId xmlns=""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 xmlns:a16="http://schemas.microsoft.com/office/drawing/2014/main" val="20000"/>
                    </a:ext>
                  </a:extLst>
                </a:gridCol>
                <a:gridCol w="2764105">
                  <a:extLst>
                    <a:ext uri="{9D8B030D-6E8A-4147-A177-3AD203B41FA5}">
                      <a16:colId xmlns="" xmlns:a16="http://schemas.microsoft.com/office/drawing/2014/main" val="20001"/>
                    </a:ext>
                  </a:extLst>
                </a:gridCol>
                <a:gridCol w="2764105">
                  <a:extLst>
                    <a:ext uri="{9D8B030D-6E8A-4147-A177-3AD203B41FA5}">
                      <a16:colId xmlns="" xmlns:a16="http://schemas.microsoft.com/office/drawing/2014/main" val="20002"/>
                    </a:ext>
                  </a:extLst>
                </a:gridCol>
                <a:gridCol w="2764105">
                  <a:extLst>
                    <a:ext uri="{9D8B030D-6E8A-4147-A177-3AD203B41FA5}">
                      <a16:colId xmlns=""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71499931"/>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3407989439"/>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091782928"/>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3127916710"/>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graphicFrame>
        <p:nvGraphicFramePr>
          <p:cNvPr id="6" name="Table 5"/>
          <p:cNvGraphicFramePr>
            <a:graphicFrameLocks noGrp="1"/>
          </p:cNvGraphicFramePr>
          <p:nvPr userDrawn="1">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 xmlns:a16="http://schemas.microsoft.com/office/drawing/2014/main" val="20000"/>
                    </a:ext>
                  </a:extLst>
                </a:gridCol>
                <a:gridCol w="2764105">
                  <a:extLst>
                    <a:ext uri="{9D8B030D-6E8A-4147-A177-3AD203B41FA5}">
                      <a16:colId xmlns="" xmlns:a16="http://schemas.microsoft.com/office/drawing/2014/main" val="20001"/>
                    </a:ext>
                  </a:extLst>
                </a:gridCol>
                <a:gridCol w="2764105">
                  <a:extLst>
                    <a:ext uri="{9D8B030D-6E8A-4147-A177-3AD203B41FA5}">
                      <a16:colId xmlns="" xmlns:a16="http://schemas.microsoft.com/office/drawing/2014/main" val="20002"/>
                    </a:ext>
                  </a:extLst>
                </a:gridCol>
                <a:gridCol w="2764105">
                  <a:extLst>
                    <a:ext uri="{9D8B030D-6E8A-4147-A177-3AD203B41FA5}">
                      <a16:colId xmlns=""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657401066"/>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2910468818"/>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447375"/>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1713165678"/>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2012 Microsoft Corporation. All rights reserved. Microsoft, </a:t>
            </a:r>
            <a:r>
              <a:rPr kumimoji="0" lang="en-US" sz="686"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Segoe UI" pitchFamily="34" charset="0"/>
              </a:rPr>
              <a:t>Microsoft, Microsoft </a:t>
            </a: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Vista and other product names are or may be registered trademarks and/or trademarks in the U.S. and/or other countries.</a:t>
            </a:r>
          </a:p>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1773788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85555082"/>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414581567"/>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33858539"/>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881496790"/>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grpSp>
    </p:spTree>
    <p:extLst>
      <p:ext uri="{BB962C8B-B14F-4D97-AF65-F5344CB8AC3E}">
        <p14:creationId xmlns:p14="http://schemas.microsoft.com/office/powerpoint/2010/main" val="3754980235"/>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29944289"/>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image" Target="../media/image1.emf"/><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theme" Target="../theme/theme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10" Type="http://schemas.openxmlformats.org/officeDocument/2006/relationships/image" Target="../media/image1.emf"/><Relationship Id="rId4" Type="http://schemas.openxmlformats.org/officeDocument/2006/relationships/slideLayout" Target="../slideLayouts/slideLayout25.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5" Type="http://schemas.openxmlformats.org/officeDocument/2006/relationships/slideLayout" Target="../slideLayouts/slideLayout34.xml"/><Relationship Id="rId10"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10" Type="http://schemas.openxmlformats.org/officeDocument/2006/relationships/image" Target="../media/image1.emf"/><Relationship Id="rId4" Type="http://schemas.openxmlformats.org/officeDocument/2006/relationships/slideLayout" Target="../slideLayouts/slideLayout41.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10" Type="http://schemas.openxmlformats.org/officeDocument/2006/relationships/image" Target="../media/image1.emf"/><Relationship Id="rId4" Type="http://schemas.openxmlformats.org/officeDocument/2006/relationships/slideLayout" Target="../slideLayouts/slideLayout49.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6.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5" Type="http://schemas.openxmlformats.org/officeDocument/2006/relationships/slideLayout" Target="../slideLayouts/slideLayout58.xml"/><Relationship Id="rId4" Type="http://schemas.openxmlformats.org/officeDocument/2006/relationships/slideLayout" Target="../slideLayouts/slideLayout57.xml"/><Relationship Id="rId9" Type="http://schemas.openxmlformats.org/officeDocument/2006/relationships/image" Target="../media/image1.emf"/></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image" Target="../media/image1.emf"/><Relationship Id="rId2" Type="http://schemas.openxmlformats.org/officeDocument/2006/relationships/slideLayout" Target="../slideLayouts/slideLayout62.xml"/><Relationship Id="rId16" Type="http://schemas.openxmlformats.org/officeDocument/2006/relationships/theme" Target="../theme/theme8.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8"/>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t>Microsoft Azure</a:t>
            </a:r>
            <a:endParaRPr lang="en-US" dirty="0"/>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 id="2147483784" r:id="rId10"/>
    <p:sldLayoutId id="2147483785" r:id="rId11"/>
    <p:sldLayoutId id="2147483786" r:id="rId12"/>
    <p:sldLayoutId id="2147483787" r:id="rId13"/>
    <p:sldLayoutId id="2147483788" r:id="rId14"/>
    <p:sldLayoutId id="2147483789" r:id="rId15"/>
    <p:sldLayoutId id="2147483806" r:id="rId16"/>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BDCD2C"/>
                </a:solidFill>
              </a:rPr>
              <a:t>Microsoft Azure</a:t>
            </a:r>
            <a:endParaRPr lang="en-US" dirty="0">
              <a:solidFill>
                <a:srgbClr val="BDCD2C"/>
              </a:solidFill>
            </a:endParaRPr>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Microsoft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0171B0"/>
                </a:solidFill>
              </a:rPr>
              <a:t>Microsoft Azure</a:t>
            </a:r>
            <a:endParaRPr lang="en-US" dirty="0">
              <a:solidFill>
                <a:srgbClr val="0171B0"/>
              </a:solidFill>
            </a:endParaRPr>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289FD7"/>
                </a:solidFill>
              </a:rPr>
              <a:t>Microsoft Azure</a:t>
            </a:r>
            <a:endParaRPr lang="en-US" dirty="0">
              <a:solidFill>
                <a:srgbClr val="289FD7"/>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Microsoft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0D099E2A-118A-4377-8F98-2DF40BCBA9FE}"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3001017036"/>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20.xml"/><Relationship Id="rId7" Type="http://schemas.openxmlformats.org/officeDocument/2006/relationships/image" Target="../media/image8.png"/><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4.emf"/><Relationship Id="rId5" Type="http://schemas.openxmlformats.org/officeDocument/2006/relationships/oleObject" Target="../embeddings/oleObject3.bin"/><Relationship Id="rId10" Type="http://schemas.openxmlformats.org/officeDocument/2006/relationships/image" Target="../media/image11.png"/><Relationship Id="rId4" Type="http://schemas.openxmlformats.org/officeDocument/2006/relationships/notesSlide" Target="../notesSlides/notesSlide4.xml"/><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slideLayout" Target="../slideLayouts/slideLayout18.xml"/><Relationship Id="rId7" Type="http://schemas.openxmlformats.org/officeDocument/2006/relationships/diagramData" Target="../diagrams/data1.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4.emf"/><Relationship Id="rId11" Type="http://schemas.microsoft.com/office/2007/relationships/diagramDrawing" Target="../diagrams/drawing1.xml"/><Relationship Id="rId5" Type="http://schemas.openxmlformats.org/officeDocument/2006/relationships/oleObject" Target="../embeddings/oleObject1.bin"/><Relationship Id="rId10" Type="http://schemas.openxmlformats.org/officeDocument/2006/relationships/diagramColors" Target="../diagrams/colors1.xml"/><Relationship Id="rId4" Type="http://schemas.openxmlformats.org/officeDocument/2006/relationships/notesSlide" Target="../notesSlides/notesSlide1.xml"/><Relationship Id="rId9"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1.xml"/><Relationship Id="rId5" Type="http://schemas.openxmlformats.org/officeDocument/2006/relationships/image" Target="../media/image7.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 Id="rId5" Type="http://schemas.openxmlformats.org/officeDocument/2006/relationships/image" Target="../media/image7.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slideLayout" Target="../slideLayouts/slideLayout19.xml"/><Relationship Id="rId7" Type="http://schemas.openxmlformats.org/officeDocument/2006/relationships/diagramData" Target="../diagrams/data2.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4.emf"/><Relationship Id="rId11" Type="http://schemas.microsoft.com/office/2007/relationships/diagramDrawing" Target="../diagrams/drawing2.xml"/><Relationship Id="rId5" Type="http://schemas.openxmlformats.org/officeDocument/2006/relationships/oleObject" Target="../embeddings/oleObject2.bin"/><Relationship Id="rId10" Type="http://schemas.openxmlformats.org/officeDocument/2006/relationships/diagramColors" Target="../diagrams/colors2.xml"/><Relationship Id="rId4" Type="http://schemas.openxmlformats.org/officeDocument/2006/relationships/notesSlide" Target="../notesSlides/notesSlide3.xml"/><Relationship Id="rId9"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dirty="0" smtClean="0"/>
              <a:t>What’s next</a:t>
            </a:r>
            <a:endParaRPr lang="en-US"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1368775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308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4" y="209627"/>
            <a:ext cx="11158536" cy="747897"/>
          </a:xfrm>
          <a:prstGeom prst="rect">
            <a:avLst/>
          </a:prstGeom>
        </p:spPr>
        <p:txBody>
          <a:bodyPr>
            <a:normAutofit fontScale="90000"/>
          </a:bodyPr>
          <a:lstStyle/>
          <a:p>
            <a:r>
              <a:rPr lang="en-US" dirty="0" smtClean="0"/>
              <a:t>What you can do next</a:t>
            </a:r>
            <a:endParaRPr lang="en-US" dirty="0"/>
          </a:p>
        </p:txBody>
      </p:sp>
      <p:grpSp>
        <p:nvGrpSpPr>
          <p:cNvPr id="20" name="Group 19"/>
          <p:cNvGrpSpPr/>
          <p:nvPr/>
        </p:nvGrpSpPr>
        <p:grpSpPr>
          <a:xfrm>
            <a:off x="927916" y="1845987"/>
            <a:ext cx="3067338" cy="3162921"/>
            <a:chOff x="926328" y="1845986"/>
            <a:chExt cx="3067338" cy="3162921"/>
          </a:xfrm>
        </p:grpSpPr>
        <p:grpSp>
          <p:nvGrpSpPr>
            <p:cNvPr id="4" name="Group 3"/>
            <p:cNvGrpSpPr/>
            <p:nvPr/>
          </p:nvGrpSpPr>
          <p:grpSpPr>
            <a:xfrm>
              <a:off x="926328" y="1845986"/>
              <a:ext cx="3067338" cy="2435071"/>
              <a:chOff x="6078537" y="1695450"/>
              <a:chExt cx="5597525" cy="4089124"/>
            </a:xfrm>
          </p:grpSpPr>
          <p:sp>
            <p:nvSpPr>
              <p:cNvPr id="10" name="Rectangle 9"/>
              <p:cNvSpPr/>
              <p:nvPr/>
            </p:nvSpPr>
            <p:spPr bwMode="auto">
              <a:xfrm>
                <a:off x="6078537" y="1695450"/>
                <a:ext cx="5597525" cy="408912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61472" name="Picture 32" descr="http://upload.wikimedia.org/wikipedia/en/thumb/b/ba/Visual-Studio-2012-logo.svg/2000px-Visual-Studio-2012-logo.svg.png"/>
              <p:cNvPicPr>
                <a:picLocks noChangeAspect="1" noChangeArrowheads="1"/>
              </p:cNvPicPr>
              <p:nvPr/>
            </p:nvPicPr>
            <p:blipFill rotWithShape="1">
              <a:blip r:embed="rId7">
                <a:extLst>
                  <a:ext uri="{28A0092B-C50C-407E-A947-70E740481C1C}">
                    <a14:useLocalDpi xmlns:a14="http://schemas.microsoft.com/office/drawing/2010/main" val="0"/>
                  </a:ext>
                </a:extLst>
              </a:blip>
              <a:srcRect r="83020"/>
              <a:stretch/>
            </p:blipFill>
            <p:spPr bwMode="auto">
              <a:xfrm>
                <a:off x="7644982" y="2255122"/>
                <a:ext cx="2464633" cy="2438554"/>
              </a:xfrm>
              <a:prstGeom prst="rect">
                <a:avLst/>
              </a:prstGeom>
              <a:noFill/>
              <a:extLst>
                <a:ext uri="{909E8E84-426E-40DD-AFC4-6F175D3DCCD1}">
                  <a14:hiddenFill xmlns:a14="http://schemas.microsoft.com/office/drawing/2010/main">
                    <a:solidFill>
                      <a:srgbClr val="FFFFFF"/>
                    </a:solidFill>
                  </a14:hiddenFill>
                </a:ext>
              </a:extLst>
            </p:spPr>
          </p:pic>
          <p:pic>
            <p:nvPicPr>
              <p:cNvPr id="61475" name="Picture 35" descr="http://upload.wikimedia.org/wikipedia/en/thumb/b/ba/Visual-Studio-2012-logo.svg/2000px-Visual-Studio-2012-logo.svg.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0316"/>
              <a:stretch/>
            </p:blipFill>
            <p:spPr bwMode="auto">
              <a:xfrm>
                <a:off x="6647543" y="4693676"/>
                <a:ext cx="4440464" cy="936192"/>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Title 6"/>
            <p:cNvSpPr txBox="1">
              <a:spLocks/>
            </p:cNvSpPr>
            <p:nvPr/>
          </p:nvSpPr>
          <p:spPr>
            <a:xfrm>
              <a:off x="926328" y="4454909"/>
              <a:ext cx="3067338"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pPr algn="ctr"/>
              <a:r>
                <a:rPr lang="en-US" sz="4000" dirty="0"/>
                <a:t>Build</a:t>
              </a:r>
            </a:p>
          </p:txBody>
        </p:sp>
      </p:grpSp>
      <p:grpSp>
        <p:nvGrpSpPr>
          <p:cNvPr id="16" name="Group 15"/>
          <p:cNvGrpSpPr/>
          <p:nvPr/>
        </p:nvGrpSpPr>
        <p:grpSpPr>
          <a:xfrm>
            <a:off x="4219589" y="1845987"/>
            <a:ext cx="3333323" cy="3162921"/>
            <a:chOff x="4218000" y="1845986"/>
            <a:chExt cx="3333323" cy="3162921"/>
          </a:xfrm>
        </p:grpSpPr>
        <p:grpSp>
          <p:nvGrpSpPr>
            <p:cNvPr id="8" name="Group 7"/>
            <p:cNvGrpSpPr/>
            <p:nvPr/>
          </p:nvGrpSpPr>
          <p:grpSpPr>
            <a:xfrm>
              <a:off x="4218000" y="1845986"/>
              <a:ext cx="3333323" cy="2435071"/>
              <a:chOff x="4218000" y="1596602"/>
              <a:chExt cx="3333323" cy="2435071"/>
            </a:xfrm>
          </p:grpSpPr>
          <p:sp>
            <p:nvSpPr>
              <p:cNvPr id="12" name="Rectangle 11"/>
              <p:cNvSpPr/>
              <p:nvPr/>
            </p:nvSpPr>
            <p:spPr bwMode="auto">
              <a:xfrm>
                <a:off x="4218000" y="1596602"/>
                <a:ext cx="3333323" cy="243507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3" name="Pictur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719038" y="1714002"/>
                <a:ext cx="2200272" cy="2200272"/>
              </a:xfrm>
              <a:prstGeom prst="rect">
                <a:avLst/>
              </a:prstGeom>
            </p:spPr>
          </p:pic>
        </p:grpSp>
        <p:sp>
          <p:nvSpPr>
            <p:cNvPr id="18" name="Title 6"/>
            <p:cNvSpPr txBox="1">
              <a:spLocks/>
            </p:cNvSpPr>
            <p:nvPr/>
          </p:nvSpPr>
          <p:spPr>
            <a:xfrm>
              <a:off x="4218000" y="4454909"/>
              <a:ext cx="3067338"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pPr algn="ctr"/>
              <a:r>
                <a:rPr lang="en-US" sz="4000" dirty="0"/>
                <a:t>Contribute</a:t>
              </a:r>
            </a:p>
          </p:txBody>
        </p:sp>
      </p:grpSp>
      <p:grpSp>
        <p:nvGrpSpPr>
          <p:cNvPr id="9" name="Group 8"/>
          <p:cNvGrpSpPr/>
          <p:nvPr/>
        </p:nvGrpSpPr>
        <p:grpSpPr>
          <a:xfrm>
            <a:off x="7303908" y="1728416"/>
            <a:ext cx="4126686" cy="3269018"/>
            <a:chOff x="7302320" y="1728416"/>
            <a:chExt cx="4126686" cy="3269018"/>
          </a:xfrm>
        </p:grpSpPr>
        <p:grpSp>
          <p:nvGrpSpPr>
            <p:cNvPr id="6" name="Group 5"/>
            <p:cNvGrpSpPr/>
            <p:nvPr/>
          </p:nvGrpSpPr>
          <p:grpSpPr>
            <a:xfrm>
              <a:off x="7302320" y="1728416"/>
              <a:ext cx="4126686" cy="2670208"/>
              <a:chOff x="7302320" y="1479032"/>
              <a:chExt cx="4126686" cy="2670208"/>
            </a:xfrm>
          </p:grpSpPr>
          <p:sp>
            <p:nvSpPr>
              <p:cNvPr id="15" name="Rectangle 14"/>
              <p:cNvSpPr/>
              <p:nvPr/>
            </p:nvSpPr>
            <p:spPr bwMode="auto">
              <a:xfrm>
                <a:off x="7775657" y="1596601"/>
                <a:ext cx="3333323" cy="243507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4" name="Pictur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302320" y="1479032"/>
                <a:ext cx="4126686" cy="2670208"/>
              </a:xfrm>
              <a:prstGeom prst="rect">
                <a:avLst/>
              </a:prstGeom>
            </p:spPr>
          </p:pic>
        </p:grpSp>
        <p:sp>
          <p:nvSpPr>
            <p:cNvPr id="19" name="Title 6"/>
            <p:cNvSpPr txBox="1">
              <a:spLocks/>
            </p:cNvSpPr>
            <p:nvPr/>
          </p:nvSpPr>
          <p:spPr>
            <a:xfrm>
              <a:off x="7775657" y="4443436"/>
              <a:ext cx="3067338"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pPr algn="ctr"/>
              <a:r>
                <a:rPr lang="en-US" sz="4000" dirty="0"/>
                <a:t>Grow</a:t>
              </a:r>
            </a:p>
          </p:txBody>
        </p:sp>
      </p:grpSp>
    </p:spTree>
    <p:extLst>
      <p:ext uri="{BB962C8B-B14F-4D97-AF65-F5344CB8AC3E}">
        <p14:creationId xmlns:p14="http://schemas.microsoft.com/office/powerpoint/2010/main" val="78182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1000"/>
                                        <p:tgtEl>
                                          <p:spTgt spid="16"/>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Top resources for more info</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590166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ASP.NET Questions</a:t>
            </a:r>
            <a:endParaRPr lang="en-US" dirty="0"/>
          </a:p>
        </p:txBody>
      </p:sp>
      <p:sp>
        <p:nvSpPr>
          <p:cNvPr id="3" name="Text Placeholder 2"/>
          <p:cNvSpPr>
            <a:spLocks noGrp="1"/>
          </p:cNvSpPr>
          <p:nvPr>
            <p:ph type="body" sz="quarter" idx="10"/>
          </p:nvPr>
        </p:nvSpPr>
        <p:spPr>
          <a:xfrm>
            <a:off x="520700" y="1179680"/>
            <a:ext cx="11149013" cy="3785652"/>
          </a:xfrm>
        </p:spPr>
        <p:txBody>
          <a:bodyPr>
            <a:normAutofit lnSpcReduction="10000"/>
          </a:bodyPr>
          <a:lstStyle/>
          <a:p>
            <a:r>
              <a:rPr lang="en-US" sz="4800" b="0" dirty="0">
                <a:solidFill>
                  <a:schemeClr val="bg1"/>
                </a:solidFill>
              </a:rPr>
              <a:t>http://www.asp.net/feedback</a:t>
            </a:r>
          </a:p>
          <a:p>
            <a:endParaRPr lang="en-US" sz="4800" b="0" dirty="0">
              <a:solidFill>
                <a:schemeClr val="bg1"/>
              </a:solidFill>
            </a:endParaRPr>
          </a:p>
          <a:p>
            <a:r>
              <a:rPr lang="en-US" sz="4800" b="0" dirty="0">
                <a:solidFill>
                  <a:schemeClr val="bg1"/>
                </a:solidFill>
              </a:rPr>
              <a:t>Twitter - @</a:t>
            </a:r>
            <a:r>
              <a:rPr lang="en-US" sz="4800" b="0" dirty="0" err="1">
                <a:solidFill>
                  <a:schemeClr val="bg1"/>
                </a:solidFill>
              </a:rPr>
              <a:t>aspnet</a:t>
            </a:r>
            <a:endParaRPr lang="en-US" sz="4800" b="0" dirty="0">
              <a:solidFill>
                <a:schemeClr val="bg1"/>
              </a:solidFill>
            </a:endParaRPr>
          </a:p>
          <a:p>
            <a:r>
              <a:rPr lang="en-US" sz="4800" b="0" dirty="0">
                <a:solidFill>
                  <a:schemeClr val="bg1"/>
                </a:solidFill>
              </a:rPr>
              <a:t>Facebook - /ASPNET</a:t>
            </a:r>
          </a:p>
          <a:p>
            <a:r>
              <a:rPr lang="en-US" sz="4800" b="0" dirty="0">
                <a:solidFill>
                  <a:schemeClr val="bg1"/>
                </a:solidFill>
              </a:rPr>
              <a:t>G+ - ASP.NET</a:t>
            </a:r>
          </a:p>
        </p:txBody>
      </p:sp>
    </p:spTree>
    <p:extLst>
      <p:ext uri="{BB962C8B-B14F-4D97-AF65-F5344CB8AC3E}">
        <p14:creationId xmlns:p14="http://schemas.microsoft.com/office/powerpoint/2010/main" val="168454231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Web Camps</a:t>
            </a:r>
            <a:endParaRPr lang="en-US" dirty="0"/>
          </a:p>
        </p:txBody>
      </p:sp>
      <p:sp>
        <p:nvSpPr>
          <p:cNvPr id="3" name="Text Placeholder 2"/>
          <p:cNvSpPr>
            <a:spLocks noGrp="1"/>
          </p:cNvSpPr>
          <p:nvPr>
            <p:ph type="body" sz="quarter" idx="10"/>
          </p:nvPr>
        </p:nvSpPr>
        <p:spPr>
          <a:xfrm>
            <a:off x="520701" y="1447800"/>
            <a:ext cx="11149013" cy="4076501"/>
          </a:xfrm>
        </p:spPr>
        <p:txBody>
          <a:bodyPr/>
          <a:lstStyle/>
          <a:p>
            <a:r>
              <a:rPr lang="en-US" b="0" dirty="0" smtClean="0">
                <a:solidFill>
                  <a:schemeClr val="bg1"/>
                </a:solidFill>
              </a:rPr>
              <a:t>http</a:t>
            </a:r>
            <a:r>
              <a:rPr lang="en-US" b="0" dirty="0">
                <a:solidFill>
                  <a:schemeClr val="bg1"/>
                </a:solidFill>
              </a:rPr>
              <a:t>://</a:t>
            </a:r>
            <a:r>
              <a:rPr lang="en-US" b="0" dirty="0" smtClean="0">
                <a:solidFill>
                  <a:schemeClr val="bg1"/>
                </a:solidFill>
              </a:rPr>
              <a:t>www.devcamps.ms</a:t>
            </a:r>
          </a:p>
          <a:p>
            <a:r>
              <a:rPr lang="en-US" b="0" dirty="0">
                <a:solidFill>
                  <a:schemeClr val="bg1"/>
                </a:solidFill>
              </a:rPr>
              <a:t>http://</a:t>
            </a:r>
            <a:r>
              <a:rPr lang="en-US" b="0" dirty="0" smtClean="0">
                <a:solidFill>
                  <a:schemeClr val="bg1"/>
                </a:solidFill>
              </a:rPr>
              <a:t>aka.ms/webcamps-training-kit</a:t>
            </a:r>
            <a:r>
              <a:rPr lang="en-US" dirty="0" smtClean="0">
                <a:solidFill>
                  <a:schemeClr val="bg1"/>
                </a:solidFill>
              </a:rPr>
              <a:t> </a:t>
            </a:r>
            <a:endParaRPr lang="en-US" dirty="0">
              <a:solidFill>
                <a:schemeClr val="bg1"/>
              </a:solidFill>
            </a:endParaRPr>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p:txBody>
      </p:sp>
    </p:spTree>
    <p:extLst>
      <p:ext uri="{BB962C8B-B14F-4D97-AF65-F5344CB8AC3E}">
        <p14:creationId xmlns:p14="http://schemas.microsoft.com/office/powerpoint/2010/main" val="429164326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Microsoft Azure</a:t>
            </a:r>
            <a:endParaRPr lang="en-US" dirty="0"/>
          </a:p>
        </p:txBody>
      </p:sp>
      <p:sp>
        <p:nvSpPr>
          <p:cNvPr id="3" name="Text Placeholder 2"/>
          <p:cNvSpPr>
            <a:spLocks noGrp="1"/>
          </p:cNvSpPr>
          <p:nvPr>
            <p:ph type="body" sz="quarter" idx="10"/>
          </p:nvPr>
        </p:nvSpPr>
        <p:spPr>
          <a:xfrm>
            <a:off x="520701" y="1447800"/>
            <a:ext cx="11149013" cy="4021101"/>
          </a:xfrm>
        </p:spPr>
        <p:txBody>
          <a:bodyPr/>
          <a:lstStyle/>
          <a:p>
            <a:r>
              <a:rPr lang="en-US" b="0" smtClean="0">
                <a:solidFill>
                  <a:schemeClr val="bg1"/>
                </a:solidFill>
              </a:rPr>
              <a:t>http://azure.microsoft.com</a:t>
            </a:r>
            <a:endParaRPr lang="en-US" sz="2400" dirty="0">
              <a:solidFill>
                <a:schemeClr val="bg1"/>
              </a:solidFill>
            </a:endParaRPr>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p:txBody>
      </p:sp>
    </p:spTree>
    <p:extLst>
      <p:ext uri="{BB962C8B-B14F-4D97-AF65-F5344CB8AC3E}">
        <p14:creationId xmlns:p14="http://schemas.microsoft.com/office/powerpoint/2010/main" val="82137059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site</a:t>
            </a:r>
            <a:endParaRPr lang="en-US" dirty="0"/>
          </a:p>
        </p:txBody>
      </p:sp>
      <p:pic>
        <p:nvPicPr>
          <p:cNvPr id="4" name="Content Placeholder 3"/>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1772092" y="1451309"/>
            <a:ext cx="8647816" cy="5163469"/>
          </a:xfrm>
          <a:prstGeom prst="rect">
            <a:avLst/>
          </a:prstGeom>
        </p:spPr>
      </p:pic>
    </p:spTree>
    <p:extLst>
      <p:ext uri="{BB962C8B-B14F-4D97-AF65-F5344CB8AC3E}">
        <p14:creationId xmlns:p14="http://schemas.microsoft.com/office/powerpoint/2010/main" val="1462744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8047" y="273608"/>
            <a:ext cx="11055906" cy="724143"/>
          </a:xfrm>
          <a:prstGeom prst="rect">
            <a:avLst/>
          </a:prstGeom>
          <a:noFill/>
        </p:spPr>
        <p:txBody>
          <a:bodyPr wrap="square" lIns="179285" tIns="143428" rIns="179285" bIns="143428" rtlCol="0">
            <a:spAutoFit/>
          </a:bodyPr>
          <a:lstStyle/>
          <a:p>
            <a:pPr algn="ctr">
              <a:lnSpc>
                <a:spcPct val="90000"/>
              </a:lnSpc>
              <a:spcAft>
                <a:spcPts val="588"/>
              </a:spcAft>
            </a:pPr>
            <a:r>
              <a:rPr lang="en-US" sz="3137" dirty="0">
                <a:solidFill>
                  <a:srgbClr val="E7F2FC"/>
                </a:solidFill>
              </a:rPr>
              <a:t>http://</a:t>
            </a:r>
            <a:r>
              <a:rPr lang="en-US" sz="3137" dirty="0" smtClean="0">
                <a:solidFill>
                  <a:srgbClr val="E7F2FC"/>
                </a:solidFill>
              </a:rPr>
              <a:t>www.asp.net/vnext </a:t>
            </a:r>
            <a:endParaRPr lang="en-US" sz="3137" dirty="0">
              <a:solidFill>
                <a:srgbClr val="E7F2FC"/>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764" y="997752"/>
            <a:ext cx="11112473" cy="6857027"/>
          </a:xfrm>
          <a:prstGeom prst="rect">
            <a:avLst/>
          </a:prstGeom>
        </p:spPr>
      </p:pic>
    </p:spTree>
    <p:extLst>
      <p:ext uri="{BB962C8B-B14F-4D97-AF65-F5344CB8AC3E}">
        <p14:creationId xmlns:p14="http://schemas.microsoft.com/office/powerpoint/2010/main" val="2838494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8047" y="273608"/>
            <a:ext cx="11055906" cy="724143"/>
          </a:xfrm>
          <a:prstGeom prst="rect">
            <a:avLst/>
          </a:prstGeom>
          <a:noFill/>
        </p:spPr>
        <p:txBody>
          <a:bodyPr wrap="square" lIns="179285" tIns="143428" rIns="179285" bIns="143428" rtlCol="0">
            <a:spAutoFit/>
          </a:bodyPr>
          <a:lstStyle/>
          <a:p>
            <a:pPr algn="ctr">
              <a:lnSpc>
                <a:spcPct val="90000"/>
              </a:lnSpc>
              <a:spcAft>
                <a:spcPts val="588"/>
              </a:spcAft>
            </a:pPr>
            <a:r>
              <a:rPr lang="en-US" sz="3137" dirty="0">
                <a:solidFill>
                  <a:srgbClr val="E7F2FC"/>
                </a:solidFill>
              </a:rPr>
              <a:t>http</a:t>
            </a:r>
            <a:r>
              <a:rPr lang="en-US" sz="3137" dirty="0" smtClean="0">
                <a:solidFill>
                  <a:srgbClr val="E7F2FC"/>
                </a:solidFill>
              </a:rPr>
              <a:t>://live.asp.net </a:t>
            </a:r>
            <a:endParaRPr lang="en-US" sz="3137" dirty="0">
              <a:solidFill>
                <a:srgbClr val="E7F2FC"/>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921" y="997751"/>
            <a:ext cx="11644158" cy="6099966"/>
          </a:xfrm>
          <a:prstGeom prst="rect">
            <a:avLst/>
          </a:prstGeom>
        </p:spPr>
      </p:pic>
    </p:spTree>
    <p:extLst>
      <p:ext uri="{BB962C8B-B14F-4D97-AF65-F5344CB8AC3E}">
        <p14:creationId xmlns:p14="http://schemas.microsoft.com/office/powerpoint/2010/main" val="1004965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8047" y="273608"/>
            <a:ext cx="11055906" cy="724143"/>
          </a:xfrm>
          <a:prstGeom prst="rect">
            <a:avLst/>
          </a:prstGeom>
          <a:noFill/>
        </p:spPr>
        <p:txBody>
          <a:bodyPr wrap="square" lIns="179285" tIns="143428" rIns="179285" bIns="143428" rtlCol="0">
            <a:spAutoFit/>
          </a:bodyPr>
          <a:lstStyle/>
          <a:p>
            <a:pPr algn="ctr">
              <a:lnSpc>
                <a:spcPct val="90000"/>
              </a:lnSpc>
              <a:spcAft>
                <a:spcPts val="588"/>
              </a:spcAft>
            </a:pPr>
            <a:r>
              <a:rPr lang="en-US" sz="3137" dirty="0">
                <a:solidFill>
                  <a:srgbClr val="E7F2FC"/>
                </a:solidFill>
              </a:rPr>
              <a:t>http://</a:t>
            </a:r>
            <a:r>
              <a:rPr lang="en-US" sz="3137" dirty="0" smtClean="0">
                <a:solidFill>
                  <a:srgbClr val="E7F2FC"/>
                </a:solidFill>
              </a:rPr>
              <a:t>docs.asp.net </a:t>
            </a:r>
            <a:endParaRPr lang="en-US" sz="3137" dirty="0">
              <a:solidFill>
                <a:srgbClr val="E7F2FC"/>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854" y="976729"/>
            <a:ext cx="8354292" cy="5881271"/>
          </a:xfrm>
          <a:prstGeom prst="rect">
            <a:avLst/>
          </a:prstGeom>
        </p:spPr>
      </p:pic>
    </p:spTree>
    <p:extLst>
      <p:ext uri="{BB962C8B-B14F-4D97-AF65-F5344CB8AC3E}">
        <p14:creationId xmlns:p14="http://schemas.microsoft.com/office/powerpoint/2010/main" val="1716292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8047" y="273608"/>
            <a:ext cx="11055906" cy="724143"/>
          </a:xfrm>
          <a:prstGeom prst="rect">
            <a:avLst/>
          </a:prstGeom>
          <a:noFill/>
        </p:spPr>
        <p:txBody>
          <a:bodyPr wrap="square" lIns="179285" tIns="143428" rIns="179285" bIns="143428" rtlCol="0">
            <a:spAutoFit/>
          </a:bodyPr>
          <a:lstStyle/>
          <a:p>
            <a:pPr algn="ctr">
              <a:lnSpc>
                <a:spcPct val="90000"/>
              </a:lnSpc>
              <a:spcAft>
                <a:spcPts val="588"/>
              </a:spcAft>
            </a:pPr>
            <a:r>
              <a:rPr lang="en-US" sz="3137" dirty="0">
                <a:solidFill>
                  <a:srgbClr val="E7F2FC"/>
                </a:solidFill>
              </a:rPr>
              <a:t>https://</a:t>
            </a:r>
            <a:r>
              <a:rPr lang="en-US" sz="3137" dirty="0" smtClean="0">
                <a:solidFill>
                  <a:srgbClr val="E7F2FC"/>
                </a:solidFill>
              </a:rPr>
              <a:t>github.com/aspnet/announcements/issues </a:t>
            </a:r>
            <a:endParaRPr lang="en-US" sz="3137" dirty="0">
              <a:solidFill>
                <a:srgbClr val="E7F2FC"/>
              </a:solidFill>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5765" y="1187938"/>
            <a:ext cx="9460470" cy="6294528"/>
          </a:xfrm>
          <a:prstGeom prst="rect">
            <a:avLst/>
          </a:prstGeom>
        </p:spPr>
      </p:pic>
    </p:spTree>
    <p:extLst>
      <p:ext uri="{BB962C8B-B14F-4D97-AF65-F5344CB8AC3E}">
        <p14:creationId xmlns:p14="http://schemas.microsoft.com/office/powerpoint/2010/main" val="3078783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88" y="-154968"/>
            <a:ext cx="11079822" cy="1325563"/>
          </a:xfrm>
        </p:spPr>
        <p:txBody>
          <a:bodyPr/>
          <a:lstStyle/>
          <a:p>
            <a:r>
              <a:rPr lang="en-US" dirty="0" smtClean="0"/>
              <a:t>Today’s Agenda</a:t>
            </a:r>
            <a:endParaRPr lang="en-US" dirty="0"/>
          </a:p>
        </p:txBody>
      </p:sp>
      <p:sp>
        <p:nvSpPr>
          <p:cNvPr id="3" name="Content Placeholder 2"/>
          <p:cNvSpPr>
            <a:spLocks noGrp="1"/>
          </p:cNvSpPr>
          <p:nvPr>
            <p:ph idx="1"/>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1334004672"/>
              </p:ext>
            </p:extLst>
          </p:nvPr>
        </p:nvGraphicFramePr>
        <p:xfrm>
          <a:off x="421864" y="1451247"/>
          <a:ext cx="11483183" cy="4804969"/>
        </p:xfrm>
        <a:graphic>
          <a:graphicData uri="http://schemas.openxmlformats.org/drawingml/2006/table">
            <a:tbl>
              <a:tblPr firstRow="1" bandRow="1">
                <a:tableStyleId>{6E25E649-3F16-4E02-A733-19D2CDBF48F0}</a:tableStyleId>
              </a:tblPr>
              <a:tblGrid>
                <a:gridCol w="8350512">
                  <a:extLst>
                    <a:ext uri="{9D8B030D-6E8A-4147-A177-3AD203B41FA5}">
                      <a16:colId xmlns="" xmlns:a16="http://schemas.microsoft.com/office/drawing/2014/main" val="20000"/>
                    </a:ext>
                  </a:extLst>
                </a:gridCol>
                <a:gridCol w="1662043">
                  <a:extLst>
                    <a:ext uri="{9D8B030D-6E8A-4147-A177-3AD203B41FA5}">
                      <a16:colId xmlns="" xmlns:a16="http://schemas.microsoft.com/office/drawing/2014/main" val="20001"/>
                    </a:ext>
                  </a:extLst>
                </a:gridCol>
                <a:gridCol w="1470628">
                  <a:extLst>
                    <a:ext uri="{9D8B030D-6E8A-4147-A177-3AD203B41FA5}">
                      <a16:colId xmlns="" xmlns:a16="http://schemas.microsoft.com/office/drawing/2014/main" val="20002"/>
                    </a:ext>
                  </a:extLst>
                </a:gridCol>
              </a:tblGrid>
              <a:tr h="409188">
                <a:tc>
                  <a:txBody>
                    <a:bodyPr/>
                    <a:lstStyle/>
                    <a:p>
                      <a:r>
                        <a:rPr lang="en-US" sz="2000" dirty="0" smtClean="0"/>
                        <a:t>Session</a:t>
                      </a:r>
                      <a:endParaRPr lang="en-US" sz="2000" dirty="0"/>
                    </a:p>
                  </a:txBody>
                  <a:tcPr marL="45720" marR="45720"/>
                </a:tc>
                <a:tc>
                  <a:txBody>
                    <a:bodyPr/>
                    <a:lstStyle/>
                    <a:p>
                      <a:r>
                        <a:rPr lang="en-US" sz="2000" dirty="0" smtClean="0"/>
                        <a:t>Start</a:t>
                      </a:r>
                      <a:endParaRPr lang="en-US" sz="2000" dirty="0"/>
                    </a:p>
                  </a:txBody>
                  <a:tcPr marL="45720" marR="45720"/>
                </a:tc>
                <a:tc>
                  <a:txBody>
                    <a:bodyPr/>
                    <a:lstStyle/>
                    <a:p>
                      <a:r>
                        <a:rPr lang="en-US" sz="2000" dirty="0" smtClean="0"/>
                        <a:t>End</a:t>
                      </a:r>
                      <a:endParaRPr lang="en-US" sz="2000" dirty="0"/>
                    </a:p>
                  </a:txBody>
                  <a:tcPr marL="45720" marR="45720"/>
                </a:tc>
                <a:extLst>
                  <a:ext uri="{0D108BD9-81ED-4DB2-BD59-A6C34878D82A}">
                    <a16:rowId xmlns="" xmlns:a16="http://schemas.microsoft.com/office/drawing/2014/main" val="10000"/>
                  </a:ext>
                </a:extLst>
              </a:tr>
              <a:tr h="409188">
                <a:tc>
                  <a:txBody>
                    <a:bodyPr/>
                    <a:lstStyle/>
                    <a:p>
                      <a:r>
                        <a:rPr lang="en-US" sz="2000" dirty="0" smtClean="0">
                          <a:solidFill>
                            <a:srgbClr val="000000"/>
                          </a:solidFill>
                        </a:rPr>
                        <a:t>Keynote</a:t>
                      </a:r>
                      <a:endParaRPr lang="en-US" sz="2000" dirty="0">
                        <a:solidFill>
                          <a:srgbClr val="000000"/>
                        </a:solidFill>
                      </a:endParaRPr>
                    </a:p>
                  </a:txBody>
                  <a:tcPr marL="45720" marR="45720">
                    <a:solidFill>
                      <a:srgbClr val="E7F2FC"/>
                    </a:solidFill>
                  </a:tcPr>
                </a:tc>
                <a:tc>
                  <a:txBody>
                    <a:bodyPr/>
                    <a:lstStyle/>
                    <a:p>
                      <a:r>
                        <a:rPr lang="en-US" sz="2000" dirty="0" smtClean="0">
                          <a:solidFill>
                            <a:srgbClr val="000000"/>
                          </a:solidFill>
                        </a:rPr>
                        <a:t>8:30</a:t>
                      </a:r>
                      <a:endParaRPr lang="en-US" sz="2000" dirty="0">
                        <a:solidFill>
                          <a:srgbClr val="000000"/>
                        </a:solidFill>
                      </a:endParaRPr>
                    </a:p>
                  </a:txBody>
                  <a:tcPr marL="45720" marR="45720">
                    <a:solidFill>
                      <a:srgbClr val="E7F2FC"/>
                    </a:solidFill>
                  </a:tcPr>
                </a:tc>
                <a:tc>
                  <a:txBody>
                    <a:bodyPr/>
                    <a:lstStyle/>
                    <a:p>
                      <a:r>
                        <a:rPr lang="en-US" sz="2000" dirty="0" smtClean="0">
                          <a:solidFill>
                            <a:srgbClr val="000000"/>
                          </a:solidFill>
                        </a:rPr>
                        <a:t>9:00</a:t>
                      </a:r>
                      <a:endParaRPr lang="en-US" sz="2000" dirty="0">
                        <a:solidFill>
                          <a:srgbClr val="000000"/>
                        </a:solidFill>
                      </a:endParaRPr>
                    </a:p>
                  </a:txBody>
                  <a:tcPr marL="45720" marR="45720">
                    <a:solidFill>
                      <a:srgbClr val="E7F2FC"/>
                    </a:solidFill>
                  </a:tcPr>
                </a:tc>
                <a:extLst>
                  <a:ext uri="{0D108BD9-81ED-4DB2-BD59-A6C34878D82A}">
                    <a16:rowId xmlns="" xmlns:a16="http://schemas.microsoft.com/office/drawing/2014/main" val="10001"/>
                  </a:ext>
                </a:extLst>
              </a:tr>
              <a:tr h="409188">
                <a:tc>
                  <a:txBody>
                    <a:bodyPr/>
                    <a:lstStyle/>
                    <a:p>
                      <a:r>
                        <a:rPr lang="en-US" sz="2000" dirty="0" smtClean="0">
                          <a:solidFill>
                            <a:srgbClr val="000000"/>
                          </a:solidFill>
                        </a:rPr>
                        <a:t>Introduction to ASP.NET and Visual Studio 2015 Web Tools</a:t>
                      </a:r>
                      <a:endParaRPr lang="en-US" sz="2000" dirty="0">
                        <a:solidFill>
                          <a:srgbClr val="000000"/>
                        </a:solidFill>
                      </a:endParaRPr>
                    </a:p>
                  </a:txBody>
                  <a:tcPr marL="45720" marR="45720"/>
                </a:tc>
                <a:tc>
                  <a:txBody>
                    <a:bodyPr/>
                    <a:lstStyle/>
                    <a:p>
                      <a:r>
                        <a:rPr lang="en-US" sz="2000" dirty="0" smtClean="0">
                          <a:solidFill>
                            <a:srgbClr val="000000"/>
                          </a:solidFill>
                        </a:rPr>
                        <a:t>9:00</a:t>
                      </a:r>
                      <a:endParaRPr lang="en-US" sz="2000" dirty="0">
                        <a:solidFill>
                          <a:srgbClr val="000000"/>
                        </a:solidFill>
                      </a:endParaRPr>
                    </a:p>
                  </a:txBody>
                  <a:tcPr marL="45720" marR="45720"/>
                </a:tc>
                <a:tc>
                  <a:txBody>
                    <a:bodyPr/>
                    <a:lstStyle/>
                    <a:p>
                      <a:r>
                        <a:rPr lang="en-US" sz="2000" dirty="0" smtClean="0">
                          <a:solidFill>
                            <a:srgbClr val="000000"/>
                          </a:solidFill>
                        </a:rPr>
                        <a:t>10:45</a:t>
                      </a:r>
                      <a:endParaRPr lang="en-US" sz="2000" dirty="0">
                        <a:solidFill>
                          <a:srgbClr val="000000"/>
                        </a:solidFill>
                      </a:endParaRPr>
                    </a:p>
                  </a:txBody>
                  <a:tcPr marL="45720" marR="45720"/>
                </a:tc>
                <a:extLst>
                  <a:ext uri="{0D108BD9-81ED-4DB2-BD59-A6C34878D82A}">
                    <a16:rowId xmlns="" xmlns:a16="http://schemas.microsoft.com/office/drawing/2014/main" val="10002"/>
                  </a:ext>
                </a:extLst>
              </a:tr>
              <a:tr h="409188">
                <a:tc>
                  <a:txBody>
                    <a:bodyPr/>
                    <a:lstStyle/>
                    <a:p>
                      <a:r>
                        <a:rPr lang="en-US" sz="2000" dirty="0" smtClean="0">
                          <a:solidFill>
                            <a:srgbClr val="000000"/>
                          </a:solidFill>
                        </a:rPr>
                        <a:t>Break</a:t>
                      </a:r>
                      <a:endParaRPr lang="en-US" sz="2000" dirty="0">
                        <a:solidFill>
                          <a:srgbClr val="000000"/>
                        </a:solidFill>
                      </a:endParaRPr>
                    </a:p>
                  </a:txBody>
                  <a:tcPr marL="45720" marR="45720"/>
                </a:tc>
                <a:tc>
                  <a:txBody>
                    <a:bodyPr/>
                    <a:lstStyle/>
                    <a:p>
                      <a:r>
                        <a:rPr lang="en-US" sz="2000" dirty="0" smtClean="0">
                          <a:solidFill>
                            <a:srgbClr val="000000"/>
                          </a:solidFill>
                        </a:rPr>
                        <a:t>10:45</a:t>
                      </a:r>
                      <a:endParaRPr lang="en-US" sz="2000" dirty="0">
                        <a:solidFill>
                          <a:srgbClr val="000000"/>
                        </a:solidFill>
                      </a:endParaRPr>
                    </a:p>
                  </a:txBody>
                  <a:tcPr marL="45720" marR="45720"/>
                </a:tc>
                <a:tc>
                  <a:txBody>
                    <a:bodyPr/>
                    <a:lstStyle/>
                    <a:p>
                      <a:r>
                        <a:rPr lang="en-US" sz="2000" dirty="0" smtClean="0">
                          <a:solidFill>
                            <a:srgbClr val="000000"/>
                          </a:solidFill>
                        </a:rPr>
                        <a:t>11:00</a:t>
                      </a:r>
                      <a:endParaRPr lang="en-US" sz="2000" dirty="0">
                        <a:solidFill>
                          <a:srgbClr val="000000"/>
                        </a:solidFill>
                      </a:endParaRPr>
                    </a:p>
                  </a:txBody>
                  <a:tcPr marL="45720" marR="45720"/>
                </a:tc>
                <a:extLst>
                  <a:ext uri="{0D108BD9-81ED-4DB2-BD59-A6C34878D82A}">
                    <a16:rowId xmlns="" xmlns:a16="http://schemas.microsoft.com/office/drawing/2014/main" val="10004"/>
                  </a:ext>
                </a:extLst>
              </a:tr>
              <a:tr h="421237">
                <a:tc>
                  <a:txBody>
                    <a:bodyPr/>
                    <a:lstStyle/>
                    <a:p>
                      <a:r>
                        <a:rPr lang="en-US" sz="2000" dirty="0" smtClean="0">
                          <a:solidFill>
                            <a:srgbClr val="000000"/>
                          </a:solidFill>
                        </a:rPr>
                        <a:t>Building Web Applications using the latest ASP.NET technologies</a:t>
                      </a:r>
                      <a:endParaRPr lang="en-US" sz="2000" dirty="0">
                        <a:solidFill>
                          <a:srgbClr val="000000"/>
                        </a:solidFill>
                      </a:endParaRPr>
                    </a:p>
                  </a:txBody>
                  <a:tcPr marL="45720" marR="45720"/>
                </a:tc>
                <a:tc>
                  <a:txBody>
                    <a:bodyPr/>
                    <a:lstStyle/>
                    <a:p>
                      <a:r>
                        <a:rPr lang="en-US" sz="2000" dirty="0" smtClean="0">
                          <a:solidFill>
                            <a:srgbClr val="000000"/>
                          </a:solidFill>
                        </a:rPr>
                        <a:t>11:00</a:t>
                      </a:r>
                      <a:endParaRPr lang="en-US" sz="2000" dirty="0">
                        <a:solidFill>
                          <a:srgbClr val="000000"/>
                        </a:solidFill>
                      </a:endParaRPr>
                    </a:p>
                  </a:txBody>
                  <a:tcPr marL="45720" marR="45720"/>
                </a:tc>
                <a:tc>
                  <a:txBody>
                    <a:bodyPr/>
                    <a:lstStyle/>
                    <a:p>
                      <a:r>
                        <a:rPr lang="en-US" sz="2000" dirty="0" smtClean="0">
                          <a:solidFill>
                            <a:srgbClr val="000000"/>
                          </a:solidFill>
                        </a:rPr>
                        <a:t>12:15</a:t>
                      </a:r>
                      <a:endParaRPr lang="en-US" sz="2000" dirty="0">
                        <a:solidFill>
                          <a:srgbClr val="000000"/>
                        </a:solidFill>
                      </a:endParaRPr>
                    </a:p>
                  </a:txBody>
                  <a:tcPr marL="45720" marR="45720"/>
                </a:tc>
                <a:extLst>
                  <a:ext uri="{0D108BD9-81ED-4DB2-BD59-A6C34878D82A}">
                    <a16:rowId xmlns="" xmlns:a16="http://schemas.microsoft.com/office/drawing/2014/main" val="10005"/>
                  </a:ext>
                </a:extLst>
              </a:tr>
              <a:tr h="409188">
                <a:tc>
                  <a:txBody>
                    <a:bodyPr/>
                    <a:lstStyle/>
                    <a:p>
                      <a:r>
                        <a:rPr lang="en-US" sz="2000" dirty="0" smtClean="0">
                          <a:solidFill>
                            <a:srgbClr val="000000"/>
                          </a:solidFill>
                        </a:rPr>
                        <a:t>Lunch</a:t>
                      </a:r>
                      <a:endParaRPr lang="en-US" sz="2000" dirty="0">
                        <a:solidFill>
                          <a:srgbClr val="000000"/>
                        </a:solidFill>
                      </a:endParaRPr>
                    </a:p>
                  </a:txBody>
                  <a:tcPr marL="45720" marR="45720"/>
                </a:tc>
                <a:tc>
                  <a:txBody>
                    <a:bodyPr/>
                    <a:lstStyle/>
                    <a:p>
                      <a:r>
                        <a:rPr lang="en-US" sz="2000" dirty="0" smtClean="0">
                          <a:solidFill>
                            <a:srgbClr val="000000"/>
                          </a:solidFill>
                        </a:rPr>
                        <a:t>12:15</a:t>
                      </a:r>
                      <a:endParaRPr lang="en-US" sz="2000" dirty="0">
                        <a:solidFill>
                          <a:srgbClr val="000000"/>
                        </a:solidFill>
                      </a:endParaRPr>
                    </a:p>
                  </a:txBody>
                  <a:tcPr marL="45720" marR="45720"/>
                </a:tc>
                <a:tc>
                  <a:txBody>
                    <a:bodyPr/>
                    <a:lstStyle/>
                    <a:p>
                      <a:r>
                        <a:rPr lang="en-US" sz="2000" dirty="0" smtClean="0">
                          <a:solidFill>
                            <a:srgbClr val="000000"/>
                          </a:solidFill>
                        </a:rPr>
                        <a:t>1:15</a:t>
                      </a:r>
                      <a:endParaRPr lang="en-US" sz="2000" dirty="0">
                        <a:solidFill>
                          <a:srgbClr val="000000"/>
                        </a:solidFill>
                      </a:endParaRPr>
                    </a:p>
                  </a:txBody>
                  <a:tcPr marL="45720" marR="45720"/>
                </a:tc>
                <a:extLst>
                  <a:ext uri="{0D108BD9-81ED-4DB2-BD59-A6C34878D82A}">
                    <a16:rowId xmlns="" xmlns:a16="http://schemas.microsoft.com/office/drawing/2014/main" val="10006"/>
                  </a:ext>
                </a:extLst>
              </a:tr>
              <a:tr h="409188">
                <a:tc>
                  <a:txBody>
                    <a:bodyPr/>
                    <a:lstStyle/>
                    <a:p>
                      <a:r>
                        <a:rPr lang="en-US" sz="2000" dirty="0" smtClean="0">
                          <a:solidFill>
                            <a:srgbClr val="000000"/>
                          </a:solidFill>
                        </a:rPr>
                        <a:t>Building web front ends for both desktop and mobile using the latest web standards</a:t>
                      </a:r>
                      <a:endParaRPr lang="en-US" sz="2000" dirty="0">
                        <a:solidFill>
                          <a:srgbClr val="000000"/>
                        </a:solidFill>
                      </a:endParaRPr>
                    </a:p>
                  </a:txBody>
                  <a:tcPr marL="45720" marR="45720"/>
                </a:tc>
                <a:tc>
                  <a:txBody>
                    <a:bodyPr/>
                    <a:lstStyle/>
                    <a:p>
                      <a:r>
                        <a:rPr lang="en-US" sz="2000" dirty="0" smtClean="0">
                          <a:solidFill>
                            <a:srgbClr val="000000"/>
                          </a:solidFill>
                        </a:rPr>
                        <a:t>1:15</a:t>
                      </a:r>
                      <a:endParaRPr lang="en-US" sz="2000" dirty="0">
                        <a:solidFill>
                          <a:srgbClr val="000000"/>
                        </a:solidFill>
                      </a:endParaRPr>
                    </a:p>
                  </a:txBody>
                  <a:tcPr marL="45720" marR="45720"/>
                </a:tc>
                <a:tc>
                  <a:txBody>
                    <a:bodyPr/>
                    <a:lstStyle/>
                    <a:p>
                      <a:r>
                        <a:rPr lang="en-US" sz="2000" dirty="0" smtClean="0">
                          <a:solidFill>
                            <a:srgbClr val="000000"/>
                          </a:solidFill>
                        </a:rPr>
                        <a:t>2:15</a:t>
                      </a:r>
                      <a:endParaRPr lang="en-US" sz="2000" dirty="0">
                        <a:solidFill>
                          <a:srgbClr val="000000"/>
                        </a:solidFill>
                      </a:endParaRPr>
                    </a:p>
                  </a:txBody>
                  <a:tcPr marL="45720" marR="45720"/>
                </a:tc>
              </a:tr>
              <a:tr h="409188">
                <a:tc>
                  <a:txBody>
                    <a:bodyPr/>
                    <a:lstStyle/>
                    <a:p>
                      <a:r>
                        <a:rPr lang="en-US" sz="2000" dirty="0" smtClean="0">
                          <a:solidFill>
                            <a:srgbClr val="000000"/>
                          </a:solidFill>
                        </a:rPr>
                        <a:t>API Services for both web and devices</a:t>
                      </a:r>
                      <a:endParaRPr lang="en-US" sz="2000" dirty="0">
                        <a:solidFill>
                          <a:srgbClr val="000000"/>
                        </a:solidFill>
                      </a:endParaRPr>
                    </a:p>
                  </a:txBody>
                  <a:tcPr marL="45720" marR="45720"/>
                </a:tc>
                <a:tc>
                  <a:txBody>
                    <a:bodyPr/>
                    <a:lstStyle/>
                    <a:p>
                      <a:r>
                        <a:rPr lang="en-US" sz="2000" dirty="0" smtClean="0">
                          <a:solidFill>
                            <a:srgbClr val="000000"/>
                          </a:solidFill>
                        </a:rPr>
                        <a:t>2:15</a:t>
                      </a:r>
                      <a:endParaRPr lang="en-US" sz="2000" dirty="0">
                        <a:solidFill>
                          <a:srgbClr val="000000"/>
                        </a:solidFill>
                      </a:endParaRPr>
                    </a:p>
                  </a:txBody>
                  <a:tcPr marL="45720" marR="45720"/>
                </a:tc>
                <a:tc>
                  <a:txBody>
                    <a:bodyPr/>
                    <a:lstStyle/>
                    <a:p>
                      <a:r>
                        <a:rPr lang="en-US" sz="2000" dirty="0" smtClean="0">
                          <a:solidFill>
                            <a:srgbClr val="000000"/>
                          </a:solidFill>
                        </a:rPr>
                        <a:t>3:15</a:t>
                      </a:r>
                      <a:endParaRPr lang="en-US" sz="2000" dirty="0">
                        <a:solidFill>
                          <a:srgbClr val="000000"/>
                        </a:solidFill>
                      </a:endParaRPr>
                    </a:p>
                  </a:txBody>
                  <a:tcPr marL="45720" marR="45720"/>
                </a:tc>
                <a:extLst>
                  <a:ext uri="{0D108BD9-81ED-4DB2-BD59-A6C34878D82A}">
                    <a16:rowId xmlns="" xmlns:a16="http://schemas.microsoft.com/office/drawing/2014/main" val="10007"/>
                  </a:ext>
                </a:extLst>
              </a:tr>
              <a:tr h="409188">
                <a:tc>
                  <a:txBody>
                    <a:bodyPr/>
                    <a:lstStyle/>
                    <a:p>
                      <a:r>
                        <a:rPr lang="en-US" sz="2000" dirty="0" smtClean="0">
                          <a:solidFill>
                            <a:srgbClr val="000000"/>
                          </a:solidFill>
                        </a:rPr>
                        <a:t>Break</a:t>
                      </a:r>
                      <a:endParaRPr lang="en-US" sz="2000" dirty="0">
                        <a:solidFill>
                          <a:srgbClr val="000000"/>
                        </a:solidFill>
                      </a:endParaRPr>
                    </a:p>
                  </a:txBody>
                  <a:tcPr marL="45720" marR="45720"/>
                </a:tc>
                <a:tc>
                  <a:txBody>
                    <a:bodyPr/>
                    <a:lstStyle/>
                    <a:p>
                      <a:r>
                        <a:rPr lang="en-US" sz="2000" dirty="0" smtClean="0">
                          <a:solidFill>
                            <a:srgbClr val="000000"/>
                          </a:solidFill>
                        </a:rPr>
                        <a:t>3:15</a:t>
                      </a:r>
                      <a:endParaRPr lang="en-US" sz="2000" dirty="0">
                        <a:solidFill>
                          <a:srgbClr val="000000"/>
                        </a:solidFill>
                      </a:endParaRPr>
                    </a:p>
                  </a:txBody>
                  <a:tcPr marL="45720" marR="45720"/>
                </a:tc>
                <a:tc>
                  <a:txBody>
                    <a:bodyPr/>
                    <a:lstStyle/>
                    <a:p>
                      <a:r>
                        <a:rPr lang="en-US" sz="2000" dirty="0" smtClean="0">
                          <a:solidFill>
                            <a:srgbClr val="000000"/>
                          </a:solidFill>
                        </a:rPr>
                        <a:t>3:30</a:t>
                      </a:r>
                      <a:endParaRPr lang="en-US" sz="2000" dirty="0">
                        <a:solidFill>
                          <a:srgbClr val="000000"/>
                        </a:solidFill>
                      </a:endParaRPr>
                    </a:p>
                  </a:txBody>
                  <a:tcPr marL="45720" marR="45720"/>
                </a:tc>
                <a:extLst>
                  <a:ext uri="{0D108BD9-81ED-4DB2-BD59-A6C34878D82A}">
                    <a16:rowId xmlns="" xmlns:a16="http://schemas.microsoft.com/office/drawing/2014/main" val="10009"/>
                  </a:ext>
                </a:extLst>
              </a:tr>
              <a:tr h="409188">
                <a:tc>
                  <a:txBody>
                    <a:bodyPr/>
                    <a:lstStyle/>
                    <a:p>
                      <a:r>
                        <a:rPr lang="en-US" sz="2000" dirty="0" smtClean="0">
                          <a:solidFill>
                            <a:srgbClr val="000000"/>
                          </a:solidFill>
                        </a:rPr>
                        <a:t>Running, improving and maintaining a site in the real world</a:t>
                      </a:r>
                      <a:endParaRPr lang="en-US" sz="2000" dirty="0">
                        <a:solidFill>
                          <a:srgbClr val="000000"/>
                        </a:solidFill>
                      </a:endParaRPr>
                    </a:p>
                  </a:txBody>
                  <a:tcPr marL="45720" marR="45720"/>
                </a:tc>
                <a:tc>
                  <a:txBody>
                    <a:bodyPr/>
                    <a:lstStyle/>
                    <a:p>
                      <a:r>
                        <a:rPr lang="en-US" sz="2000" dirty="0" smtClean="0">
                          <a:solidFill>
                            <a:srgbClr val="000000"/>
                          </a:solidFill>
                        </a:rPr>
                        <a:t>3:30</a:t>
                      </a:r>
                      <a:endParaRPr lang="en-US" sz="2000" dirty="0">
                        <a:solidFill>
                          <a:srgbClr val="000000"/>
                        </a:solidFill>
                      </a:endParaRPr>
                    </a:p>
                  </a:txBody>
                  <a:tcPr marL="45720" marR="45720"/>
                </a:tc>
                <a:tc>
                  <a:txBody>
                    <a:bodyPr/>
                    <a:lstStyle/>
                    <a:p>
                      <a:r>
                        <a:rPr lang="en-US" sz="2000" dirty="0" smtClean="0">
                          <a:solidFill>
                            <a:srgbClr val="000000"/>
                          </a:solidFill>
                        </a:rPr>
                        <a:t>4:30</a:t>
                      </a:r>
                      <a:endParaRPr lang="en-US" sz="2000" dirty="0">
                        <a:solidFill>
                          <a:srgbClr val="000000"/>
                        </a:solidFill>
                      </a:endParaRPr>
                    </a:p>
                  </a:txBody>
                  <a:tcPr marL="45720" marR="45720"/>
                </a:tc>
              </a:tr>
              <a:tr h="409188">
                <a:tc>
                  <a:txBody>
                    <a:bodyPr/>
                    <a:lstStyle/>
                    <a:p>
                      <a:r>
                        <a:rPr lang="en-US" sz="2000" dirty="0" smtClean="0">
                          <a:solidFill>
                            <a:srgbClr val="000000"/>
                          </a:solidFill>
                        </a:rPr>
                        <a:t>Wrap</a:t>
                      </a:r>
                      <a:r>
                        <a:rPr lang="en-US" sz="2000" baseline="0" dirty="0" smtClean="0">
                          <a:solidFill>
                            <a:srgbClr val="000000"/>
                          </a:solidFill>
                        </a:rPr>
                        <a:t> Up</a:t>
                      </a:r>
                      <a:endParaRPr lang="en-US" sz="2000" dirty="0">
                        <a:solidFill>
                          <a:srgbClr val="000000"/>
                        </a:solidFill>
                      </a:endParaRPr>
                    </a:p>
                  </a:txBody>
                  <a:tcPr marL="45720" marR="45720">
                    <a:solidFill>
                      <a:srgbClr val="FFC000"/>
                    </a:solidFill>
                  </a:tcPr>
                </a:tc>
                <a:tc>
                  <a:txBody>
                    <a:bodyPr/>
                    <a:lstStyle/>
                    <a:p>
                      <a:r>
                        <a:rPr lang="en-US" sz="2000" dirty="0" smtClean="0">
                          <a:solidFill>
                            <a:srgbClr val="000000"/>
                          </a:solidFill>
                        </a:rPr>
                        <a:t>4:30</a:t>
                      </a:r>
                      <a:endParaRPr lang="en-US" sz="2000" dirty="0">
                        <a:solidFill>
                          <a:srgbClr val="000000"/>
                        </a:solidFill>
                      </a:endParaRPr>
                    </a:p>
                  </a:txBody>
                  <a:tcPr marL="45720" marR="45720">
                    <a:solidFill>
                      <a:srgbClr val="FFC000"/>
                    </a:solidFill>
                  </a:tcPr>
                </a:tc>
                <a:tc>
                  <a:txBody>
                    <a:bodyPr/>
                    <a:lstStyle/>
                    <a:p>
                      <a:r>
                        <a:rPr lang="en-US" sz="2000" dirty="0" smtClean="0">
                          <a:solidFill>
                            <a:srgbClr val="000000"/>
                          </a:solidFill>
                        </a:rPr>
                        <a:t>5:00</a:t>
                      </a:r>
                      <a:endParaRPr lang="en-US" sz="2000" dirty="0">
                        <a:solidFill>
                          <a:srgbClr val="000000"/>
                        </a:solidFill>
                      </a:endParaRPr>
                    </a:p>
                  </a:txBody>
                  <a:tcPr marL="45720" marR="45720">
                    <a:solidFill>
                      <a:srgbClr val="FFC000"/>
                    </a:solidFill>
                  </a:tcPr>
                </a:tc>
                <a:extLst>
                  <a:ext uri="{0D108BD9-81ED-4DB2-BD59-A6C34878D82A}">
                    <a16:rowId xmlns="" xmlns:a16="http://schemas.microsoft.com/office/drawing/2014/main" val="10011"/>
                  </a:ext>
                </a:extLst>
              </a:tr>
            </a:tbl>
          </a:graphicData>
        </a:graphic>
      </p:graphicFrame>
    </p:spTree>
    <p:extLst>
      <p:ext uri="{BB962C8B-B14F-4D97-AF65-F5344CB8AC3E}">
        <p14:creationId xmlns:p14="http://schemas.microsoft.com/office/powerpoint/2010/main" val="12021027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normAutofit/>
          </a:bodyPr>
          <a:lstStyle/>
          <a:p>
            <a:pPr marL="742950" indent="-742950">
              <a:lnSpc>
                <a:spcPct val="100000"/>
              </a:lnSpc>
              <a:buAutoNum type="arabicParenR"/>
            </a:pPr>
            <a:r>
              <a:rPr lang="en-US" sz="5400" dirty="0" smtClean="0">
                <a:latin typeface="+mj-lt"/>
              </a:rPr>
              <a:t>What we covered today</a:t>
            </a:r>
          </a:p>
          <a:p>
            <a:pPr marL="742950" indent="-742950">
              <a:lnSpc>
                <a:spcPct val="100000"/>
              </a:lnSpc>
              <a:buAutoNum type="arabicParenR"/>
            </a:pPr>
            <a:r>
              <a:rPr lang="en-US" sz="5400" dirty="0" smtClean="0">
                <a:latin typeface="+mj-lt"/>
              </a:rPr>
              <a:t>Top resources for more info</a:t>
            </a:r>
          </a:p>
          <a:p>
            <a:pPr marL="742950" indent="-742950">
              <a:lnSpc>
                <a:spcPct val="100000"/>
              </a:lnSpc>
              <a:buAutoNum type="arabicParenR"/>
            </a:pPr>
            <a:r>
              <a:rPr lang="en-US" sz="5400" dirty="0" smtClean="0">
                <a:latin typeface="+mj-lt"/>
              </a:rPr>
              <a:t>Your homework assignments</a:t>
            </a:r>
          </a:p>
        </p:txBody>
      </p:sp>
    </p:spTree>
    <p:extLst>
      <p:ext uri="{BB962C8B-B14F-4D97-AF65-F5344CB8AC3E}">
        <p14:creationId xmlns:p14="http://schemas.microsoft.com/office/powerpoint/2010/main" val="30635105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we covered</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25324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103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7" name="Title 6"/>
          <p:cNvSpPr>
            <a:spLocks noGrp="1"/>
          </p:cNvSpPr>
          <p:nvPr>
            <p:ph type="title"/>
          </p:nvPr>
        </p:nvSpPr>
        <p:spPr>
          <a:xfrm>
            <a:off x="520701" y="228601"/>
            <a:ext cx="11149013" cy="747897"/>
          </a:xfrm>
        </p:spPr>
        <p:txBody>
          <a:bodyPr>
            <a:normAutofit fontScale="90000"/>
          </a:bodyPr>
          <a:lstStyle/>
          <a:p>
            <a:r>
              <a:rPr lang="en-US" dirty="0" smtClean="0"/>
              <a:t>What we learned today</a:t>
            </a:r>
            <a:endParaRPr lang="en-US" dirty="0"/>
          </a:p>
        </p:txBody>
      </p:sp>
      <p:graphicFrame>
        <p:nvGraphicFramePr>
          <p:cNvPr id="4" name="Diagram 3"/>
          <p:cNvGraphicFramePr/>
          <p:nvPr>
            <p:extLst>
              <p:ext uri="{D42A27DB-BD31-4B8C-83A1-F6EECF244321}">
                <p14:modId xmlns:p14="http://schemas.microsoft.com/office/powerpoint/2010/main" val="1321355796"/>
              </p:ext>
            </p:extLst>
          </p:nvPr>
        </p:nvGraphicFramePr>
        <p:xfrm>
          <a:off x="520701" y="1467555"/>
          <a:ext cx="11149013" cy="188449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11248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81B22F2D-5B8A-447B-B1AF-78E703F0FBA8}"/>
                                            </p:graphicEl>
                                          </p:spTgt>
                                        </p:tgtEl>
                                        <p:attrNameLst>
                                          <p:attrName>style.visibility</p:attrName>
                                        </p:attrNameLst>
                                      </p:cBhvr>
                                      <p:to>
                                        <p:strVal val="visible"/>
                                      </p:to>
                                    </p:set>
                                    <p:animEffect transition="in" filter="fade">
                                      <p:cBhvr>
                                        <p:cTn id="7" dur="500"/>
                                        <p:tgtEl>
                                          <p:spTgt spid="4">
                                            <p:graphicEl>
                                              <a:dgm id="{81B22F2D-5B8A-447B-B1AF-78E703F0FBA8}"/>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BFD6C2D9-8EAF-4814-9068-92EC26CD3430}"/>
                                            </p:graphicEl>
                                          </p:spTgt>
                                        </p:tgtEl>
                                        <p:attrNameLst>
                                          <p:attrName>style.visibility</p:attrName>
                                        </p:attrNameLst>
                                      </p:cBhvr>
                                      <p:to>
                                        <p:strVal val="visible"/>
                                      </p:to>
                                    </p:set>
                                    <p:animEffect transition="in" filter="fade">
                                      <p:cBhvr>
                                        <p:cTn id="12" dur="500"/>
                                        <p:tgtEl>
                                          <p:spTgt spid="4">
                                            <p:graphicEl>
                                              <a:dgm id="{BFD6C2D9-8EAF-4814-9068-92EC26CD3430}"/>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C12961E1-1B5A-4A16-B7D5-F0E2A81007BC}"/>
                                            </p:graphicEl>
                                          </p:spTgt>
                                        </p:tgtEl>
                                        <p:attrNameLst>
                                          <p:attrName>style.visibility</p:attrName>
                                        </p:attrNameLst>
                                      </p:cBhvr>
                                      <p:to>
                                        <p:strVal val="visible"/>
                                      </p:to>
                                    </p:set>
                                    <p:animEffect transition="in" filter="fade">
                                      <p:cBhvr>
                                        <p:cTn id="17" dur="500"/>
                                        <p:tgtEl>
                                          <p:spTgt spid="4">
                                            <p:graphicEl>
                                              <a:dgm id="{C12961E1-1B5A-4A16-B7D5-F0E2A81007BC}"/>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5222C5B1-7198-4817-8170-EA15671F32D9}"/>
                                            </p:graphicEl>
                                          </p:spTgt>
                                        </p:tgtEl>
                                        <p:attrNameLst>
                                          <p:attrName>style.visibility</p:attrName>
                                        </p:attrNameLst>
                                      </p:cBhvr>
                                      <p:to>
                                        <p:strVal val="visible"/>
                                      </p:to>
                                    </p:set>
                                    <p:animEffect transition="in" filter="fade">
                                      <p:cBhvr>
                                        <p:cTn id="22" dur="500"/>
                                        <p:tgtEl>
                                          <p:spTgt spid="4">
                                            <p:graphicEl>
                                              <a:dgm id="{5222C5B1-7198-4817-8170-EA15671F32D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dirty="0"/>
              <a:t>What we learned today</a:t>
            </a:r>
          </a:p>
        </p:txBody>
      </p:sp>
      <p:sp>
        <p:nvSpPr>
          <p:cNvPr id="25" name="Rectangle 24"/>
          <p:cNvSpPr/>
          <p:nvPr/>
        </p:nvSpPr>
        <p:spPr bwMode="gray">
          <a:xfrm>
            <a:off x="736603" y="4696903"/>
            <a:ext cx="10405530" cy="1466765"/>
          </a:xfrm>
          <a:prstGeom prst="rect">
            <a:avLst/>
          </a:prstGeom>
          <a:solidFill>
            <a:srgbClr val="7F498F"/>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ASP.NET</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26" name="Rectangle 25"/>
          <p:cNvSpPr/>
          <p:nvPr/>
        </p:nvSpPr>
        <p:spPr bwMode="gray">
          <a:xfrm>
            <a:off x="736601"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Forms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27" name="Rectangle 26"/>
          <p:cNvSpPr/>
          <p:nvPr/>
        </p:nvSpPr>
        <p:spPr bwMode="gray">
          <a:xfrm>
            <a:off x="736600" y="1507522"/>
            <a:ext cx="6587067" cy="1528363"/>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Sites</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0" name="Rectangle 29"/>
          <p:cNvSpPr/>
          <p:nvPr/>
        </p:nvSpPr>
        <p:spPr bwMode="gray">
          <a:xfrm>
            <a:off x="2493327"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1" name="Rectangle 30"/>
          <p:cNvSpPr/>
          <p:nvPr/>
        </p:nvSpPr>
        <p:spPr bwMode="gray">
          <a:xfrm>
            <a:off x="4250051" y="3143425"/>
            <a:ext cx="5135353" cy="608978"/>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Single Page Apps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2" name="Rectangle 31"/>
          <p:cNvSpPr/>
          <p:nvPr/>
        </p:nvSpPr>
        <p:spPr bwMode="gray">
          <a:xfrm>
            <a:off x="4250052" y="3859945"/>
            <a:ext cx="3073615" cy="72941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MVC</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3" name="Rectangle 32"/>
          <p:cNvSpPr/>
          <p:nvPr/>
        </p:nvSpPr>
        <p:spPr bwMode="gray">
          <a:xfrm>
            <a:off x="7458490" y="3859945"/>
            <a:ext cx="1926916" cy="72941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2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 API</a:t>
            </a:r>
            <a:endParaRPr lang="en-US" sz="32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4" name="Rectangle 33"/>
          <p:cNvSpPr/>
          <p:nvPr/>
        </p:nvSpPr>
        <p:spPr bwMode="gray">
          <a:xfrm>
            <a:off x="9520230"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SignalR</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6" name="Rectangle 35"/>
          <p:cNvSpPr/>
          <p:nvPr/>
        </p:nvSpPr>
        <p:spPr bwMode="gray">
          <a:xfrm>
            <a:off x="7458491" y="1507523"/>
            <a:ext cx="3683642" cy="1528363"/>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Services</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Tree>
    <p:extLst>
      <p:ext uri="{BB962C8B-B14F-4D97-AF65-F5344CB8AC3E}">
        <p14:creationId xmlns:p14="http://schemas.microsoft.com/office/powerpoint/2010/main" val="1867912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2015 – 10K foot view</a:t>
            </a:r>
            <a:endParaRPr lang="en-US" dirty="0"/>
          </a:p>
        </p:txBody>
      </p:sp>
      <p:sp>
        <p:nvSpPr>
          <p:cNvPr id="4" name="Rectangle 3"/>
          <p:cNvSpPr/>
          <p:nvPr/>
        </p:nvSpPr>
        <p:spPr bwMode="auto">
          <a:xfrm>
            <a:off x="6509255" y="2834838"/>
            <a:ext cx="4612214" cy="1872296"/>
          </a:xfrm>
          <a:prstGeom prst="rect">
            <a:avLst/>
          </a:prstGeom>
          <a:solidFill>
            <a:schemeClr val="tx2">
              <a:lumMod val="75000"/>
            </a:schemeClr>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defTabSz="913688"/>
            <a:endParaRPr lang="en-US" sz="2800" dirty="0">
              <a:gradFill>
                <a:gsLst>
                  <a:gs pos="14679">
                    <a:srgbClr val="FFFFFF"/>
                  </a:gs>
                  <a:gs pos="38000">
                    <a:srgbClr val="FFFFFF"/>
                  </a:gs>
                </a:gsLst>
                <a:lin ang="5400000" scaled="1"/>
              </a:gradFill>
              <a:latin typeface="Segoe UI Light"/>
            </a:endParaRPr>
          </a:p>
        </p:txBody>
      </p:sp>
      <p:sp>
        <p:nvSpPr>
          <p:cNvPr id="5" name="Rectangle 4"/>
          <p:cNvSpPr/>
          <p:nvPr/>
        </p:nvSpPr>
        <p:spPr bwMode="auto">
          <a:xfrm>
            <a:off x="1214867" y="2296275"/>
            <a:ext cx="5239264" cy="2410858"/>
          </a:xfrm>
          <a:prstGeom prst="rect">
            <a:avLst/>
          </a:prstGeom>
          <a:solidFill>
            <a:schemeClr val="tx2">
              <a:lumMod val="75000"/>
            </a:schemeClr>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defTabSz="913688"/>
            <a:r>
              <a:rPr lang="en-US" sz="2800" dirty="0">
                <a:gradFill>
                  <a:gsLst>
                    <a:gs pos="14679">
                      <a:srgbClr val="FFFFFF"/>
                    </a:gs>
                    <a:gs pos="38000">
                      <a:srgbClr val="FFFFFF"/>
                    </a:gs>
                  </a:gsLst>
                  <a:lin ang="5400000" scaled="1"/>
                </a:gradFill>
                <a:latin typeface="Segoe UI Light"/>
              </a:rPr>
              <a:t>  </a:t>
            </a:r>
          </a:p>
        </p:txBody>
      </p:sp>
      <p:sp>
        <p:nvSpPr>
          <p:cNvPr id="6" name="Rectangle 5"/>
          <p:cNvSpPr/>
          <p:nvPr/>
        </p:nvSpPr>
        <p:spPr bwMode="auto">
          <a:xfrm>
            <a:off x="1214867" y="4786028"/>
            <a:ext cx="9918627" cy="1363794"/>
          </a:xfrm>
          <a:prstGeom prst="rect">
            <a:avLst/>
          </a:prstGeom>
          <a:solidFill>
            <a:srgbClr val="68217A"/>
          </a:solidFill>
          <a:ln w="25400" cap="flat" cmpd="sng" algn="ctr">
            <a:noFill/>
            <a:prstDash val="solid"/>
            <a:headEnd type="none" w="med" len="med"/>
            <a:tailEnd type="none" w="med" len="med"/>
          </a:ln>
          <a:effectLst/>
        </p:spPr>
        <p:txBody>
          <a:bodyPr vert="horz" wrap="square" lIns="731106" tIns="44772" rIns="89540" bIns="71631" numCol="1" rtlCol="0" anchor="t" anchorCtr="0" compatLnSpc="1">
            <a:prstTxWarp prst="textNoShape">
              <a:avLst/>
            </a:prstTxWarp>
          </a:bodyPr>
          <a:lstStyle/>
          <a:p>
            <a:pPr defTabSz="913511"/>
            <a:endParaRPr lang="en-US" sz="2400" dirty="0">
              <a:gradFill>
                <a:gsLst>
                  <a:gs pos="14679">
                    <a:srgbClr val="FFFFFF"/>
                  </a:gs>
                  <a:gs pos="38000">
                    <a:srgbClr val="FFFFFF"/>
                  </a:gs>
                </a:gsLst>
                <a:lin ang="5400000" scaled="1"/>
              </a:gradFill>
            </a:endParaRPr>
          </a:p>
        </p:txBody>
      </p:sp>
      <p:grpSp>
        <p:nvGrpSpPr>
          <p:cNvPr id="7" name="Group 6"/>
          <p:cNvGrpSpPr/>
          <p:nvPr/>
        </p:nvGrpSpPr>
        <p:grpSpPr>
          <a:xfrm>
            <a:off x="3432789" y="4894287"/>
            <a:ext cx="1592610" cy="972698"/>
            <a:chOff x="3622511" y="5393703"/>
            <a:chExt cx="1625236" cy="992626"/>
          </a:xfrm>
        </p:grpSpPr>
        <p:sp>
          <p:nvSpPr>
            <p:cNvPr id="8" name="Rectangle 7"/>
            <p:cNvSpPr/>
            <p:nvPr/>
          </p:nvSpPr>
          <p:spPr>
            <a:xfrm>
              <a:off x="3631208" y="5913635"/>
              <a:ext cx="1616539" cy="472694"/>
            </a:xfrm>
            <a:prstGeom prst="rect">
              <a:avLst/>
            </a:prstGeom>
          </p:spPr>
          <p:txBody>
            <a:bodyPr wrap="none">
              <a:spAutoFit/>
            </a:bodyPr>
            <a:lstStyle/>
            <a:p>
              <a:pPr marL="0" lvl="1" defTabSz="913511">
                <a:lnSpc>
                  <a:spcPct val="90000"/>
                </a:lnSpc>
                <a:spcAft>
                  <a:spcPts val="333"/>
                </a:spcAft>
                <a:defRPr/>
              </a:pPr>
              <a:r>
                <a:rPr lang="en-US" sz="1200" dirty="0">
                  <a:solidFill>
                    <a:srgbClr val="FFFFFF"/>
                  </a:solidFill>
                </a:rPr>
                <a:t>Next gen JIT (</a:t>
              </a:r>
              <a:r>
                <a:rPr lang="en-US" sz="1200" dirty="0" err="1">
                  <a:solidFill>
                    <a:srgbClr val="FFFFFF"/>
                  </a:solidFill>
                </a:rPr>
                <a:t>RyuJIT</a:t>
              </a:r>
              <a:r>
                <a:rPr lang="en-US" sz="1200" dirty="0">
                  <a:solidFill>
                    <a:srgbClr val="FFFFFF"/>
                  </a:solidFill>
                </a:rPr>
                <a:t>)</a:t>
              </a:r>
            </a:p>
            <a:p>
              <a:pPr marL="0" lvl="1" defTabSz="913511">
                <a:lnSpc>
                  <a:spcPct val="90000"/>
                </a:lnSpc>
                <a:spcAft>
                  <a:spcPts val="333"/>
                </a:spcAft>
                <a:defRPr/>
              </a:pPr>
              <a:r>
                <a:rPr lang="en-US" sz="1200" dirty="0">
                  <a:solidFill>
                    <a:srgbClr val="FFFFFF"/>
                  </a:solidFill>
                </a:rPr>
                <a:t>SIMD</a:t>
              </a:r>
              <a:endParaRPr lang="en-US" sz="1051" dirty="0">
                <a:solidFill>
                  <a:srgbClr val="FFFFFF"/>
                </a:solidFill>
              </a:endParaRPr>
            </a:p>
          </p:txBody>
        </p:sp>
        <p:sp>
          <p:nvSpPr>
            <p:cNvPr id="9" name="Rectangle 8"/>
            <p:cNvSpPr/>
            <p:nvPr/>
          </p:nvSpPr>
          <p:spPr>
            <a:xfrm>
              <a:off x="3622511" y="5393703"/>
              <a:ext cx="1468033" cy="555454"/>
            </a:xfrm>
            <a:prstGeom prst="rect">
              <a:avLst/>
            </a:prstGeom>
          </p:spPr>
          <p:txBody>
            <a:bodyPr wrap="square">
              <a:spAutoFit/>
            </a:bodyPr>
            <a:lstStyle/>
            <a:p>
              <a:pPr marL="0" lvl="1" defTabSz="913511">
                <a:lnSpc>
                  <a:spcPct val="90000"/>
                </a:lnSpc>
                <a:spcAft>
                  <a:spcPts val="333"/>
                </a:spcAft>
                <a:defRPr/>
              </a:pPr>
              <a:r>
                <a:rPr lang="en-US" sz="1600" b="1" dirty="0">
                  <a:solidFill>
                    <a:srgbClr val="FFFFFF"/>
                  </a:solidFill>
                </a:rPr>
                <a:t>Runtime Components</a:t>
              </a:r>
            </a:p>
          </p:txBody>
        </p:sp>
      </p:grpSp>
      <p:grpSp>
        <p:nvGrpSpPr>
          <p:cNvPr id="10" name="Group 9"/>
          <p:cNvGrpSpPr/>
          <p:nvPr/>
        </p:nvGrpSpPr>
        <p:grpSpPr>
          <a:xfrm>
            <a:off x="5893049" y="5049079"/>
            <a:ext cx="2342693" cy="797794"/>
            <a:chOff x="5954092" y="5572192"/>
            <a:chExt cx="2390686" cy="814132"/>
          </a:xfrm>
        </p:grpSpPr>
        <p:sp>
          <p:nvSpPr>
            <p:cNvPr id="11" name="Rectangle 10"/>
            <p:cNvSpPr/>
            <p:nvPr/>
          </p:nvSpPr>
          <p:spPr>
            <a:xfrm>
              <a:off x="5954092" y="5572192"/>
              <a:ext cx="1759619" cy="324831"/>
            </a:xfrm>
            <a:prstGeom prst="rect">
              <a:avLst/>
            </a:prstGeom>
          </p:spPr>
          <p:txBody>
            <a:bodyPr wrap="square">
              <a:spAutoFit/>
            </a:bodyPr>
            <a:lstStyle/>
            <a:p>
              <a:pPr marL="0" lvl="1" defTabSz="913511">
                <a:lnSpc>
                  <a:spcPct val="90000"/>
                </a:lnSpc>
                <a:spcAft>
                  <a:spcPts val="333"/>
                </a:spcAft>
                <a:defRPr/>
              </a:pPr>
              <a:r>
                <a:rPr lang="en-US" sz="1600" b="1" dirty="0">
                  <a:solidFill>
                    <a:srgbClr val="FFFFFF"/>
                  </a:solidFill>
                </a:rPr>
                <a:t>Compilers</a:t>
              </a:r>
            </a:p>
          </p:txBody>
        </p:sp>
        <p:sp>
          <p:nvSpPr>
            <p:cNvPr id="12" name="Rectangle 11"/>
            <p:cNvSpPr/>
            <p:nvPr/>
          </p:nvSpPr>
          <p:spPr>
            <a:xfrm>
              <a:off x="5954092" y="5913634"/>
              <a:ext cx="2390686" cy="472690"/>
            </a:xfrm>
            <a:prstGeom prst="rect">
              <a:avLst/>
            </a:prstGeom>
          </p:spPr>
          <p:txBody>
            <a:bodyPr wrap="none">
              <a:spAutoFit/>
            </a:bodyPr>
            <a:lstStyle/>
            <a:p>
              <a:pPr marL="0" lvl="1" defTabSz="913511">
                <a:lnSpc>
                  <a:spcPct val="90000"/>
                </a:lnSpc>
                <a:spcAft>
                  <a:spcPts val="333"/>
                </a:spcAft>
              </a:pPr>
              <a:r>
                <a:rPr lang="en-US" sz="1200" dirty="0">
                  <a:solidFill>
                    <a:srgbClr val="FFFFFF"/>
                  </a:solidFill>
                </a:rPr>
                <a:t>.NET Compiler Platform (Roslyn)</a:t>
              </a:r>
              <a:endParaRPr lang="en-US" sz="1051" dirty="0">
                <a:solidFill>
                  <a:srgbClr val="FFFFFF"/>
                </a:solidFill>
              </a:endParaRPr>
            </a:p>
            <a:p>
              <a:pPr marL="0" lvl="1" defTabSz="913511">
                <a:lnSpc>
                  <a:spcPct val="90000"/>
                </a:lnSpc>
                <a:spcAft>
                  <a:spcPts val="333"/>
                </a:spcAft>
              </a:pPr>
              <a:r>
                <a:rPr lang="en-US" sz="1200" dirty="0">
                  <a:solidFill>
                    <a:srgbClr val="FFFFFF"/>
                  </a:solidFill>
                </a:rPr>
                <a:t>Languages innovation</a:t>
              </a:r>
            </a:p>
          </p:txBody>
        </p:sp>
      </p:grpSp>
      <p:grpSp>
        <p:nvGrpSpPr>
          <p:cNvPr id="13" name="Group 12"/>
          <p:cNvGrpSpPr/>
          <p:nvPr/>
        </p:nvGrpSpPr>
        <p:grpSpPr>
          <a:xfrm>
            <a:off x="8881619" y="5031339"/>
            <a:ext cx="2322221" cy="829051"/>
            <a:chOff x="8627481" y="5540297"/>
            <a:chExt cx="2369794" cy="846033"/>
          </a:xfrm>
        </p:grpSpPr>
        <p:sp>
          <p:nvSpPr>
            <p:cNvPr id="14" name="Rectangle 13"/>
            <p:cNvSpPr/>
            <p:nvPr/>
          </p:nvSpPr>
          <p:spPr>
            <a:xfrm>
              <a:off x="8627481" y="5913638"/>
              <a:ext cx="2177502" cy="472692"/>
            </a:xfrm>
            <a:prstGeom prst="rect">
              <a:avLst/>
            </a:prstGeom>
          </p:spPr>
          <p:txBody>
            <a:bodyPr wrap="none">
              <a:spAutoFit/>
            </a:bodyPr>
            <a:lstStyle/>
            <a:p>
              <a:pPr marL="0" lvl="1" defTabSz="913511">
                <a:lnSpc>
                  <a:spcPct val="90000"/>
                </a:lnSpc>
                <a:spcAft>
                  <a:spcPts val="333"/>
                </a:spcAft>
                <a:defRPr/>
              </a:pPr>
              <a:r>
                <a:rPr lang="en-US" sz="1200" dirty="0">
                  <a:solidFill>
                    <a:srgbClr val="FFFFFF"/>
                  </a:solidFill>
                </a:rPr>
                <a:t>.NET Core 5 Libraries</a:t>
              </a:r>
            </a:p>
            <a:p>
              <a:pPr marL="0" lvl="1" defTabSz="913511">
                <a:lnSpc>
                  <a:spcPct val="90000"/>
                </a:lnSpc>
                <a:spcAft>
                  <a:spcPts val="333"/>
                </a:spcAft>
                <a:defRPr/>
              </a:pPr>
              <a:r>
                <a:rPr lang="en-US" sz="1200" dirty="0">
                  <a:solidFill>
                    <a:srgbClr val="FFFFFF"/>
                  </a:solidFill>
                </a:rPr>
                <a:t>.NET Framework 4.6 Libraries</a:t>
              </a:r>
            </a:p>
          </p:txBody>
        </p:sp>
        <p:sp>
          <p:nvSpPr>
            <p:cNvPr id="15" name="Rectangle 14"/>
            <p:cNvSpPr/>
            <p:nvPr/>
          </p:nvSpPr>
          <p:spPr>
            <a:xfrm>
              <a:off x="8627482" y="5540297"/>
              <a:ext cx="2369793" cy="324832"/>
            </a:xfrm>
            <a:prstGeom prst="rect">
              <a:avLst/>
            </a:prstGeom>
          </p:spPr>
          <p:txBody>
            <a:bodyPr wrap="square">
              <a:spAutoFit/>
            </a:bodyPr>
            <a:lstStyle/>
            <a:p>
              <a:pPr marL="0" lvl="1" defTabSz="913511">
                <a:lnSpc>
                  <a:spcPct val="90000"/>
                </a:lnSpc>
                <a:spcAft>
                  <a:spcPts val="333"/>
                </a:spcAft>
                <a:defRPr/>
              </a:pPr>
              <a:r>
                <a:rPr lang="en-US" sz="1600" b="1" dirty="0">
                  <a:solidFill>
                    <a:srgbClr val="FFFFFF"/>
                  </a:solidFill>
                </a:rPr>
                <a:t>NuGet packages</a:t>
              </a:r>
            </a:p>
          </p:txBody>
        </p:sp>
      </p:grpSp>
      <p:grpSp>
        <p:nvGrpSpPr>
          <p:cNvPr id="16" name="Group 15"/>
          <p:cNvGrpSpPr/>
          <p:nvPr/>
        </p:nvGrpSpPr>
        <p:grpSpPr>
          <a:xfrm>
            <a:off x="2753368" y="5279355"/>
            <a:ext cx="617596" cy="504753"/>
            <a:chOff x="9061629" y="5706715"/>
            <a:chExt cx="380421" cy="310912"/>
          </a:xfrm>
        </p:grpSpPr>
        <p:sp>
          <p:nvSpPr>
            <p:cNvPr id="17"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7" tIns="45695" rIns="91387" bIns="45695" numCol="1" anchor="t" anchorCtr="0" compatLnSpc="1">
              <a:prstTxWarp prst="textNoShape">
                <a:avLst/>
              </a:prstTxWarp>
            </a:bodyPr>
            <a:lstStyle/>
            <a:p>
              <a:pPr defTabSz="931871"/>
              <a:endParaRPr lang="en-US" sz="1600">
                <a:gradFill>
                  <a:gsLst>
                    <a:gs pos="14679">
                      <a:srgbClr val="FFFFFF"/>
                    </a:gs>
                    <a:gs pos="38000">
                      <a:srgbClr val="FFFFFF"/>
                    </a:gs>
                  </a:gsLst>
                  <a:lin ang="5400000" scaled="1"/>
                </a:gradFill>
              </a:endParaRPr>
            </a:p>
          </p:txBody>
        </p:sp>
        <p:sp>
          <p:nvSpPr>
            <p:cNvPr id="18"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7" tIns="45695" rIns="91387" bIns="45695" numCol="1" anchor="t" anchorCtr="0" compatLnSpc="1">
              <a:prstTxWarp prst="textNoShape">
                <a:avLst/>
              </a:prstTxWarp>
            </a:bodyPr>
            <a:lstStyle/>
            <a:p>
              <a:pPr defTabSz="931871"/>
              <a:endParaRPr lang="en-US" sz="1600">
                <a:gradFill>
                  <a:gsLst>
                    <a:gs pos="14679">
                      <a:srgbClr val="FFFFFF"/>
                    </a:gs>
                    <a:gs pos="38000">
                      <a:srgbClr val="FFFFFF"/>
                    </a:gs>
                  </a:gsLst>
                  <a:lin ang="5400000" scaled="1"/>
                </a:gradFill>
              </a:endParaRPr>
            </a:p>
          </p:txBody>
        </p:sp>
        <p:sp>
          <p:nvSpPr>
            <p:cNvPr id="19"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7" tIns="45695" rIns="91387" bIns="45695" numCol="1" anchor="t" anchorCtr="0" compatLnSpc="1">
              <a:prstTxWarp prst="textNoShape">
                <a:avLst/>
              </a:prstTxWarp>
            </a:bodyPr>
            <a:lstStyle/>
            <a:p>
              <a:pPr defTabSz="931871"/>
              <a:endParaRPr lang="en-US" sz="1600">
                <a:gradFill>
                  <a:gsLst>
                    <a:gs pos="14679">
                      <a:srgbClr val="FFFFFF"/>
                    </a:gs>
                    <a:gs pos="38000">
                      <a:srgbClr val="FFFFFF"/>
                    </a:gs>
                  </a:gsLst>
                  <a:lin ang="5400000" scaled="1"/>
                </a:gradFill>
              </a:endParaRPr>
            </a:p>
          </p:txBody>
        </p:sp>
      </p:grpSp>
      <p:sp>
        <p:nvSpPr>
          <p:cNvPr id="20" name="Rectangle 19"/>
          <p:cNvSpPr/>
          <p:nvPr/>
        </p:nvSpPr>
        <p:spPr>
          <a:xfrm>
            <a:off x="1280604" y="4793864"/>
            <a:ext cx="1492504" cy="468972"/>
          </a:xfrm>
          <a:prstGeom prst="rect">
            <a:avLst/>
          </a:prstGeom>
        </p:spPr>
        <p:txBody>
          <a:bodyPr wrap="none">
            <a:spAutoFit/>
          </a:bodyPr>
          <a:lstStyle/>
          <a:p>
            <a:pPr defTabSz="913511"/>
            <a:r>
              <a:rPr lang="en-US" sz="2400" dirty="0">
                <a:gradFill>
                  <a:gsLst>
                    <a:gs pos="14679">
                      <a:srgbClr val="FFFFFF"/>
                    </a:gs>
                    <a:gs pos="38000">
                      <a:srgbClr val="FFFFFF"/>
                    </a:gs>
                  </a:gsLst>
                  <a:lin ang="5400000" scaled="1"/>
                </a:gradFill>
                <a:latin typeface="Segoe UI Semibold" panose="020B0702040204020203" pitchFamily="34" charset="0"/>
                <a:cs typeface="Segoe UI Semibold" panose="020B0702040204020203" pitchFamily="34" charset="0"/>
              </a:rPr>
              <a:t>Common</a:t>
            </a:r>
          </a:p>
        </p:txBody>
      </p:sp>
      <p:sp>
        <p:nvSpPr>
          <p:cNvPr id="21" name="Freeform 25"/>
          <p:cNvSpPr>
            <a:spLocks noEditPoints="1"/>
          </p:cNvSpPr>
          <p:nvPr/>
        </p:nvSpPr>
        <p:spPr bwMode="black">
          <a:xfrm>
            <a:off x="8317024" y="5360987"/>
            <a:ext cx="489573" cy="454444"/>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70" tIns="41135" rIns="82270" bIns="41135" numCol="1" anchor="t" anchorCtr="0" compatLnSpc="1">
            <a:prstTxWarp prst="textNoShape">
              <a:avLst/>
            </a:prstTxWarp>
          </a:bodyPr>
          <a:lstStyle/>
          <a:p>
            <a:pPr defTabSz="913990"/>
            <a:endParaRPr lang="en-US" sz="1600">
              <a:solidFill>
                <a:prstClr val="black"/>
              </a:solidFill>
            </a:endParaRPr>
          </a:p>
        </p:txBody>
      </p:sp>
      <p:sp>
        <p:nvSpPr>
          <p:cNvPr id="22" name="Freeform 84"/>
          <p:cNvSpPr>
            <a:spLocks noEditPoints="1"/>
          </p:cNvSpPr>
          <p:nvPr/>
        </p:nvSpPr>
        <p:spPr bwMode="black">
          <a:xfrm>
            <a:off x="5417184" y="5295436"/>
            <a:ext cx="401413" cy="479856"/>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82270" tIns="41135" rIns="82270" bIns="41135" numCol="1" anchor="t" anchorCtr="0" compatLnSpc="1">
            <a:prstTxWarp prst="textNoShape">
              <a:avLst/>
            </a:prstTxWarp>
          </a:bodyPr>
          <a:lstStyle/>
          <a:p>
            <a:pPr defTabSz="913990"/>
            <a:endParaRPr lang="en-US" sz="1600">
              <a:solidFill>
                <a:prstClr val="black"/>
              </a:solidFill>
            </a:endParaRPr>
          </a:p>
        </p:txBody>
      </p:sp>
      <p:sp>
        <p:nvSpPr>
          <p:cNvPr id="23" name="TextBox 22"/>
          <p:cNvSpPr txBox="1"/>
          <p:nvPr/>
        </p:nvSpPr>
        <p:spPr>
          <a:xfrm>
            <a:off x="1280603" y="2826360"/>
            <a:ext cx="5173526" cy="531737"/>
          </a:xfrm>
          <a:prstGeom prst="rect">
            <a:avLst/>
          </a:prstGeom>
          <a:noFill/>
        </p:spPr>
        <p:txBody>
          <a:bodyPr wrap="square" rtlCol="0">
            <a:spAutoFit/>
          </a:bodyPr>
          <a:lstStyle/>
          <a:p>
            <a:pPr algn="ctr" defTabSz="913990"/>
            <a:r>
              <a:rPr lang="en-US" sz="2800" b="1" dirty="0">
                <a:solidFill>
                  <a:srgbClr val="FFFFFF"/>
                </a:solidFill>
                <a:latin typeface="Segoe UI Semibold" panose="020B0702040204020203" pitchFamily="34" charset="0"/>
                <a:cs typeface="Segoe UI Semibold" panose="020B0702040204020203" pitchFamily="34" charset="0"/>
              </a:rPr>
              <a:t>.NET Framework 4.6 </a:t>
            </a:r>
          </a:p>
        </p:txBody>
      </p:sp>
      <p:sp>
        <p:nvSpPr>
          <p:cNvPr id="24" name="TextBox 23"/>
          <p:cNvSpPr txBox="1"/>
          <p:nvPr/>
        </p:nvSpPr>
        <p:spPr>
          <a:xfrm>
            <a:off x="6592653" y="2838035"/>
            <a:ext cx="4424508" cy="531737"/>
          </a:xfrm>
          <a:prstGeom prst="rect">
            <a:avLst/>
          </a:prstGeom>
          <a:noFill/>
        </p:spPr>
        <p:txBody>
          <a:bodyPr wrap="square" rtlCol="0">
            <a:spAutoFit/>
          </a:bodyPr>
          <a:lstStyle/>
          <a:p>
            <a:pPr algn="ctr" defTabSz="913990"/>
            <a:r>
              <a:rPr lang="en-US" sz="2800" b="1" dirty="0">
                <a:solidFill>
                  <a:srgbClr val="FFFFFF"/>
                </a:solidFill>
                <a:latin typeface="Segoe UI Semibold" panose="020B0702040204020203" pitchFamily="34" charset="0"/>
                <a:cs typeface="Segoe UI Semibold" panose="020B0702040204020203" pitchFamily="34" charset="0"/>
              </a:rPr>
              <a:t>.NET </a:t>
            </a:r>
            <a:r>
              <a:rPr lang="en-US" sz="2800" dirty="0">
                <a:solidFill>
                  <a:srgbClr val="FFFFFF"/>
                </a:solidFill>
                <a:latin typeface="Segoe UI Semibold" panose="020B0702040204020203" pitchFamily="34" charset="0"/>
                <a:cs typeface="Segoe UI Semibold" panose="020B0702040204020203" pitchFamily="34" charset="0"/>
              </a:rPr>
              <a:t>Core 5</a:t>
            </a:r>
            <a:r>
              <a:rPr lang="en-US" sz="2800" b="1" dirty="0">
                <a:solidFill>
                  <a:srgbClr val="FFFFFF"/>
                </a:solidFill>
                <a:latin typeface="Segoe UI Semibold" panose="020B0702040204020203" pitchFamily="34" charset="0"/>
                <a:cs typeface="Segoe UI Semibold" panose="020B0702040204020203" pitchFamily="34" charset="0"/>
              </a:rPr>
              <a:t> </a:t>
            </a:r>
          </a:p>
        </p:txBody>
      </p:sp>
      <p:pic>
        <p:nvPicPr>
          <p:cNvPr id="25" name="Picture 24"/>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779289" y="4001291"/>
            <a:ext cx="382157" cy="449931"/>
          </a:xfrm>
          <a:prstGeom prst="rect">
            <a:avLst/>
          </a:prstGeom>
        </p:spPr>
      </p:pic>
      <p:pic>
        <p:nvPicPr>
          <p:cNvPr id="26" name="Picture 2" descr="http://files.softicons.com/download/system-icons/windows-8-metro-icons-by-dakirby309/png/512x512/Folders%20&amp;%20OS/Linux.pn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644949" y="3997701"/>
            <a:ext cx="510157" cy="50084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7304080" y="3957558"/>
            <a:ext cx="546044" cy="55456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3779501" y="3957558"/>
            <a:ext cx="546044" cy="554567"/>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p:cNvSpPr/>
          <p:nvPr/>
        </p:nvSpPr>
        <p:spPr>
          <a:xfrm>
            <a:off x="1602661" y="3334546"/>
            <a:ext cx="4817610" cy="584436"/>
          </a:xfrm>
          <a:prstGeom prst="rect">
            <a:avLst/>
          </a:prstGeom>
        </p:spPr>
        <p:txBody>
          <a:bodyPr wrap="square">
            <a:spAutoFit/>
          </a:bodyPr>
          <a:lstStyle/>
          <a:p>
            <a:pPr algn="ctr" defTabSz="913736"/>
            <a:r>
              <a:rPr lang="en-US" sz="1567" i="1" dirty="0">
                <a:solidFill>
                  <a:srgbClr val="FFFFFF"/>
                </a:solidFill>
              </a:rPr>
              <a:t>Full .NET Framework for any scenario and </a:t>
            </a:r>
          </a:p>
          <a:p>
            <a:pPr algn="ctr" defTabSz="913736"/>
            <a:r>
              <a:rPr lang="en-US" sz="1567" i="1" dirty="0">
                <a:solidFill>
                  <a:srgbClr val="FFFFFF"/>
                </a:solidFill>
              </a:rPr>
              <a:t>library support on Windows</a:t>
            </a:r>
          </a:p>
        </p:txBody>
      </p:sp>
      <p:sp>
        <p:nvSpPr>
          <p:cNvPr id="30" name="Rectangle 29"/>
          <p:cNvSpPr/>
          <p:nvPr/>
        </p:nvSpPr>
        <p:spPr>
          <a:xfrm>
            <a:off x="6672974" y="3283333"/>
            <a:ext cx="4276112" cy="584436"/>
          </a:xfrm>
          <a:prstGeom prst="rect">
            <a:avLst/>
          </a:prstGeom>
        </p:spPr>
        <p:txBody>
          <a:bodyPr wrap="square">
            <a:spAutoFit/>
          </a:bodyPr>
          <a:lstStyle/>
          <a:p>
            <a:pPr algn="ctr" defTabSz="913736"/>
            <a:r>
              <a:rPr lang="en-US" sz="1567" i="1" dirty="0">
                <a:solidFill>
                  <a:srgbClr val="FFFFFF"/>
                </a:solidFill>
              </a:rPr>
              <a:t>Modular libraries &amp; runtime optimized for server and cloud workloads</a:t>
            </a:r>
          </a:p>
        </p:txBody>
      </p:sp>
      <p:sp>
        <p:nvSpPr>
          <p:cNvPr id="31" name="Rectangle 30"/>
          <p:cNvSpPr/>
          <p:nvPr/>
        </p:nvSpPr>
        <p:spPr bwMode="auto">
          <a:xfrm>
            <a:off x="1214867" y="1496886"/>
            <a:ext cx="1296917" cy="76299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WPF</a:t>
            </a:r>
          </a:p>
        </p:txBody>
      </p:sp>
      <p:sp>
        <p:nvSpPr>
          <p:cNvPr id="32" name="Rectangle 31"/>
          <p:cNvSpPr/>
          <p:nvPr/>
        </p:nvSpPr>
        <p:spPr bwMode="auto">
          <a:xfrm>
            <a:off x="4074576" y="1487022"/>
            <a:ext cx="2379555" cy="77285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ASP.NET (4 &amp; 5)</a:t>
            </a:r>
          </a:p>
        </p:txBody>
      </p:sp>
      <p:sp>
        <p:nvSpPr>
          <p:cNvPr id="33" name="Rectangle 32"/>
          <p:cNvSpPr/>
          <p:nvPr/>
        </p:nvSpPr>
        <p:spPr bwMode="auto">
          <a:xfrm>
            <a:off x="2538342" y="1496886"/>
            <a:ext cx="1509672" cy="76299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Windows Forms</a:t>
            </a:r>
          </a:p>
        </p:txBody>
      </p:sp>
      <p:sp>
        <p:nvSpPr>
          <p:cNvPr id="34" name="Rectangle 33"/>
          <p:cNvSpPr/>
          <p:nvPr/>
        </p:nvSpPr>
        <p:spPr bwMode="auto">
          <a:xfrm>
            <a:off x="6509252" y="1487022"/>
            <a:ext cx="2321970" cy="77285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ASP.NET 5</a:t>
            </a:r>
          </a:p>
        </p:txBody>
      </p:sp>
      <p:sp>
        <p:nvSpPr>
          <p:cNvPr id="35" name="Rectangle 34"/>
          <p:cNvSpPr/>
          <p:nvPr/>
        </p:nvSpPr>
        <p:spPr bwMode="auto">
          <a:xfrm>
            <a:off x="8881622" y="1487023"/>
            <a:ext cx="2239847" cy="772856"/>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Universal Windows Apps</a:t>
            </a:r>
          </a:p>
        </p:txBody>
      </p:sp>
      <p:sp>
        <p:nvSpPr>
          <p:cNvPr id="36" name="Rectangle 35"/>
          <p:cNvSpPr/>
          <p:nvPr/>
        </p:nvSpPr>
        <p:spPr bwMode="auto">
          <a:xfrm>
            <a:off x="6509252" y="2296275"/>
            <a:ext cx="2321970" cy="494381"/>
          </a:xfrm>
          <a:prstGeom prst="rect">
            <a:avLst/>
          </a:prstGeom>
          <a:solidFill>
            <a:schemeClr val="tx2">
              <a:lumMod val="75000"/>
            </a:schemeClr>
          </a:solidFill>
          <a:ln w="25400" cap="flat" cmpd="sng" algn="ctr">
            <a:noFill/>
            <a:prstDash val="solid"/>
            <a:headEnd type="none" w="med" len="med"/>
            <a:tailEnd type="none" w="med" len="med"/>
          </a:ln>
          <a:effectLst/>
        </p:spPr>
        <p:txBody>
          <a:bodyPr vert="horz" wrap="square" lIns="731106" tIns="44772" rIns="89540" bIns="71631" numCol="1" rtlCol="0" anchor="t" anchorCtr="0" compatLnSpc="1">
            <a:prstTxWarp prst="textNoShape">
              <a:avLst/>
            </a:prstTxWarp>
          </a:bodyPr>
          <a:lstStyle/>
          <a:p>
            <a:pPr defTabSz="913511"/>
            <a:r>
              <a:rPr lang="en-US" sz="1961" dirty="0">
                <a:gradFill>
                  <a:gsLst>
                    <a:gs pos="14679">
                      <a:srgbClr val="FFFFFF"/>
                    </a:gs>
                    <a:gs pos="38000">
                      <a:srgbClr val="FFFFFF"/>
                    </a:gs>
                  </a:gsLst>
                  <a:lin ang="5400000" scaled="1"/>
                </a:gradFill>
              </a:rPr>
              <a:t>Core CLR</a:t>
            </a:r>
          </a:p>
        </p:txBody>
      </p:sp>
      <p:sp>
        <p:nvSpPr>
          <p:cNvPr id="37" name="Rectangle 36"/>
          <p:cNvSpPr/>
          <p:nvPr/>
        </p:nvSpPr>
        <p:spPr bwMode="auto">
          <a:xfrm>
            <a:off x="8881620" y="2305886"/>
            <a:ext cx="2239848" cy="484769"/>
          </a:xfrm>
          <a:prstGeom prst="rect">
            <a:avLst/>
          </a:prstGeom>
          <a:solidFill>
            <a:schemeClr val="tx2">
              <a:lumMod val="75000"/>
            </a:schemeClr>
          </a:solidFill>
          <a:ln w="25400" cap="flat" cmpd="sng" algn="ctr">
            <a:noFill/>
            <a:prstDash val="solid"/>
            <a:headEnd type="none" w="med" len="med"/>
            <a:tailEnd type="none" w="med" len="med"/>
          </a:ln>
          <a:effectLst/>
        </p:spPr>
        <p:txBody>
          <a:bodyPr vert="horz" wrap="square" lIns="731106" tIns="44772" rIns="89540" bIns="71631" numCol="1" rtlCol="0" anchor="t" anchorCtr="0" compatLnSpc="1">
            <a:prstTxWarp prst="textNoShape">
              <a:avLst/>
            </a:prstTxWarp>
          </a:bodyPr>
          <a:lstStyle/>
          <a:p>
            <a:pPr defTabSz="913511"/>
            <a:r>
              <a:rPr lang="en-US" sz="1961" dirty="0">
                <a:gradFill>
                  <a:gsLst>
                    <a:gs pos="14679">
                      <a:srgbClr val="FFFFFF"/>
                    </a:gs>
                    <a:gs pos="38000">
                      <a:srgbClr val="FFFFFF"/>
                    </a:gs>
                  </a:gsLst>
                  <a:lin ang="5400000" scaled="1"/>
                </a:gradFill>
              </a:rPr>
              <a:t>.Net Native</a:t>
            </a:r>
          </a:p>
        </p:txBody>
      </p:sp>
      <p:pic>
        <p:nvPicPr>
          <p:cNvPr id="38"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9155107" y="2368043"/>
            <a:ext cx="345453" cy="350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340326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70983" y="639849"/>
            <a:ext cx="11080750" cy="900112"/>
          </a:xfrm>
        </p:spPr>
        <p:txBody>
          <a:bodyPr/>
          <a:lstStyle/>
          <a:p>
            <a:r>
              <a:rPr lang="en-US" dirty="0">
                <a:solidFill>
                  <a:srgbClr val="E7F2FC"/>
                </a:solidFill>
              </a:rPr>
              <a:t>ASP.NET 2015 in a Nutshell</a:t>
            </a:r>
          </a:p>
        </p:txBody>
      </p:sp>
      <p:sp>
        <p:nvSpPr>
          <p:cNvPr id="4" name="Rectangle 3"/>
          <p:cNvSpPr/>
          <p:nvPr/>
        </p:nvSpPr>
        <p:spPr bwMode="auto">
          <a:xfrm>
            <a:off x="6381297" y="4422560"/>
            <a:ext cx="4521548" cy="1835491"/>
          </a:xfrm>
          <a:prstGeom prst="rect">
            <a:avLst/>
          </a:prstGeom>
          <a:solidFill>
            <a:srgbClr val="3C454F"/>
          </a:solidFill>
          <a:ln w="25400" cap="flat" cmpd="sng" algn="ctr">
            <a:noFill/>
            <a:prstDash val="solid"/>
            <a:headEnd type="none" w="med" len="med"/>
            <a:tailEnd type="none" w="med" len="med"/>
          </a:ln>
          <a:effectLst/>
        </p:spPr>
        <p:txBody>
          <a:bodyPr vert="horz" wrap="square" lIns="716836" tIns="268814" rIns="87839" bIns="87843" numCol="1" rtlCol="0" anchor="t" anchorCtr="0" compatLnSpc="1">
            <a:prstTxWarp prst="textNoShape">
              <a:avLst/>
            </a:prstTxWarp>
          </a:bodyPr>
          <a:lstStyle/>
          <a:p>
            <a:pPr defTabSz="895688"/>
            <a:endParaRPr lang="en-US" sz="2745" dirty="0">
              <a:gradFill>
                <a:gsLst>
                  <a:gs pos="14679">
                    <a:srgbClr val="FFFFFF"/>
                  </a:gs>
                  <a:gs pos="38000">
                    <a:srgbClr val="FFFFFF"/>
                  </a:gs>
                </a:gsLst>
                <a:lin ang="5400000" scaled="1"/>
              </a:gradFill>
              <a:latin typeface="Segoe UI Light"/>
            </a:endParaRPr>
          </a:p>
        </p:txBody>
      </p:sp>
      <p:sp>
        <p:nvSpPr>
          <p:cNvPr id="5" name="Rectangle 4"/>
          <p:cNvSpPr/>
          <p:nvPr/>
        </p:nvSpPr>
        <p:spPr bwMode="auto">
          <a:xfrm>
            <a:off x="1190986" y="3894584"/>
            <a:ext cx="5136271" cy="2363466"/>
          </a:xfrm>
          <a:prstGeom prst="rect">
            <a:avLst/>
          </a:prstGeom>
          <a:solidFill>
            <a:srgbClr val="3C454F"/>
          </a:solidFill>
          <a:ln w="25400" cap="flat" cmpd="sng" algn="ctr">
            <a:noFill/>
            <a:prstDash val="solid"/>
            <a:headEnd type="none" w="med" len="med"/>
            <a:tailEnd type="none" w="med" len="med"/>
          </a:ln>
          <a:effectLst/>
        </p:spPr>
        <p:txBody>
          <a:bodyPr vert="horz" wrap="square" lIns="716836" tIns="268814" rIns="87839" bIns="87843" numCol="1" rtlCol="0" anchor="t" anchorCtr="0" compatLnSpc="1">
            <a:prstTxWarp prst="textNoShape">
              <a:avLst/>
            </a:prstTxWarp>
          </a:bodyPr>
          <a:lstStyle/>
          <a:p>
            <a:pPr defTabSz="895688"/>
            <a:r>
              <a:rPr lang="en-US" sz="2745" dirty="0">
                <a:gradFill>
                  <a:gsLst>
                    <a:gs pos="14679">
                      <a:srgbClr val="FFFFFF"/>
                    </a:gs>
                    <a:gs pos="38000">
                      <a:srgbClr val="FFFFFF"/>
                    </a:gs>
                  </a:gsLst>
                  <a:lin ang="5400000" scaled="1"/>
                </a:gradFill>
                <a:latin typeface="Segoe UI Light"/>
              </a:rPr>
              <a:t>  </a:t>
            </a:r>
          </a:p>
        </p:txBody>
      </p:sp>
      <p:sp>
        <p:nvSpPr>
          <p:cNvPr id="6" name="TextBox 5"/>
          <p:cNvSpPr txBox="1"/>
          <p:nvPr/>
        </p:nvSpPr>
        <p:spPr>
          <a:xfrm>
            <a:off x="1255430" y="4414249"/>
            <a:ext cx="5071825" cy="521284"/>
          </a:xfrm>
          <a:prstGeom prst="rect">
            <a:avLst/>
          </a:prstGeom>
          <a:solidFill>
            <a:srgbClr val="3C454F"/>
          </a:solidFill>
        </p:spPr>
        <p:txBody>
          <a:bodyPr wrap="square" rtlCol="0">
            <a:spAutoFit/>
          </a:bodyPr>
          <a:lstStyle/>
          <a:p>
            <a:pPr algn="ctr" defTabSz="895984"/>
            <a:r>
              <a:rPr lang="en-US" sz="2745" b="1" dirty="0">
                <a:solidFill>
                  <a:srgbClr val="FFFFFF"/>
                </a:solidFill>
                <a:latin typeface="Segoe UI Semibold" panose="020B0702040204020203" pitchFamily="34" charset="0"/>
                <a:cs typeface="Segoe UI Semibold" panose="020B0702040204020203" pitchFamily="34" charset="0"/>
              </a:rPr>
              <a:t>.NET Framework 4.6 </a:t>
            </a:r>
          </a:p>
        </p:txBody>
      </p:sp>
      <p:sp>
        <p:nvSpPr>
          <p:cNvPr id="7" name="TextBox 6"/>
          <p:cNvSpPr txBox="1"/>
          <p:nvPr/>
        </p:nvSpPr>
        <p:spPr>
          <a:xfrm>
            <a:off x="6463056" y="4425695"/>
            <a:ext cx="4337531" cy="521284"/>
          </a:xfrm>
          <a:prstGeom prst="rect">
            <a:avLst/>
          </a:prstGeom>
          <a:solidFill>
            <a:srgbClr val="3C454F"/>
          </a:solidFill>
        </p:spPr>
        <p:txBody>
          <a:bodyPr wrap="square" rtlCol="0">
            <a:spAutoFit/>
          </a:bodyPr>
          <a:lstStyle/>
          <a:p>
            <a:pPr algn="ctr" defTabSz="895984"/>
            <a:r>
              <a:rPr lang="en-US" sz="2745" b="1" dirty="0">
                <a:solidFill>
                  <a:srgbClr val="FFFFFF"/>
                </a:solidFill>
                <a:latin typeface="Segoe UI Semibold" panose="020B0702040204020203" pitchFamily="34" charset="0"/>
                <a:cs typeface="Segoe UI Semibold" panose="020B0702040204020203" pitchFamily="34" charset="0"/>
              </a:rPr>
              <a:t>.NET </a:t>
            </a:r>
            <a:r>
              <a:rPr lang="en-US" sz="2745" dirty="0">
                <a:solidFill>
                  <a:srgbClr val="FFFFFF"/>
                </a:solidFill>
                <a:latin typeface="Segoe UI Semibold" panose="020B0702040204020203" pitchFamily="34" charset="0"/>
                <a:cs typeface="Segoe UI Semibold" panose="020B0702040204020203" pitchFamily="34" charset="0"/>
              </a:rPr>
              <a:t>Core 5</a:t>
            </a:r>
            <a:r>
              <a:rPr lang="en-US" sz="2745" b="1" dirty="0">
                <a:solidFill>
                  <a:srgbClr val="FFFFFF"/>
                </a:solidFill>
                <a:latin typeface="Segoe UI Semibold" panose="020B0702040204020203" pitchFamily="34" charset="0"/>
                <a:cs typeface="Segoe UI Semibold" panose="020B0702040204020203" pitchFamily="34" charset="0"/>
              </a:rPr>
              <a:t> </a:t>
            </a:r>
          </a:p>
        </p:txBody>
      </p:sp>
      <p:pic>
        <p:nvPicPr>
          <p:cNvPr id="8" name="Picture 7"/>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587049" y="5566084"/>
            <a:ext cx="374645" cy="441086"/>
          </a:xfrm>
          <a:prstGeom prst="rect">
            <a:avLst/>
          </a:prstGeom>
          <a:solidFill>
            <a:srgbClr val="3C454F"/>
          </a:solidFill>
        </p:spPr>
      </p:pic>
      <p:pic>
        <p:nvPicPr>
          <p:cNvPr id="9" name="Picture 2" descr="http://files.softicons.com/download/system-icons/windows-8-metro-icons-by-dakirby309/png/512x512/Folders%20&amp;%20OS/Linux.pn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475009" y="5562564"/>
            <a:ext cx="500128" cy="491001"/>
          </a:xfrm>
          <a:prstGeom prst="rect">
            <a:avLst/>
          </a:prstGeom>
          <a:solidFill>
            <a:srgbClr val="3C454F"/>
          </a:solidFill>
          <a:extLst/>
        </p:spPr>
      </p:pic>
      <p:pic>
        <p:nvPicPr>
          <p:cNvPr id="10"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7160498" y="5523210"/>
            <a:ext cx="535310" cy="543665"/>
          </a:xfrm>
          <a:prstGeom prst="rect">
            <a:avLst/>
          </a:prstGeom>
          <a:solidFill>
            <a:srgbClr val="3C454F"/>
          </a:solidFill>
          <a:extLst/>
        </p:spPr>
      </p:pic>
      <p:pic>
        <p:nvPicPr>
          <p:cNvPr id="11"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3705204" y="5523210"/>
            <a:ext cx="535310" cy="543665"/>
          </a:xfrm>
          <a:prstGeom prst="rect">
            <a:avLst/>
          </a:prstGeom>
          <a:solidFill>
            <a:srgbClr val="3C454F"/>
          </a:solidFill>
          <a:extLst/>
        </p:spPr>
      </p:pic>
      <p:sp>
        <p:nvSpPr>
          <p:cNvPr id="12" name="Rectangle 11"/>
          <p:cNvSpPr/>
          <p:nvPr/>
        </p:nvSpPr>
        <p:spPr>
          <a:xfrm>
            <a:off x="1571156" y="4912445"/>
            <a:ext cx="4722906" cy="572947"/>
          </a:xfrm>
          <a:prstGeom prst="rect">
            <a:avLst/>
          </a:prstGeom>
          <a:solidFill>
            <a:srgbClr val="3C454F"/>
          </a:solidFill>
        </p:spPr>
        <p:txBody>
          <a:bodyPr wrap="square">
            <a:spAutoFit/>
          </a:bodyPr>
          <a:lstStyle/>
          <a:p>
            <a:pPr algn="ctr" defTabSz="895735"/>
            <a:r>
              <a:rPr lang="en-US" sz="1536" i="1" dirty="0">
                <a:solidFill>
                  <a:srgbClr val="FFFFFF"/>
                </a:solidFill>
              </a:rPr>
              <a:t>Full .NET Framework for any scenario and </a:t>
            </a:r>
          </a:p>
          <a:p>
            <a:pPr algn="ctr" defTabSz="895735"/>
            <a:r>
              <a:rPr lang="en-US" sz="1536" i="1" dirty="0">
                <a:solidFill>
                  <a:srgbClr val="FFFFFF"/>
                </a:solidFill>
              </a:rPr>
              <a:t>library support on Windows</a:t>
            </a:r>
          </a:p>
        </p:txBody>
      </p:sp>
      <p:sp>
        <p:nvSpPr>
          <p:cNvPr id="13" name="Rectangle 12"/>
          <p:cNvSpPr/>
          <p:nvPr/>
        </p:nvSpPr>
        <p:spPr>
          <a:xfrm>
            <a:off x="6541798" y="4862239"/>
            <a:ext cx="4192053" cy="572947"/>
          </a:xfrm>
          <a:prstGeom prst="rect">
            <a:avLst/>
          </a:prstGeom>
          <a:solidFill>
            <a:srgbClr val="3C454F"/>
          </a:solidFill>
        </p:spPr>
        <p:txBody>
          <a:bodyPr wrap="square">
            <a:spAutoFit/>
          </a:bodyPr>
          <a:lstStyle/>
          <a:p>
            <a:pPr algn="ctr" defTabSz="895735"/>
            <a:r>
              <a:rPr lang="en-US" sz="1536" i="1" dirty="0">
                <a:solidFill>
                  <a:srgbClr val="FFFFFF"/>
                </a:solidFill>
              </a:rPr>
              <a:t>Modular libraries &amp; runtime optimized for server and cloud workloads</a:t>
            </a:r>
          </a:p>
        </p:txBody>
      </p:sp>
      <p:sp>
        <p:nvSpPr>
          <p:cNvPr id="14" name="Rectangle 13"/>
          <p:cNvSpPr/>
          <p:nvPr/>
        </p:nvSpPr>
        <p:spPr bwMode="auto">
          <a:xfrm>
            <a:off x="1190986" y="3344725"/>
            <a:ext cx="3888755" cy="504671"/>
          </a:xfrm>
          <a:prstGeom prst="rect">
            <a:avLst/>
          </a:prstGeom>
          <a:solidFill>
            <a:srgbClr val="652F8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ASP.NET 4.6  </a:t>
            </a:r>
            <a:r>
              <a:rPr lang="en-US" sz="1922" dirty="0" err="1">
                <a:gradFill>
                  <a:gsLst>
                    <a:gs pos="0">
                      <a:srgbClr val="FFFFFF"/>
                    </a:gs>
                    <a:gs pos="100000">
                      <a:srgbClr val="FFFFFF"/>
                    </a:gs>
                  </a:gsLst>
                  <a:lin ang="5400000" scaled="0"/>
                </a:gradFill>
                <a:ea typeface="Segoe UI" pitchFamily="34" charset="0"/>
                <a:cs typeface="Segoe UI" pitchFamily="34" charset="0"/>
              </a:rPr>
              <a:t>System.Web</a:t>
            </a:r>
            <a:endParaRPr lang="en-US" sz="1922"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2609593" y="2532462"/>
            <a:ext cx="1095612" cy="74799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MVC 5.x</a:t>
            </a:r>
          </a:p>
        </p:txBody>
      </p:sp>
      <p:sp>
        <p:nvSpPr>
          <p:cNvPr id="16" name="Rectangle 15"/>
          <p:cNvSpPr/>
          <p:nvPr/>
        </p:nvSpPr>
        <p:spPr bwMode="auto">
          <a:xfrm>
            <a:off x="5149463" y="2522792"/>
            <a:ext cx="5753381" cy="75766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MVC / Web API 6</a:t>
            </a:r>
          </a:p>
        </p:txBody>
      </p:sp>
      <p:sp>
        <p:nvSpPr>
          <p:cNvPr id="17" name="Rectangle 16"/>
          <p:cNvSpPr/>
          <p:nvPr/>
        </p:nvSpPr>
        <p:spPr bwMode="auto">
          <a:xfrm>
            <a:off x="6381294" y="3894584"/>
            <a:ext cx="2276325" cy="484663"/>
          </a:xfrm>
          <a:prstGeom prst="rect">
            <a:avLst/>
          </a:prstGeom>
          <a:solidFill>
            <a:srgbClr val="3C454F"/>
          </a:solidFill>
          <a:ln w="25400" cap="flat" cmpd="sng" algn="ctr">
            <a:noFill/>
            <a:prstDash val="solid"/>
            <a:headEnd type="none" w="med" len="med"/>
            <a:tailEnd type="none" w="med" len="med"/>
          </a:ln>
          <a:effectLst/>
        </p:spPr>
        <p:txBody>
          <a:bodyPr vert="horz" wrap="square" lIns="716734" tIns="43892" rIns="87780" bIns="70223" numCol="1" rtlCol="0" anchor="t" anchorCtr="0" compatLnSpc="1">
            <a:prstTxWarp prst="textNoShape">
              <a:avLst/>
            </a:prstTxWarp>
          </a:bodyPr>
          <a:lstStyle/>
          <a:p>
            <a:pPr defTabSz="895515"/>
            <a:r>
              <a:rPr lang="en-US" sz="1922" dirty="0">
                <a:gradFill>
                  <a:gsLst>
                    <a:gs pos="14679">
                      <a:srgbClr val="FFFFFF"/>
                    </a:gs>
                    <a:gs pos="38000">
                      <a:srgbClr val="FFFFFF"/>
                    </a:gs>
                  </a:gsLst>
                  <a:lin ang="5400000" scaled="1"/>
                </a:gradFill>
              </a:rPr>
              <a:t>Core CLR</a:t>
            </a:r>
          </a:p>
        </p:txBody>
      </p:sp>
      <p:sp>
        <p:nvSpPr>
          <p:cNvPr id="18" name="Rectangle 17"/>
          <p:cNvSpPr/>
          <p:nvPr/>
        </p:nvSpPr>
        <p:spPr bwMode="auto">
          <a:xfrm>
            <a:off x="8707027" y="3904007"/>
            <a:ext cx="2195817" cy="475239"/>
          </a:xfrm>
          <a:prstGeom prst="rect">
            <a:avLst/>
          </a:prstGeom>
          <a:solidFill>
            <a:srgbClr val="3C454F"/>
          </a:solidFill>
          <a:ln w="25400" cap="flat" cmpd="sng" algn="ctr">
            <a:noFill/>
            <a:prstDash val="solid"/>
            <a:headEnd type="none" w="med" len="med"/>
            <a:tailEnd type="none" w="med" len="med"/>
          </a:ln>
          <a:effectLst/>
        </p:spPr>
        <p:txBody>
          <a:bodyPr vert="horz" wrap="square" lIns="716734" tIns="43892" rIns="87780" bIns="70223" numCol="1" rtlCol="0" anchor="t" anchorCtr="0" compatLnSpc="1">
            <a:prstTxWarp prst="textNoShape">
              <a:avLst/>
            </a:prstTxWarp>
          </a:bodyPr>
          <a:lstStyle/>
          <a:p>
            <a:pPr defTabSz="895515"/>
            <a:r>
              <a:rPr lang="en-US" sz="1922" dirty="0">
                <a:gradFill>
                  <a:gsLst>
                    <a:gs pos="14679">
                      <a:srgbClr val="FFFFFF"/>
                    </a:gs>
                    <a:gs pos="38000">
                      <a:srgbClr val="FFFFFF"/>
                    </a:gs>
                  </a:gsLst>
                  <a:lin ang="5400000" scaled="1"/>
                </a:gradFill>
              </a:rPr>
              <a:t>.Net Native</a:t>
            </a:r>
          </a:p>
        </p:txBody>
      </p:sp>
      <p:pic>
        <p:nvPicPr>
          <p:cNvPr id="19"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8975138" y="3964942"/>
            <a:ext cx="338662" cy="343948"/>
          </a:xfrm>
          <a:prstGeom prst="rect">
            <a:avLst/>
          </a:prstGeom>
          <a:solidFill>
            <a:srgbClr val="3C454F"/>
          </a:solidFill>
          <a:extLst/>
        </p:spPr>
      </p:pic>
      <p:sp>
        <p:nvSpPr>
          <p:cNvPr id="20" name="Rectangle 19"/>
          <p:cNvSpPr/>
          <p:nvPr/>
        </p:nvSpPr>
        <p:spPr bwMode="auto">
          <a:xfrm>
            <a:off x="5149463" y="3344725"/>
            <a:ext cx="5753381" cy="495012"/>
          </a:xfrm>
          <a:prstGeom prst="rect">
            <a:avLst/>
          </a:prstGeom>
          <a:solidFill>
            <a:srgbClr val="652F8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ASP.NET 5</a:t>
            </a:r>
          </a:p>
        </p:txBody>
      </p:sp>
      <p:sp>
        <p:nvSpPr>
          <p:cNvPr id="21" name="Rectangle 20"/>
          <p:cNvSpPr/>
          <p:nvPr/>
        </p:nvSpPr>
        <p:spPr bwMode="auto">
          <a:xfrm>
            <a:off x="3824746" y="2523496"/>
            <a:ext cx="1254995" cy="74799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Web API 2.2</a:t>
            </a:r>
          </a:p>
        </p:txBody>
      </p:sp>
      <p:sp>
        <p:nvSpPr>
          <p:cNvPr id="22" name="Rectangle 21"/>
          <p:cNvSpPr/>
          <p:nvPr/>
        </p:nvSpPr>
        <p:spPr bwMode="auto">
          <a:xfrm>
            <a:off x="1210907" y="2532462"/>
            <a:ext cx="1279144" cy="74799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Web</a:t>
            </a:r>
          </a:p>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Forms</a:t>
            </a:r>
          </a:p>
        </p:txBody>
      </p:sp>
      <p:sp>
        <p:nvSpPr>
          <p:cNvPr id="23" name="Rectangle 22"/>
          <p:cNvSpPr/>
          <p:nvPr/>
        </p:nvSpPr>
        <p:spPr bwMode="auto">
          <a:xfrm>
            <a:off x="1222981" y="1536780"/>
            <a:ext cx="3868835" cy="4439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Visual Basic 14</a:t>
            </a:r>
          </a:p>
        </p:txBody>
      </p:sp>
      <p:sp>
        <p:nvSpPr>
          <p:cNvPr id="24" name="Rectangle 23"/>
          <p:cNvSpPr/>
          <p:nvPr/>
        </p:nvSpPr>
        <p:spPr bwMode="auto">
          <a:xfrm>
            <a:off x="1222980" y="2033653"/>
            <a:ext cx="9686574" cy="43252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C#</a:t>
            </a:r>
          </a:p>
        </p:txBody>
      </p:sp>
      <p:sp>
        <p:nvSpPr>
          <p:cNvPr id="25" name="Rectangle 24"/>
          <p:cNvSpPr/>
          <p:nvPr/>
        </p:nvSpPr>
        <p:spPr bwMode="auto">
          <a:xfrm>
            <a:off x="5149463" y="1536780"/>
            <a:ext cx="5753381" cy="443971"/>
          </a:xfrm>
          <a:prstGeom prst="rect">
            <a:avLst/>
          </a:prstGeom>
          <a:solidFill>
            <a:schemeClr val="accent2">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Visual Basic 14 (coming soon)</a:t>
            </a:r>
          </a:p>
        </p:txBody>
      </p:sp>
    </p:spTree>
    <p:extLst>
      <p:ext uri="{BB962C8B-B14F-4D97-AF65-F5344CB8AC3E}">
        <p14:creationId xmlns:p14="http://schemas.microsoft.com/office/powerpoint/2010/main" val="21156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205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7" name="Title 6"/>
          <p:cNvSpPr>
            <a:spLocks noGrp="1"/>
          </p:cNvSpPr>
          <p:nvPr>
            <p:ph type="title"/>
          </p:nvPr>
        </p:nvSpPr>
        <p:spPr>
          <a:xfrm>
            <a:off x="520701" y="228601"/>
            <a:ext cx="11149013" cy="747897"/>
          </a:xfrm>
        </p:spPr>
        <p:txBody>
          <a:bodyPr>
            <a:normAutofit fontScale="90000"/>
          </a:bodyPr>
          <a:lstStyle/>
          <a:p>
            <a:r>
              <a:rPr lang="en-US" dirty="0"/>
              <a:t>What we learned today</a:t>
            </a:r>
          </a:p>
        </p:txBody>
      </p:sp>
      <p:graphicFrame>
        <p:nvGraphicFramePr>
          <p:cNvPr id="8" name="Diagram 7"/>
          <p:cNvGraphicFramePr/>
          <p:nvPr>
            <p:extLst>
              <p:ext uri="{D42A27DB-BD31-4B8C-83A1-F6EECF244321}">
                <p14:modId xmlns:p14="http://schemas.microsoft.com/office/powerpoint/2010/main" val="1074702770"/>
              </p:ext>
            </p:extLst>
          </p:nvPr>
        </p:nvGraphicFramePr>
        <p:xfrm>
          <a:off x="520701" y="1193801"/>
          <a:ext cx="11149013" cy="498686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614677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C88AC33A-9E7B-48FE-AA69-CF0915BA28B4}"/>
                                            </p:graphicEl>
                                          </p:spTgt>
                                        </p:tgtEl>
                                        <p:attrNameLst>
                                          <p:attrName>style.visibility</p:attrName>
                                        </p:attrNameLst>
                                      </p:cBhvr>
                                      <p:to>
                                        <p:strVal val="visible"/>
                                      </p:to>
                                    </p:set>
                                    <p:animEffect transition="in" filter="fade">
                                      <p:cBhvr>
                                        <p:cTn id="7" dur="500"/>
                                        <p:tgtEl>
                                          <p:spTgt spid="8">
                                            <p:graphicEl>
                                              <a:dgm id="{C88AC33A-9E7B-48FE-AA69-CF0915BA28B4}"/>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graphicEl>
                                              <a:dgm id="{C17F0E81-FCDB-4D98-9E05-3DD956F33DB3}"/>
                                            </p:graphicEl>
                                          </p:spTgt>
                                        </p:tgtEl>
                                        <p:attrNameLst>
                                          <p:attrName>style.visibility</p:attrName>
                                        </p:attrNameLst>
                                      </p:cBhvr>
                                      <p:to>
                                        <p:strVal val="visible"/>
                                      </p:to>
                                    </p:set>
                                    <p:animEffect transition="in" filter="fade">
                                      <p:cBhvr>
                                        <p:cTn id="10" dur="500"/>
                                        <p:tgtEl>
                                          <p:spTgt spid="8">
                                            <p:graphicEl>
                                              <a:dgm id="{C17F0E81-FCDB-4D98-9E05-3DD956F33DB3}"/>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graphicEl>
                                              <a:dgm id="{458817C7-6BEC-45B3-895F-78F93D5B61B1}"/>
                                            </p:graphicEl>
                                          </p:spTgt>
                                        </p:tgtEl>
                                        <p:attrNameLst>
                                          <p:attrName>style.visibility</p:attrName>
                                        </p:attrNameLst>
                                      </p:cBhvr>
                                      <p:to>
                                        <p:strVal val="visible"/>
                                      </p:to>
                                    </p:set>
                                    <p:animEffect transition="in" filter="fade">
                                      <p:cBhvr>
                                        <p:cTn id="13" dur="500"/>
                                        <p:tgtEl>
                                          <p:spTgt spid="8">
                                            <p:graphicEl>
                                              <a:dgm id="{458817C7-6BEC-45B3-895F-78F93D5B61B1}"/>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graphicEl>
                                              <a:dgm id="{E359BF74-4EAA-4A84-851E-79427ACA3040}"/>
                                            </p:graphicEl>
                                          </p:spTgt>
                                        </p:tgtEl>
                                        <p:attrNameLst>
                                          <p:attrName>style.visibility</p:attrName>
                                        </p:attrNameLst>
                                      </p:cBhvr>
                                      <p:to>
                                        <p:strVal val="visible"/>
                                      </p:to>
                                    </p:set>
                                    <p:animEffect transition="in" filter="fade">
                                      <p:cBhvr>
                                        <p:cTn id="18" dur="500"/>
                                        <p:tgtEl>
                                          <p:spTgt spid="8">
                                            <p:graphicEl>
                                              <a:dgm id="{E359BF74-4EAA-4A84-851E-79427ACA3040}"/>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graphicEl>
                                              <a:dgm id="{B710CF74-13DC-491D-8AA7-EE713AB0A121}"/>
                                            </p:graphicEl>
                                          </p:spTgt>
                                        </p:tgtEl>
                                        <p:attrNameLst>
                                          <p:attrName>style.visibility</p:attrName>
                                        </p:attrNameLst>
                                      </p:cBhvr>
                                      <p:to>
                                        <p:strVal val="visible"/>
                                      </p:to>
                                    </p:set>
                                    <p:animEffect transition="in" filter="fade">
                                      <p:cBhvr>
                                        <p:cTn id="21" dur="500"/>
                                        <p:tgtEl>
                                          <p:spTgt spid="8">
                                            <p:graphicEl>
                                              <a:dgm id="{B710CF74-13DC-491D-8AA7-EE713AB0A121}"/>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graphicEl>
                                              <a:dgm id="{CCABAEA6-84A7-43B2-AE3E-AA77E44737BE}"/>
                                            </p:graphicEl>
                                          </p:spTgt>
                                        </p:tgtEl>
                                        <p:attrNameLst>
                                          <p:attrName>style.visibility</p:attrName>
                                        </p:attrNameLst>
                                      </p:cBhvr>
                                      <p:to>
                                        <p:strVal val="visible"/>
                                      </p:to>
                                    </p:set>
                                    <p:animEffect transition="in" filter="fade">
                                      <p:cBhvr>
                                        <p:cTn id="26" dur="500"/>
                                        <p:tgtEl>
                                          <p:spTgt spid="8">
                                            <p:graphicEl>
                                              <a:dgm id="{CCABAEA6-84A7-43B2-AE3E-AA77E44737BE}"/>
                                            </p:graphic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graphicEl>
                                              <a:dgm id="{F4DCD2E3-C30A-4106-8870-66D02E4ED2D8}"/>
                                            </p:graphicEl>
                                          </p:spTgt>
                                        </p:tgtEl>
                                        <p:attrNameLst>
                                          <p:attrName>style.visibility</p:attrName>
                                        </p:attrNameLst>
                                      </p:cBhvr>
                                      <p:to>
                                        <p:strVal val="visible"/>
                                      </p:to>
                                    </p:set>
                                    <p:animEffect transition="in" filter="fade">
                                      <p:cBhvr>
                                        <p:cTn id="29" dur="500"/>
                                        <p:tgtEl>
                                          <p:spTgt spid="8">
                                            <p:graphicEl>
                                              <a:dgm id="{F4DCD2E3-C30A-4106-8870-66D02E4ED2D8}"/>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
                                            <p:graphicEl>
                                              <a:dgm id="{D2B54007-1114-44EF-8EEA-3E6760D3169D}"/>
                                            </p:graphicEl>
                                          </p:spTgt>
                                        </p:tgtEl>
                                        <p:attrNameLst>
                                          <p:attrName>style.visibility</p:attrName>
                                        </p:attrNameLst>
                                      </p:cBhvr>
                                      <p:to>
                                        <p:strVal val="visible"/>
                                      </p:to>
                                    </p:set>
                                    <p:animEffect transition="in" filter="fade">
                                      <p:cBhvr>
                                        <p:cTn id="34" dur="500"/>
                                        <p:tgtEl>
                                          <p:spTgt spid="8">
                                            <p:graphicEl>
                                              <a:dgm id="{D2B54007-1114-44EF-8EEA-3E6760D3169D}"/>
                                            </p:graphic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graphicEl>
                                              <a:dgm id="{C6D19E84-6DD9-43A3-921E-AC3C76D4EF46}"/>
                                            </p:graphicEl>
                                          </p:spTgt>
                                        </p:tgtEl>
                                        <p:attrNameLst>
                                          <p:attrName>style.visibility</p:attrName>
                                        </p:attrNameLst>
                                      </p:cBhvr>
                                      <p:to>
                                        <p:strVal val="visible"/>
                                      </p:to>
                                    </p:set>
                                    <p:animEffect transition="in" filter="fade">
                                      <p:cBhvr>
                                        <p:cTn id="37" dur="500"/>
                                        <p:tgtEl>
                                          <p:spTgt spid="8">
                                            <p:graphicEl>
                                              <a:dgm id="{C6D19E84-6DD9-43A3-921E-AC3C76D4EF46}"/>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graphicEl>
                                              <a:dgm id="{9DACB2D5-EADA-42FB-807E-695C820FD52F}"/>
                                            </p:graphicEl>
                                          </p:spTgt>
                                        </p:tgtEl>
                                        <p:attrNameLst>
                                          <p:attrName>style.visibility</p:attrName>
                                        </p:attrNameLst>
                                      </p:cBhvr>
                                      <p:to>
                                        <p:strVal val="visible"/>
                                      </p:to>
                                    </p:set>
                                    <p:animEffect transition="in" filter="fade">
                                      <p:cBhvr>
                                        <p:cTn id="42" dur="500"/>
                                        <p:tgtEl>
                                          <p:spTgt spid="8">
                                            <p:graphicEl>
                                              <a:dgm id="{9DACB2D5-EADA-42FB-807E-695C820FD52F}"/>
                                            </p:graphic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
                                            <p:graphicEl>
                                              <a:dgm id="{537CCD8C-EC29-4A94-81A7-0B4E010ADBB1}"/>
                                            </p:graphicEl>
                                          </p:spTgt>
                                        </p:tgtEl>
                                        <p:attrNameLst>
                                          <p:attrName>style.visibility</p:attrName>
                                        </p:attrNameLst>
                                      </p:cBhvr>
                                      <p:to>
                                        <p:strVal val="visible"/>
                                      </p:to>
                                    </p:set>
                                    <p:animEffect transition="in" filter="fade">
                                      <p:cBhvr>
                                        <p:cTn id="45" dur="500"/>
                                        <p:tgtEl>
                                          <p:spTgt spid="8">
                                            <p:graphicEl>
                                              <a:dgm id="{537CCD8C-EC29-4A94-81A7-0B4E010ADBB1}"/>
                                            </p:graphic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8">
                                            <p:graphicEl>
                                              <a:dgm id="{0890763D-4DAB-412B-8174-6F5ADECA768A}"/>
                                            </p:graphicEl>
                                          </p:spTgt>
                                        </p:tgtEl>
                                        <p:attrNameLst>
                                          <p:attrName>style.visibility</p:attrName>
                                        </p:attrNameLst>
                                      </p:cBhvr>
                                      <p:to>
                                        <p:strVal val="visible"/>
                                      </p:to>
                                    </p:set>
                                    <p:animEffect transition="in" filter="fade">
                                      <p:cBhvr>
                                        <p:cTn id="50" dur="500"/>
                                        <p:tgtEl>
                                          <p:spTgt spid="8">
                                            <p:graphicEl>
                                              <a:dgm id="{0890763D-4DAB-412B-8174-6F5ADECA768A}"/>
                                            </p:graphic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8">
                                            <p:graphicEl>
                                              <a:dgm id="{3CDC6EAF-654A-40F3-B5C2-E5916E974EC3}"/>
                                            </p:graphicEl>
                                          </p:spTgt>
                                        </p:tgtEl>
                                        <p:attrNameLst>
                                          <p:attrName>style.visibility</p:attrName>
                                        </p:attrNameLst>
                                      </p:cBhvr>
                                      <p:to>
                                        <p:strVal val="visible"/>
                                      </p:to>
                                    </p:set>
                                    <p:animEffect transition="in" filter="fade">
                                      <p:cBhvr>
                                        <p:cTn id="53" dur="500"/>
                                        <p:tgtEl>
                                          <p:spTgt spid="8">
                                            <p:graphicEl>
                                              <a:dgm id="{3CDC6EAF-654A-40F3-B5C2-E5916E974EC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353</TotalTime>
  <Words>863</Words>
  <Application>Microsoft Office PowerPoint</Application>
  <PresentationFormat>Widescreen</PresentationFormat>
  <Paragraphs>160</Paragraphs>
  <Slides>20</Slides>
  <Notes>4</Notes>
  <HiddenSlides>0</HiddenSlides>
  <MMClips>0</MMClips>
  <ScaleCrop>false</ScaleCrop>
  <HeadingPairs>
    <vt:vector size="8" baseType="variant">
      <vt:variant>
        <vt:lpstr>Fonts Used</vt:lpstr>
      </vt:variant>
      <vt:variant>
        <vt:i4>5</vt:i4>
      </vt:variant>
      <vt:variant>
        <vt:lpstr>Theme</vt:lpstr>
      </vt:variant>
      <vt:variant>
        <vt:i4>8</vt:i4>
      </vt:variant>
      <vt:variant>
        <vt:lpstr>Embedded OLE Servers</vt:lpstr>
      </vt:variant>
      <vt:variant>
        <vt:i4>1</vt:i4>
      </vt:variant>
      <vt:variant>
        <vt:lpstr>Slide Titles</vt:lpstr>
      </vt:variant>
      <vt:variant>
        <vt:i4>20</vt:i4>
      </vt:variant>
    </vt:vector>
  </HeadingPairs>
  <TitlesOfParts>
    <vt:vector size="34" baseType="lpstr">
      <vt:lpstr>Arial</vt:lpstr>
      <vt:lpstr>Calibri</vt:lpstr>
      <vt:lpstr>Segoe UI</vt:lpstr>
      <vt:lpstr>Segoe UI Light</vt:lpstr>
      <vt:lpstr>Segoe UI Semibold</vt:lpstr>
      <vt:lpstr>Deck Title Slide</vt:lpstr>
      <vt:lpstr>Azure Medium</vt:lpstr>
      <vt:lpstr>Azure Green</vt:lpstr>
      <vt:lpstr>Azure Graphite</vt:lpstr>
      <vt:lpstr>Azure Dark</vt:lpstr>
      <vt:lpstr>Azure Basic</vt:lpstr>
      <vt:lpstr>Azure Noir</vt:lpstr>
      <vt:lpstr>1_Azure Medium</vt:lpstr>
      <vt:lpstr>think-cell Slide</vt:lpstr>
      <vt:lpstr>What’s next</vt:lpstr>
      <vt:lpstr>Today’s Agenda</vt:lpstr>
      <vt:lpstr>Agenda</vt:lpstr>
      <vt:lpstr>What we covered</vt:lpstr>
      <vt:lpstr>What we learned today</vt:lpstr>
      <vt:lpstr>What we learned today</vt:lpstr>
      <vt:lpstr>.NET 2015 – 10K foot view</vt:lpstr>
      <vt:lpstr>ASP.NET 2015 in a Nutshell</vt:lpstr>
      <vt:lpstr>What we learned today</vt:lpstr>
      <vt:lpstr>What you can do next</vt:lpstr>
      <vt:lpstr>Top resources for more info</vt:lpstr>
      <vt:lpstr>ASP.NET Questions</vt:lpstr>
      <vt:lpstr>Web Camps</vt:lpstr>
      <vt:lpstr>Microsoft Azure</vt:lpstr>
      <vt:lpstr>ASP.NET site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Nicolas Bello Camilletti</cp:lastModifiedBy>
  <cp:revision>25</cp:revision>
  <dcterms:created xsi:type="dcterms:W3CDTF">2013-08-05T17:04:56Z</dcterms:created>
  <dcterms:modified xsi:type="dcterms:W3CDTF">2015-12-18T18:26:52Z</dcterms:modified>
</cp:coreProperties>
</file>