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0"/>
  </p:notesMasterIdLst>
  <p:sldIdLst>
    <p:sldId id="257" r:id="rId8"/>
    <p:sldId id="281" r:id="rId9"/>
    <p:sldId id="259" r:id="rId10"/>
    <p:sldId id="256" r:id="rId11"/>
    <p:sldId id="270" r:id="rId12"/>
    <p:sldId id="271" r:id="rId13"/>
    <p:sldId id="274" r:id="rId14"/>
    <p:sldId id="275" r:id="rId15"/>
    <p:sldId id="278" r:id="rId16"/>
    <p:sldId id="279" r:id="rId17"/>
    <p:sldId id="27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E7E7E7"/>
    <a:srgbClr val="1D4380"/>
    <a:srgbClr val="289FD7"/>
    <a:srgbClr val="E34F24"/>
    <a:srgbClr val="3C454F"/>
    <a:srgbClr val="BDCD2C"/>
    <a:srgbClr val="617081"/>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2" autoAdjust="0"/>
    <p:restoredTop sz="94660"/>
  </p:normalViewPr>
  <p:slideViewPr>
    <p:cSldViewPr snapToGrid="0">
      <p:cViewPr varScale="1">
        <p:scale>
          <a:sx n="73" d="100"/>
          <a:sy n="73"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18/12/2015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0910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xmlns=""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0618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xmlns="" val="20000"/>
                    </a:ext>
                  </a:extLst>
                </a:gridCol>
                <a:gridCol w="2764105">
                  <a:extLst>
                    <a:ext uri="{9D8B030D-6E8A-4147-A177-3AD203B41FA5}">
                      <a16:colId xmlns:a16="http://schemas.microsoft.com/office/drawing/2014/main" xmlns="" val="20001"/>
                    </a:ext>
                  </a:extLst>
                </a:gridCol>
                <a:gridCol w="2764105">
                  <a:extLst>
                    <a:ext uri="{9D8B030D-6E8A-4147-A177-3AD203B41FA5}">
                      <a16:colId xmlns:a16="http://schemas.microsoft.com/office/drawing/2014/main" xmlns="" val="20002"/>
                    </a:ext>
                  </a:extLst>
                </a:gridCol>
                <a:gridCol w="2764105">
                  <a:extLst>
                    <a:ext uri="{9D8B030D-6E8A-4147-A177-3AD203B41FA5}">
                      <a16:colId xmlns:a16="http://schemas.microsoft.com/office/drawing/2014/main" xmlns=""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NUL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NULL"/><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NULL"/><Relationship Id="rId5" Type="http://schemas.openxmlformats.org/officeDocument/2006/relationships/slideLayout" Target="../slideLayouts/slideLayout26.xml"/><Relationship Id="rId10" Type="http://schemas.openxmlformats.org/officeDocument/2006/relationships/theme" Target="../theme/theme4.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NULL"/><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NULL"/><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NUL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1"/>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 id="2147483785" r:id="rId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sz="6000" dirty="0"/>
              <a:t>Building Web Applications using the latest ASP.NET technologies</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Deploying to Microsoft Azure Web Apps</a:t>
            </a:r>
            <a:endParaRPr lang="en-US" dirty="0"/>
          </a:p>
        </p:txBody>
      </p:sp>
    </p:spTree>
    <p:extLst>
      <p:ext uri="{BB962C8B-B14F-4D97-AF65-F5344CB8AC3E}">
        <p14:creationId xmlns:p14="http://schemas.microsoft.com/office/powerpoint/2010/main" val="713783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175" y="676048"/>
            <a:ext cx="11034445" cy="2387600"/>
          </a:xfrm>
        </p:spPr>
        <p:txBody>
          <a:bodyPr/>
          <a:lstStyle/>
          <a:p>
            <a:r>
              <a:rPr lang="en-US" dirty="0" smtClean="0"/>
              <a:t>Recap</a:t>
            </a:r>
            <a:endParaRPr lang="en-US" dirty="0"/>
          </a:p>
        </p:txBody>
      </p:sp>
      <p:sp>
        <p:nvSpPr>
          <p:cNvPr id="3" name="Subtitle 2"/>
          <p:cNvSpPr>
            <a:spLocks noGrp="1"/>
          </p:cNvSpPr>
          <p:nvPr>
            <p:ph type="subTitle" idx="1"/>
          </p:nvPr>
        </p:nvSpPr>
        <p:spPr>
          <a:xfrm>
            <a:off x="606175" y="3210153"/>
            <a:ext cx="11034445" cy="1655762"/>
          </a:xfrm>
        </p:spPr>
        <p:txBody>
          <a:bodyPr>
            <a:noAutofit/>
          </a:bodyPr>
          <a:lstStyle/>
          <a:p>
            <a:pPr>
              <a:lnSpc>
                <a:spcPct val="100000"/>
              </a:lnSpc>
            </a:pPr>
            <a:r>
              <a:rPr lang="en-US" dirty="0" smtClean="0">
                <a:sym typeface="Wingdings" panose="05000000000000000000" pitchFamily="2" charset="2"/>
              </a:rPr>
              <a:t> </a:t>
            </a:r>
            <a:r>
              <a:rPr lang="en-US" dirty="0"/>
              <a:t>MVC overview</a:t>
            </a:r>
          </a:p>
          <a:p>
            <a:pPr>
              <a:lnSpc>
                <a:spcPct val="100000"/>
              </a:lnSpc>
            </a:pPr>
            <a:r>
              <a:rPr lang="en-US" dirty="0">
                <a:sym typeface="Wingdings" panose="05000000000000000000" pitchFamily="2" charset="2"/>
              </a:rPr>
              <a:t> </a:t>
            </a:r>
            <a:r>
              <a:rPr lang="en-US" dirty="0" smtClean="0"/>
              <a:t>Exploring </a:t>
            </a:r>
            <a:r>
              <a:rPr lang="en-US" dirty="0"/>
              <a:t>a new MVC Application</a:t>
            </a:r>
          </a:p>
          <a:p>
            <a:pPr>
              <a:lnSpc>
                <a:spcPct val="100000"/>
              </a:lnSpc>
            </a:pPr>
            <a:r>
              <a:rPr lang="en-US" dirty="0">
                <a:sym typeface="Wingdings" panose="05000000000000000000" pitchFamily="2" charset="2"/>
              </a:rPr>
              <a:t> </a:t>
            </a:r>
            <a:r>
              <a:rPr lang="en-US" dirty="0" smtClean="0"/>
              <a:t>EF </a:t>
            </a:r>
            <a:r>
              <a:rPr lang="en-US" dirty="0"/>
              <a:t>Code First and Scaffolding</a:t>
            </a:r>
          </a:p>
          <a:p>
            <a:pPr>
              <a:lnSpc>
                <a:spcPct val="100000"/>
              </a:lnSpc>
            </a:pPr>
            <a:r>
              <a:rPr lang="en-US" dirty="0">
                <a:sym typeface="Wingdings" panose="05000000000000000000" pitchFamily="2" charset="2"/>
              </a:rPr>
              <a:t> </a:t>
            </a:r>
            <a:r>
              <a:rPr lang="en-US" dirty="0" smtClean="0"/>
              <a:t>Deploying </a:t>
            </a:r>
            <a:r>
              <a:rPr lang="en-US" dirty="0"/>
              <a:t>to </a:t>
            </a:r>
            <a:r>
              <a:rPr lang="en-US" dirty="0" smtClean="0"/>
              <a:t>Microsoft </a:t>
            </a:r>
            <a:r>
              <a:rPr lang="en-US" dirty="0"/>
              <a:t>Azure</a:t>
            </a:r>
          </a:p>
        </p:txBody>
      </p:sp>
    </p:spTree>
    <p:extLst>
      <p:ext uri="{BB962C8B-B14F-4D97-AF65-F5344CB8AC3E}">
        <p14:creationId xmlns:p14="http://schemas.microsoft.com/office/powerpoint/2010/main" val="3639400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7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864" y="-167704"/>
            <a:ext cx="11079822" cy="1325563"/>
          </a:xfrm>
        </p:spPr>
        <p:txBody>
          <a:bodyPr/>
          <a:lstStyle/>
          <a:p>
            <a:r>
              <a:rPr lang="en-US" dirty="0" smtClean="0"/>
              <a:t>Today’s Agenda</a:t>
            </a:r>
            <a:endParaRPr lang="en-US" dirty="0"/>
          </a:p>
        </p:txBody>
      </p:sp>
      <p:sp>
        <p:nvSpPr>
          <p:cNvPr id="4" name="Content Placeholder 3"/>
          <p:cNvSpPr>
            <a:spLocks noGrp="1"/>
          </p:cNvSpPr>
          <p:nvPr>
            <p:ph idx="1"/>
          </p:nvPr>
        </p:nvSpPr>
        <p:spPr/>
        <p:txBody>
          <a:bodyPr/>
          <a:lstStyle/>
          <a:p>
            <a:endParaRPr lang="en-US"/>
          </a:p>
        </p:txBody>
      </p:sp>
      <p:sp>
        <p:nvSpPr>
          <p:cNvPr id="6" name="Text Placeholder 5"/>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353596739"/>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xmlns="" val="20000"/>
                    </a:ext>
                  </a:extLst>
                </a:gridCol>
                <a:gridCol w="1662043">
                  <a:extLst>
                    <a:ext uri="{9D8B030D-6E8A-4147-A177-3AD203B41FA5}">
                      <a16:colId xmlns:a16="http://schemas.microsoft.com/office/drawing/2014/main" xmlns="" val="20001"/>
                    </a:ext>
                  </a:extLst>
                </a:gridCol>
                <a:gridCol w="1470628">
                  <a:extLst>
                    <a:ext uri="{9D8B030D-6E8A-4147-A177-3AD203B41FA5}">
                      <a16:colId xmlns:a16="http://schemas.microsoft.com/office/drawing/2014/main" xmlns=""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xmlns=""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xmlns=""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xmlns=""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xmlns=""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11:00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12:15</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xmlns=""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xmlns=""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xmlns=""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xmlns=""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tc>
                  <a:txBody>
                    <a:bodyPr/>
                    <a:lstStyle/>
                    <a:p>
                      <a:r>
                        <a:rPr lang="en-US" sz="2000" dirty="0" smtClean="0">
                          <a:solidFill>
                            <a:srgbClr val="000000"/>
                          </a:solidFill>
                        </a:rPr>
                        <a:t>5:00</a:t>
                      </a:r>
                      <a:endParaRPr lang="en-US" sz="2000" dirty="0">
                        <a:solidFill>
                          <a:srgbClr val="000000"/>
                        </a:solidFill>
                      </a:endParaRPr>
                    </a:p>
                  </a:txBody>
                  <a:tcPr marL="45720" marR="4572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220914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MVC overview</a:t>
            </a:r>
          </a:p>
          <a:p>
            <a:pPr marL="742950" indent="-742950">
              <a:lnSpc>
                <a:spcPct val="100000"/>
              </a:lnSpc>
              <a:buAutoNum type="arabicParenR"/>
            </a:pPr>
            <a:r>
              <a:rPr lang="en-US" sz="5400" dirty="0" smtClean="0">
                <a:latin typeface="+mj-lt"/>
              </a:rPr>
              <a:t>Exploring a new MVC Application</a:t>
            </a:r>
          </a:p>
          <a:p>
            <a:pPr marL="742950" indent="-742950">
              <a:lnSpc>
                <a:spcPct val="100000"/>
              </a:lnSpc>
              <a:buAutoNum type="arabicParenR"/>
            </a:pPr>
            <a:r>
              <a:rPr lang="en-US" sz="5400" dirty="0" smtClean="0">
                <a:latin typeface="+mj-lt"/>
              </a:rPr>
              <a:t>EF Code First and Scaffolding</a:t>
            </a:r>
          </a:p>
          <a:p>
            <a:pPr marL="742950" indent="-742950">
              <a:lnSpc>
                <a:spcPct val="100000"/>
              </a:lnSpc>
              <a:buAutoNum type="arabicParenR"/>
            </a:pPr>
            <a:r>
              <a:rPr lang="en-US" sz="5400" dirty="0" smtClean="0">
                <a:latin typeface="+mj-lt"/>
              </a:rPr>
              <a:t>Deploying to Microsoft Azure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MVC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12838" y="153988"/>
            <a:ext cx="11079162" cy="1325562"/>
          </a:xfrm>
        </p:spPr>
        <p:txBody>
          <a:bodyPr/>
          <a:lstStyle/>
          <a:p>
            <a:r>
              <a:rPr lang="en-US" dirty="0" smtClean="0"/>
              <a:t>Models, Views, and Controllers</a:t>
            </a:r>
            <a:endParaRPr lang="en-US" dirty="0"/>
          </a:p>
        </p:txBody>
      </p:sp>
      <p:sp>
        <p:nvSpPr>
          <p:cNvPr id="60" name="Content Placeholder 1"/>
          <p:cNvSpPr txBox="1">
            <a:spLocks/>
          </p:cNvSpPr>
          <p:nvPr/>
        </p:nvSpPr>
        <p:spPr>
          <a:xfrm>
            <a:off x="2051051" y="1121921"/>
            <a:ext cx="7437333" cy="5120310"/>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r"/>
            <a:r>
              <a:rPr lang="en-US" sz="4800" dirty="0">
                <a:solidFill>
                  <a:srgbClr val="00AEEF">
                    <a:alpha val="99000"/>
                  </a:srgbClr>
                </a:solidFill>
                <a:latin typeface="Segoe UI Light" pitchFamily="34" charset="0"/>
              </a:rPr>
              <a:t>What does MVC look like?</a:t>
            </a:r>
          </a:p>
        </p:txBody>
      </p:sp>
      <p:sp>
        <p:nvSpPr>
          <p:cNvPr id="62" name="Left Arrow 61"/>
          <p:cNvSpPr/>
          <p:nvPr/>
        </p:nvSpPr>
        <p:spPr bwMode="auto">
          <a:xfrm rot="16200000">
            <a:off x="6520961" y="3492962"/>
            <a:ext cx="1293628" cy="323775"/>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6824875" y="3396429"/>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6" name="Freeform 65"/>
          <p:cNvSpPr>
            <a:spLocks noEditPoints="1"/>
          </p:cNvSpPr>
          <p:nvPr/>
        </p:nvSpPr>
        <p:spPr bwMode="black">
          <a:xfrm>
            <a:off x="6024775" y="5712006"/>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40" tIns="45720" rIns="91440" bIns="45720" numCol="1" anchor="t" anchorCtr="0" compatLnSpc="1">
            <a:prstTxWarp prst="textNoShape">
              <a:avLst/>
            </a:prstTxWarp>
          </a:bodyPr>
          <a:lstStyle/>
          <a:p>
            <a:pPr defTabSz="1218987">
              <a:defRPr/>
            </a:pPr>
            <a:endParaRPr lang="en-US" sz="2400" kern="0">
              <a:solidFill>
                <a:srgbClr val="292929"/>
              </a:solidFill>
              <a:latin typeface="Segoe UI"/>
            </a:endParaRPr>
          </a:p>
        </p:txBody>
      </p:sp>
      <p:sp>
        <p:nvSpPr>
          <p:cNvPr id="67" name="Right Arrow 66"/>
          <p:cNvSpPr/>
          <p:nvPr/>
        </p:nvSpPr>
        <p:spPr bwMode="auto">
          <a:xfrm>
            <a:off x="6878041" y="5778571"/>
            <a:ext cx="501086" cy="397095"/>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800" kern="0" dirty="0">
              <a:gradFill>
                <a:gsLst>
                  <a:gs pos="0">
                    <a:srgbClr val="FFFFFF"/>
                  </a:gs>
                  <a:gs pos="100000">
                    <a:srgbClr val="FFFFFF"/>
                  </a:gs>
                </a:gsLst>
                <a:lin ang="5400000" scaled="0"/>
              </a:gradFill>
              <a:latin typeface="Segoe UI"/>
            </a:endParaRPr>
          </a:p>
        </p:txBody>
      </p:sp>
      <p:sp>
        <p:nvSpPr>
          <p:cNvPr id="69" name="Rectangle 68"/>
          <p:cNvSpPr/>
          <p:nvPr/>
        </p:nvSpPr>
        <p:spPr bwMode="auto">
          <a:xfrm>
            <a:off x="6024776" y="2021960"/>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Controller</a:t>
            </a:r>
          </a:p>
        </p:txBody>
      </p:sp>
      <p:sp>
        <p:nvSpPr>
          <p:cNvPr id="72" name="Rectangle 71"/>
          <p:cNvSpPr/>
          <p:nvPr/>
        </p:nvSpPr>
        <p:spPr bwMode="auto">
          <a:xfrm>
            <a:off x="6024776" y="4301665"/>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View</a:t>
            </a:r>
          </a:p>
        </p:txBody>
      </p:sp>
      <p:sp>
        <p:nvSpPr>
          <p:cNvPr id="74" name="Right Arrow 73"/>
          <p:cNvSpPr/>
          <p:nvPr/>
        </p:nvSpPr>
        <p:spPr bwMode="auto">
          <a:xfrm>
            <a:off x="3019306" y="2021961"/>
            <a:ext cx="2286000" cy="999459"/>
          </a:xfrm>
          <a:prstGeom prst="righ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3019306" y="4294578"/>
            <a:ext cx="2286000" cy="999459"/>
          </a:xfrm>
          <a:prstGeom prst="leftArrow">
            <a:avLst/>
          </a:prstGeom>
          <a:solidFill>
            <a:srgbClr val="1D438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r>
              <a:rPr lang="en-US" sz="2800"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7698415" y="3543059"/>
            <a:ext cx="1143000" cy="396951"/>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64">
              <a:spcBef>
                <a:spcPts val="1200"/>
              </a:spcBef>
              <a:buNone/>
              <a:defRPr/>
            </a:pPr>
            <a:r>
              <a:rPr lang="en-US" sz="2400" dirty="0">
                <a:solidFill>
                  <a:srgbClr val="00AEEF"/>
                </a:solidFill>
                <a:latin typeface="Segoe UI"/>
              </a:rPr>
              <a:t>Model</a:t>
            </a:r>
          </a:p>
        </p:txBody>
      </p:sp>
      <p:sp>
        <p:nvSpPr>
          <p:cNvPr id="3" name="TextBox 2"/>
          <p:cNvSpPr txBox="1"/>
          <p:nvPr/>
        </p:nvSpPr>
        <p:spPr>
          <a:xfrm>
            <a:off x="7379127" y="5469286"/>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3720874" y="3480138"/>
            <a:ext cx="1127232" cy="1015663"/>
          </a:xfrm>
          <a:prstGeom prst="rect">
            <a:avLst/>
          </a:prstGeom>
          <a:noFill/>
        </p:spPr>
        <p:txBody>
          <a:bodyPr wrap="none" rtlCol="0">
            <a:spAutoFit/>
          </a:bodyPr>
          <a:lstStyle/>
          <a:p>
            <a:r>
              <a:rPr lang="en-US" sz="6000" dirty="0">
                <a:solidFill>
                  <a:srgbClr val="8CC600"/>
                </a:solidFill>
                <a:latin typeface="Segoe UI Symbol" panose="020B0502040204020203" pitchFamily="34" charset="0"/>
                <a:ea typeface="Segoe UI Symbol" panose="020B0502040204020203" pitchFamily="34" charset="0"/>
              </a:rPr>
              <a:t></a:t>
            </a:r>
            <a:endParaRPr lang="en-US" sz="2400"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4126591" y="3741534"/>
            <a:ext cx="949964" cy="830997"/>
          </a:xfrm>
          <a:prstGeom prst="rect">
            <a:avLst/>
          </a:prstGeom>
          <a:noFill/>
        </p:spPr>
        <p:txBody>
          <a:bodyPr wrap="square" rtlCol="0">
            <a:spAutoFit/>
          </a:bodyPr>
          <a:lstStyle/>
          <a:p>
            <a:r>
              <a:rPr lang="en-US" sz="4800" dirty="0">
                <a:solidFill>
                  <a:srgbClr val="00AEEF"/>
                </a:solidFill>
                <a:latin typeface="Segoe UI Symbol" panose="020B0502040204020203" pitchFamily="34" charset="0"/>
                <a:ea typeface="Segoe UI Symbol" panose="020B0502040204020203" pitchFamily="34" charset="0"/>
              </a:rPr>
              <a:t></a:t>
            </a:r>
            <a:endParaRPr lang="en-US"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4759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2" grpId="0" animBg="1"/>
      <p:bldP spid="63" grpId="0" animBg="1"/>
      <p:bldP spid="66" grpId="0" animBg="1"/>
      <p:bldP spid="67" grpId="0" animBg="1"/>
      <p:bldP spid="69" grpId="0" animBg="1"/>
      <p:bldP spid="72" grpId="0" animBg="1"/>
      <p:bldP spid="74" grpId="0" animBg="1"/>
      <p:bldP spid="76" grpId="0" animBg="1"/>
      <p:bldP spid="78" grpId="0"/>
      <p:bldP spid="3" grpId="0"/>
      <p:bldP spid="80" grpId="0"/>
      <p:bldP spid="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Creating a new ASP.NET MVC application</a:t>
            </a:r>
            <a:endParaRPr lang="en-US" dirty="0"/>
          </a:p>
        </p:txBody>
      </p:sp>
    </p:spTree>
    <p:extLst>
      <p:ext uri="{BB962C8B-B14F-4D97-AF65-F5344CB8AC3E}">
        <p14:creationId xmlns:p14="http://schemas.microsoft.com/office/powerpoint/2010/main" val="2869992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Entity Framework Code First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357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Modeling the Geek Quiz</a:t>
            </a:r>
            <a:endParaRPr lang="en-US" dirty="0"/>
          </a:p>
        </p:txBody>
      </p:sp>
    </p:spTree>
    <p:extLst>
      <p:ext uri="{BB962C8B-B14F-4D97-AF65-F5344CB8AC3E}">
        <p14:creationId xmlns:p14="http://schemas.microsoft.com/office/powerpoint/2010/main" val="124825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pPr>
            <a:r>
              <a:rPr lang="en-US" dirty="0" smtClean="0"/>
              <a:t>Deploying to Microsoft Azure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4776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226</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12</vt:i4>
      </vt:variant>
    </vt:vector>
  </HeadingPairs>
  <TitlesOfParts>
    <vt:vector size="27" baseType="lpstr">
      <vt:lpstr>Arial</vt:lpstr>
      <vt:lpstr>Calibri</vt:lpstr>
      <vt:lpstr>Segoe UI</vt:lpstr>
      <vt:lpstr>Segoe UI Light</vt:lpstr>
      <vt:lpstr>Segoe UI Semibold</vt:lpstr>
      <vt:lpstr>Segoe UI Symbol</vt:lpstr>
      <vt:lpstr>Times New Roman</vt:lpstr>
      <vt:lpstr>Wingdings</vt:lpstr>
      <vt:lpstr>Deck Title Slide</vt:lpstr>
      <vt:lpstr>Azure Medium</vt:lpstr>
      <vt:lpstr>Azure Green</vt:lpstr>
      <vt:lpstr>Azure Graphite</vt:lpstr>
      <vt:lpstr>Azure Dark</vt:lpstr>
      <vt:lpstr>Azure Basic</vt:lpstr>
      <vt:lpstr>Azure Noir</vt:lpstr>
      <vt:lpstr>Building Web Applications using the latest ASP.NET technologies</vt:lpstr>
      <vt:lpstr>Today’s Agenda</vt:lpstr>
      <vt:lpstr>Agenda</vt:lpstr>
      <vt:lpstr>MVC Overview</vt:lpstr>
      <vt:lpstr>Models, Views, and Controllers</vt:lpstr>
      <vt:lpstr>Demo</vt:lpstr>
      <vt:lpstr>Entity Framework Code First</vt:lpstr>
      <vt:lpstr>Demo</vt:lpstr>
      <vt:lpstr>Deploying to Microsoft Azure</vt:lpstr>
      <vt:lpstr>Demo</vt:lpstr>
      <vt:lpstr>Recap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Nicolas Bello Camilletti</cp:lastModifiedBy>
  <cp:revision>30</cp:revision>
  <dcterms:created xsi:type="dcterms:W3CDTF">2013-08-05T17:04:56Z</dcterms:created>
  <dcterms:modified xsi:type="dcterms:W3CDTF">2015-12-18T15:31:06Z</dcterms:modified>
</cp:coreProperties>
</file>