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Lst>
  <p:notesMasterIdLst>
    <p:notesMasterId r:id="rId36"/>
  </p:notesMasterIdLst>
  <p:sldIdLst>
    <p:sldId id="257" r:id="rId8"/>
    <p:sldId id="297" r:id="rId9"/>
    <p:sldId id="270" r:id="rId10"/>
    <p:sldId id="271" r:id="rId11"/>
    <p:sldId id="272" r:id="rId12"/>
    <p:sldId id="273" r:id="rId13"/>
    <p:sldId id="298" r:id="rId14"/>
    <p:sldId id="301" r:id="rId15"/>
    <p:sldId id="299" r:id="rId16"/>
    <p:sldId id="300" r:id="rId17"/>
    <p:sldId id="276" r:id="rId18"/>
    <p:sldId id="278" r:id="rId19"/>
    <p:sldId id="279" r:id="rId20"/>
    <p:sldId id="280" r:id="rId21"/>
    <p:sldId id="281" r:id="rId22"/>
    <p:sldId id="282" r:id="rId23"/>
    <p:sldId id="283" r:id="rId24"/>
    <p:sldId id="284" r:id="rId25"/>
    <p:sldId id="285" r:id="rId26"/>
    <p:sldId id="286" r:id="rId27"/>
    <p:sldId id="296" r:id="rId28"/>
    <p:sldId id="295" r:id="rId29"/>
    <p:sldId id="291" r:id="rId30"/>
    <p:sldId id="292" r:id="rId31"/>
    <p:sldId id="293" r:id="rId32"/>
    <p:sldId id="294" r:id="rId33"/>
    <p:sldId id="289" r:id="rId34"/>
    <p:sldId id="26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3C454F"/>
    <a:srgbClr val="000000"/>
    <a:srgbClr val="00518E"/>
    <a:srgbClr val="1D4380"/>
    <a:srgbClr val="7F498F"/>
    <a:srgbClr val="289FD7"/>
    <a:srgbClr val="48BAE7"/>
    <a:srgbClr val="E34F24"/>
    <a:srgbClr val="BDCD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474" autoAdjust="0"/>
    <p:restoredTop sz="80453" autoAdjust="0"/>
  </p:normalViewPr>
  <p:slideViewPr>
    <p:cSldViewPr snapToGrid="0">
      <p:cViewPr varScale="1">
        <p:scale>
          <a:sx n="93" d="100"/>
          <a:sy n="93" d="100"/>
        </p:scale>
        <p:origin x="498" y="114"/>
      </p:cViewPr>
      <p:guideLst/>
    </p:cSldViewPr>
  </p:slideViewPr>
  <p:notesTextViewPr>
    <p:cViewPr>
      <p:scale>
        <a:sx n="1" d="1"/>
        <a:sy n="1" d="1"/>
      </p:scale>
      <p:origin x="0" y="0"/>
    </p:cViewPr>
  </p:notesTextViewPr>
  <p:notesViewPr>
    <p:cSldViewPr snapToGrid="0">
      <p:cViewPr varScale="1">
        <p:scale>
          <a:sx n="101" d="100"/>
          <a:sy n="101" d="100"/>
        </p:scale>
        <p:origin x="355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18/12/2015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3501333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2124379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609851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575732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http://aka.ms/webcamps-azure</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2164494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https://azure.microsoft.com/en-us/pricing/member-offers/msdn-benefits-details/ </a:t>
            </a:r>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Microsoft, and other product names are or may be registered trademarks and/or trademarks in the U.S. and/or other countries.</a:t>
            </a:r>
          </a:p>
          <a:p>
            <a:pPr defTabSz="93292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0A28030-5D59-4E14-AFE9-B93D391AF3AF}" type="datetime1">
              <a:rPr lang="en-US" smtClean="0"/>
              <a:t>18/12/2015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885564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26</a:t>
            </a:fld>
            <a:endParaRPr lang="en-US" dirty="0"/>
          </a:p>
        </p:txBody>
      </p:sp>
    </p:spTree>
    <p:extLst>
      <p:ext uri="{BB962C8B-B14F-4D97-AF65-F5344CB8AC3E}">
        <p14:creationId xmlns:p14="http://schemas.microsoft.com/office/powerpoint/2010/main" val="3570319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27</a:t>
            </a:fld>
            <a:endParaRPr lang="en-US" dirty="0"/>
          </a:p>
        </p:txBody>
      </p:sp>
    </p:spTree>
    <p:extLst>
      <p:ext uri="{BB962C8B-B14F-4D97-AF65-F5344CB8AC3E}">
        <p14:creationId xmlns:p14="http://schemas.microsoft.com/office/powerpoint/2010/main" val="3046759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 xmlns:a16="http://schemas.microsoft.com/office/drawing/2014/main" val="20000"/>
                    </a:ext>
                  </a:extLst>
                </a:gridCol>
                <a:gridCol w="2764105">
                  <a:extLst>
                    <a:ext uri="{9D8B030D-6E8A-4147-A177-3AD203B41FA5}">
                      <a16:colId xmlns="" xmlns:a16="http://schemas.microsoft.com/office/drawing/2014/main" val="20001"/>
                    </a:ext>
                  </a:extLst>
                </a:gridCol>
                <a:gridCol w="2764105">
                  <a:extLst>
                    <a:ext uri="{9D8B030D-6E8A-4147-A177-3AD203B41FA5}">
                      <a16:colId xmlns="" xmlns:a16="http://schemas.microsoft.com/office/drawing/2014/main" val="20002"/>
                    </a:ext>
                  </a:extLst>
                </a:gridCol>
                <a:gridCol w="2764105">
                  <a:extLst>
                    <a:ext uri="{9D8B030D-6E8A-4147-A177-3AD203B41FA5}">
                      <a16:colId xmlns=""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a:t>
            </a:r>
            <a:r>
              <a:rPr lang="en-US" sz="686" dirty="0" smtClean="0">
                <a:gradFill>
                  <a:gsLst>
                    <a:gs pos="0">
                      <a:srgbClr val="FFFFFF"/>
                    </a:gs>
                    <a:gs pos="100000">
                      <a:srgbClr val="FFFFFF"/>
                    </a:gs>
                  </a:gsLst>
                  <a:lin ang="5400000" scaled="0"/>
                </a:gradFill>
                <a:cs typeface="Segoe UI" pitchFamily="34" charset="0"/>
              </a:rPr>
              <a:t>Microsoft, Microsoft </a:t>
            </a:r>
            <a:r>
              <a:rPr lang="en-US" sz="686" dirty="0">
                <a:gradFill>
                  <a:gsLst>
                    <a:gs pos="0">
                      <a:srgbClr val="FFFFFF"/>
                    </a:gs>
                    <a:gs pos="100000">
                      <a:srgbClr val="FFFFFF"/>
                    </a:gs>
                  </a:gsLst>
                  <a:lin ang="5400000" scaled="0"/>
                </a:gradFill>
                <a:cs typeface="Segoe UI" pitchFamily="34" charset="0"/>
              </a:rPr>
              <a:t>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897073100"/>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75574285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70137698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97908179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122056888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64830993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09409283"/>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5547487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extLst>
                    <a:ext uri="{9D8B030D-6E8A-4147-A177-3AD203B41FA5}">
                      <a16:colId xmlns="" xmlns:a16="http://schemas.microsoft.com/office/drawing/2014/main" val="20000"/>
                    </a:ext>
                  </a:extLst>
                </a:gridCol>
                <a:gridCol w="2764105">
                  <a:extLst>
                    <a:ext uri="{9D8B030D-6E8A-4147-A177-3AD203B41FA5}">
                      <a16:colId xmlns="" xmlns:a16="http://schemas.microsoft.com/office/drawing/2014/main" val="20001"/>
                    </a:ext>
                  </a:extLst>
                </a:gridCol>
                <a:gridCol w="2764105">
                  <a:extLst>
                    <a:ext uri="{9D8B030D-6E8A-4147-A177-3AD203B41FA5}">
                      <a16:colId xmlns="" xmlns:a16="http://schemas.microsoft.com/office/drawing/2014/main" val="20002"/>
                    </a:ext>
                  </a:extLst>
                </a:gridCol>
                <a:gridCol w="2764105">
                  <a:extLst>
                    <a:ext uri="{9D8B030D-6E8A-4147-A177-3AD203B41FA5}">
                      <a16:colId xmlns="" xmlns:a16="http://schemas.microsoft.com/office/drawing/2014/main"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 xmlns:a16="http://schemas.microsoft.com/office/drawing/2014/main" val="20000"/>
                    </a:ext>
                  </a:extLst>
                </a:gridCol>
                <a:gridCol w="2764105">
                  <a:extLst>
                    <a:ext uri="{9D8B030D-6E8A-4147-A177-3AD203B41FA5}">
                      <a16:colId xmlns="" xmlns:a16="http://schemas.microsoft.com/office/drawing/2014/main" val="20001"/>
                    </a:ext>
                  </a:extLst>
                </a:gridCol>
                <a:gridCol w="2764105">
                  <a:extLst>
                    <a:ext uri="{9D8B030D-6E8A-4147-A177-3AD203B41FA5}">
                      <a16:colId xmlns="" xmlns:a16="http://schemas.microsoft.com/office/drawing/2014/main" val="20002"/>
                    </a:ext>
                  </a:extLst>
                </a:gridCol>
                <a:gridCol w="2764105">
                  <a:extLst>
                    <a:ext uri="{9D8B030D-6E8A-4147-A177-3AD203B41FA5}">
                      <a16:colId xmlns="" xmlns:a16="http://schemas.microsoft.com/office/drawing/2014/main"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 xmlns:a16="http://schemas.microsoft.com/office/drawing/2014/main"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 xmlns:a16="http://schemas.microsoft.com/office/drawing/2014/main" val="20000"/>
                    </a:ext>
                  </a:extLst>
                </a:gridCol>
                <a:gridCol w="2764105">
                  <a:extLst>
                    <a:ext uri="{9D8B030D-6E8A-4147-A177-3AD203B41FA5}">
                      <a16:colId xmlns="" xmlns:a16="http://schemas.microsoft.com/office/drawing/2014/main" val="20001"/>
                    </a:ext>
                  </a:extLst>
                </a:gridCol>
                <a:gridCol w="2764105">
                  <a:extLst>
                    <a:ext uri="{9D8B030D-6E8A-4147-A177-3AD203B41FA5}">
                      <a16:colId xmlns="" xmlns:a16="http://schemas.microsoft.com/office/drawing/2014/main" val="20002"/>
                    </a:ext>
                  </a:extLst>
                </a:gridCol>
                <a:gridCol w="2764105">
                  <a:extLst>
                    <a:ext uri="{9D8B030D-6E8A-4147-A177-3AD203B41FA5}">
                      <a16:colId xmlns=""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559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 xmlns:a16="http://schemas.microsoft.com/office/drawing/2014/main" val="20000"/>
                    </a:ext>
                  </a:extLst>
                </a:gridCol>
                <a:gridCol w="2764105">
                  <a:extLst>
                    <a:ext uri="{9D8B030D-6E8A-4147-A177-3AD203B41FA5}">
                      <a16:colId xmlns="" xmlns:a16="http://schemas.microsoft.com/office/drawing/2014/main" val="20001"/>
                    </a:ext>
                  </a:extLst>
                </a:gridCol>
                <a:gridCol w="2764105">
                  <a:extLst>
                    <a:ext uri="{9D8B030D-6E8A-4147-A177-3AD203B41FA5}">
                      <a16:colId xmlns="" xmlns:a16="http://schemas.microsoft.com/office/drawing/2014/main" val="20002"/>
                    </a:ext>
                  </a:extLst>
                </a:gridCol>
                <a:gridCol w="2764105">
                  <a:extLst>
                    <a:ext uri="{9D8B030D-6E8A-4147-A177-3AD203B41FA5}">
                      <a16:colId xmlns=""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19" Type="http://schemas.openxmlformats.org/officeDocument/2006/relationships/image" Target="../media/image1.emf"/><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10" Type="http://schemas.openxmlformats.org/officeDocument/2006/relationships/image" Target="../media/image1.emf"/><Relationship Id="rId4" Type="http://schemas.openxmlformats.org/officeDocument/2006/relationships/slideLayout" Target="../slideLayouts/slideLayout26.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5" Type="http://schemas.openxmlformats.org/officeDocument/2006/relationships/slideLayout" Target="../slideLayouts/slideLayout35.xml"/><Relationship Id="rId10" Type="http://schemas.openxmlformats.org/officeDocument/2006/relationships/image" Target="../media/image1.emf"/><Relationship Id="rId4" Type="http://schemas.openxmlformats.org/officeDocument/2006/relationships/slideLayout" Target="../slideLayouts/slideLayout34.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image" Target="../media/image1.emf"/><Relationship Id="rId5" Type="http://schemas.openxmlformats.org/officeDocument/2006/relationships/slideLayout" Target="../slideLayouts/slideLayout43.xml"/><Relationship Id="rId10" Type="http://schemas.openxmlformats.org/officeDocument/2006/relationships/theme" Target="../theme/theme5.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5" Type="http://schemas.openxmlformats.org/officeDocument/2006/relationships/slideLayout" Target="../slideLayouts/slideLayout52.xml"/><Relationship Id="rId10" Type="http://schemas.openxmlformats.org/officeDocument/2006/relationships/image" Target="../media/image1.emf"/><Relationship Id="rId4" Type="http://schemas.openxmlformats.org/officeDocument/2006/relationships/slideLayout" Target="../slideLayouts/slideLayout51.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8.xml"/><Relationship Id="rId7" Type="http://schemas.openxmlformats.org/officeDocument/2006/relationships/slideLayout" Target="../slideLayouts/slideLayout62.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 id="2147483784" r:id="rId10"/>
    <p:sldLayoutId id="2147483785" r:id="rId11"/>
    <p:sldLayoutId id="2147483786" r:id="rId12"/>
    <p:sldLayoutId id="2147483789" r:id="rId13"/>
    <p:sldLayoutId id="2147483791" r:id="rId14"/>
    <p:sldLayoutId id="2147483794" r:id="rId15"/>
    <p:sldLayoutId id="2147483796" r:id="rId16"/>
    <p:sldLayoutId id="2147483797" r:id="rId1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BDCD2C"/>
                </a:solidFill>
              </a:rPr>
              <a:t>Microsoft Azure</a:t>
            </a:r>
            <a:endParaRPr lang="en-US" dirty="0">
              <a:solidFill>
                <a:srgbClr val="BDCD2C"/>
              </a:solidFill>
            </a:endParaRPr>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0171B0"/>
                </a:solidFill>
              </a:rPr>
              <a:t>Microsoft Azure</a:t>
            </a:r>
            <a:endParaRPr lang="en-US" dirty="0">
              <a:solidFill>
                <a:srgbClr val="0171B0"/>
              </a:solidFill>
            </a:endParaRPr>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 id="2147483795" r:id="rId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289FD7"/>
                </a:solidFill>
              </a:rPr>
              <a:t>Microsoft Azure</a:t>
            </a:r>
            <a:endParaRPr lang="en-US" dirty="0">
              <a:solidFill>
                <a:srgbClr val="289FD7"/>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0.xml"/><Relationship Id="rId1" Type="http://schemas.openxmlformats.org/officeDocument/2006/relationships/tags" Target="../tags/tag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1.xml"/><Relationship Id="rId5" Type="http://schemas.openxmlformats.org/officeDocument/2006/relationships/image" Target="../media/image9.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 Id="rId5" Type="http://schemas.openxmlformats.org/officeDocument/2006/relationships/image" Target="../media/image9.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smtClean="0"/>
              <a:t>Web Camps</a:t>
            </a:r>
            <a:endParaRPr lang="en-US"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368775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6: </a:t>
            </a:r>
            <a:r>
              <a:rPr lang="en-US" dirty="0" smtClean="0"/>
              <a:t>MVC</a:t>
            </a:r>
            <a:r>
              <a:rPr lang="en-US" dirty="0"/>
              <a:t>, Web API, Web Pages</a:t>
            </a:r>
          </a:p>
        </p:txBody>
      </p:sp>
      <p:sp>
        <p:nvSpPr>
          <p:cNvPr id="3" name="Text Placeholder 2"/>
          <p:cNvSpPr>
            <a:spLocks noGrp="1"/>
          </p:cNvSpPr>
          <p:nvPr>
            <p:ph type="body" sz="quarter" idx="11"/>
          </p:nvPr>
        </p:nvSpPr>
        <p:spPr>
          <a:xfrm>
            <a:off x="560798" y="1742059"/>
            <a:ext cx="11655840" cy="4706930"/>
          </a:xfrm>
        </p:spPr>
        <p:txBody>
          <a:bodyPr/>
          <a:lstStyle/>
          <a:p>
            <a:r>
              <a:rPr lang="en-US" dirty="0" smtClean="0"/>
              <a:t>One set of concepts – remove duplication</a:t>
            </a:r>
          </a:p>
          <a:p>
            <a:r>
              <a:rPr lang="en-US" dirty="0" smtClean="0"/>
              <a:t>Web UI and Web APIs</a:t>
            </a:r>
          </a:p>
          <a:p>
            <a:r>
              <a:rPr lang="en-US" dirty="0" smtClean="0"/>
              <a:t>Smooth transition from Web Pages to MVC (future)</a:t>
            </a:r>
          </a:p>
          <a:p>
            <a:r>
              <a:rPr lang="en-US" dirty="0" smtClean="0"/>
              <a:t>Built DI first</a:t>
            </a:r>
          </a:p>
          <a:p>
            <a:r>
              <a:rPr lang="en-US" dirty="0"/>
              <a:t>Built on ASP.NET 5</a:t>
            </a:r>
          </a:p>
          <a:p>
            <a:r>
              <a:rPr lang="en-US" dirty="0" smtClean="0"/>
              <a:t>Runs on IIS or self-hosted</a:t>
            </a:r>
          </a:p>
          <a:p>
            <a:r>
              <a:rPr lang="en-US" dirty="0" smtClean="0"/>
              <a:t>Supports .NET Core</a:t>
            </a:r>
          </a:p>
        </p:txBody>
      </p:sp>
    </p:spTree>
    <p:extLst>
      <p:ext uri="{BB962C8B-B14F-4D97-AF65-F5344CB8AC3E}">
        <p14:creationId xmlns:p14="http://schemas.microsoft.com/office/powerpoint/2010/main" val="54441767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0701" y="228600"/>
            <a:ext cx="11149013" cy="553998"/>
          </a:xfrm>
        </p:spPr>
        <p:txBody>
          <a:bodyPr>
            <a:normAutofit fontScale="90000"/>
          </a:bodyPr>
          <a:lstStyle/>
          <a:p>
            <a:r>
              <a:rPr lang="en-US" sz="4000" dirty="0"/>
              <a:t>Deploying ASP.NET Apps to the Cloud</a:t>
            </a:r>
          </a:p>
        </p:txBody>
      </p:sp>
      <p:sp>
        <p:nvSpPr>
          <p:cNvPr id="5" name="Text Placeholder 4"/>
          <p:cNvSpPr>
            <a:spLocks noGrp="1"/>
          </p:cNvSpPr>
          <p:nvPr>
            <p:ph type="body" sz="quarter" idx="10"/>
          </p:nvPr>
        </p:nvSpPr>
        <p:spPr>
          <a:xfrm>
            <a:off x="520701" y="1820579"/>
            <a:ext cx="5404810" cy="2554545"/>
          </a:xfrm>
        </p:spPr>
        <p:txBody>
          <a:bodyPr>
            <a:normAutofit/>
          </a:bodyPr>
          <a:lstStyle/>
          <a:p>
            <a:pPr>
              <a:spcBef>
                <a:spcPts val="1200"/>
              </a:spcBef>
              <a:spcAft>
                <a:spcPts val="0"/>
              </a:spcAft>
            </a:pPr>
            <a:r>
              <a:rPr lang="en-US" sz="2800" dirty="0" smtClean="0">
                <a:solidFill>
                  <a:schemeClr val="bg1"/>
                </a:solidFill>
              </a:rPr>
              <a:t>Microsoft </a:t>
            </a:r>
            <a:r>
              <a:rPr lang="en-US" sz="2800" dirty="0">
                <a:solidFill>
                  <a:schemeClr val="bg1"/>
                </a:solidFill>
              </a:rPr>
              <a:t>Azure Web Sites (10 free!)</a:t>
            </a:r>
          </a:p>
          <a:p>
            <a:pPr>
              <a:spcBef>
                <a:spcPts val="1200"/>
              </a:spcBef>
              <a:spcAft>
                <a:spcPts val="0"/>
              </a:spcAft>
            </a:pPr>
            <a:r>
              <a:rPr lang="en-US" sz="2800" dirty="0">
                <a:solidFill>
                  <a:schemeClr val="bg1"/>
                </a:solidFill>
              </a:rPr>
              <a:t>Fast site creation and deployment</a:t>
            </a:r>
          </a:p>
          <a:p>
            <a:pPr>
              <a:spcBef>
                <a:spcPts val="1200"/>
              </a:spcBef>
              <a:spcAft>
                <a:spcPts val="0"/>
              </a:spcAft>
            </a:pPr>
            <a:r>
              <a:rPr lang="en-US" sz="2800" dirty="0">
                <a:solidFill>
                  <a:schemeClr val="bg1"/>
                </a:solidFill>
              </a:rPr>
              <a:t>Nothing new to learn</a:t>
            </a:r>
          </a:p>
          <a:p>
            <a:pPr>
              <a:spcBef>
                <a:spcPts val="1200"/>
              </a:spcBef>
              <a:spcAft>
                <a:spcPts val="0"/>
              </a:spcAft>
            </a:pPr>
            <a:r>
              <a:rPr lang="en-US" sz="2800" dirty="0">
                <a:solidFill>
                  <a:schemeClr val="bg1"/>
                </a:solidFill>
              </a:rPr>
              <a:t>Easy to </a:t>
            </a:r>
            <a:r>
              <a:rPr lang="en-US" sz="2800" dirty="0" smtClean="0">
                <a:solidFill>
                  <a:schemeClr val="bg1"/>
                </a:solidFill>
              </a:rPr>
              <a:t>scale</a:t>
            </a:r>
            <a:endParaRPr lang="en-US" sz="2800" dirty="0">
              <a:solidFill>
                <a:schemeClr val="bg1"/>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9316" y="101600"/>
            <a:ext cx="10598728" cy="6858000"/>
          </a:xfrm>
          <a:prstGeom prst="rect">
            <a:avLst/>
          </a:prstGeom>
        </p:spPr>
      </p:pic>
    </p:spTree>
    <p:extLst>
      <p:ext uri="{BB962C8B-B14F-4D97-AF65-F5344CB8AC3E}">
        <p14:creationId xmlns:p14="http://schemas.microsoft.com/office/powerpoint/2010/main" val="157961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1+#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Microsoft Azure signup</a:t>
            </a:r>
            <a:endParaRPr lang="en-US" dirty="0"/>
          </a:p>
        </p:txBody>
      </p:sp>
      <p:sp>
        <p:nvSpPr>
          <p:cNvPr id="3" name="Subtitle 2"/>
          <p:cNvSpPr>
            <a:spLocks noGrp="1"/>
          </p:cNvSpPr>
          <p:nvPr>
            <p:ph type="subTitle" idx="1"/>
          </p:nvPr>
        </p:nvSpPr>
        <p:spPr>
          <a:xfrm>
            <a:off x="1889617" y="5630473"/>
            <a:ext cx="5561050" cy="461665"/>
          </a:xfrm>
        </p:spPr>
        <p:txBody>
          <a:bodyPr/>
          <a:lstStyle/>
          <a:p>
            <a:r>
              <a:rPr lang="en-US" dirty="0" smtClean="0"/>
              <a:t>http://aka.ms/webcamps-azure</a:t>
            </a:r>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16788789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9461563"/>
          </a:xfrm>
          <a:prstGeom prst="rect">
            <a:avLst/>
          </a:prstGeom>
        </p:spPr>
      </p:pic>
      <p:sp>
        <p:nvSpPr>
          <p:cNvPr id="3" name="TextBox 2"/>
          <p:cNvSpPr txBox="1"/>
          <p:nvPr/>
        </p:nvSpPr>
        <p:spPr>
          <a:xfrm>
            <a:off x="377539" y="6257835"/>
            <a:ext cx="11436921" cy="1200329"/>
          </a:xfrm>
          <a:prstGeom prst="rect">
            <a:avLst/>
          </a:prstGeom>
          <a:solidFill>
            <a:schemeClr val="tx2"/>
          </a:solidFill>
        </p:spPr>
        <p:txBody>
          <a:bodyPr wrap="square" rtlCol="0">
            <a:spAutoFit/>
          </a:bodyPr>
          <a:lstStyle/>
          <a:p>
            <a:pPr>
              <a:lnSpc>
                <a:spcPct val="200000"/>
              </a:lnSpc>
            </a:pPr>
            <a:r>
              <a:rPr lang="en-US" dirty="0">
                <a:solidFill>
                  <a:schemeClr val="bg1"/>
                </a:solidFill>
              </a:rPr>
              <a:t>https://azure.microsoft.com/pricing/spending-limits</a:t>
            </a:r>
            <a:r>
              <a:rPr lang="en-US" dirty="0" smtClean="0">
                <a:solidFill>
                  <a:schemeClr val="bg1"/>
                </a:solidFill>
              </a:rPr>
              <a:t>/</a:t>
            </a:r>
          </a:p>
          <a:p>
            <a:pPr>
              <a:lnSpc>
                <a:spcPct val="200000"/>
              </a:lnSpc>
            </a:pPr>
            <a:endParaRPr lang="en-US" dirty="0">
              <a:solidFill>
                <a:schemeClr val="bg1"/>
              </a:solidFill>
            </a:endParaRPr>
          </a:p>
        </p:txBody>
      </p:sp>
    </p:spTree>
    <p:extLst>
      <p:ext uri="{BB962C8B-B14F-4D97-AF65-F5344CB8AC3E}">
        <p14:creationId xmlns:p14="http://schemas.microsoft.com/office/powerpoint/2010/main" val="366359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394" y="0"/>
            <a:ext cx="11155212" cy="6858000"/>
          </a:xfrm>
          <a:prstGeom prst="rect">
            <a:avLst/>
          </a:prstGeom>
        </p:spPr>
      </p:pic>
    </p:spTree>
    <p:extLst>
      <p:ext uri="{BB962C8B-B14F-4D97-AF65-F5344CB8AC3E}">
        <p14:creationId xmlns:p14="http://schemas.microsoft.com/office/powerpoint/2010/main" val="183198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394" y="0"/>
            <a:ext cx="11155212" cy="6858000"/>
          </a:xfrm>
          <a:prstGeom prst="rect">
            <a:avLst/>
          </a:prstGeom>
        </p:spPr>
      </p:pic>
    </p:spTree>
    <p:extLst>
      <p:ext uri="{BB962C8B-B14F-4D97-AF65-F5344CB8AC3E}">
        <p14:creationId xmlns:p14="http://schemas.microsoft.com/office/powerpoint/2010/main" val="2774580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 y="125346"/>
            <a:ext cx="12188825" cy="6607309"/>
          </a:xfrm>
          <a:prstGeom prst="rect">
            <a:avLst/>
          </a:prstGeom>
        </p:spPr>
      </p:pic>
    </p:spTree>
    <p:extLst>
      <p:ext uri="{BB962C8B-B14F-4D97-AF65-F5344CB8AC3E}">
        <p14:creationId xmlns:p14="http://schemas.microsoft.com/office/powerpoint/2010/main" val="2455823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71" y="0"/>
            <a:ext cx="11187058" cy="6858000"/>
          </a:xfrm>
          <a:prstGeom prst="rect">
            <a:avLst/>
          </a:prstGeom>
        </p:spPr>
      </p:pic>
    </p:spTree>
    <p:extLst>
      <p:ext uri="{BB962C8B-B14F-4D97-AF65-F5344CB8AC3E}">
        <p14:creationId xmlns:p14="http://schemas.microsoft.com/office/powerpoint/2010/main" val="15139841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248" y="0"/>
            <a:ext cx="11135503" cy="6858000"/>
          </a:xfrm>
          <a:prstGeom prst="rect">
            <a:avLst/>
          </a:prstGeom>
        </p:spPr>
      </p:pic>
    </p:spTree>
    <p:extLst>
      <p:ext uri="{BB962C8B-B14F-4D97-AF65-F5344CB8AC3E}">
        <p14:creationId xmlns:p14="http://schemas.microsoft.com/office/powerpoint/2010/main" val="256178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622" y="0"/>
            <a:ext cx="11126755" cy="6858000"/>
          </a:xfrm>
          <a:prstGeom prst="rect">
            <a:avLst/>
          </a:prstGeom>
        </p:spPr>
      </p:pic>
    </p:spTree>
    <p:extLst>
      <p:ext uri="{BB962C8B-B14F-4D97-AF65-F5344CB8AC3E}">
        <p14:creationId xmlns:p14="http://schemas.microsoft.com/office/powerpoint/2010/main" val="306929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88" y="-154968"/>
            <a:ext cx="11079822" cy="1325563"/>
          </a:xfrm>
        </p:spPr>
        <p:txBody>
          <a:bodyPr/>
          <a:lstStyle/>
          <a:p>
            <a:r>
              <a:rPr lang="en-US" dirty="0" smtClean="0"/>
              <a:t>Today’s Agenda</a:t>
            </a:r>
            <a:endParaRPr lang="en-US" dirty="0"/>
          </a:p>
        </p:txBody>
      </p:sp>
      <p:sp>
        <p:nvSpPr>
          <p:cNvPr id="3" name="Content Placeholder 2"/>
          <p:cNvSpPr>
            <a:spLocks noGrp="1"/>
          </p:cNvSpPr>
          <p:nvPr>
            <p:ph idx="1"/>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1608542744"/>
              </p:ext>
            </p:extLst>
          </p:nvPr>
        </p:nvGraphicFramePr>
        <p:xfrm>
          <a:off x="421864" y="1451247"/>
          <a:ext cx="11483183" cy="4804969"/>
        </p:xfrm>
        <a:graphic>
          <a:graphicData uri="http://schemas.openxmlformats.org/drawingml/2006/table">
            <a:tbl>
              <a:tblPr firstRow="1" bandRow="1">
                <a:tableStyleId>{6E25E649-3F16-4E02-A733-19D2CDBF48F0}</a:tableStyleId>
              </a:tblPr>
              <a:tblGrid>
                <a:gridCol w="8350512">
                  <a:extLst>
                    <a:ext uri="{9D8B030D-6E8A-4147-A177-3AD203B41FA5}">
                      <a16:colId xmlns="" xmlns:a16="http://schemas.microsoft.com/office/drawing/2014/main" val="20000"/>
                    </a:ext>
                  </a:extLst>
                </a:gridCol>
                <a:gridCol w="1662043">
                  <a:extLst>
                    <a:ext uri="{9D8B030D-6E8A-4147-A177-3AD203B41FA5}">
                      <a16:colId xmlns="" xmlns:a16="http://schemas.microsoft.com/office/drawing/2014/main" val="20001"/>
                    </a:ext>
                  </a:extLst>
                </a:gridCol>
                <a:gridCol w="1470628">
                  <a:extLst>
                    <a:ext uri="{9D8B030D-6E8A-4147-A177-3AD203B41FA5}">
                      <a16:colId xmlns="" xmlns:a16="http://schemas.microsoft.com/office/drawing/2014/main" val="20002"/>
                    </a:ext>
                  </a:extLst>
                </a:gridCol>
              </a:tblGrid>
              <a:tr h="409188">
                <a:tc>
                  <a:txBody>
                    <a:bodyPr/>
                    <a:lstStyle/>
                    <a:p>
                      <a:r>
                        <a:rPr lang="en-US" sz="2000" dirty="0" smtClean="0"/>
                        <a:t>Session</a:t>
                      </a:r>
                      <a:endParaRPr lang="en-US" sz="2000" dirty="0"/>
                    </a:p>
                  </a:txBody>
                  <a:tcPr marL="45720" marR="45720"/>
                </a:tc>
                <a:tc>
                  <a:txBody>
                    <a:bodyPr/>
                    <a:lstStyle/>
                    <a:p>
                      <a:r>
                        <a:rPr lang="en-US" sz="2000" dirty="0" smtClean="0"/>
                        <a:t>Start</a:t>
                      </a:r>
                      <a:endParaRPr lang="en-US" sz="2000" dirty="0"/>
                    </a:p>
                  </a:txBody>
                  <a:tcPr marL="45720" marR="45720"/>
                </a:tc>
                <a:tc>
                  <a:txBody>
                    <a:bodyPr/>
                    <a:lstStyle/>
                    <a:p>
                      <a:r>
                        <a:rPr lang="en-US" sz="2000" dirty="0" smtClean="0"/>
                        <a:t>End</a:t>
                      </a:r>
                      <a:endParaRPr lang="en-US" sz="2000" dirty="0"/>
                    </a:p>
                  </a:txBody>
                  <a:tcPr marL="45720" marR="45720"/>
                </a:tc>
                <a:extLst>
                  <a:ext uri="{0D108BD9-81ED-4DB2-BD59-A6C34878D82A}">
                    <a16:rowId xmlns="" xmlns:a16="http://schemas.microsoft.com/office/drawing/2014/main" val="10000"/>
                  </a:ext>
                </a:extLst>
              </a:tr>
              <a:tr h="409188">
                <a:tc>
                  <a:txBody>
                    <a:bodyPr/>
                    <a:lstStyle/>
                    <a:p>
                      <a:r>
                        <a:rPr lang="en-US" sz="2000" dirty="0" smtClean="0">
                          <a:solidFill>
                            <a:srgbClr val="000000"/>
                          </a:solidFill>
                        </a:rPr>
                        <a:t>Keynote</a:t>
                      </a:r>
                      <a:endParaRPr lang="en-US" sz="2000" dirty="0">
                        <a:solidFill>
                          <a:srgbClr val="000000"/>
                        </a:solidFill>
                      </a:endParaRPr>
                    </a:p>
                  </a:txBody>
                  <a:tcPr marL="45720" marR="45720">
                    <a:solidFill>
                      <a:srgbClr val="FFC000"/>
                    </a:solidFill>
                  </a:tcPr>
                </a:tc>
                <a:tc>
                  <a:txBody>
                    <a:bodyPr/>
                    <a:lstStyle/>
                    <a:p>
                      <a:r>
                        <a:rPr lang="en-US" sz="2000" dirty="0" smtClean="0">
                          <a:solidFill>
                            <a:srgbClr val="000000"/>
                          </a:solidFill>
                        </a:rPr>
                        <a:t>8:30</a:t>
                      </a:r>
                      <a:endParaRPr lang="en-US" sz="2000" dirty="0">
                        <a:solidFill>
                          <a:srgbClr val="000000"/>
                        </a:solidFill>
                      </a:endParaRPr>
                    </a:p>
                  </a:txBody>
                  <a:tcPr marL="45720" marR="45720">
                    <a:solidFill>
                      <a:srgbClr val="FFC000"/>
                    </a:solidFill>
                  </a:tcPr>
                </a:tc>
                <a:tc>
                  <a:txBody>
                    <a:bodyPr/>
                    <a:lstStyle/>
                    <a:p>
                      <a:r>
                        <a:rPr lang="en-US" sz="2000" dirty="0" smtClean="0">
                          <a:solidFill>
                            <a:srgbClr val="000000"/>
                          </a:solidFill>
                        </a:rPr>
                        <a:t>9:00</a:t>
                      </a:r>
                      <a:endParaRPr lang="en-US" sz="2000" dirty="0">
                        <a:solidFill>
                          <a:srgbClr val="000000"/>
                        </a:solidFill>
                      </a:endParaRPr>
                    </a:p>
                  </a:txBody>
                  <a:tcPr marL="45720" marR="45720">
                    <a:solidFill>
                      <a:srgbClr val="FFC000"/>
                    </a:solidFill>
                  </a:tcPr>
                </a:tc>
                <a:extLst>
                  <a:ext uri="{0D108BD9-81ED-4DB2-BD59-A6C34878D82A}">
                    <a16:rowId xmlns="" xmlns:a16="http://schemas.microsoft.com/office/drawing/2014/main" val="10001"/>
                  </a:ext>
                </a:extLst>
              </a:tr>
              <a:tr h="409188">
                <a:tc>
                  <a:txBody>
                    <a:bodyPr/>
                    <a:lstStyle/>
                    <a:p>
                      <a:r>
                        <a:rPr lang="en-US" sz="2000" dirty="0" smtClean="0">
                          <a:solidFill>
                            <a:srgbClr val="000000"/>
                          </a:solidFill>
                        </a:rPr>
                        <a:t>Introduction to ASP.NET and Visual Studio 2015 Web Tools</a:t>
                      </a:r>
                      <a:endParaRPr lang="en-US" sz="2000" dirty="0">
                        <a:solidFill>
                          <a:srgbClr val="000000"/>
                        </a:solidFill>
                      </a:endParaRPr>
                    </a:p>
                  </a:txBody>
                  <a:tcPr marL="45720" marR="45720"/>
                </a:tc>
                <a:tc>
                  <a:txBody>
                    <a:bodyPr/>
                    <a:lstStyle/>
                    <a:p>
                      <a:r>
                        <a:rPr lang="en-US" sz="2000" dirty="0" smtClean="0">
                          <a:solidFill>
                            <a:srgbClr val="000000"/>
                          </a:solidFill>
                        </a:rPr>
                        <a:t>9:00</a:t>
                      </a:r>
                      <a:endParaRPr lang="en-US" sz="2000" dirty="0">
                        <a:solidFill>
                          <a:srgbClr val="000000"/>
                        </a:solidFill>
                      </a:endParaRPr>
                    </a:p>
                  </a:txBody>
                  <a:tcPr marL="45720" marR="45720"/>
                </a:tc>
                <a:tc>
                  <a:txBody>
                    <a:bodyPr/>
                    <a:lstStyle/>
                    <a:p>
                      <a:r>
                        <a:rPr lang="en-US" sz="2000" dirty="0" smtClean="0">
                          <a:solidFill>
                            <a:srgbClr val="000000"/>
                          </a:solidFill>
                        </a:rPr>
                        <a:t>10:45</a:t>
                      </a:r>
                      <a:endParaRPr lang="en-US" sz="2000" dirty="0">
                        <a:solidFill>
                          <a:srgbClr val="000000"/>
                        </a:solidFill>
                      </a:endParaRPr>
                    </a:p>
                  </a:txBody>
                  <a:tcPr marL="45720" marR="45720"/>
                </a:tc>
                <a:extLst>
                  <a:ext uri="{0D108BD9-81ED-4DB2-BD59-A6C34878D82A}">
                    <a16:rowId xmlns="" xmlns:a16="http://schemas.microsoft.com/office/drawing/2014/main" val="10002"/>
                  </a:ext>
                </a:extLst>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10:45</a:t>
                      </a:r>
                      <a:endParaRPr lang="en-US" sz="2000" dirty="0">
                        <a:solidFill>
                          <a:srgbClr val="000000"/>
                        </a:solidFill>
                      </a:endParaRPr>
                    </a:p>
                  </a:txBody>
                  <a:tcPr marL="45720" marR="45720"/>
                </a:tc>
                <a:tc>
                  <a:txBody>
                    <a:bodyPr/>
                    <a:lstStyle/>
                    <a:p>
                      <a:r>
                        <a:rPr lang="en-US" sz="2000" dirty="0" smtClean="0">
                          <a:solidFill>
                            <a:srgbClr val="000000"/>
                          </a:solidFill>
                        </a:rPr>
                        <a:t>11:00</a:t>
                      </a:r>
                      <a:endParaRPr lang="en-US" sz="2000" dirty="0">
                        <a:solidFill>
                          <a:srgbClr val="000000"/>
                        </a:solidFill>
                      </a:endParaRPr>
                    </a:p>
                  </a:txBody>
                  <a:tcPr marL="45720" marR="45720"/>
                </a:tc>
                <a:extLst>
                  <a:ext uri="{0D108BD9-81ED-4DB2-BD59-A6C34878D82A}">
                    <a16:rowId xmlns="" xmlns:a16="http://schemas.microsoft.com/office/drawing/2014/main" val="10004"/>
                  </a:ext>
                </a:extLst>
              </a:tr>
              <a:tr h="421237">
                <a:tc>
                  <a:txBody>
                    <a:bodyPr/>
                    <a:lstStyle/>
                    <a:p>
                      <a:r>
                        <a:rPr lang="en-US" sz="2000" dirty="0" smtClean="0">
                          <a:solidFill>
                            <a:srgbClr val="000000"/>
                          </a:solidFill>
                        </a:rPr>
                        <a:t>Building Web Applications using the latest ASP.NET technologies</a:t>
                      </a:r>
                      <a:endParaRPr lang="en-US" sz="2000" dirty="0">
                        <a:solidFill>
                          <a:srgbClr val="000000"/>
                        </a:solidFill>
                      </a:endParaRPr>
                    </a:p>
                  </a:txBody>
                  <a:tcPr marL="45720" marR="45720"/>
                </a:tc>
                <a:tc>
                  <a:txBody>
                    <a:bodyPr/>
                    <a:lstStyle/>
                    <a:p>
                      <a:r>
                        <a:rPr lang="en-US" sz="2000" dirty="0" smtClean="0">
                          <a:solidFill>
                            <a:srgbClr val="000000"/>
                          </a:solidFill>
                        </a:rPr>
                        <a:t>11:00</a:t>
                      </a:r>
                      <a:endParaRPr lang="en-US" sz="2000" dirty="0">
                        <a:solidFill>
                          <a:srgbClr val="000000"/>
                        </a:solidFill>
                      </a:endParaRPr>
                    </a:p>
                  </a:txBody>
                  <a:tcPr marL="45720" marR="45720"/>
                </a:tc>
                <a:tc>
                  <a:txBody>
                    <a:bodyPr/>
                    <a:lstStyle/>
                    <a:p>
                      <a:r>
                        <a:rPr lang="en-US" sz="2000" dirty="0" smtClean="0">
                          <a:solidFill>
                            <a:srgbClr val="000000"/>
                          </a:solidFill>
                        </a:rPr>
                        <a:t>12:15</a:t>
                      </a:r>
                      <a:endParaRPr lang="en-US" sz="2000" dirty="0">
                        <a:solidFill>
                          <a:srgbClr val="000000"/>
                        </a:solidFill>
                      </a:endParaRPr>
                    </a:p>
                  </a:txBody>
                  <a:tcPr marL="45720" marR="45720"/>
                </a:tc>
                <a:extLst>
                  <a:ext uri="{0D108BD9-81ED-4DB2-BD59-A6C34878D82A}">
                    <a16:rowId xmlns="" xmlns:a16="http://schemas.microsoft.com/office/drawing/2014/main" val="10005"/>
                  </a:ext>
                </a:extLst>
              </a:tr>
              <a:tr h="409188">
                <a:tc>
                  <a:txBody>
                    <a:bodyPr/>
                    <a:lstStyle/>
                    <a:p>
                      <a:r>
                        <a:rPr lang="en-US" sz="2000" dirty="0" smtClean="0">
                          <a:solidFill>
                            <a:srgbClr val="000000"/>
                          </a:solidFill>
                        </a:rPr>
                        <a:t>Lunch</a:t>
                      </a:r>
                      <a:endParaRPr lang="en-US" sz="2000" dirty="0">
                        <a:solidFill>
                          <a:srgbClr val="000000"/>
                        </a:solidFill>
                      </a:endParaRPr>
                    </a:p>
                  </a:txBody>
                  <a:tcPr marL="45720" marR="45720"/>
                </a:tc>
                <a:tc>
                  <a:txBody>
                    <a:bodyPr/>
                    <a:lstStyle/>
                    <a:p>
                      <a:r>
                        <a:rPr lang="en-US" sz="2000" dirty="0" smtClean="0">
                          <a:solidFill>
                            <a:srgbClr val="000000"/>
                          </a:solidFill>
                        </a:rPr>
                        <a:t>12:15</a:t>
                      </a:r>
                      <a:endParaRPr lang="en-US" sz="2000" dirty="0">
                        <a:solidFill>
                          <a:srgbClr val="000000"/>
                        </a:solidFill>
                      </a:endParaRPr>
                    </a:p>
                  </a:txBody>
                  <a:tcPr marL="45720" marR="45720"/>
                </a:tc>
                <a:tc>
                  <a:txBody>
                    <a:bodyPr/>
                    <a:lstStyle/>
                    <a:p>
                      <a:r>
                        <a:rPr lang="en-US" sz="2000" dirty="0" smtClean="0">
                          <a:solidFill>
                            <a:srgbClr val="000000"/>
                          </a:solidFill>
                        </a:rPr>
                        <a:t>1:15</a:t>
                      </a:r>
                      <a:endParaRPr lang="en-US" sz="2000" dirty="0">
                        <a:solidFill>
                          <a:srgbClr val="000000"/>
                        </a:solidFill>
                      </a:endParaRPr>
                    </a:p>
                  </a:txBody>
                  <a:tcPr marL="45720" marR="45720"/>
                </a:tc>
                <a:extLst>
                  <a:ext uri="{0D108BD9-81ED-4DB2-BD59-A6C34878D82A}">
                    <a16:rowId xmlns="" xmlns:a16="http://schemas.microsoft.com/office/drawing/2014/main" val="10006"/>
                  </a:ext>
                </a:extLst>
              </a:tr>
              <a:tr h="409188">
                <a:tc>
                  <a:txBody>
                    <a:bodyPr/>
                    <a:lstStyle/>
                    <a:p>
                      <a:r>
                        <a:rPr lang="en-US" sz="2000" dirty="0" smtClean="0">
                          <a:solidFill>
                            <a:srgbClr val="000000"/>
                          </a:solidFill>
                        </a:rPr>
                        <a:t>Building web front ends for both desktop and mobile using the latest web standards</a:t>
                      </a:r>
                      <a:endParaRPr lang="en-US" sz="2000" dirty="0">
                        <a:solidFill>
                          <a:srgbClr val="000000"/>
                        </a:solidFill>
                      </a:endParaRPr>
                    </a:p>
                  </a:txBody>
                  <a:tcPr marL="45720" marR="45720"/>
                </a:tc>
                <a:tc>
                  <a:txBody>
                    <a:bodyPr/>
                    <a:lstStyle/>
                    <a:p>
                      <a:r>
                        <a:rPr lang="en-US" sz="2000" dirty="0" smtClean="0">
                          <a:solidFill>
                            <a:srgbClr val="000000"/>
                          </a:solidFill>
                        </a:rPr>
                        <a:t>1:15</a:t>
                      </a:r>
                      <a:endParaRPr lang="en-US" sz="2000" dirty="0">
                        <a:solidFill>
                          <a:srgbClr val="000000"/>
                        </a:solidFill>
                      </a:endParaRPr>
                    </a:p>
                  </a:txBody>
                  <a:tcPr marL="45720" marR="45720"/>
                </a:tc>
                <a:tc>
                  <a:txBody>
                    <a:bodyPr/>
                    <a:lstStyle/>
                    <a:p>
                      <a:r>
                        <a:rPr lang="en-US" sz="2000" dirty="0" smtClean="0">
                          <a:solidFill>
                            <a:srgbClr val="000000"/>
                          </a:solidFill>
                        </a:rPr>
                        <a:t>2:15</a:t>
                      </a:r>
                      <a:endParaRPr lang="en-US" sz="2000" dirty="0">
                        <a:solidFill>
                          <a:srgbClr val="000000"/>
                        </a:solidFill>
                      </a:endParaRPr>
                    </a:p>
                  </a:txBody>
                  <a:tcPr marL="45720" marR="45720"/>
                </a:tc>
              </a:tr>
              <a:tr h="409188">
                <a:tc>
                  <a:txBody>
                    <a:bodyPr/>
                    <a:lstStyle/>
                    <a:p>
                      <a:r>
                        <a:rPr lang="en-US" sz="2000" dirty="0" smtClean="0">
                          <a:solidFill>
                            <a:srgbClr val="000000"/>
                          </a:solidFill>
                        </a:rPr>
                        <a:t>API Services for both web and devices</a:t>
                      </a:r>
                      <a:endParaRPr lang="en-US" sz="2000" dirty="0">
                        <a:solidFill>
                          <a:srgbClr val="000000"/>
                        </a:solidFill>
                      </a:endParaRPr>
                    </a:p>
                  </a:txBody>
                  <a:tcPr marL="45720" marR="45720"/>
                </a:tc>
                <a:tc>
                  <a:txBody>
                    <a:bodyPr/>
                    <a:lstStyle/>
                    <a:p>
                      <a:r>
                        <a:rPr lang="en-US" sz="2000" dirty="0" smtClean="0">
                          <a:solidFill>
                            <a:srgbClr val="000000"/>
                          </a:solidFill>
                        </a:rPr>
                        <a:t>2:15</a:t>
                      </a:r>
                      <a:endParaRPr lang="en-US" sz="2000" dirty="0">
                        <a:solidFill>
                          <a:srgbClr val="000000"/>
                        </a:solidFill>
                      </a:endParaRPr>
                    </a:p>
                  </a:txBody>
                  <a:tcPr marL="45720" marR="45720"/>
                </a:tc>
                <a:tc>
                  <a:txBody>
                    <a:bodyPr/>
                    <a:lstStyle/>
                    <a:p>
                      <a:r>
                        <a:rPr lang="en-US" sz="2000" dirty="0" smtClean="0">
                          <a:solidFill>
                            <a:srgbClr val="000000"/>
                          </a:solidFill>
                        </a:rPr>
                        <a:t>3:15</a:t>
                      </a:r>
                      <a:endParaRPr lang="en-US" sz="2000" dirty="0">
                        <a:solidFill>
                          <a:srgbClr val="000000"/>
                        </a:solidFill>
                      </a:endParaRPr>
                    </a:p>
                  </a:txBody>
                  <a:tcPr marL="45720" marR="45720"/>
                </a:tc>
                <a:extLst>
                  <a:ext uri="{0D108BD9-81ED-4DB2-BD59-A6C34878D82A}">
                    <a16:rowId xmlns="" xmlns:a16="http://schemas.microsoft.com/office/drawing/2014/main" val="10007"/>
                  </a:ext>
                </a:extLst>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3:15</a:t>
                      </a:r>
                      <a:endParaRPr lang="en-US" sz="2000" dirty="0">
                        <a:solidFill>
                          <a:srgbClr val="000000"/>
                        </a:solidFill>
                      </a:endParaRPr>
                    </a:p>
                  </a:txBody>
                  <a:tcPr marL="45720" marR="45720"/>
                </a:tc>
                <a:tc>
                  <a:txBody>
                    <a:bodyPr/>
                    <a:lstStyle/>
                    <a:p>
                      <a:r>
                        <a:rPr lang="en-US" sz="2000" dirty="0" smtClean="0">
                          <a:solidFill>
                            <a:srgbClr val="000000"/>
                          </a:solidFill>
                        </a:rPr>
                        <a:t>3:30</a:t>
                      </a:r>
                      <a:endParaRPr lang="en-US" sz="2000" dirty="0">
                        <a:solidFill>
                          <a:srgbClr val="000000"/>
                        </a:solidFill>
                      </a:endParaRPr>
                    </a:p>
                  </a:txBody>
                  <a:tcPr marL="45720" marR="45720"/>
                </a:tc>
                <a:extLst>
                  <a:ext uri="{0D108BD9-81ED-4DB2-BD59-A6C34878D82A}">
                    <a16:rowId xmlns="" xmlns:a16="http://schemas.microsoft.com/office/drawing/2014/main" val="10009"/>
                  </a:ext>
                </a:extLst>
              </a:tr>
              <a:tr h="409188">
                <a:tc>
                  <a:txBody>
                    <a:bodyPr/>
                    <a:lstStyle/>
                    <a:p>
                      <a:r>
                        <a:rPr lang="en-US" sz="2000" dirty="0" smtClean="0">
                          <a:solidFill>
                            <a:srgbClr val="000000"/>
                          </a:solidFill>
                        </a:rPr>
                        <a:t>Running, improving and maintaining a site in the real world</a:t>
                      </a:r>
                      <a:endParaRPr lang="en-US" sz="2000" dirty="0">
                        <a:solidFill>
                          <a:srgbClr val="000000"/>
                        </a:solidFill>
                      </a:endParaRPr>
                    </a:p>
                  </a:txBody>
                  <a:tcPr marL="45720" marR="45720"/>
                </a:tc>
                <a:tc>
                  <a:txBody>
                    <a:bodyPr/>
                    <a:lstStyle/>
                    <a:p>
                      <a:r>
                        <a:rPr lang="en-US" sz="2000" dirty="0" smtClean="0">
                          <a:solidFill>
                            <a:srgbClr val="000000"/>
                          </a:solidFill>
                        </a:rPr>
                        <a:t>3:30</a:t>
                      </a:r>
                      <a:endParaRPr lang="en-US" sz="2000" dirty="0">
                        <a:solidFill>
                          <a:srgbClr val="000000"/>
                        </a:solidFill>
                      </a:endParaRPr>
                    </a:p>
                  </a:txBody>
                  <a:tcPr marL="45720" marR="45720"/>
                </a:tc>
                <a:tc>
                  <a:txBody>
                    <a:bodyPr/>
                    <a:lstStyle/>
                    <a:p>
                      <a:r>
                        <a:rPr lang="en-US" sz="2000" dirty="0" smtClean="0">
                          <a:solidFill>
                            <a:srgbClr val="000000"/>
                          </a:solidFill>
                        </a:rPr>
                        <a:t>4:30</a:t>
                      </a:r>
                      <a:endParaRPr lang="en-US" sz="2000" dirty="0">
                        <a:solidFill>
                          <a:srgbClr val="000000"/>
                        </a:solidFill>
                      </a:endParaRPr>
                    </a:p>
                  </a:txBody>
                  <a:tcPr marL="45720" marR="45720"/>
                </a:tc>
              </a:tr>
              <a:tr h="409188">
                <a:tc>
                  <a:txBody>
                    <a:bodyPr/>
                    <a:lstStyle/>
                    <a:p>
                      <a:r>
                        <a:rPr lang="en-US" sz="2000" dirty="0" smtClean="0">
                          <a:solidFill>
                            <a:srgbClr val="000000"/>
                          </a:solidFill>
                        </a:rPr>
                        <a:t>Wrap</a:t>
                      </a:r>
                      <a:r>
                        <a:rPr lang="en-US" sz="2000" baseline="0" dirty="0" smtClean="0">
                          <a:solidFill>
                            <a:srgbClr val="000000"/>
                          </a:solidFill>
                        </a:rPr>
                        <a:t> Up</a:t>
                      </a:r>
                      <a:endParaRPr lang="en-US" sz="2000" dirty="0">
                        <a:solidFill>
                          <a:srgbClr val="000000"/>
                        </a:solidFill>
                      </a:endParaRPr>
                    </a:p>
                  </a:txBody>
                  <a:tcPr marL="45720" marR="45720"/>
                </a:tc>
                <a:tc>
                  <a:txBody>
                    <a:bodyPr/>
                    <a:lstStyle/>
                    <a:p>
                      <a:r>
                        <a:rPr lang="en-US" sz="2000" dirty="0" smtClean="0">
                          <a:solidFill>
                            <a:srgbClr val="000000"/>
                          </a:solidFill>
                        </a:rPr>
                        <a:t>4:30</a:t>
                      </a:r>
                      <a:endParaRPr lang="en-US" sz="2000" dirty="0">
                        <a:solidFill>
                          <a:srgbClr val="000000"/>
                        </a:solidFill>
                      </a:endParaRPr>
                    </a:p>
                  </a:txBody>
                  <a:tcPr marL="45720" marR="45720"/>
                </a:tc>
                <a:tc>
                  <a:txBody>
                    <a:bodyPr/>
                    <a:lstStyle/>
                    <a:p>
                      <a:r>
                        <a:rPr lang="en-US" sz="2000" dirty="0" smtClean="0">
                          <a:solidFill>
                            <a:srgbClr val="000000"/>
                          </a:solidFill>
                        </a:rPr>
                        <a:t>5:00</a:t>
                      </a:r>
                      <a:endParaRPr lang="en-US" sz="2000" dirty="0">
                        <a:solidFill>
                          <a:srgbClr val="000000"/>
                        </a:solidFill>
                      </a:endParaRPr>
                    </a:p>
                  </a:txBody>
                  <a:tcPr marL="45720" marR="45720"/>
                </a:tc>
                <a:extLst>
                  <a:ext uri="{0D108BD9-81ED-4DB2-BD59-A6C34878D82A}">
                    <a16:rowId xmlns="" xmlns:a16="http://schemas.microsoft.com/office/drawing/2014/main" val="10011"/>
                  </a:ext>
                </a:extLst>
              </a:tr>
            </a:tbl>
          </a:graphicData>
        </a:graphic>
      </p:graphicFrame>
    </p:spTree>
    <p:extLst>
      <p:ext uri="{BB962C8B-B14F-4D97-AF65-F5344CB8AC3E}">
        <p14:creationId xmlns:p14="http://schemas.microsoft.com/office/powerpoint/2010/main" val="15000301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758" y="0"/>
            <a:ext cx="11158483" cy="6858000"/>
          </a:xfrm>
          <a:prstGeom prst="rect">
            <a:avLst/>
          </a:prstGeom>
        </p:spPr>
      </p:pic>
      <p:sp>
        <p:nvSpPr>
          <p:cNvPr id="4" name="TextBox 3"/>
          <p:cNvSpPr txBox="1"/>
          <p:nvPr/>
        </p:nvSpPr>
        <p:spPr>
          <a:xfrm>
            <a:off x="8959066" y="400692"/>
            <a:ext cx="1837362" cy="246221"/>
          </a:xfrm>
          <a:prstGeom prst="rect">
            <a:avLst/>
          </a:prstGeom>
          <a:solidFill>
            <a:srgbClr val="3C454F"/>
          </a:solidFill>
        </p:spPr>
        <p:txBody>
          <a:bodyPr wrap="none" rtlCol="0">
            <a:spAutoFit/>
          </a:bodyPr>
          <a:lstStyle/>
          <a:p>
            <a:r>
              <a:rPr lang="en-US" sz="1000" dirty="0" smtClean="0">
                <a:solidFill>
                  <a:schemeClr val="bg1"/>
                </a:solidFill>
              </a:rPr>
              <a:t>yournamehere@outlook.com</a:t>
            </a:r>
            <a:endParaRPr lang="en-US" sz="1000" dirty="0">
              <a:solidFill>
                <a:schemeClr val="bg1"/>
              </a:solidFill>
            </a:endParaRPr>
          </a:p>
        </p:txBody>
      </p:sp>
    </p:spTree>
    <p:extLst>
      <p:ext uri="{BB962C8B-B14F-4D97-AF65-F5344CB8AC3E}">
        <p14:creationId xmlns:p14="http://schemas.microsoft.com/office/powerpoint/2010/main" val="4103404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38727" y="263732"/>
            <a:ext cx="3679529" cy="2941124"/>
            <a:chOff x="8411036" y="3864393"/>
            <a:chExt cx="3753311" cy="2663944"/>
          </a:xfrm>
        </p:grpSpPr>
        <p:sp>
          <p:nvSpPr>
            <p:cNvPr id="13" name="TextBox 12"/>
            <p:cNvSpPr txBox="1"/>
            <p:nvPr/>
          </p:nvSpPr>
          <p:spPr>
            <a:xfrm>
              <a:off x="8615511" y="5818552"/>
              <a:ext cx="3497263" cy="709785"/>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DISCOUNT</a:t>
              </a:r>
              <a:br>
                <a:rPr lang="en-US" sz="1961" b="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VIRTUAL MACHINES</a:t>
              </a:r>
              <a:endParaRPr lang="en-US" sz="1961" dirty="0">
                <a:solidFill>
                  <a:srgbClr val="FFFFFF"/>
                </a:solidFill>
              </a:endParaRPr>
            </a:p>
          </p:txBody>
        </p:sp>
        <p:sp>
          <p:nvSpPr>
            <p:cNvPr id="39" name="Rectangle 38"/>
            <p:cNvSpPr/>
            <p:nvPr/>
          </p:nvSpPr>
          <p:spPr>
            <a:xfrm>
              <a:off x="8411036" y="3864393"/>
              <a:ext cx="3753311" cy="2109808"/>
            </a:xfrm>
            <a:prstGeom prst="rect">
              <a:avLst/>
            </a:prstGeom>
          </p:spPr>
          <p:txBody>
            <a:bodyPr wrap="square" anchor="ctr">
              <a:spAutoFit/>
            </a:bodyPr>
            <a:lstStyle/>
            <a:p>
              <a:pPr algn="ctr">
                <a:lnSpc>
                  <a:spcPct val="95000"/>
                </a:lnSpc>
                <a:buSzPct val="90000"/>
              </a:pPr>
              <a:r>
                <a:rPr lang="en-US" sz="13528" dirty="0" smtClean="0">
                  <a:solidFill>
                    <a:schemeClr val="bg1"/>
                  </a:solidFill>
                  <a:latin typeface="Segoe UI Light" panose="020B0502040204020203" pitchFamily="34" charset="0"/>
                  <a:cs typeface="Segoe UI Light" panose="020B0502040204020203" pitchFamily="34" charset="0"/>
                </a:rPr>
                <a:t>33</a:t>
              </a:r>
              <a:r>
                <a:rPr lang="en-US" sz="13600" dirty="0">
                  <a:solidFill>
                    <a:srgbClr val="11C1FF"/>
                  </a:solidFill>
                  <a:latin typeface="Segoe UI Light" panose="020B0502040204020203" pitchFamily="34" charset="0"/>
                  <a:cs typeface="Segoe UI Light" panose="020B0502040204020203" pitchFamily="34" charset="0"/>
                </a:rPr>
                <a:t>%</a:t>
              </a:r>
            </a:p>
          </p:txBody>
        </p:sp>
      </p:grpSp>
      <p:grpSp>
        <p:nvGrpSpPr>
          <p:cNvPr id="16" name="Group 15"/>
          <p:cNvGrpSpPr/>
          <p:nvPr/>
        </p:nvGrpSpPr>
        <p:grpSpPr>
          <a:xfrm>
            <a:off x="4419419" y="226803"/>
            <a:ext cx="3534874" cy="2974136"/>
            <a:chOff x="4563187" y="3841057"/>
            <a:chExt cx="3605756" cy="2569844"/>
          </a:xfrm>
        </p:grpSpPr>
        <p:sp>
          <p:nvSpPr>
            <p:cNvPr id="51" name="Rectangle 50"/>
            <p:cNvSpPr/>
            <p:nvPr/>
          </p:nvSpPr>
          <p:spPr>
            <a:xfrm>
              <a:off x="4563187" y="3841057"/>
              <a:ext cx="3605756" cy="2109808"/>
            </a:xfrm>
            <a:prstGeom prst="rect">
              <a:avLst/>
            </a:prstGeom>
          </p:spPr>
          <p:txBody>
            <a:bodyPr wrap="square" anchor="ctr">
              <a:spAutoFit/>
            </a:bodyPr>
            <a:lstStyle/>
            <a:p>
              <a:pPr>
                <a:lnSpc>
                  <a:spcPct val="95000"/>
                </a:lnSpc>
                <a:buSzPct val="90000"/>
              </a:pPr>
              <a:r>
                <a:rPr lang="en-US" sz="13528" dirty="0" smtClean="0">
                  <a:solidFill>
                    <a:schemeClr val="bg1"/>
                  </a:solidFill>
                  <a:latin typeface="Segoe UI Light" panose="020B0502040204020203" pitchFamily="34" charset="0"/>
                  <a:cs typeface="Segoe UI Light" panose="020B0502040204020203" pitchFamily="34" charset="0"/>
                </a:rPr>
                <a:t>25</a:t>
              </a:r>
              <a:r>
                <a:rPr lang="en-US" sz="13600" dirty="0">
                  <a:solidFill>
                    <a:srgbClr val="11C1FF"/>
                  </a:solidFill>
                  <a:latin typeface="Segoe UI Light" panose="020B0502040204020203" pitchFamily="34" charset="0"/>
                  <a:cs typeface="Segoe UI Light" panose="020B0502040204020203" pitchFamily="34" charset="0"/>
                </a:rPr>
                <a:t>%</a:t>
              </a:r>
            </a:p>
          </p:txBody>
        </p:sp>
        <p:sp>
          <p:nvSpPr>
            <p:cNvPr id="52" name="Rectangle 51"/>
            <p:cNvSpPr/>
            <p:nvPr/>
          </p:nvSpPr>
          <p:spPr>
            <a:xfrm>
              <a:off x="4597712" y="5587986"/>
              <a:ext cx="3571231" cy="822915"/>
            </a:xfrm>
            <a:prstGeom prst="rect">
              <a:avLst/>
            </a:prstGeom>
          </p:spPr>
          <p:txBody>
            <a:bodyPr wrap="square" anchor="ctr">
              <a:spAutoFit/>
            </a:bodyPr>
            <a:lstStyle/>
            <a:p>
              <a:pPr>
                <a:lnSpc>
                  <a:spcPct val="95000"/>
                </a:lnSpc>
                <a:buSzPct val="90000"/>
              </a:pPr>
              <a:r>
                <a:rPr lang="en-US" sz="1961" b="1" dirty="0">
                  <a:solidFill>
                    <a:srgbClr val="FFFFFF"/>
                  </a:solidFill>
                  <a:cs typeface="Segoe UI Light" panose="020B0502040204020203" pitchFamily="34" charset="0"/>
                </a:rPr>
                <a:t>DISCOUNT</a:t>
              </a:r>
              <a:br>
                <a:rPr lang="en-US" sz="1961" b="1" dirty="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RESERVED </a:t>
              </a:r>
              <a:r>
                <a:rPr lang="en-US" sz="1961" dirty="0">
                  <a:solidFill>
                    <a:srgbClr val="FFFFFF"/>
                  </a:solidFill>
                  <a:cs typeface="Segoe UI Light" panose="020B0502040204020203" pitchFamily="34" charset="0"/>
                </a:rPr>
                <a:t>WEB </a:t>
              </a:r>
              <a:r>
                <a:rPr lang="en-US" sz="1961" dirty="0" smtClean="0">
                  <a:solidFill>
                    <a:srgbClr val="FFFFFF"/>
                  </a:solidFill>
                  <a:cs typeface="Segoe UI Light" panose="020B0502040204020203" pitchFamily="34" charset="0"/>
                </a:rPr>
                <a:t>SITES</a:t>
              </a:r>
              <a:br>
                <a:rPr lang="en-US" sz="196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CLOUD SERVICES, HDINSIGHT</a:t>
              </a:r>
              <a:endParaRPr lang="en-US" sz="1961" dirty="0">
                <a:solidFill>
                  <a:srgbClr val="FFFFFF"/>
                </a:solidFill>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53445"/>
            <a:ext cx="12190271" cy="0"/>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208050" y="3468689"/>
            <a:ext cx="3679529" cy="2895745"/>
            <a:chOff x="8411036" y="3977051"/>
            <a:chExt cx="3753311" cy="2622841"/>
          </a:xfrm>
        </p:grpSpPr>
        <p:sp>
          <p:nvSpPr>
            <p:cNvPr id="45" name="TextBox 44"/>
            <p:cNvSpPr txBox="1"/>
            <p:nvPr/>
          </p:nvSpPr>
          <p:spPr>
            <a:xfrm>
              <a:off x="8655806" y="5696326"/>
              <a:ext cx="3497263"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ULTIMATE</a:t>
              </a:r>
              <a:r>
                <a:rPr lang="en-US" sz="1961" dirty="0" smtClean="0">
                  <a:solidFill>
                    <a:srgbClr val="FFFFFF"/>
                  </a:solidFill>
                  <a:cs typeface="Segoe UI Light" panose="020B0502040204020203" pitchFamily="34" charset="0"/>
                </a:rPr>
                <a:t/>
              </a:r>
              <a:br>
                <a:rPr lang="en-US" sz="196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WITH MSDN</a:t>
              </a:r>
              <a:endParaRPr lang="en-US" sz="1961" dirty="0">
                <a:solidFill>
                  <a:srgbClr val="FFFFFF"/>
                </a:solidFill>
              </a:endParaRPr>
            </a:p>
          </p:txBody>
        </p:sp>
        <p:sp>
          <p:nvSpPr>
            <p:cNvPr id="46" name="Rectangle 45"/>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smtClean="0">
                  <a:solidFill>
                    <a:schemeClr val="bg1"/>
                  </a:solidFill>
                  <a:latin typeface="Segoe UI Light" panose="020B0502040204020203" pitchFamily="34" charset="0"/>
                  <a:cs typeface="Segoe UI Light" panose="020B0502040204020203" pitchFamily="34" charset="0"/>
                </a:rPr>
                <a:t>150</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47" name="Group 46"/>
          <p:cNvGrpSpPr/>
          <p:nvPr/>
        </p:nvGrpSpPr>
        <p:grpSpPr>
          <a:xfrm>
            <a:off x="8450655" y="297561"/>
            <a:ext cx="3679529" cy="2427189"/>
            <a:chOff x="8411036" y="3977051"/>
            <a:chExt cx="3753311" cy="2198444"/>
          </a:xfrm>
        </p:grpSpPr>
        <p:sp>
          <p:nvSpPr>
            <p:cNvPr id="48" name="TextBox 47"/>
            <p:cNvSpPr txBox="1"/>
            <p:nvPr/>
          </p:nvSpPr>
          <p:spPr>
            <a:xfrm>
              <a:off x="8615511" y="5818552"/>
              <a:ext cx="3497263" cy="356943"/>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CREDIT CARD REQUIRED</a:t>
              </a:r>
            </a:p>
          </p:txBody>
        </p:sp>
        <p:sp>
          <p:nvSpPr>
            <p:cNvPr id="49" name="Rectangle 48"/>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chemeClr val="bg1"/>
                  </a:solidFill>
                  <a:latin typeface="Segoe UI Light" panose="020B0502040204020203" pitchFamily="34" charset="0"/>
                  <a:cs typeface="Segoe UI Light" panose="020B0502040204020203" pitchFamily="34" charset="0"/>
                </a:rPr>
                <a:t>NO</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58" name="Group 57"/>
          <p:cNvGrpSpPr/>
          <p:nvPr/>
        </p:nvGrpSpPr>
        <p:grpSpPr>
          <a:xfrm>
            <a:off x="4229940" y="3429001"/>
            <a:ext cx="3690585" cy="2935434"/>
            <a:chOff x="8411036" y="3977051"/>
            <a:chExt cx="3764589" cy="2658790"/>
          </a:xfrm>
        </p:grpSpPr>
        <p:sp>
          <p:nvSpPr>
            <p:cNvPr id="59" name="TextBox 58"/>
            <p:cNvSpPr txBox="1"/>
            <p:nvPr/>
          </p:nvSpPr>
          <p:spPr>
            <a:xfrm>
              <a:off x="8678362" y="5732275"/>
              <a:ext cx="3497263"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PREMIUM</a:t>
              </a:r>
            </a:p>
            <a:p>
              <a:r>
                <a:rPr lang="en-US" sz="1961" dirty="0" smtClean="0">
                  <a:solidFill>
                    <a:srgbClr val="FFFFFF"/>
                  </a:solidFill>
                  <a:cs typeface="Segoe UI Light" panose="020B0502040204020203" pitchFamily="34" charset="0"/>
                </a:rPr>
                <a:t>WITH MSDN</a:t>
              </a:r>
              <a:endParaRPr lang="en-US" sz="1961" dirty="0">
                <a:solidFill>
                  <a:srgbClr val="FFFFFF"/>
                </a:solidFill>
              </a:endParaRPr>
            </a:p>
          </p:txBody>
        </p:sp>
        <p:sp>
          <p:nvSpPr>
            <p:cNvPr id="60" name="Rectangle 59"/>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smtClean="0">
                  <a:solidFill>
                    <a:schemeClr val="bg1"/>
                  </a:solidFill>
                  <a:latin typeface="Segoe UI Light" panose="020B0502040204020203" pitchFamily="34" charset="0"/>
                  <a:cs typeface="Segoe UI Light" panose="020B0502040204020203" pitchFamily="34" charset="0"/>
                </a:rPr>
                <a:t>100</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61" name="Group 60"/>
          <p:cNvGrpSpPr/>
          <p:nvPr/>
        </p:nvGrpSpPr>
        <p:grpSpPr>
          <a:xfrm>
            <a:off x="8262885" y="3393388"/>
            <a:ext cx="3816737" cy="2971047"/>
            <a:chOff x="8411035" y="3977051"/>
            <a:chExt cx="3893271" cy="2691047"/>
          </a:xfrm>
        </p:grpSpPr>
        <p:sp>
          <p:nvSpPr>
            <p:cNvPr id="62" name="TextBox 61"/>
            <p:cNvSpPr txBox="1"/>
            <p:nvPr/>
          </p:nvSpPr>
          <p:spPr>
            <a:xfrm>
              <a:off x="8411035" y="5764532"/>
              <a:ext cx="3893271"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PROFESSIONAL</a:t>
              </a:r>
              <a:r>
                <a:rPr lang="en-US" sz="1961" dirty="0" smtClean="0">
                  <a:solidFill>
                    <a:srgbClr val="FFFFFF"/>
                  </a:solidFill>
                  <a:cs typeface="Segoe UI Light" panose="020B0502040204020203" pitchFamily="34" charset="0"/>
                </a:rPr>
                <a:t> WITH MSDN</a:t>
              </a:r>
              <a:endParaRPr lang="en-US" sz="1961" dirty="0">
                <a:solidFill>
                  <a:srgbClr val="FFFFFF"/>
                </a:solidFill>
              </a:endParaRPr>
            </a:p>
          </p:txBody>
        </p:sp>
        <p:sp>
          <p:nvSpPr>
            <p:cNvPr id="63" name="Rectangle 62"/>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a:solidFill>
                    <a:schemeClr val="bg1"/>
                  </a:solidFill>
                  <a:latin typeface="Segoe UI Light" panose="020B0502040204020203" pitchFamily="34" charset="0"/>
                  <a:cs typeface="Segoe UI Light" panose="020B0502040204020203" pitchFamily="34" charset="0"/>
                </a:rPr>
                <a:t>5</a:t>
              </a:r>
              <a:r>
                <a:rPr lang="en-US" sz="13600" dirty="0" smtClean="0">
                  <a:solidFill>
                    <a:schemeClr val="bg1"/>
                  </a:solidFill>
                  <a:latin typeface="Segoe UI Light" panose="020B0502040204020203" pitchFamily="34" charset="0"/>
                  <a:cs typeface="Segoe UI Light" panose="020B0502040204020203" pitchFamily="34" charset="0"/>
                </a:rPr>
                <a:t>0</a:t>
              </a:r>
              <a:endParaRPr lang="en-US" sz="13600" dirty="0">
                <a:solidFill>
                  <a:schemeClr val="bg1"/>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1854203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par>
                                <p:cTn id="14" presetID="10" presetClass="entr" presetSubtype="0" fill="hold" nodeType="withEffect">
                                  <p:stCondLst>
                                    <p:cond delay="10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250"/>
                                        <p:tgtEl>
                                          <p:spTgt spid="15"/>
                                        </p:tgtEl>
                                      </p:cBhvr>
                                    </p:animEffect>
                                  </p:childTnLst>
                                </p:cTn>
                              </p:par>
                              <p:par>
                                <p:cTn id="17" presetID="10" presetClass="entr" presetSubtype="0" fill="hold" nodeType="withEffect">
                                  <p:stCondLst>
                                    <p:cond delay="2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250"/>
                                        <p:tgtEl>
                                          <p:spTgt spid="16"/>
                                        </p:tgtEl>
                                      </p:cBhvr>
                                    </p:animEffect>
                                  </p:childTnLst>
                                </p:cTn>
                              </p:par>
                              <p:par>
                                <p:cTn id="20" presetID="10" presetClass="entr" presetSubtype="0" fill="hold" nodeType="withEffect">
                                  <p:stCondLst>
                                    <p:cond delay="10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250"/>
                                        <p:tgtEl>
                                          <p:spTgt spid="44"/>
                                        </p:tgtEl>
                                      </p:cBhvr>
                                    </p:animEffect>
                                  </p:childTnLst>
                                </p:cTn>
                              </p:par>
                              <p:par>
                                <p:cTn id="23" presetID="10" presetClass="entr" presetSubtype="0" fill="hold" nodeType="withEffect">
                                  <p:stCondLst>
                                    <p:cond delay="10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250"/>
                                        <p:tgtEl>
                                          <p:spTgt spid="47"/>
                                        </p:tgtEl>
                                      </p:cBhvr>
                                    </p:animEffect>
                                  </p:childTnLst>
                                </p:cTn>
                              </p:par>
                              <p:par>
                                <p:cTn id="26" presetID="10" presetClass="entr" presetSubtype="0" fill="hold" nodeType="withEffect">
                                  <p:stCondLst>
                                    <p:cond delay="10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250"/>
                                        <p:tgtEl>
                                          <p:spTgt spid="58"/>
                                        </p:tgtEl>
                                      </p:cBhvr>
                                    </p:animEffect>
                                  </p:childTnLst>
                                </p:cTn>
                              </p:par>
                              <p:par>
                                <p:cTn id="29" presetID="10" presetClass="entr" presetSubtype="0" fill="hold" nodeType="withEffect">
                                  <p:stCondLst>
                                    <p:cond delay="100"/>
                                  </p:stCondLst>
                                  <p:childTnLst>
                                    <p:set>
                                      <p:cBhvr>
                                        <p:cTn id="30" dur="1" fill="hold">
                                          <p:stCondLst>
                                            <p:cond delay="0"/>
                                          </p:stCondLst>
                                        </p:cTn>
                                        <p:tgtEl>
                                          <p:spTgt spid="61"/>
                                        </p:tgtEl>
                                        <p:attrNameLst>
                                          <p:attrName>style.visibility</p:attrName>
                                        </p:attrNameLst>
                                      </p:cBhvr>
                                      <p:to>
                                        <p:strVal val="visible"/>
                                      </p:to>
                                    </p:set>
                                    <p:animEffect transition="in" filter="fade">
                                      <p:cBhvr>
                                        <p:cTn id="31" dur="25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5130" y="1828966"/>
            <a:ext cx="10772844" cy="3918712"/>
          </a:xfrm>
        </p:spPr>
      </p:pic>
      <p:sp>
        <p:nvSpPr>
          <p:cNvPr id="4" name="Slide Number Placeholder 3"/>
          <p:cNvSpPr>
            <a:spLocks noGrp="1"/>
          </p:cNvSpPr>
          <p:nvPr>
            <p:ph type="sldNum" sz="quarter" idx="12"/>
          </p:nvPr>
        </p:nvSpPr>
        <p:spPr/>
        <p:txBody>
          <a:bodyPr/>
          <a:lstStyle/>
          <a:p>
            <a:fld id="{0A164282-434E-41D4-9582-783D542A7B68}" type="slidenum">
              <a:rPr lang="en-US" smtClean="0"/>
              <a:t>22</a:t>
            </a:fld>
            <a:endParaRPr lang="en-US"/>
          </a:p>
        </p:txBody>
      </p:sp>
    </p:spTree>
    <p:extLst>
      <p:ext uri="{BB962C8B-B14F-4D97-AF65-F5344CB8AC3E}">
        <p14:creationId xmlns:p14="http://schemas.microsoft.com/office/powerpoint/2010/main" val="9562391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23</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798" y="2429299"/>
            <a:ext cx="10591278" cy="2697466"/>
          </a:xfrm>
          <a:prstGeom prst="rect">
            <a:avLst/>
          </a:prstGeom>
        </p:spPr>
      </p:pic>
    </p:spTree>
    <p:extLst>
      <p:ext uri="{BB962C8B-B14F-4D97-AF65-F5344CB8AC3E}">
        <p14:creationId xmlns:p14="http://schemas.microsoft.com/office/powerpoint/2010/main" val="35687084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432" y="2697112"/>
            <a:ext cx="11185188" cy="2604050"/>
          </a:xfrm>
          <a:prstGeom prst="rect">
            <a:avLst/>
          </a:prstGeom>
        </p:spPr>
      </p:pic>
    </p:spTree>
    <p:extLst>
      <p:ext uri="{BB962C8B-B14F-4D97-AF65-F5344CB8AC3E}">
        <p14:creationId xmlns:p14="http://schemas.microsoft.com/office/powerpoint/2010/main" val="28619300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74" y="2330998"/>
            <a:ext cx="10739846" cy="2533934"/>
          </a:xfrm>
          <a:prstGeom prst="rect">
            <a:avLst/>
          </a:prstGeom>
        </p:spPr>
      </p:pic>
    </p:spTree>
    <p:extLst>
      <p:ext uri="{BB962C8B-B14F-4D97-AF65-F5344CB8AC3E}">
        <p14:creationId xmlns:p14="http://schemas.microsoft.com/office/powerpoint/2010/main" val="24667888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0701" y="228600"/>
            <a:ext cx="11149013" cy="553998"/>
          </a:xfrm>
        </p:spPr>
        <p:txBody>
          <a:bodyPr>
            <a:normAutofit fontScale="90000"/>
          </a:bodyPr>
          <a:lstStyle/>
          <a:p>
            <a:r>
              <a:rPr lang="en-US" sz="4000" dirty="0"/>
              <a:t>The foundation: tools &amp; frameworks</a:t>
            </a:r>
          </a:p>
        </p:txBody>
      </p:sp>
      <p:grpSp>
        <p:nvGrpSpPr>
          <p:cNvPr id="10" name="Group 9"/>
          <p:cNvGrpSpPr/>
          <p:nvPr/>
        </p:nvGrpSpPr>
        <p:grpSpPr>
          <a:xfrm>
            <a:off x="650718" y="2672815"/>
            <a:ext cx="10890564" cy="2514600"/>
            <a:chOff x="343735" y="2807568"/>
            <a:chExt cx="10890564" cy="2514600"/>
          </a:xfrm>
        </p:grpSpPr>
        <p:sp>
          <p:nvSpPr>
            <p:cNvPr id="5" name="Freeform 4"/>
            <p:cNvSpPr/>
            <p:nvPr/>
          </p:nvSpPr>
          <p:spPr>
            <a:xfrm>
              <a:off x="343735"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p:txBody>
        </p:sp>
        <p:sp>
          <p:nvSpPr>
            <p:cNvPr id="6" name="Freeform 5"/>
            <p:cNvSpPr/>
            <p:nvPr/>
          </p:nvSpPr>
          <p:spPr>
            <a:xfrm>
              <a:off x="3135723"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3465231"/>
                <a:satOff val="-15989"/>
                <a:lumOff val="588"/>
                <a:alphaOff val="0"/>
              </a:schemeClr>
            </a:fillRef>
            <a:effectRef idx="0">
              <a:schemeClr val="accent4">
                <a:hueOff val="3465231"/>
                <a:satOff val="-15989"/>
                <a:lumOff val="588"/>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NuGet</a:t>
              </a:r>
              <a:endParaRPr lang="en-US" sz="4000" kern="1200" dirty="0"/>
            </a:p>
          </p:txBody>
        </p:sp>
        <p:sp>
          <p:nvSpPr>
            <p:cNvPr id="8" name="Freeform 7"/>
            <p:cNvSpPr/>
            <p:nvPr/>
          </p:nvSpPr>
          <p:spPr>
            <a:xfrm>
              <a:off x="5927711"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6930461"/>
                <a:satOff val="-31979"/>
                <a:lumOff val="1177"/>
                <a:alphaOff val="0"/>
              </a:schemeClr>
            </a:fillRef>
            <a:effectRef idx="0">
              <a:schemeClr val="accent4">
                <a:hueOff val="6930461"/>
                <a:satOff val="-31979"/>
                <a:lumOff val="1177"/>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p:txBody>
        </p:sp>
        <p:sp>
          <p:nvSpPr>
            <p:cNvPr id="9" name="Freeform 8"/>
            <p:cNvSpPr/>
            <p:nvPr/>
          </p:nvSpPr>
          <p:spPr>
            <a:xfrm>
              <a:off x="8719699"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10395692"/>
                <a:satOff val="-47968"/>
                <a:lumOff val="1765"/>
                <a:alphaOff val="0"/>
              </a:schemeClr>
            </a:fillRef>
            <a:effectRef idx="0">
              <a:schemeClr val="accent4">
                <a:hueOff val="10395692"/>
                <a:satOff val="-47968"/>
                <a:lumOff val="1765"/>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Microsoft Azure</a:t>
              </a:r>
              <a:endParaRPr lang="en-US" sz="4000" kern="1200" dirty="0"/>
            </a:p>
          </p:txBody>
        </p:sp>
      </p:grpSp>
    </p:spTree>
    <p:extLst>
      <p:ext uri="{BB962C8B-B14F-4D97-AF65-F5344CB8AC3E}">
        <p14:creationId xmlns:p14="http://schemas.microsoft.com/office/powerpoint/2010/main" val="307562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mtClean="0"/>
              <a:t>Resources</a:t>
            </a:r>
            <a:endParaRPr lang="en-US" dirty="0"/>
          </a:p>
        </p:txBody>
      </p:sp>
      <p:sp>
        <p:nvSpPr>
          <p:cNvPr id="3" name="Text Placeholder 2"/>
          <p:cNvSpPr>
            <a:spLocks noGrp="1"/>
          </p:cNvSpPr>
          <p:nvPr>
            <p:ph type="body" sz="quarter" idx="10"/>
            <p:custDataLst>
              <p:tags r:id="rId1"/>
            </p:custDataLst>
          </p:nvPr>
        </p:nvSpPr>
        <p:spPr>
          <a:xfrm>
            <a:off x="520701" y="1447800"/>
            <a:ext cx="11149013" cy="4038029"/>
          </a:xfrm>
        </p:spPr>
        <p:txBody>
          <a:bodyPr>
            <a:normAutofit lnSpcReduction="10000"/>
          </a:bodyPr>
          <a:lstStyle/>
          <a:p>
            <a:pPr>
              <a:spcAft>
                <a:spcPts val="1200"/>
              </a:spcAft>
            </a:pPr>
            <a:r>
              <a:rPr lang="en-US" sz="4400" dirty="0">
                <a:ln w="3175">
                  <a:noFill/>
                </a:ln>
                <a:solidFill>
                  <a:schemeClr val="bg1"/>
                </a:solidFill>
                <a:cs typeface="Arial" charset="0"/>
              </a:rPr>
              <a:t>Feedback and questions </a:t>
            </a:r>
            <a:r>
              <a:rPr lang="en-US" sz="4400" dirty="0" smtClean="0">
                <a:ln w="3175">
                  <a:noFill/>
                </a:ln>
                <a:solidFill>
                  <a:schemeClr val="bg1"/>
                </a:solidFill>
                <a:cs typeface="Arial" charset="0"/>
              </a:rPr>
              <a:t/>
            </a:r>
            <a:br>
              <a:rPr lang="en-US" sz="4400" dirty="0" smtClean="0">
                <a:ln w="3175">
                  <a:noFill/>
                </a:ln>
                <a:solidFill>
                  <a:schemeClr val="bg1"/>
                </a:solidFill>
                <a:cs typeface="Arial" charset="0"/>
              </a:rPr>
            </a:br>
            <a:r>
              <a:rPr lang="en-US" dirty="0" smtClean="0">
                <a:solidFill>
                  <a:schemeClr val="bg1"/>
                </a:solidFill>
              </a:rPr>
              <a:t/>
            </a:r>
            <a:br>
              <a:rPr lang="en-US" dirty="0" smtClean="0">
                <a:solidFill>
                  <a:schemeClr val="bg1"/>
                </a:solidFill>
              </a:rPr>
            </a:br>
            <a:r>
              <a:rPr lang="en-US" sz="3200" dirty="0">
                <a:solidFill>
                  <a:schemeClr val="bg1"/>
                </a:solidFill>
                <a:latin typeface="+mn-lt"/>
              </a:rPr>
              <a:t>http://asp.net</a:t>
            </a:r>
          </a:p>
          <a:p>
            <a:pPr>
              <a:spcAft>
                <a:spcPts val="1200"/>
              </a:spcAft>
            </a:pPr>
            <a:r>
              <a:rPr lang="en-US" sz="3200" dirty="0">
                <a:solidFill>
                  <a:schemeClr val="bg1"/>
                </a:solidFill>
                <a:latin typeface="+mn-lt"/>
              </a:rPr>
              <a:t>http://asp.net/vnext</a:t>
            </a:r>
          </a:p>
          <a:p>
            <a:pPr>
              <a:spcAft>
                <a:spcPts val="1200"/>
              </a:spcAft>
            </a:pPr>
            <a:r>
              <a:rPr lang="en-US" sz="3200" b="1" dirty="0">
                <a:solidFill>
                  <a:schemeClr val="bg1"/>
                </a:solidFill>
              </a:rPr>
              <a:t>http</a:t>
            </a:r>
            <a:r>
              <a:rPr lang="en-US" sz="3200" b="1" dirty="0" smtClean="0">
                <a:solidFill>
                  <a:schemeClr val="bg1"/>
                </a:solidFill>
              </a:rPr>
              <a:t>://azure.microsoft.com</a:t>
            </a:r>
            <a:endParaRPr lang="en-US" sz="3200" b="1" dirty="0" smtClean="0">
              <a:solidFill>
                <a:schemeClr val="bg1"/>
              </a:solidFill>
              <a:latin typeface="+mn-lt"/>
            </a:endParaRPr>
          </a:p>
          <a:p>
            <a:pPr>
              <a:spcAft>
                <a:spcPts val="1200"/>
              </a:spcAft>
            </a:pPr>
            <a:r>
              <a:rPr lang="en-US" sz="3200" smtClean="0">
                <a:solidFill>
                  <a:schemeClr val="bg1"/>
                </a:solidFill>
                <a:latin typeface="+mn-lt"/>
              </a:rPr>
              <a:t>http</a:t>
            </a:r>
            <a:r>
              <a:rPr lang="en-US" sz="3200" dirty="0">
                <a:solidFill>
                  <a:schemeClr val="bg1"/>
                </a:solidFill>
                <a:latin typeface="+mn-lt"/>
              </a:rPr>
              <a:t>://aka.ms/webcamps-training-kit </a:t>
            </a:r>
          </a:p>
          <a:p>
            <a:pPr>
              <a:spcAft>
                <a:spcPts val="1200"/>
              </a:spcAft>
            </a:pPr>
            <a:r>
              <a:rPr lang="en-US" sz="3200" dirty="0">
                <a:solidFill>
                  <a:schemeClr val="bg1"/>
                </a:solidFill>
                <a:latin typeface="+mn-lt"/>
              </a:rPr>
              <a:t>http://aka.ms/webcamps-azure </a:t>
            </a:r>
            <a:r>
              <a:rPr lang="en-US" sz="3200" dirty="0">
                <a:solidFill>
                  <a:schemeClr val="bg1"/>
                </a:solidFill>
              </a:rPr>
              <a:t>(free trial)</a:t>
            </a:r>
            <a:endParaRPr lang="en-US" sz="3200" dirty="0">
              <a:solidFill>
                <a:schemeClr val="bg1"/>
              </a:solidFill>
              <a:latin typeface="+mn-lt"/>
            </a:endParaRPr>
          </a:p>
        </p:txBody>
      </p:sp>
      <p:sp>
        <p:nvSpPr>
          <p:cNvPr id="8" name="Freeform 58"/>
          <p:cNvSpPr>
            <a:spLocks noEditPoints="1"/>
          </p:cNvSpPr>
          <p:nvPr/>
        </p:nvSpPr>
        <p:spPr bwMode="black">
          <a:xfrm>
            <a:off x="7197998" y="1141413"/>
            <a:ext cx="3689695" cy="39546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36040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0701" y="228600"/>
            <a:ext cx="11149013" cy="553998"/>
          </a:xfrm>
        </p:spPr>
        <p:txBody>
          <a:bodyPr>
            <a:normAutofit fontScale="90000"/>
          </a:bodyPr>
          <a:lstStyle/>
          <a:p>
            <a:r>
              <a:rPr lang="en-US" sz="4000" dirty="0"/>
              <a:t>The foundation: tools &amp; frameworks</a:t>
            </a:r>
          </a:p>
        </p:txBody>
      </p:sp>
      <p:grpSp>
        <p:nvGrpSpPr>
          <p:cNvPr id="10" name="Group 9"/>
          <p:cNvGrpSpPr/>
          <p:nvPr/>
        </p:nvGrpSpPr>
        <p:grpSpPr>
          <a:xfrm>
            <a:off x="650718" y="2672815"/>
            <a:ext cx="10890564" cy="2514600"/>
            <a:chOff x="343735" y="2807568"/>
            <a:chExt cx="10890564" cy="2514600"/>
          </a:xfrm>
        </p:grpSpPr>
        <p:sp>
          <p:nvSpPr>
            <p:cNvPr id="5" name="Freeform 4"/>
            <p:cNvSpPr/>
            <p:nvPr/>
          </p:nvSpPr>
          <p:spPr>
            <a:xfrm>
              <a:off x="343735"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p:txBody>
        </p:sp>
        <p:sp>
          <p:nvSpPr>
            <p:cNvPr id="6" name="Freeform 5"/>
            <p:cNvSpPr/>
            <p:nvPr/>
          </p:nvSpPr>
          <p:spPr>
            <a:xfrm>
              <a:off x="3135723"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3465231"/>
                <a:satOff val="-15989"/>
                <a:lumOff val="588"/>
                <a:alphaOff val="0"/>
              </a:schemeClr>
            </a:fillRef>
            <a:effectRef idx="0">
              <a:schemeClr val="accent4">
                <a:hueOff val="3465231"/>
                <a:satOff val="-15989"/>
                <a:lumOff val="588"/>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NuGet</a:t>
              </a:r>
              <a:endParaRPr lang="en-US" sz="4000" kern="1200" dirty="0"/>
            </a:p>
          </p:txBody>
        </p:sp>
        <p:sp>
          <p:nvSpPr>
            <p:cNvPr id="8" name="Freeform 7"/>
            <p:cNvSpPr/>
            <p:nvPr/>
          </p:nvSpPr>
          <p:spPr>
            <a:xfrm>
              <a:off x="5927711"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6930461"/>
                <a:satOff val="-31979"/>
                <a:lumOff val="1177"/>
                <a:alphaOff val="0"/>
              </a:schemeClr>
            </a:fillRef>
            <a:effectRef idx="0">
              <a:schemeClr val="accent4">
                <a:hueOff val="6930461"/>
                <a:satOff val="-31979"/>
                <a:lumOff val="1177"/>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p:txBody>
        </p:sp>
        <p:sp>
          <p:nvSpPr>
            <p:cNvPr id="9" name="Freeform 8"/>
            <p:cNvSpPr/>
            <p:nvPr/>
          </p:nvSpPr>
          <p:spPr>
            <a:xfrm>
              <a:off x="8719699"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10395692"/>
                <a:satOff val="-47968"/>
                <a:lumOff val="1765"/>
                <a:alphaOff val="0"/>
              </a:schemeClr>
            </a:fillRef>
            <a:effectRef idx="0">
              <a:schemeClr val="accent4">
                <a:hueOff val="10395692"/>
                <a:satOff val="-47968"/>
                <a:lumOff val="1765"/>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Microsoft Azure</a:t>
              </a:r>
              <a:endParaRPr lang="en-US" sz="4000" kern="1200" dirty="0"/>
            </a:p>
          </p:txBody>
        </p:sp>
      </p:grpSp>
    </p:spTree>
    <p:extLst>
      <p:ext uri="{BB962C8B-B14F-4D97-AF65-F5344CB8AC3E}">
        <p14:creationId xmlns:p14="http://schemas.microsoft.com/office/powerpoint/2010/main" val="2939293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19114" y="586142"/>
            <a:ext cx="11158536" cy="553998"/>
          </a:xfrm>
          <a:prstGeom prst="rect">
            <a:avLst/>
          </a:prstGeom>
        </p:spPr>
        <p:txBody>
          <a:bodyPr>
            <a:normAutofit fontScale="90000"/>
          </a:bodyPr>
          <a:lstStyle/>
          <a:p>
            <a:r>
              <a:rPr lang="en-US" sz="4000" dirty="0"/>
              <a:t>Visual Studio </a:t>
            </a:r>
            <a:r>
              <a:rPr lang="en-US" sz="4000" dirty="0" smtClean="0"/>
              <a:t>2015: </a:t>
            </a:r>
            <a:r>
              <a:rPr lang="en-US" sz="4000" i="1" dirty="0"/>
              <a:t>The</a:t>
            </a:r>
            <a:r>
              <a:rPr lang="en-US" sz="4000" dirty="0"/>
              <a:t> editor for serious web dev</a:t>
            </a:r>
          </a:p>
        </p:txBody>
      </p:sp>
      <p:sp>
        <p:nvSpPr>
          <p:cNvPr id="5" name="Text Placeholder 4"/>
          <p:cNvSpPr>
            <a:spLocks noGrp="1"/>
          </p:cNvSpPr>
          <p:nvPr>
            <p:ph type="body" sz="quarter" idx="10"/>
          </p:nvPr>
        </p:nvSpPr>
        <p:spPr>
          <a:xfrm>
            <a:off x="519114" y="2154962"/>
            <a:ext cx="5404810" cy="3170099"/>
          </a:xfrm>
        </p:spPr>
        <p:txBody>
          <a:bodyPr>
            <a:normAutofit lnSpcReduction="10000"/>
          </a:bodyPr>
          <a:lstStyle/>
          <a:p>
            <a:pPr>
              <a:spcBef>
                <a:spcPts val="2400"/>
              </a:spcBef>
              <a:spcAft>
                <a:spcPts val="0"/>
              </a:spcAft>
            </a:pPr>
            <a:r>
              <a:rPr lang="en-US" sz="2800" dirty="0">
                <a:solidFill>
                  <a:schemeClr val="bg2"/>
                </a:solidFill>
              </a:rPr>
              <a:t>HTML5 / CSS3 standards and smarts</a:t>
            </a:r>
          </a:p>
          <a:p>
            <a:pPr>
              <a:spcBef>
                <a:spcPts val="2400"/>
              </a:spcBef>
              <a:spcAft>
                <a:spcPts val="0"/>
              </a:spcAft>
            </a:pPr>
            <a:r>
              <a:rPr lang="en-US" sz="2800" dirty="0">
                <a:solidFill>
                  <a:schemeClr val="bg2"/>
                </a:solidFill>
              </a:rPr>
              <a:t>JavaScript language features</a:t>
            </a:r>
          </a:p>
          <a:p>
            <a:pPr>
              <a:spcBef>
                <a:spcPts val="2400"/>
              </a:spcBef>
              <a:spcAft>
                <a:spcPts val="0"/>
              </a:spcAft>
            </a:pPr>
            <a:r>
              <a:rPr lang="en-US" sz="2800" dirty="0">
                <a:solidFill>
                  <a:schemeClr val="bg2"/>
                </a:solidFill>
              </a:rPr>
              <a:t>Page </a:t>
            </a:r>
            <a:r>
              <a:rPr lang="en-US" sz="2800" dirty="0" smtClean="0">
                <a:solidFill>
                  <a:schemeClr val="bg2"/>
                </a:solidFill>
              </a:rPr>
              <a:t>Inspector + Browser Link</a:t>
            </a:r>
          </a:p>
          <a:p>
            <a:pPr>
              <a:spcBef>
                <a:spcPts val="2400"/>
              </a:spcBef>
              <a:spcAft>
                <a:spcPts val="0"/>
              </a:spcAft>
            </a:pPr>
            <a:r>
              <a:rPr lang="en-US" sz="2800" dirty="0" smtClean="0">
                <a:solidFill>
                  <a:schemeClr val="bg2"/>
                </a:solidFill>
              </a:rPr>
              <a:t>One code editor for client and server</a:t>
            </a:r>
          </a:p>
          <a:p>
            <a:pPr>
              <a:spcBef>
                <a:spcPts val="2400"/>
              </a:spcBef>
              <a:spcAft>
                <a:spcPts val="0"/>
              </a:spcAft>
            </a:pPr>
            <a:r>
              <a:rPr lang="en-US" sz="2800" dirty="0" smtClean="0">
                <a:solidFill>
                  <a:schemeClr val="bg2"/>
                </a:solidFill>
              </a:rPr>
              <a:t>Web </a:t>
            </a:r>
            <a:r>
              <a:rPr lang="en-US" sz="2800" dirty="0">
                <a:solidFill>
                  <a:schemeClr val="bg2"/>
                </a:solidFill>
              </a:rPr>
              <a:t>Essentials extension</a:t>
            </a:r>
          </a:p>
        </p:txBody>
      </p:sp>
      <p:grpSp>
        <p:nvGrpSpPr>
          <p:cNvPr id="3" name="Group 2"/>
          <p:cNvGrpSpPr/>
          <p:nvPr/>
        </p:nvGrpSpPr>
        <p:grpSpPr>
          <a:xfrm>
            <a:off x="6080126" y="1695450"/>
            <a:ext cx="5597525" cy="4089124"/>
            <a:chOff x="6080126" y="1695450"/>
            <a:chExt cx="5597525" cy="4089124"/>
          </a:xfrm>
        </p:grpSpPr>
        <p:sp>
          <p:nvSpPr>
            <p:cNvPr id="10" name="Rectangle 9"/>
            <p:cNvSpPr/>
            <p:nvPr/>
          </p:nvSpPr>
          <p:spPr bwMode="auto">
            <a:xfrm>
              <a:off x="6080126" y="1695450"/>
              <a:ext cx="5597525" cy="408912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61472" name="Picture 32" descr="http://upload.wikimedia.org/wikipedia/en/thumb/b/ba/Visual-Studio-2012-logo.svg/2000px-Visual-Studio-2012-logo.svg.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7646571" y="2255122"/>
              <a:ext cx="2464633" cy="2438554"/>
            </a:xfrm>
            <a:prstGeom prst="rect">
              <a:avLst/>
            </a:prstGeom>
            <a:noFill/>
            <a:extLst>
              <a:ext uri="{909E8E84-426E-40DD-AFC4-6F175D3DCCD1}">
                <a14:hiddenFill xmlns:a14="http://schemas.microsoft.com/office/drawing/2010/main">
                  <a:solidFill>
                    <a:srgbClr val="FFFFFF"/>
                  </a:solidFill>
                </a14:hiddenFill>
              </a:ext>
            </a:extLst>
          </p:spPr>
        </p:pic>
        <p:pic>
          <p:nvPicPr>
            <p:cNvPr id="61475" name="Picture 35" descr="http://upload.wikimedia.org/wikipedia/en/thumb/b/ba/Visual-Studio-2012-logo.svg/2000px-Visual-Studio-2012-logo.svg.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6649131" y="4693676"/>
              <a:ext cx="4440464" cy="93619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9201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0701" y="228600"/>
            <a:ext cx="11149013" cy="553998"/>
          </a:xfrm>
        </p:spPr>
        <p:txBody>
          <a:bodyPr>
            <a:normAutofit fontScale="90000"/>
          </a:bodyPr>
          <a:lstStyle/>
          <a:p>
            <a:r>
              <a:rPr lang="en-US" sz="4000" dirty="0"/>
              <a:t>NuGet: The smart, easy way to manage dependencies</a:t>
            </a:r>
          </a:p>
        </p:txBody>
      </p:sp>
      <p:sp>
        <p:nvSpPr>
          <p:cNvPr id="5" name="Text Placeholder 4"/>
          <p:cNvSpPr>
            <a:spLocks noGrp="1"/>
          </p:cNvSpPr>
          <p:nvPr>
            <p:ph type="body" sz="quarter" idx="10"/>
          </p:nvPr>
        </p:nvSpPr>
        <p:spPr>
          <a:xfrm>
            <a:off x="519113" y="1695450"/>
            <a:ext cx="5404810" cy="4173450"/>
          </a:xfrm>
        </p:spPr>
        <p:txBody>
          <a:bodyPr>
            <a:normAutofit fontScale="92500"/>
          </a:bodyPr>
          <a:lstStyle/>
          <a:p>
            <a:pPr>
              <a:spcBef>
                <a:spcPts val="2400"/>
              </a:spcBef>
              <a:spcAft>
                <a:spcPts val="0"/>
              </a:spcAft>
            </a:pPr>
            <a:r>
              <a:rPr lang="en-US" sz="2400" dirty="0">
                <a:solidFill>
                  <a:schemeClr val="bg2"/>
                </a:solidFill>
              </a:rPr>
              <a:t>Find the latest release</a:t>
            </a:r>
          </a:p>
          <a:p>
            <a:pPr>
              <a:spcBef>
                <a:spcPts val="2400"/>
              </a:spcBef>
              <a:spcAft>
                <a:spcPts val="0"/>
              </a:spcAft>
            </a:pPr>
            <a:r>
              <a:rPr lang="en-US" sz="2400" dirty="0">
                <a:solidFill>
                  <a:schemeClr val="bg2"/>
                </a:solidFill>
              </a:rPr>
              <a:t>Install and configure in your project</a:t>
            </a:r>
          </a:p>
          <a:p>
            <a:pPr>
              <a:spcBef>
                <a:spcPts val="2400"/>
              </a:spcBef>
              <a:spcAft>
                <a:spcPts val="0"/>
              </a:spcAft>
            </a:pPr>
            <a:r>
              <a:rPr lang="en-US" sz="2400" dirty="0">
                <a:solidFill>
                  <a:schemeClr val="bg2"/>
                </a:solidFill>
              </a:rPr>
              <a:t>Handle dependencies and versions</a:t>
            </a:r>
          </a:p>
          <a:p>
            <a:pPr>
              <a:spcBef>
                <a:spcPts val="2400"/>
              </a:spcBef>
              <a:spcAft>
                <a:spcPts val="0"/>
              </a:spcAft>
            </a:pPr>
            <a:r>
              <a:rPr lang="en-US" sz="2400" dirty="0">
                <a:solidFill>
                  <a:schemeClr val="bg2"/>
                </a:solidFill>
              </a:rPr>
              <a:t>Updates with dependency checking</a:t>
            </a:r>
          </a:p>
          <a:p>
            <a:pPr>
              <a:spcBef>
                <a:spcPts val="2400"/>
              </a:spcBef>
              <a:spcAft>
                <a:spcPts val="0"/>
              </a:spcAft>
            </a:pPr>
            <a:r>
              <a:rPr lang="en-US" sz="2400" dirty="0">
                <a:solidFill>
                  <a:schemeClr val="bg2"/>
                </a:solidFill>
              </a:rPr>
              <a:t>Common list of installed packages</a:t>
            </a:r>
          </a:p>
          <a:p>
            <a:pPr>
              <a:spcBef>
                <a:spcPts val="2400"/>
              </a:spcBef>
              <a:spcAft>
                <a:spcPts val="0"/>
              </a:spcAft>
            </a:pPr>
            <a:r>
              <a:rPr lang="en-US" sz="2400" dirty="0">
                <a:solidFill>
                  <a:schemeClr val="bg2"/>
                </a:solidFill>
              </a:rPr>
              <a:t>Simplified uninstalls</a:t>
            </a:r>
          </a:p>
          <a:p>
            <a:pPr>
              <a:spcBef>
                <a:spcPts val="2400"/>
              </a:spcBef>
              <a:spcAft>
                <a:spcPts val="0"/>
              </a:spcAft>
            </a:pPr>
            <a:r>
              <a:rPr lang="en-US" sz="2400" dirty="0">
                <a:solidFill>
                  <a:schemeClr val="bg2"/>
                </a:solidFill>
              </a:rPr>
              <a:t>Streamlined deployment with Package Restore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1500" y="1892595"/>
            <a:ext cx="3694834" cy="3694834"/>
          </a:xfrm>
          <a:prstGeom prst="rect">
            <a:avLst/>
          </a:prstGeom>
        </p:spPr>
      </p:pic>
    </p:spTree>
    <p:extLst>
      <p:ext uri="{BB962C8B-B14F-4D97-AF65-F5344CB8AC3E}">
        <p14:creationId xmlns:p14="http://schemas.microsoft.com/office/powerpoint/2010/main" val="1986623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065" y="181959"/>
            <a:ext cx="11079822" cy="1325563"/>
          </a:xfrm>
        </p:spPr>
        <p:txBody>
          <a:bodyPr/>
          <a:lstStyle/>
          <a:p>
            <a:r>
              <a:rPr lang="en-US" dirty="0" smtClean="0"/>
              <a:t>One ASP.NET: A Framework for us all</a:t>
            </a:r>
            <a:endParaRPr lang="en-US" dirty="0"/>
          </a:p>
        </p:txBody>
      </p:sp>
      <p:sp>
        <p:nvSpPr>
          <p:cNvPr id="34" name="Rectangle 33"/>
          <p:cNvSpPr/>
          <p:nvPr/>
        </p:nvSpPr>
        <p:spPr bwMode="gray">
          <a:xfrm>
            <a:off x="736603" y="4696903"/>
            <a:ext cx="10405530" cy="1466765"/>
          </a:xfrm>
          <a:prstGeom prst="rect">
            <a:avLst/>
          </a:prstGeom>
          <a:solidFill>
            <a:srgbClr val="7F498F"/>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ASP.NET</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6" name="Rectangle 35"/>
          <p:cNvSpPr/>
          <p:nvPr/>
        </p:nvSpPr>
        <p:spPr bwMode="gray">
          <a:xfrm>
            <a:off x="736601"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Forms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7" name="Rectangle 36"/>
          <p:cNvSpPr/>
          <p:nvPr/>
        </p:nvSpPr>
        <p:spPr bwMode="gray">
          <a:xfrm>
            <a:off x="736600" y="1507522"/>
            <a:ext cx="6587067" cy="1528363"/>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Sites</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8" name="Rectangle 37"/>
          <p:cNvSpPr/>
          <p:nvPr/>
        </p:nvSpPr>
        <p:spPr bwMode="gray">
          <a:xfrm>
            <a:off x="2493327"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9" name="Rectangle 38"/>
          <p:cNvSpPr/>
          <p:nvPr/>
        </p:nvSpPr>
        <p:spPr bwMode="gray">
          <a:xfrm>
            <a:off x="4250051" y="3143425"/>
            <a:ext cx="5135353" cy="608978"/>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Single Page Apps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0" name="Rectangle 39"/>
          <p:cNvSpPr/>
          <p:nvPr/>
        </p:nvSpPr>
        <p:spPr bwMode="gray">
          <a:xfrm>
            <a:off x="4250052" y="3859945"/>
            <a:ext cx="3073615" cy="72941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MVC</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1" name="Rectangle 40"/>
          <p:cNvSpPr/>
          <p:nvPr/>
        </p:nvSpPr>
        <p:spPr bwMode="gray">
          <a:xfrm>
            <a:off x="7458490" y="3859945"/>
            <a:ext cx="1926916" cy="72941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2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 API</a:t>
            </a:r>
            <a:endParaRPr lang="en-US" sz="32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2" name="Rectangle 41"/>
          <p:cNvSpPr/>
          <p:nvPr/>
        </p:nvSpPr>
        <p:spPr bwMode="gray">
          <a:xfrm>
            <a:off x="9520230"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SignalR</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3" name="Rectangle 42"/>
          <p:cNvSpPr/>
          <p:nvPr/>
        </p:nvSpPr>
        <p:spPr bwMode="gray">
          <a:xfrm>
            <a:off x="7458491" y="1507523"/>
            <a:ext cx="3683642" cy="1528363"/>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Services</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Tree>
    <p:extLst>
      <p:ext uri="{BB962C8B-B14F-4D97-AF65-F5344CB8AC3E}">
        <p14:creationId xmlns:p14="http://schemas.microsoft.com/office/powerpoint/2010/main" val="2195419122"/>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2015 – 10K foot view</a:t>
            </a:r>
            <a:endParaRPr lang="en-US" dirty="0"/>
          </a:p>
        </p:txBody>
      </p:sp>
      <p:sp>
        <p:nvSpPr>
          <p:cNvPr id="4" name="Rectangle 3"/>
          <p:cNvSpPr/>
          <p:nvPr/>
        </p:nvSpPr>
        <p:spPr bwMode="auto">
          <a:xfrm>
            <a:off x="6509255" y="2834838"/>
            <a:ext cx="4612214" cy="1872296"/>
          </a:xfrm>
          <a:prstGeom prst="rect">
            <a:avLst/>
          </a:prstGeom>
          <a:solidFill>
            <a:schemeClr val="tx2">
              <a:lumMod val="75000"/>
            </a:schemeClr>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defTabSz="913688"/>
            <a:endParaRPr lang="en-US" sz="2800" dirty="0">
              <a:gradFill>
                <a:gsLst>
                  <a:gs pos="14679">
                    <a:srgbClr val="FFFFFF"/>
                  </a:gs>
                  <a:gs pos="38000">
                    <a:srgbClr val="FFFFFF"/>
                  </a:gs>
                </a:gsLst>
                <a:lin ang="5400000" scaled="1"/>
              </a:gradFill>
              <a:latin typeface="Segoe UI Light"/>
            </a:endParaRPr>
          </a:p>
        </p:txBody>
      </p:sp>
      <p:sp>
        <p:nvSpPr>
          <p:cNvPr id="5" name="Rectangle 4"/>
          <p:cNvSpPr/>
          <p:nvPr/>
        </p:nvSpPr>
        <p:spPr bwMode="auto">
          <a:xfrm>
            <a:off x="1214867" y="2296275"/>
            <a:ext cx="5239264" cy="2410858"/>
          </a:xfrm>
          <a:prstGeom prst="rect">
            <a:avLst/>
          </a:prstGeom>
          <a:solidFill>
            <a:schemeClr val="tx2">
              <a:lumMod val="75000"/>
            </a:schemeClr>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defTabSz="913688"/>
            <a:r>
              <a:rPr lang="en-US" sz="2800" dirty="0">
                <a:gradFill>
                  <a:gsLst>
                    <a:gs pos="14679">
                      <a:srgbClr val="FFFFFF"/>
                    </a:gs>
                    <a:gs pos="38000">
                      <a:srgbClr val="FFFFFF"/>
                    </a:gs>
                  </a:gsLst>
                  <a:lin ang="5400000" scaled="1"/>
                </a:gradFill>
                <a:latin typeface="Segoe UI Light"/>
              </a:rPr>
              <a:t>  </a:t>
            </a:r>
          </a:p>
        </p:txBody>
      </p:sp>
      <p:sp>
        <p:nvSpPr>
          <p:cNvPr id="6" name="Rectangle 5"/>
          <p:cNvSpPr/>
          <p:nvPr/>
        </p:nvSpPr>
        <p:spPr bwMode="auto">
          <a:xfrm>
            <a:off x="1214867" y="4786028"/>
            <a:ext cx="9918627" cy="1363794"/>
          </a:xfrm>
          <a:prstGeom prst="rect">
            <a:avLst/>
          </a:prstGeom>
          <a:solidFill>
            <a:srgbClr val="68217A"/>
          </a:solidFill>
          <a:ln w="25400" cap="flat" cmpd="sng" algn="ctr">
            <a:noFill/>
            <a:prstDash val="solid"/>
            <a:headEnd type="none" w="med" len="med"/>
            <a:tailEnd type="none" w="med" len="med"/>
          </a:ln>
          <a:effectLst/>
        </p:spPr>
        <p:txBody>
          <a:bodyPr vert="horz" wrap="square" lIns="731106" tIns="44772" rIns="89540" bIns="71631" numCol="1" rtlCol="0" anchor="t" anchorCtr="0" compatLnSpc="1">
            <a:prstTxWarp prst="textNoShape">
              <a:avLst/>
            </a:prstTxWarp>
          </a:bodyPr>
          <a:lstStyle/>
          <a:p>
            <a:pPr defTabSz="913511"/>
            <a:endParaRPr lang="en-US" sz="2400" dirty="0">
              <a:gradFill>
                <a:gsLst>
                  <a:gs pos="14679">
                    <a:srgbClr val="FFFFFF"/>
                  </a:gs>
                  <a:gs pos="38000">
                    <a:srgbClr val="FFFFFF"/>
                  </a:gs>
                </a:gsLst>
                <a:lin ang="5400000" scaled="1"/>
              </a:gradFill>
            </a:endParaRPr>
          </a:p>
        </p:txBody>
      </p:sp>
      <p:grpSp>
        <p:nvGrpSpPr>
          <p:cNvPr id="7" name="Group 6"/>
          <p:cNvGrpSpPr/>
          <p:nvPr/>
        </p:nvGrpSpPr>
        <p:grpSpPr>
          <a:xfrm>
            <a:off x="3432789" y="4894287"/>
            <a:ext cx="1592610" cy="972698"/>
            <a:chOff x="3622511" y="5393703"/>
            <a:chExt cx="1625236" cy="992626"/>
          </a:xfrm>
        </p:grpSpPr>
        <p:sp>
          <p:nvSpPr>
            <p:cNvPr id="8" name="Rectangle 7"/>
            <p:cNvSpPr/>
            <p:nvPr/>
          </p:nvSpPr>
          <p:spPr>
            <a:xfrm>
              <a:off x="3631208" y="5913635"/>
              <a:ext cx="1616539" cy="472694"/>
            </a:xfrm>
            <a:prstGeom prst="rect">
              <a:avLst/>
            </a:prstGeom>
          </p:spPr>
          <p:txBody>
            <a:bodyPr wrap="none">
              <a:spAutoFit/>
            </a:bodyPr>
            <a:lstStyle/>
            <a:p>
              <a:pPr marL="0" lvl="1" defTabSz="913511">
                <a:lnSpc>
                  <a:spcPct val="90000"/>
                </a:lnSpc>
                <a:spcAft>
                  <a:spcPts val="333"/>
                </a:spcAft>
                <a:defRPr/>
              </a:pPr>
              <a:r>
                <a:rPr lang="en-US" sz="1200" dirty="0">
                  <a:solidFill>
                    <a:srgbClr val="FFFFFF"/>
                  </a:solidFill>
                </a:rPr>
                <a:t>Next gen JIT (</a:t>
              </a:r>
              <a:r>
                <a:rPr lang="en-US" sz="1200" dirty="0" err="1">
                  <a:solidFill>
                    <a:srgbClr val="FFFFFF"/>
                  </a:solidFill>
                </a:rPr>
                <a:t>RyuJIT</a:t>
              </a:r>
              <a:r>
                <a:rPr lang="en-US" sz="1200" dirty="0">
                  <a:solidFill>
                    <a:srgbClr val="FFFFFF"/>
                  </a:solidFill>
                </a:rPr>
                <a:t>)</a:t>
              </a:r>
            </a:p>
            <a:p>
              <a:pPr marL="0" lvl="1" defTabSz="913511">
                <a:lnSpc>
                  <a:spcPct val="90000"/>
                </a:lnSpc>
                <a:spcAft>
                  <a:spcPts val="333"/>
                </a:spcAft>
                <a:defRPr/>
              </a:pPr>
              <a:r>
                <a:rPr lang="en-US" sz="1200" dirty="0">
                  <a:solidFill>
                    <a:srgbClr val="FFFFFF"/>
                  </a:solidFill>
                </a:rPr>
                <a:t>SIMD</a:t>
              </a:r>
              <a:endParaRPr lang="en-US" sz="1051" dirty="0">
                <a:solidFill>
                  <a:srgbClr val="FFFFFF"/>
                </a:solidFill>
              </a:endParaRPr>
            </a:p>
          </p:txBody>
        </p:sp>
        <p:sp>
          <p:nvSpPr>
            <p:cNvPr id="9" name="Rectangle 8"/>
            <p:cNvSpPr/>
            <p:nvPr/>
          </p:nvSpPr>
          <p:spPr>
            <a:xfrm>
              <a:off x="3622511" y="5393703"/>
              <a:ext cx="1468033" cy="555454"/>
            </a:xfrm>
            <a:prstGeom prst="rect">
              <a:avLst/>
            </a:prstGeom>
          </p:spPr>
          <p:txBody>
            <a:bodyPr wrap="square">
              <a:spAutoFit/>
            </a:bodyPr>
            <a:lstStyle/>
            <a:p>
              <a:pPr marL="0" lvl="1" defTabSz="913511">
                <a:lnSpc>
                  <a:spcPct val="90000"/>
                </a:lnSpc>
                <a:spcAft>
                  <a:spcPts val="333"/>
                </a:spcAft>
                <a:defRPr/>
              </a:pPr>
              <a:r>
                <a:rPr lang="en-US" sz="1600" b="1" dirty="0">
                  <a:solidFill>
                    <a:srgbClr val="FFFFFF"/>
                  </a:solidFill>
                </a:rPr>
                <a:t>Runtime Components</a:t>
              </a:r>
            </a:p>
          </p:txBody>
        </p:sp>
      </p:grpSp>
      <p:grpSp>
        <p:nvGrpSpPr>
          <p:cNvPr id="10" name="Group 9"/>
          <p:cNvGrpSpPr/>
          <p:nvPr/>
        </p:nvGrpSpPr>
        <p:grpSpPr>
          <a:xfrm>
            <a:off x="5893049" y="5049079"/>
            <a:ext cx="2342693" cy="797794"/>
            <a:chOff x="5954092" y="5572192"/>
            <a:chExt cx="2390686" cy="814132"/>
          </a:xfrm>
        </p:grpSpPr>
        <p:sp>
          <p:nvSpPr>
            <p:cNvPr id="11" name="Rectangle 10"/>
            <p:cNvSpPr/>
            <p:nvPr/>
          </p:nvSpPr>
          <p:spPr>
            <a:xfrm>
              <a:off x="5954092" y="5572192"/>
              <a:ext cx="1759619" cy="324831"/>
            </a:xfrm>
            <a:prstGeom prst="rect">
              <a:avLst/>
            </a:prstGeom>
          </p:spPr>
          <p:txBody>
            <a:bodyPr wrap="square">
              <a:spAutoFit/>
            </a:bodyPr>
            <a:lstStyle/>
            <a:p>
              <a:pPr marL="0" lvl="1" defTabSz="913511">
                <a:lnSpc>
                  <a:spcPct val="90000"/>
                </a:lnSpc>
                <a:spcAft>
                  <a:spcPts val="333"/>
                </a:spcAft>
                <a:defRPr/>
              </a:pPr>
              <a:r>
                <a:rPr lang="en-US" sz="1600" b="1" dirty="0">
                  <a:solidFill>
                    <a:srgbClr val="FFFFFF"/>
                  </a:solidFill>
                </a:rPr>
                <a:t>Compilers</a:t>
              </a:r>
            </a:p>
          </p:txBody>
        </p:sp>
        <p:sp>
          <p:nvSpPr>
            <p:cNvPr id="12" name="Rectangle 11"/>
            <p:cNvSpPr/>
            <p:nvPr/>
          </p:nvSpPr>
          <p:spPr>
            <a:xfrm>
              <a:off x="5954092" y="5913634"/>
              <a:ext cx="2390686" cy="472690"/>
            </a:xfrm>
            <a:prstGeom prst="rect">
              <a:avLst/>
            </a:prstGeom>
          </p:spPr>
          <p:txBody>
            <a:bodyPr wrap="none">
              <a:spAutoFit/>
            </a:bodyPr>
            <a:lstStyle/>
            <a:p>
              <a:pPr marL="0" lvl="1" defTabSz="913511">
                <a:lnSpc>
                  <a:spcPct val="90000"/>
                </a:lnSpc>
                <a:spcAft>
                  <a:spcPts val="333"/>
                </a:spcAft>
              </a:pPr>
              <a:r>
                <a:rPr lang="en-US" sz="1200" dirty="0">
                  <a:solidFill>
                    <a:srgbClr val="FFFFFF"/>
                  </a:solidFill>
                </a:rPr>
                <a:t>.NET Compiler Platform (Roslyn)</a:t>
              </a:r>
              <a:endParaRPr lang="en-US" sz="1051" dirty="0">
                <a:solidFill>
                  <a:srgbClr val="FFFFFF"/>
                </a:solidFill>
              </a:endParaRPr>
            </a:p>
            <a:p>
              <a:pPr marL="0" lvl="1" defTabSz="913511">
                <a:lnSpc>
                  <a:spcPct val="90000"/>
                </a:lnSpc>
                <a:spcAft>
                  <a:spcPts val="333"/>
                </a:spcAft>
              </a:pPr>
              <a:r>
                <a:rPr lang="en-US" sz="1200" dirty="0">
                  <a:solidFill>
                    <a:srgbClr val="FFFFFF"/>
                  </a:solidFill>
                </a:rPr>
                <a:t>Languages innovation</a:t>
              </a:r>
            </a:p>
          </p:txBody>
        </p:sp>
      </p:grpSp>
      <p:grpSp>
        <p:nvGrpSpPr>
          <p:cNvPr id="13" name="Group 12"/>
          <p:cNvGrpSpPr/>
          <p:nvPr/>
        </p:nvGrpSpPr>
        <p:grpSpPr>
          <a:xfrm>
            <a:off x="8881619" y="5031339"/>
            <a:ext cx="2322221" cy="829051"/>
            <a:chOff x="8627481" y="5540297"/>
            <a:chExt cx="2369794" cy="846033"/>
          </a:xfrm>
        </p:grpSpPr>
        <p:sp>
          <p:nvSpPr>
            <p:cNvPr id="14" name="Rectangle 13"/>
            <p:cNvSpPr/>
            <p:nvPr/>
          </p:nvSpPr>
          <p:spPr>
            <a:xfrm>
              <a:off x="8627481" y="5913638"/>
              <a:ext cx="2177502" cy="472692"/>
            </a:xfrm>
            <a:prstGeom prst="rect">
              <a:avLst/>
            </a:prstGeom>
          </p:spPr>
          <p:txBody>
            <a:bodyPr wrap="none">
              <a:spAutoFit/>
            </a:bodyPr>
            <a:lstStyle/>
            <a:p>
              <a:pPr marL="0" lvl="1" defTabSz="913511">
                <a:lnSpc>
                  <a:spcPct val="90000"/>
                </a:lnSpc>
                <a:spcAft>
                  <a:spcPts val="333"/>
                </a:spcAft>
                <a:defRPr/>
              </a:pPr>
              <a:r>
                <a:rPr lang="en-US" sz="1200" dirty="0">
                  <a:solidFill>
                    <a:srgbClr val="FFFFFF"/>
                  </a:solidFill>
                </a:rPr>
                <a:t>.NET Core 5 Libraries</a:t>
              </a:r>
            </a:p>
            <a:p>
              <a:pPr marL="0" lvl="1" defTabSz="913511">
                <a:lnSpc>
                  <a:spcPct val="90000"/>
                </a:lnSpc>
                <a:spcAft>
                  <a:spcPts val="333"/>
                </a:spcAft>
                <a:defRPr/>
              </a:pPr>
              <a:r>
                <a:rPr lang="en-US" sz="1200" dirty="0">
                  <a:solidFill>
                    <a:srgbClr val="FFFFFF"/>
                  </a:solidFill>
                </a:rPr>
                <a:t>.NET Framework 4.6 Libraries</a:t>
              </a:r>
            </a:p>
          </p:txBody>
        </p:sp>
        <p:sp>
          <p:nvSpPr>
            <p:cNvPr id="15" name="Rectangle 14"/>
            <p:cNvSpPr/>
            <p:nvPr/>
          </p:nvSpPr>
          <p:spPr>
            <a:xfrm>
              <a:off x="8627482" y="5540297"/>
              <a:ext cx="2369793" cy="324832"/>
            </a:xfrm>
            <a:prstGeom prst="rect">
              <a:avLst/>
            </a:prstGeom>
          </p:spPr>
          <p:txBody>
            <a:bodyPr wrap="square">
              <a:spAutoFit/>
            </a:bodyPr>
            <a:lstStyle/>
            <a:p>
              <a:pPr marL="0" lvl="1" defTabSz="913511">
                <a:lnSpc>
                  <a:spcPct val="90000"/>
                </a:lnSpc>
                <a:spcAft>
                  <a:spcPts val="333"/>
                </a:spcAft>
                <a:defRPr/>
              </a:pPr>
              <a:r>
                <a:rPr lang="en-US" sz="1600" b="1" dirty="0">
                  <a:solidFill>
                    <a:srgbClr val="FFFFFF"/>
                  </a:solidFill>
                </a:rPr>
                <a:t>NuGet packages</a:t>
              </a:r>
            </a:p>
          </p:txBody>
        </p:sp>
      </p:grpSp>
      <p:grpSp>
        <p:nvGrpSpPr>
          <p:cNvPr id="16" name="Group 15"/>
          <p:cNvGrpSpPr/>
          <p:nvPr/>
        </p:nvGrpSpPr>
        <p:grpSpPr>
          <a:xfrm>
            <a:off x="2753368" y="5279355"/>
            <a:ext cx="617596" cy="504753"/>
            <a:chOff x="9061629" y="5706715"/>
            <a:chExt cx="380421" cy="310912"/>
          </a:xfrm>
        </p:grpSpPr>
        <p:sp>
          <p:nvSpPr>
            <p:cNvPr id="17"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7" tIns="45695" rIns="91387" bIns="45695" numCol="1" anchor="t" anchorCtr="0" compatLnSpc="1">
              <a:prstTxWarp prst="textNoShape">
                <a:avLst/>
              </a:prstTxWarp>
            </a:bodyPr>
            <a:lstStyle/>
            <a:p>
              <a:pPr defTabSz="931871"/>
              <a:endParaRPr lang="en-US" sz="1600">
                <a:gradFill>
                  <a:gsLst>
                    <a:gs pos="14679">
                      <a:srgbClr val="FFFFFF"/>
                    </a:gs>
                    <a:gs pos="38000">
                      <a:srgbClr val="FFFFFF"/>
                    </a:gs>
                  </a:gsLst>
                  <a:lin ang="5400000" scaled="1"/>
                </a:gradFill>
              </a:endParaRPr>
            </a:p>
          </p:txBody>
        </p:sp>
        <p:sp>
          <p:nvSpPr>
            <p:cNvPr id="18"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7" tIns="45695" rIns="91387" bIns="45695" numCol="1" anchor="t" anchorCtr="0" compatLnSpc="1">
              <a:prstTxWarp prst="textNoShape">
                <a:avLst/>
              </a:prstTxWarp>
            </a:bodyPr>
            <a:lstStyle/>
            <a:p>
              <a:pPr defTabSz="931871"/>
              <a:endParaRPr lang="en-US" sz="1600">
                <a:gradFill>
                  <a:gsLst>
                    <a:gs pos="14679">
                      <a:srgbClr val="FFFFFF"/>
                    </a:gs>
                    <a:gs pos="38000">
                      <a:srgbClr val="FFFFFF"/>
                    </a:gs>
                  </a:gsLst>
                  <a:lin ang="5400000" scaled="1"/>
                </a:gradFill>
              </a:endParaRPr>
            </a:p>
          </p:txBody>
        </p:sp>
        <p:sp>
          <p:nvSpPr>
            <p:cNvPr id="19"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7" tIns="45695" rIns="91387" bIns="45695" numCol="1" anchor="t" anchorCtr="0" compatLnSpc="1">
              <a:prstTxWarp prst="textNoShape">
                <a:avLst/>
              </a:prstTxWarp>
            </a:bodyPr>
            <a:lstStyle/>
            <a:p>
              <a:pPr defTabSz="931871"/>
              <a:endParaRPr lang="en-US" sz="1600">
                <a:gradFill>
                  <a:gsLst>
                    <a:gs pos="14679">
                      <a:srgbClr val="FFFFFF"/>
                    </a:gs>
                    <a:gs pos="38000">
                      <a:srgbClr val="FFFFFF"/>
                    </a:gs>
                  </a:gsLst>
                  <a:lin ang="5400000" scaled="1"/>
                </a:gradFill>
              </a:endParaRPr>
            </a:p>
          </p:txBody>
        </p:sp>
      </p:grpSp>
      <p:sp>
        <p:nvSpPr>
          <p:cNvPr id="20" name="Rectangle 19"/>
          <p:cNvSpPr/>
          <p:nvPr/>
        </p:nvSpPr>
        <p:spPr>
          <a:xfrm>
            <a:off x="1280604" y="4793864"/>
            <a:ext cx="1492504" cy="468972"/>
          </a:xfrm>
          <a:prstGeom prst="rect">
            <a:avLst/>
          </a:prstGeom>
        </p:spPr>
        <p:txBody>
          <a:bodyPr wrap="none">
            <a:spAutoFit/>
          </a:bodyPr>
          <a:lstStyle/>
          <a:p>
            <a:pPr defTabSz="913511"/>
            <a:r>
              <a:rPr lang="en-US" sz="2400" dirty="0">
                <a:gradFill>
                  <a:gsLst>
                    <a:gs pos="14679">
                      <a:srgbClr val="FFFFFF"/>
                    </a:gs>
                    <a:gs pos="38000">
                      <a:srgbClr val="FFFFFF"/>
                    </a:gs>
                  </a:gsLst>
                  <a:lin ang="5400000" scaled="1"/>
                </a:gradFill>
                <a:latin typeface="Segoe UI Semibold" panose="020B0702040204020203" pitchFamily="34" charset="0"/>
                <a:cs typeface="Segoe UI Semibold" panose="020B0702040204020203" pitchFamily="34" charset="0"/>
              </a:rPr>
              <a:t>Common</a:t>
            </a:r>
          </a:p>
        </p:txBody>
      </p:sp>
      <p:sp>
        <p:nvSpPr>
          <p:cNvPr id="21" name="Freeform 25"/>
          <p:cNvSpPr>
            <a:spLocks noEditPoints="1"/>
          </p:cNvSpPr>
          <p:nvPr/>
        </p:nvSpPr>
        <p:spPr bwMode="black">
          <a:xfrm>
            <a:off x="8317024" y="5360987"/>
            <a:ext cx="489573" cy="454444"/>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70" tIns="41135" rIns="82270" bIns="41135" numCol="1" anchor="t" anchorCtr="0" compatLnSpc="1">
            <a:prstTxWarp prst="textNoShape">
              <a:avLst/>
            </a:prstTxWarp>
          </a:bodyPr>
          <a:lstStyle/>
          <a:p>
            <a:pPr defTabSz="913990"/>
            <a:endParaRPr lang="en-US" sz="1600">
              <a:solidFill>
                <a:prstClr val="black"/>
              </a:solidFill>
            </a:endParaRPr>
          </a:p>
        </p:txBody>
      </p:sp>
      <p:sp>
        <p:nvSpPr>
          <p:cNvPr id="22" name="Freeform 84"/>
          <p:cNvSpPr>
            <a:spLocks noEditPoints="1"/>
          </p:cNvSpPr>
          <p:nvPr/>
        </p:nvSpPr>
        <p:spPr bwMode="black">
          <a:xfrm>
            <a:off x="5417184" y="5295436"/>
            <a:ext cx="401413" cy="479856"/>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82270" tIns="41135" rIns="82270" bIns="41135" numCol="1" anchor="t" anchorCtr="0" compatLnSpc="1">
            <a:prstTxWarp prst="textNoShape">
              <a:avLst/>
            </a:prstTxWarp>
          </a:bodyPr>
          <a:lstStyle/>
          <a:p>
            <a:pPr defTabSz="913990"/>
            <a:endParaRPr lang="en-US" sz="1600">
              <a:solidFill>
                <a:prstClr val="black"/>
              </a:solidFill>
            </a:endParaRPr>
          </a:p>
        </p:txBody>
      </p:sp>
      <p:sp>
        <p:nvSpPr>
          <p:cNvPr id="23" name="TextBox 22"/>
          <p:cNvSpPr txBox="1"/>
          <p:nvPr/>
        </p:nvSpPr>
        <p:spPr>
          <a:xfrm>
            <a:off x="1280603" y="2826360"/>
            <a:ext cx="5173526" cy="531737"/>
          </a:xfrm>
          <a:prstGeom prst="rect">
            <a:avLst/>
          </a:prstGeom>
          <a:noFill/>
        </p:spPr>
        <p:txBody>
          <a:bodyPr wrap="square" rtlCol="0">
            <a:spAutoFit/>
          </a:bodyPr>
          <a:lstStyle/>
          <a:p>
            <a:pPr algn="ctr" defTabSz="913990"/>
            <a:r>
              <a:rPr lang="en-US" sz="2800" b="1" dirty="0">
                <a:solidFill>
                  <a:srgbClr val="FFFFFF"/>
                </a:solidFill>
                <a:latin typeface="Segoe UI Semibold" panose="020B0702040204020203" pitchFamily="34" charset="0"/>
                <a:cs typeface="Segoe UI Semibold" panose="020B0702040204020203" pitchFamily="34" charset="0"/>
              </a:rPr>
              <a:t>.NET Framework 4.6 </a:t>
            </a:r>
          </a:p>
        </p:txBody>
      </p:sp>
      <p:sp>
        <p:nvSpPr>
          <p:cNvPr id="24" name="TextBox 23"/>
          <p:cNvSpPr txBox="1"/>
          <p:nvPr/>
        </p:nvSpPr>
        <p:spPr>
          <a:xfrm>
            <a:off x="6592653" y="2838035"/>
            <a:ext cx="4424508" cy="531737"/>
          </a:xfrm>
          <a:prstGeom prst="rect">
            <a:avLst/>
          </a:prstGeom>
          <a:noFill/>
        </p:spPr>
        <p:txBody>
          <a:bodyPr wrap="square" rtlCol="0">
            <a:spAutoFit/>
          </a:bodyPr>
          <a:lstStyle/>
          <a:p>
            <a:pPr algn="ctr" defTabSz="913990"/>
            <a:r>
              <a:rPr lang="en-US" sz="2800" b="1" dirty="0">
                <a:solidFill>
                  <a:srgbClr val="FFFFFF"/>
                </a:solidFill>
                <a:latin typeface="Segoe UI Semibold" panose="020B0702040204020203" pitchFamily="34" charset="0"/>
                <a:cs typeface="Segoe UI Semibold" panose="020B0702040204020203" pitchFamily="34" charset="0"/>
              </a:rPr>
              <a:t>.NET </a:t>
            </a:r>
            <a:r>
              <a:rPr lang="en-US" sz="2800" dirty="0">
                <a:solidFill>
                  <a:srgbClr val="FFFFFF"/>
                </a:solidFill>
                <a:latin typeface="Segoe UI Semibold" panose="020B0702040204020203" pitchFamily="34" charset="0"/>
                <a:cs typeface="Segoe UI Semibold" panose="020B0702040204020203" pitchFamily="34" charset="0"/>
              </a:rPr>
              <a:t>Core 5</a:t>
            </a:r>
            <a:r>
              <a:rPr lang="en-US" sz="2800" b="1" dirty="0">
                <a:solidFill>
                  <a:srgbClr val="FFFFFF"/>
                </a:solidFill>
                <a:latin typeface="Segoe UI Semibold" panose="020B0702040204020203" pitchFamily="34" charset="0"/>
                <a:cs typeface="Segoe UI Semibold" panose="020B0702040204020203" pitchFamily="34" charset="0"/>
              </a:rPr>
              <a:t> </a:t>
            </a:r>
          </a:p>
        </p:txBody>
      </p:sp>
      <p:pic>
        <p:nvPicPr>
          <p:cNvPr id="25" name="Picture 24"/>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779289" y="4001291"/>
            <a:ext cx="382157" cy="449931"/>
          </a:xfrm>
          <a:prstGeom prst="rect">
            <a:avLst/>
          </a:prstGeom>
        </p:spPr>
      </p:pic>
      <p:pic>
        <p:nvPicPr>
          <p:cNvPr id="26" name="Picture 2" descr="http://files.softicons.com/download/system-icons/windows-8-metro-icons-by-dakirby309/png/512x512/Folders%20&amp;%20OS/Linux.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644949" y="3997701"/>
            <a:ext cx="510157" cy="50084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7304080" y="3957558"/>
            <a:ext cx="546044" cy="55456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3779501" y="3957558"/>
            <a:ext cx="546044" cy="554567"/>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p:cNvSpPr/>
          <p:nvPr/>
        </p:nvSpPr>
        <p:spPr>
          <a:xfrm>
            <a:off x="1602661" y="3334546"/>
            <a:ext cx="4817610" cy="584436"/>
          </a:xfrm>
          <a:prstGeom prst="rect">
            <a:avLst/>
          </a:prstGeom>
        </p:spPr>
        <p:txBody>
          <a:bodyPr wrap="square">
            <a:spAutoFit/>
          </a:bodyPr>
          <a:lstStyle/>
          <a:p>
            <a:pPr algn="ctr" defTabSz="913736"/>
            <a:r>
              <a:rPr lang="en-US" sz="1567" i="1" dirty="0">
                <a:solidFill>
                  <a:srgbClr val="FFFFFF"/>
                </a:solidFill>
              </a:rPr>
              <a:t>Full .NET Framework for any scenario and </a:t>
            </a:r>
          </a:p>
          <a:p>
            <a:pPr algn="ctr" defTabSz="913736"/>
            <a:r>
              <a:rPr lang="en-US" sz="1567" i="1" dirty="0">
                <a:solidFill>
                  <a:srgbClr val="FFFFFF"/>
                </a:solidFill>
              </a:rPr>
              <a:t>library support on Windows</a:t>
            </a:r>
          </a:p>
        </p:txBody>
      </p:sp>
      <p:sp>
        <p:nvSpPr>
          <p:cNvPr id="30" name="Rectangle 29"/>
          <p:cNvSpPr/>
          <p:nvPr/>
        </p:nvSpPr>
        <p:spPr>
          <a:xfrm>
            <a:off x="6672974" y="3283333"/>
            <a:ext cx="4276112" cy="584436"/>
          </a:xfrm>
          <a:prstGeom prst="rect">
            <a:avLst/>
          </a:prstGeom>
        </p:spPr>
        <p:txBody>
          <a:bodyPr wrap="square">
            <a:spAutoFit/>
          </a:bodyPr>
          <a:lstStyle/>
          <a:p>
            <a:pPr algn="ctr" defTabSz="913736"/>
            <a:r>
              <a:rPr lang="en-US" sz="1567" i="1" dirty="0">
                <a:solidFill>
                  <a:srgbClr val="FFFFFF"/>
                </a:solidFill>
              </a:rPr>
              <a:t>Modular libraries &amp; runtime optimized for server and cloud workloads</a:t>
            </a:r>
          </a:p>
        </p:txBody>
      </p:sp>
      <p:sp>
        <p:nvSpPr>
          <p:cNvPr id="31" name="Rectangle 30"/>
          <p:cNvSpPr/>
          <p:nvPr/>
        </p:nvSpPr>
        <p:spPr bwMode="auto">
          <a:xfrm>
            <a:off x="1214867" y="1496886"/>
            <a:ext cx="1296917" cy="7629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WPF</a:t>
            </a:r>
          </a:p>
        </p:txBody>
      </p:sp>
      <p:sp>
        <p:nvSpPr>
          <p:cNvPr id="32" name="Rectangle 31"/>
          <p:cNvSpPr/>
          <p:nvPr/>
        </p:nvSpPr>
        <p:spPr bwMode="auto">
          <a:xfrm>
            <a:off x="4074576" y="1487022"/>
            <a:ext cx="2379555" cy="77285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ASP.NET (4 &amp; 5)</a:t>
            </a:r>
          </a:p>
        </p:txBody>
      </p:sp>
      <p:sp>
        <p:nvSpPr>
          <p:cNvPr id="33" name="Rectangle 32"/>
          <p:cNvSpPr/>
          <p:nvPr/>
        </p:nvSpPr>
        <p:spPr bwMode="auto">
          <a:xfrm>
            <a:off x="2538342" y="1496886"/>
            <a:ext cx="1509672" cy="7629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Windows Forms</a:t>
            </a:r>
          </a:p>
        </p:txBody>
      </p:sp>
      <p:sp>
        <p:nvSpPr>
          <p:cNvPr id="34" name="Rectangle 33"/>
          <p:cNvSpPr/>
          <p:nvPr/>
        </p:nvSpPr>
        <p:spPr bwMode="auto">
          <a:xfrm>
            <a:off x="6509252" y="1487022"/>
            <a:ext cx="2321970" cy="77285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ASP.NET 5</a:t>
            </a:r>
          </a:p>
        </p:txBody>
      </p:sp>
      <p:sp>
        <p:nvSpPr>
          <p:cNvPr id="35" name="Rectangle 34"/>
          <p:cNvSpPr/>
          <p:nvPr/>
        </p:nvSpPr>
        <p:spPr bwMode="auto">
          <a:xfrm>
            <a:off x="8881622" y="1487023"/>
            <a:ext cx="2239847" cy="772856"/>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Universal Windows Apps</a:t>
            </a:r>
          </a:p>
        </p:txBody>
      </p:sp>
      <p:sp>
        <p:nvSpPr>
          <p:cNvPr id="36" name="Rectangle 35"/>
          <p:cNvSpPr/>
          <p:nvPr/>
        </p:nvSpPr>
        <p:spPr bwMode="auto">
          <a:xfrm>
            <a:off x="6509252" y="2296275"/>
            <a:ext cx="2321970" cy="494381"/>
          </a:xfrm>
          <a:prstGeom prst="rect">
            <a:avLst/>
          </a:prstGeom>
          <a:solidFill>
            <a:schemeClr val="tx2">
              <a:lumMod val="75000"/>
            </a:schemeClr>
          </a:solidFill>
          <a:ln w="25400" cap="flat" cmpd="sng" algn="ctr">
            <a:noFill/>
            <a:prstDash val="solid"/>
            <a:headEnd type="none" w="med" len="med"/>
            <a:tailEnd type="none" w="med" len="med"/>
          </a:ln>
          <a:effectLst/>
        </p:spPr>
        <p:txBody>
          <a:bodyPr vert="horz" wrap="square" lIns="731106" tIns="44772" rIns="89540" bIns="71631" numCol="1" rtlCol="0" anchor="t" anchorCtr="0" compatLnSpc="1">
            <a:prstTxWarp prst="textNoShape">
              <a:avLst/>
            </a:prstTxWarp>
          </a:bodyPr>
          <a:lstStyle/>
          <a:p>
            <a:pPr defTabSz="913511"/>
            <a:r>
              <a:rPr lang="en-US" sz="1961" dirty="0">
                <a:gradFill>
                  <a:gsLst>
                    <a:gs pos="14679">
                      <a:srgbClr val="FFFFFF"/>
                    </a:gs>
                    <a:gs pos="38000">
                      <a:srgbClr val="FFFFFF"/>
                    </a:gs>
                  </a:gsLst>
                  <a:lin ang="5400000" scaled="1"/>
                </a:gradFill>
              </a:rPr>
              <a:t>Core CLR</a:t>
            </a:r>
          </a:p>
        </p:txBody>
      </p:sp>
      <p:sp>
        <p:nvSpPr>
          <p:cNvPr id="37" name="Rectangle 36"/>
          <p:cNvSpPr/>
          <p:nvPr/>
        </p:nvSpPr>
        <p:spPr bwMode="auto">
          <a:xfrm>
            <a:off x="8881620" y="2305886"/>
            <a:ext cx="2239848" cy="484769"/>
          </a:xfrm>
          <a:prstGeom prst="rect">
            <a:avLst/>
          </a:prstGeom>
          <a:solidFill>
            <a:schemeClr val="tx2">
              <a:lumMod val="75000"/>
            </a:schemeClr>
          </a:solidFill>
          <a:ln w="25400" cap="flat" cmpd="sng" algn="ctr">
            <a:noFill/>
            <a:prstDash val="solid"/>
            <a:headEnd type="none" w="med" len="med"/>
            <a:tailEnd type="none" w="med" len="med"/>
          </a:ln>
          <a:effectLst/>
        </p:spPr>
        <p:txBody>
          <a:bodyPr vert="horz" wrap="square" lIns="731106" tIns="44772" rIns="89540" bIns="71631" numCol="1" rtlCol="0" anchor="t" anchorCtr="0" compatLnSpc="1">
            <a:prstTxWarp prst="textNoShape">
              <a:avLst/>
            </a:prstTxWarp>
          </a:bodyPr>
          <a:lstStyle/>
          <a:p>
            <a:pPr defTabSz="913511"/>
            <a:r>
              <a:rPr lang="en-US" sz="1961" dirty="0">
                <a:gradFill>
                  <a:gsLst>
                    <a:gs pos="14679">
                      <a:srgbClr val="FFFFFF"/>
                    </a:gs>
                    <a:gs pos="38000">
                      <a:srgbClr val="FFFFFF"/>
                    </a:gs>
                  </a:gsLst>
                  <a:lin ang="5400000" scaled="1"/>
                </a:gradFill>
              </a:rPr>
              <a:t>.Net Native</a:t>
            </a:r>
          </a:p>
        </p:txBody>
      </p:sp>
      <p:pic>
        <p:nvPicPr>
          <p:cNvPr id="38"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9155107" y="2368043"/>
            <a:ext cx="345453" cy="350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833939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70983" y="639849"/>
            <a:ext cx="11080750" cy="900112"/>
          </a:xfrm>
        </p:spPr>
        <p:txBody>
          <a:bodyPr/>
          <a:lstStyle/>
          <a:p>
            <a:r>
              <a:rPr lang="en-US" dirty="0">
                <a:solidFill>
                  <a:srgbClr val="E7F2FC"/>
                </a:solidFill>
              </a:rPr>
              <a:t>ASP.NET 2015 in a Nutshell</a:t>
            </a:r>
          </a:p>
        </p:txBody>
      </p:sp>
      <p:sp>
        <p:nvSpPr>
          <p:cNvPr id="4" name="Rectangle 3"/>
          <p:cNvSpPr/>
          <p:nvPr/>
        </p:nvSpPr>
        <p:spPr bwMode="auto">
          <a:xfrm>
            <a:off x="6381297" y="4422560"/>
            <a:ext cx="4521548" cy="1835491"/>
          </a:xfrm>
          <a:prstGeom prst="rect">
            <a:avLst/>
          </a:prstGeom>
          <a:solidFill>
            <a:srgbClr val="3C454F"/>
          </a:solidFill>
          <a:ln w="25400" cap="flat" cmpd="sng" algn="ctr">
            <a:noFill/>
            <a:prstDash val="solid"/>
            <a:headEnd type="none" w="med" len="med"/>
            <a:tailEnd type="none" w="med" len="med"/>
          </a:ln>
          <a:effectLst/>
        </p:spPr>
        <p:txBody>
          <a:bodyPr vert="horz" wrap="square" lIns="716836" tIns="268814" rIns="87839" bIns="87843" numCol="1" rtlCol="0" anchor="t" anchorCtr="0" compatLnSpc="1">
            <a:prstTxWarp prst="textNoShape">
              <a:avLst/>
            </a:prstTxWarp>
          </a:bodyPr>
          <a:lstStyle/>
          <a:p>
            <a:pPr defTabSz="895688"/>
            <a:endParaRPr lang="en-US" sz="2745" dirty="0">
              <a:gradFill>
                <a:gsLst>
                  <a:gs pos="14679">
                    <a:srgbClr val="FFFFFF"/>
                  </a:gs>
                  <a:gs pos="38000">
                    <a:srgbClr val="FFFFFF"/>
                  </a:gs>
                </a:gsLst>
                <a:lin ang="5400000" scaled="1"/>
              </a:gradFill>
              <a:latin typeface="Segoe UI Light"/>
            </a:endParaRPr>
          </a:p>
        </p:txBody>
      </p:sp>
      <p:sp>
        <p:nvSpPr>
          <p:cNvPr id="5" name="Rectangle 4"/>
          <p:cNvSpPr/>
          <p:nvPr/>
        </p:nvSpPr>
        <p:spPr bwMode="auto">
          <a:xfrm>
            <a:off x="1190986" y="3894584"/>
            <a:ext cx="5136271" cy="2363466"/>
          </a:xfrm>
          <a:prstGeom prst="rect">
            <a:avLst/>
          </a:prstGeom>
          <a:solidFill>
            <a:srgbClr val="3C454F"/>
          </a:solidFill>
          <a:ln w="25400" cap="flat" cmpd="sng" algn="ctr">
            <a:noFill/>
            <a:prstDash val="solid"/>
            <a:headEnd type="none" w="med" len="med"/>
            <a:tailEnd type="none" w="med" len="med"/>
          </a:ln>
          <a:effectLst/>
        </p:spPr>
        <p:txBody>
          <a:bodyPr vert="horz" wrap="square" lIns="716836" tIns="268814" rIns="87839" bIns="87843" numCol="1" rtlCol="0" anchor="t" anchorCtr="0" compatLnSpc="1">
            <a:prstTxWarp prst="textNoShape">
              <a:avLst/>
            </a:prstTxWarp>
          </a:bodyPr>
          <a:lstStyle/>
          <a:p>
            <a:pPr defTabSz="895688"/>
            <a:r>
              <a:rPr lang="en-US" sz="2745" dirty="0">
                <a:gradFill>
                  <a:gsLst>
                    <a:gs pos="14679">
                      <a:srgbClr val="FFFFFF"/>
                    </a:gs>
                    <a:gs pos="38000">
                      <a:srgbClr val="FFFFFF"/>
                    </a:gs>
                  </a:gsLst>
                  <a:lin ang="5400000" scaled="1"/>
                </a:gradFill>
                <a:latin typeface="Segoe UI Light"/>
              </a:rPr>
              <a:t>  </a:t>
            </a:r>
          </a:p>
        </p:txBody>
      </p:sp>
      <p:sp>
        <p:nvSpPr>
          <p:cNvPr id="6" name="TextBox 5"/>
          <p:cNvSpPr txBox="1"/>
          <p:nvPr/>
        </p:nvSpPr>
        <p:spPr>
          <a:xfrm>
            <a:off x="1255430" y="4414249"/>
            <a:ext cx="5071825" cy="521284"/>
          </a:xfrm>
          <a:prstGeom prst="rect">
            <a:avLst/>
          </a:prstGeom>
          <a:solidFill>
            <a:srgbClr val="3C454F"/>
          </a:solidFill>
        </p:spPr>
        <p:txBody>
          <a:bodyPr wrap="square" rtlCol="0">
            <a:spAutoFit/>
          </a:bodyPr>
          <a:lstStyle/>
          <a:p>
            <a:pPr algn="ctr" defTabSz="895984"/>
            <a:r>
              <a:rPr lang="en-US" sz="2745" b="1" dirty="0">
                <a:solidFill>
                  <a:srgbClr val="FFFFFF"/>
                </a:solidFill>
                <a:latin typeface="Segoe UI Semibold" panose="020B0702040204020203" pitchFamily="34" charset="0"/>
                <a:cs typeface="Segoe UI Semibold" panose="020B0702040204020203" pitchFamily="34" charset="0"/>
              </a:rPr>
              <a:t>.NET Framework 4.6 </a:t>
            </a:r>
          </a:p>
        </p:txBody>
      </p:sp>
      <p:sp>
        <p:nvSpPr>
          <p:cNvPr id="7" name="TextBox 6"/>
          <p:cNvSpPr txBox="1"/>
          <p:nvPr/>
        </p:nvSpPr>
        <p:spPr>
          <a:xfrm>
            <a:off x="6463056" y="4425695"/>
            <a:ext cx="4337531" cy="521284"/>
          </a:xfrm>
          <a:prstGeom prst="rect">
            <a:avLst/>
          </a:prstGeom>
          <a:solidFill>
            <a:srgbClr val="3C454F"/>
          </a:solidFill>
        </p:spPr>
        <p:txBody>
          <a:bodyPr wrap="square" rtlCol="0">
            <a:spAutoFit/>
          </a:bodyPr>
          <a:lstStyle/>
          <a:p>
            <a:pPr algn="ctr" defTabSz="895984"/>
            <a:r>
              <a:rPr lang="en-US" sz="2745" b="1" dirty="0">
                <a:solidFill>
                  <a:srgbClr val="FFFFFF"/>
                </a:solidFill>
                <a:latin typeface="Segoe UI Semibold" panose="020B0702040204020203" pitchFamily="34" charset="0"/>
                <a:cs typeface="Segoe UI Semibold" panose="020B0702040204020203" pitchFamily="34" charset="0"/>
              </a:rPr>
              <a:t>.NET </a:t>
            </a:r>
            <a:r>
              <a:rPr lang="en-US" sz="2745" dirty="0">
                <a:solidFill>
                  <a:srgbClr val="FFFFFF"/>
                </a:solidFill>
                <a:latin typeface="Segoe UI Semibold" panose="020B0702040204020203" pitchFamily="34" charset="0"/>
                <a:cs typeface="Segoe UI Semibold" panose="020B0702040204020203" pitchFamily="34" charset="0"/>
              </a:rPr>
              <a:t>Core 5</a:t>
            </a:r>
            <a:r>
              <a:rPr lang="en-US" sz="2745" b="1" dirty="0">
                <a:solidFill>
                  <a:srgbClr val="FFFFFF"/>
                </a:solidFill>
                <a:latin typeface="Segoe UI Semibold" panose="020B0702040204020203" pitchFamily="34" charset="0"/>
                <a:cs typeface="Segoe UI Semibold" panose="020B0702040204020203" pitchFamily="34" charset="0"/>
              </a:rPr>
              <a:t> </a:t>
            </a:r>
          </a:p>
        </p:txBody>
      </p:sp>
      <p:pic>
        <p:nvPicPr>
          <p:cNvPr id="8" name="Picture 7"/>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587049" y="5566084"/>
            <a:ext cx="374645" cy="441086"/>
          </a:xfrm>
          <a:prstGeom prst="rect">
            <a:avLst/>
          </a:prstGeom>
          <a:solidFill>
            <a:srgbClr val="3C454F"/>
          </a:solidFill>
        </p:spPr>
      </p:pic>
      <p:pic>
        <p:nvPicPr>
          <p:cNvPr id="9" name="Picture 2" descr="http://files.softicons.com/download/system-icons/windows-8-metro-icons-by-dakirby309/png/512x512/Folders%20&amp;%20OS/Linux.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475009" y="5562564"/>
            <a:ext cx="500128" cy="491001"/>
          </a:xfrm>
          <a:prstGeom prst="rect">
            <a:avLst/>
          </a:prstGeom>
          <a:solidFill>
            <a:srgbClr val="3C454F"/>
          </a:solidFill>
          <a:extLst/>
        </p:spPr>
      </p:pic>
      <p:pic>
        <p:nvPicPr>
          <p:cNvPr id="10"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7160498" y="5523210"/>
            <a:ext cx="535310" cy="543665"/>
          </a:xfrm>
          <a:prstGeom prst="rect">
            <a:avLst/>
          </a:prstGeom>
          <a:solidFill>
            <a:srgbClr val="3C454F"/>
          </a:solidFill>
          <a:extLst/>
        </p:spPr>
      </p:pic>
      <p:pic>
        <p:nvPicPr>
          <p:cNvPr id="11"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3705204" y="5523210"/>
            <a:ext cx="535310" cy="543665"/>
          </a:xfrm>
          <a:prstGeom prst="rect">
            <a:avLst/>
          </a:prstGeom>
          <a:solidFill>
            <a:srgbClr val="3C454F"/>
          </a:solidFill>
          <a:extLst/>
        </p:spPr>
      </p:pic>
      <p:sp>
        <p:nvSpPr>
          <p:cNvPr id="12" name="Rectangle 11"/>
          <p:cNvSpPr/>
          <p:nvPr/>
        </p:nvSpPr>
        <p:spPr>
          <a:xfrm>
            <a:off x="1571156" y="4912445"/>
            <a:ext cx="4722906" cy="572947"/>
          </a:xfrm>
          <a:prstGeom prst="rect">
            <a:avLst/>
          </a:prstGeom>
          <a:solidFill>
            <a:srgbClr val="3C454F"/>
          </a:solidFill>
        </p:spPr>
        <p:txBody>
          <a:bodyPr wrap="square">
            <a:spAutoFit/>
          </a:bodyPr>
          <a:lstStyle/>
          <a:p>
            <a:pPr algn="ctr" defTabSz="895735"/>
            <a:r>
              <a:rPr lang="en-US" sz="1536" i="1" dirty="0">
                <a:solidFill>
                  <a:srgbClr val="FFFFFF"/>
                </a:solidFill>
              </a:rPr>
              <a:t>Full .NET Framework for any scenario and </a:t>
            </a:r>
          </a:p>
          <a:p>
            <a:pPr algn="ctr" defTabSz="895735"/>
            <a:r>
              <a:rPr lang="en-US" sz="1536" i="1" dirty="0">
                <a:solidFill>
                  <a:srgbClr val="FFFFFF"/>
                </a:solidFill>
              </a:rPr>
              <a:t>library support on Windows</a:t>
            </a:r>
          </a:p>
        </p:txBody>
      </p:sp>
      <p:sp>
        <p:nvSpPr>
          <p:cNvPr id="13" name="Rectangle 12"/>
          <p:cNvSpPr/>
          <p:nvPr/>
        </p:nvSpPr>
        <p:spPr>
          <a:xfrm>
            <a:off x="6541798" y="4862239"/>
            <a:ext cx="4192053" cy="572947"/>
          </a:xfrm>
          <a:prstGeom prst="rect">
            <a:avLst/>
          </a:prstGeom>
          <a:solidFill>
            <a:srgbClr val="3C454F"/>
          </a:solidFill>
        </p:spPr>
        <p:txBody>
          <a:bodyPr wrap="square">
            <a:spAutoFit/>
          </a:bodyPr>
          <a:lstStyle/>
          <a:p>
            <a:pPr algn="ctr" defTabSz="895735"/>
            <a:r>
              <a:rPr lang="en-US" sz="1536" i="1" dirty="0">
                <a:solidFill>
                  <a:srgbClr val="FFFFFF"/>
                </a:solidFill>
              </a:rPr>
              <a:t>Modular libraries &amp; runtime optimized for server and cloud workloads</a:t>
            </a:r>
          </a:p>
        </p:txBody>
      </p:sp>
      <p:sp>
        <p:nvSpPr>
          <p:cNvPr id="14" name="Rectangle 13"/>
          <p:cNvSpPr/>
          <p:nvPr/>
        </p:nvSpPr>
        <p:spPr bwMode="auto">
          <a:xfrm>
            <a:off x="1190986" y="3344725"/>
            <a:ext cx="3888755" cy="504671"/>
          </a:xfrm>
          <a:prstGeom prst="rect">
            <a:avLst/>
          </a:prstGeom>
          <a:solidFill>
            <a:srgbClr val="652F8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ASP.NET 4.6  </a:t>
            </a:r>
            <a:r>
              <a:rPr lang="en-US" sz="1922" dirty="0" err="1">
                <a:gradFill>
                  <a:gsLst>
                    <a:gs pos="0">
                      <a:srgbClr val="FFFFFF"/>
                    </a:gs>
                    <a:gs pos="100000">
                      <a:srgbClr val="FFFFFF"/>
                    </a:gs>
                  </a:gsLst>
                  <a:lin ang="5400000" scaled="0"/>
                </a:gradFill>
                <a:ea typeface="Segoe UI" pitchFamily="34" charset="0"/>
                <a:cs typeface="Segoe UI" pitchFamily="34" charset="0"/>
              </a:rPr>
              <a:t>System.Web</a:t>
            </a:r>
            <a:endParaRPr lang="en-US" sz="1922"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2609593" y="2532462"/>
            <a:ext cx="1095612" cy="74799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MVC 5.x</a:t>
            </a:r>
          </a:p>
        </p:txBody>
      </p:sp>
      <p:sp>
        <p:nvSpPr>
          <p:cNvPr id="16" name="Rectangle 15"/>
          <p:cNvSpPr/>
          <p:nvPr/>
        </p:nvSpPr>
        <p:spPr bwMode="auto">
          <a:xfrm>
            <a:off x="5149463" y="2522792"/>
            <a:ext cx="5753381" cy="75766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MVC / Web API 6</a:t>
            </a:r>
          </a:p>
        </p:txBody>
      </p:sp>
      <p:sp>
        <p:nvSpPr>
          <p:cNvPr id="17" name="Rectangle 16"/>
          <p:cNvSpPr/>
          <p:nvPr/>
        </p:nvSpPr>
        <p:spPr bwMode="auto">
          <a:xfrm>
            <a:off x="6381294" y="3894584"/>
            <a:ext cx="2276325" cy="484663"/>
          </a:xfrm>
          <a:prstGeom prst="rect">
            <a:avLst/>
          </a:prstGeom>
          <a:solidFill>
            <a:srgbClr val="3C454F"/>
          </a:solidFill>
          <a:ln w="25400" cap="flat" cmpd="sng" algn="ctr">
            <a:noFill/>
            <a:prstDash val="solid"/>
            <a:headEnd type="none" w="med" len="med"/>
            <a:tailEnd type="none" w="med" len="med"/>
          </a:ln>
          <a:effectLst/>
        </p:spPr>
        <p:txBody>
          <a:bodyPr vert="horz" wrap="square" lIns="716734" tIns="43892" rIns="87780" bIns="70223" numCol="1" rtlCol="0" anchor="t" anchorCtr="0" compatLnSpc="1">
            <a:prstTxWarp prst="textNoShape">
              <a:avLst/>
            </a:prstTxWarp>
          </a:bodyPr>
          <a:lstStyle/>
          <a:p>
            <a:pPr defTabSz="895515"/>
            <a:r>
              <a:rPr lang="en-US" sz="1922" dirty="0">
                <a:gradFill>
                  <a:gsLst>
                    <a:gs pos="14679">
                      <a:srgbClr val="FFFFFF"/>
                    </a:gs>
                    <a:gs pos="38000">
                      <a:srgbClr val="FFFFFF"/>
                    </a:gs>
                  </a:gsLst>
                  <a:lin ang="5400000" scaled="1"/>
                </a:gradFill>
              </a:rPr>
              <a:t>Core CLR</a:t>
            </a:r>
          </a:p>
        </p:txBody>
      </p:sp>
      <p:sp>
        <p:nvSpPr>
          <p:cNvPr id="18" name="Rectangle 17"/>
          <p:cNvSpPr/>
          <p:nvPr/>
        </p:nvSpPr>
        <p:spPr bwMode="auto">
          <a:xfrm>
            <a:off x="8707027" y="3904007"/>
            <a:ext cx="2195817" cy="475239"/>
          </a:xfrm>
          <a:prstGeom prst="rect">
            <a:avLst/>
          </a:prstGeom>
          <a:solidFill>
            <a:srgbClr val="3C454F"/>
          </a:solidFill>
          <a:ln w="25400" cap="flat" cmpd="sng" algn="ctr">
            <a:noFill/>
            <a:prstDash val="solid"/>
            <a:headEnd type="none" w="med" len="med"/>
            <a:tailEnd type="none" w="med" len="med"/>
          </a:ln>
          <a:effectLst/>
        </p:spPr>
        <p:txBody>
          <a:bodyPr vert="horz" wrap="square" lIns="716734" tIns="43892" rIns="87780" bIns="70223" numCol="1" rtlCol="0" anchor="t" anchorCtr="0" compatLnSpc="1">
            <a:prstTxWarp prst="textNoShape">
              <a:avLst/>
            </a:prstTxWarp>
          </a:bodyPr>
          <a:lstStyle/>
          <a:p>
            <a:pPr defTabSz="895515"/>
            <a:r>
              <a:rPr lang="en-US" sz="1922" dirty="0">
                <a:gradFill>
                  <a:gsLst>
                    <a:gs pos="14679">
                      <a:srgbClr val="FFFFFF"/>
                    </a:gs>
                    <a:gs pos="38000">
                      <a:srgbClr val="FFFFFF"/>
                    </a:gs>
                  </a:gsLst>
                  <a:lin ang="5400000" scaled="1"/>
                </a:gradFill>
              </a:rPr>
              <a:t>.Net Native</a:t>
            </a:r>
          </a:p>
        </p:txBody>
      </p:sp>
      <p:pic>
        <p:nvPicPr>
          <p:cNvPr id="19"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8975138" y="3964942"/>
            <a:ext cx="338662" cy="343948"/>
          </a:xfrm>
          <a:prstGeom prst="rect">
            <a:avLst/>
          </a:prstGeom>
          <a:solidFill>
            <a:srgbClr val="3C454F"/>
          </a:solidFill>
          <a:extLst/>
        </p:spPr>
      </p:pic>
      <p:sp>
        <p:nvSpPr>
          <p:cNvPr id="20" name="Rectangle 19"/>
          <p:cNvSpPr/>
          <p:nvPr/>
        </p:nvSpPr>
        <p:spPr bwMode="auto">
          <a:xfrm>
            <a:off x="5149463" y="3344725"/>
            <a:ext cx="5753381" cy="495012"/>
          </a:xfrm>
          <a:prstGeom prst="rect">
            <a:avLst/>
          </a:prstGeom>
          <a:solidFill>
            <a:srgbClr val="652F8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ASP.NET 5</a:t>
            </a:r>
          </a:p>
        </p:txBody>
      </p:sp>
      <p:sp>
        <p:nvSpPr>
          <p:cNvPr id="21" name="Rectangle 20"/>
          <p:cNvSpPr/>
          <p:nvPr/>
        </p:nvSpPr>
        <p:spPr bwMode="auto">
          <a:xfrm>
            <a:off x="3824746" y="2523496"/>
            <a:ext cx="1254995" cy="74799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Web API 2.2</a:t>
            </a:r>
          </a:p>
        </p:txBody>
      </p:sp>
      <p:sp>
        <p:nvSpPr>
          <p:cNvPr id="22" name="Rectangle 21"/>
          <p:cNvSpPr/>
          <p:nvPr/>
        </p:nvSpPr>
        <p:spPr bwMode="auto">
          <a:xfrm>
            <a:off x="1210907" y="2532462"/>
            <a:ext cx="1279144" cy="74799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Web</a:t>
            </a:r>
          </a:p>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Forms</a:t>
            </a:r>
          </a:p>
        </p:txBody>
      </p:sp>
      <p:sp>
        <p:nvSpPr>
          <p:cNvPr id="23" name="Rectangle 22"/>
          <p:cNvSpPr/>
          <p:nvPr/>
        </p:nvSpPr>
        <p:spPr bwMode="auto">
          <a:xfrm>
            <a:off x="1222981" y="1536780"/>
            <a:ext cx="3868835" cy="4439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Visual Basic 14</a:t>
            </a:r>
          </a:p>
        </p:txBody>
      </p:sp>
      <p:sp>
        <p:nvSpPr>
          <p:cNvPr id="24" name="Rectangle 23"/>
          <p:cNvSpPr/>
          <p:nvPr/>
        </p:nvSpPr>
        <p:spPr bwMode="auto">
          <a:xfrm>
            <a:off x="1222980" y="2033653"/>
            <a:ext cx="9686574" cy="43252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C#</a:t>
            </a:r>
          </a:p>
        </p:txBody>
      </p:sp>
      <p:sp>
        <p:nvSpPr>
          <p:cNvPr id="25" name="Rectangle 24"/>
          <p:cNvSpPr/>
          <p:nvPr/>
        </p:nvSpPr>
        <p:spPr bwMode="auto">
          <a:xfrm>
            <a:off x="5149463" y="1536780"/>
            <a:ext cx="5753381" cy="443971"/>
          </a:xfrm>
          <a:prstGeom prst="rect">
            <a:avLst/>
          </a:prstGeom>
          <a:solidFill>
            <a:schemeClr val="accent2">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Visual Basic 14 (coming soon)</a:t>
            </a:r>
          </a:p>
        </p:txBody>
      </p:sp>
    </p:spTree>
    <p:extLst>
      <p:ext uri="{BB962C8B-B14F-4D97-AF65-F5344CB8AC3E}">
        <p14:creationId xmlns:p14="http://schemas.microsoft.com/office/powerpoint/2010/main" val="1968126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19834" y="2009661"/>
            <a:ext cx="11877629" cy="2806055"/>
          </a:xfrm>
          <a:prstGeom prst="rect">
            <a:avLst/>
          </a:prstGeom>
        </p:spPr>
        <p:txBody>
          <a:bodyPr wrap="square">
            <a:spAutoFit/>
          </a:bodyPr>
          <a:lstStyle/>
          <a:p>
            <a:pPr algn="ctr"/>
            <a:r>
              <a:rPr lang="en-US" sz="5882" dirty="0">
                <a:solidFill>
                  <a:schemeClr val="bg1"/>
                </a:solidFill>
                <a:latin typeface="+mj-lt"/>
              </a:rPr>
              <a:t>MVC + Web API + Web Pages =</a:t>
            </a:r>
            <a:br>
              <a:rPr lang="en-US" sz="5882" dirty="0">
                <a:solidFill>
                  <a:schemeClr val="bg1"/>
                </a:solidFill>
                <a:latin typeface="+mj-lt"/>
              </a:rPr>
            </a:br>
            <a:r>
              <a:rPr lang="en-US" sz="5882" dirty="0">
                <a:solidFill>
                  <a:schemeClr val="bg1"/>
                </a:solidFill>
                <a:latin typeface="+mj-lt"/>
              </a:rPr>
              <a:t> </a:t>
            </a:r>
            <a:br>
              <a:rPr lang="en-US" sz="5882" dirty="0">
                <a:solidFill>
                  <a:schemeClr val="bg1"/>
                </a:solidFill>
                <a:latin typeface="+mj-lt"/>
              </a:rPr>
            </a:br>
            <a:r>
              <a:rPr lang="en-US" sz="5882" dirty="0">
                <a:solidFill>
                  <a:schemeClr val="bg1"/>
                </a:solidFill>
                <a:latin typeface="+mj-lt"/>
              </a:rPr>
              <a:t>ASP.NET MVC 6</a:t>
            </a:r>
          </a:p>
        </p:txBody>
      </p:sp>
    </p:spTree>
    <p:extLst>
      <p:ext uri="{BB962C8B-B14F-4D97-AF65-F5344CB8AC3E}">
        <p14:creationId xmlns:p14="http://schemas.microsoft.com/office/powerpoint/2010/main" val="2155003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658</Words>
  <Application>Microsoft Office PowerPoint</Application>
  <PresentationFormat>Widescreen</PresentationFormat>
  <Paragraphs>182</Paragraphs>
  <Slides>28</Slides>
  <Notes>8</Notes>
  <HiddenSlides>0</HiddenSlides>
  <MMClips>0</MMClips>
  <ScaleCrop>false</ScaleCrop>
  <HeadingPairs>
    <vt:vector size="6" baseType="variant">
      <vt:variant>
        <vt:lpstr>Fonts Used</vt:lpstr>
      </vt:variant>
      <vt:variant>
        <vt:i4>5</vt:i4>
      </vt:variant>
      <vt:variant>
        <vt:lpstr>Theme</vt:lpstr>
      </vt:variant>
      <vt:variant>
        <vt:i4>7</vt:i4>
      </vt:variant>
      <vt:variant>
        <vt:lpstr>Slide Titles</vt:lpstr>
      </vt:variant>
      <vt:variant>
        <vt:i4>28</vt:i4>
      </vt:variant>
    </vt:vector>
  </HeadingPairs>
  <TitlesOfParts>
    <vt:vector size="40" baseType="lpstr">
      <vt:lpstr>Arial</vt:lpstr>
      <vt:lpstr>Calibri</vt:lpstr>
      <vt:lpstr>Segoe UI</vt:lpstr>
      <vt:lpstr>Segoe UI Light</vt:lpstr>
      <vt:lpstr>Segoe UI Semibold</vt:lpstr>
      <vt:lpstr>Deck Title Slide</vt:lpstr>
      <vt:lpstr>Azure Medium</vt:lpstr>
      <vt:lpstr>Azure Green</vt:lpstr>
      <vt:lpstr>Azure Graphite</vt:lpstr>
      <vt:lpstr>Azure Dark</vt:lpstr>
      <vt:lpstr>Azure Basic</vt:lpstr>
      <vt:lpstr>Azure Noir</vt:lpstr>
      <vt:lpstr>Web Camps</vt:lpstr>
      <vt:lpstr>Today’s Agenda</vt:lpstr>
      <vt:lpstr>The foundation: tools &amp; frameworks</vt:lpstr>
      <vt:lpstr>Visual Studio 2015: The editor for serious web dev</vt:lpstr>
      <vt:lpstr>NuGet: The smart, easy way to manage dependencies</vt:lpstr>
      <vt:lpstr>One ASP.NET: A Framework for us all</vt:lpstr>
      <vt:lpstr>.NET 2015 – 10K foot view</vt:lpstr>
      <vt:lpstr>ASP.NET 2015 in a Nutshell</vt:lpstr>
      <vt:lpstr>PowerPoint Presentation</vt:lpstr>
      <vt:lpstr>MVC 6: MVC, Web API, Web Pages</vt:lpstr>
      <vt:lpstr>Deploying ASP.NET Apps to the Cloud</vt:lpstr>
      <vt:lpstr>Microsoft Azure signup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Microsoft Azure</vt:lpstr>
      <vt:lpstr>Microsoft Azure</vt:lpstr>
      <vt:lpstr>Microsoft Azure</vt:lpstr>
      <vt:lpstr>Microsoft Azure</vt:lpstr>
      <vt:lpstr>The foundation: tools &amp; frameworks</vt:lpstr>
      <vt:lpstr>Resources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2014-06-19T07:13:47Z</dcterms:created>
  <dcterms:modified xsi:type="dcterms:W3CDTF">2015-12-18T18:26:54Z</dcterms:modified>
</cp:coreProperties>
</file>