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84" r:id="rId8"/>
  </p:sldMasterIdLst>
  <p:notesMasterIdLst>
    <p:notesMasterId r:id="rId49"/>
  </p:notesMasterIdLst>
  <p:sldIdLst>
    <p:sldId id="269" r:id="rId9"/>
    <p:sldId id="270" r:id="rId10"/>
    <p:sldId id="271" r:id="rId11"/>
    <p:sldId id="273" r:id="rId12"/>
    <p:sldId id="274" r:id="rId13"/>
    <p:sldId id="281" r:id="rId14"/>
    <p:sldId id="278" r:id="rId15"/>
    <p:sldId id="282" r:id="rId16"/>
    <p:sldId id="279" r:id="rId17"/>
    <p:sldId id="283" r:id="rId18"/>
    <p:sldId id="284" r:id="rId19"/>
    <p:sldId id="285" r:id="rId20"/>
    <p:sldId id="288" r:id="rId21"/>
    <p:sldId id="286" r:id="rId22"/>
    <p:sldId id="287" r:id="rId23"/>
    <p:sldId id="289" r:id="rId24"/>
    <p:sldId id="290" r:id="rId25"/>
    <p:sldId id="292" r:id="rId26"/>
    <p:sldId id="305" r:id="rId27"/>
    <p:sldId id="294" r:id="rId28"/>
    <p:sldId id="295" r:id="rId29"/>
    <p:sldId id="296" r:id="rId30"/>
    <p:sldId id="297" r:id="rId31"/>
    <p:sldId id="298" r:id="rId32"/>
    <p:sldId id="299" r:id="rId33"/>
    <p:sldId id="300" r:id="rId34"/>
    <p:sldId id="301" r:id="rId35"/>
    <p:sldId id="302" r:id="rId36"/>
    <p:sldId id="303" r:id="rId37"/>
    <p:sldId id="306" r:id="rId38"/>
    <p:sldId id="307" r:id="rId39"/>
    <p:sldId id="308" r:id="rId40"/>
    <p:sldId id="309" r:id="rId41"/>
    <p:sldId id="320" r:id="rId42"/>
    <p:sldId id="317" r:id="rId43"/>
    <p:sldId id="318" r:id="rId44"/>
    <p:sldId id="315" r:id="rId45"/>
    <p:sldId id="316" r:id="rId46"/>
    <p:sldId id="314" r:id="rId47"/>
    <p:sldId id="26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7081"/>
    <a:srgbClr val="3C454F"/>
    <a:srgbClr val="289FD7"/>
    <a:srgbClr val="E34F24"/>
    <a:srgbClr val="BDCD2C"/>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p:scale>
          <a:sx n="66" d="100"/>
          <a:sy n="66" d="100"/>
        </p:scale>
        <p:origin x="2256" y="1188"/>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12/06/2015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12/06/2015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22557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35668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7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94440043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26122083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9197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19598268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1291595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99395224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38434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94475840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a:t>
            </a:r>
            <a:r>
              <a:rPr lang="en-US" sz="686" smtClean="0">
                <a:gradFill>
                  <a:gsLst>
                    <a:gs pos="0">
                      <a:srgbClr val="FFFFFF"/>
                    </a:gs>
                    <a:gs pos="100000">
                      <a:srgbClr val="FFFFFF"/>
                    </a:gs>
                  </a:gsLst>
                  <a:lin ang="5400000" scaled="0"/>
                </a:gradFill>
                <a:cs typeface="Segoe UI" pitchFamily="34" charset="0"/>
              </a:rPr>
              <a: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04180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8866646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emf"/><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1.emf"/><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image" Target="NUL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8.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95" r:id="rId10"/>
    <p:sldLayoutId id="214748379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38714782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Running, improving and maintaining a site</a:t>
            </a:r>
            <a:r>
              <a:rPr lang="en-US" sz="7200" dirty="0"/>
              <a:t> </a:t>
            </a:r>
            <a:r>
              <a:rPr lang="en-US" sz="7200" dirty="0" smtClean="0"/>
              <a:t/>
            </a:r>
            <a:br>
              <a:rPr lang="en-US" sz="7200" dirty="0" smtClean="0"/>
            </a:br>
            <a:r>
              <a:rPr lang="en-US" sz="7200" dirty="0" smtClean="0"/>
              <a:t>in </a:t>
            </a:r>
            <a:r>
              <a:rPr lang="en-US" sz="7200" dirty="0"/>
              <a:t>the real world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63809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69667" y="1276445"/>
            <a:ext cx="4945128" cy="5416680"/>
          </a:xfrm>
          <a:prstGeom prst="rect">
            <a:avLst/>
          </a:prstGeom>
        </p:spPr>
      </p:pic>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Store ASP.NET page output cache in </a:t>
            </a:r>
            <a:br>
              <a:rPr lang="en-US" dirty="0" smtClean="0"/>
            </a:br>
            <a:r>
              <a:rPr lang="en-US" dirty="0" smtClean="0"/>
              <a:t>  Microsoft Azure Caching Service.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292363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Manual 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 need more server resources.</a:t>
            </a:r>
          </a:p>
        </p:txBody>
      </p:sp>
      <p:sp>
        <p:nvSpPr>
          <p:cNvPr id="4" name="Slide Number Placeholder 3"/>
          <p:cNvSpPr>
            <a:spLocks noGrp="1"/>
          </p:cNvSpPr>
          <p:nvPr>
            <p:ph type="sldNum" sz="quarter" idx="12"/>
          </p:nvPr>
        </p:nvSpPr>
        <p:spPr/>
        <p:txBody>
          <a:bodyPr/>
          <a:lstStyle/>
          <a:p>
            <a:fld id="{0A164282-434E-41D4-9582-783D542A7B68}" type="slidenum">
              <a:rPr lang="en-US" smtClean="0"/>
              <a:t>11</a:t>
            </a:fld>
            <a:endParaRPr lang="en-US"/>
          </a:p>
        </p:txBody>
      </p:sp>
    </p:spTree>
    <p:extLst>
      <p:ext uri="{BB962C8B-B14F-4D97-AF65-F5344CB8AC3E}">
        <p14:creationId xmlns:p14="http://schemas.microsoft.com/office/powerpoint/2010/main" val="354504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062247" y="1660374"/>
            <a:ext cx="5094840" cy="5061534"/>
          </a:xfrm>
          <a:prstGeom prst="rect">
            <a:avLst/>
          </a:prstGeom>
        </p:spPr>
      </p:pic>
      <p:sp>
        <p:nvSpPr>
          <p:cNvPr id="2" name="Title 1"/>
          <p:cNvSpPr>
            <a:spLocks noGrp="1"/>
          </p:cNvSpPr>
          <p:nvPr>
            <p:ph type="title"/>
          </p:nvPr>
        </p:nvSpPr>
        <p:spPr/>
        <p:txBody>
          <a:bodyPr/>
          <a:lstStyle/>
          <a:p>
            <a:r>
              <a:rPr lang="en-US" dirty="0" smtClean="0"/>
              <a:t>Step 2: Manual 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Add more servers (horizontal scaling).</a:t>
            </a:r>
          </a:p>
          <a:p>
            <a:pPr marL="0" indent="0">
              <a:buNone/>
            </a:pPr>
            <a:endParaRPr lang="en-US" dirty="0"/>
          </a:p>
          <a:p>
            <a:pPr marL="0" indent="0">
              <a:buNone/>
            </a:pPr>
            <a:r>
              <a:rPr lang="en-US" dirty="0" smtClean="0"/>
              <a:t>Use more powerful servers (vertical scaling).</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12</a:t>
            </a:fld>
            <a:endParaRPr lang="en-US"/>
          </a:p>
        </p:txBody>
      </p:sp>
    </p:spTree>
    <p:extLst>
      <p:ext uri="{BB962C8B-B14F-4D97-AF65-F5344CB8AC3E}">
        <p14:creationId xmlns:p14="http://schemas.microsoft.com/office/powerpoint/2010/main" val="112437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13</a:t>
            </a:fld>
            <a:endParaRPr lang="en-US"/>
          </a:p>
        </p:txBody>
      </p:sp>
      <p:pic>
        <p:nvPicPr>
          <p:cNvPr id="5" name="Picture 4"/>
          <p:cNvPicPr>
            <a:picLocks noChangeAspect="1"/>
          </p:cNvPicPr>
          <p:nvPr/>
        </p:nvPicPr>
        <p:blipFill rotWithShape="1">
          <a:blip r:embed="rId2"/>
          <a:srcRect r="526" b="9489"/>
          <a:stretch/>
        </p:blipFill>
        <p:spPr>
          <a:xfrm>
            <a:off x="115047" y="0"/>
            <a:ext cx="12076953" cy="6858000"/>
          </a:xfrm>
          <a:prstGeom prst="rect">
            <a:avLst/>
          </a:prstGeom>
        </p:spPr>
      </p:pic>
      <p:sp>
        <p:nvSpPr>
          <p:cNvPr id="6" name="Rectangle 5"/>
          <p:cNvSpPr/>
          <p:nvPr/>
        </p:nvSpPr>
        <p:spPr>
          <a:xfrm>
            <a:off x="108704" y="0"/>
            <a:ext cx="6482596" cy="6857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68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Auto-scale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Manual scaling reaction time means outages.</a:t>
            </a:r>
          </a:p>
          <a:p>
            <a:pPr marL="0" indent="0">
              <a:buNone/>
            </a:pPr>
            <a:endParaRPr lang="en-US" dirty="0"/>
          </a:p>
          <a:p>
            <a:pPr marL="0" indent="0">
              <a:buNone/>
            </a:pPr>
            <a:r>
              <a:rPr lang="en-US" dirty="0" smtClean="0"/>
              <a:t>Manual scaling is busy work.</a:t>
            </a:r>
          </a:p>
        </p:txBody>
      </p:sp>
      <p:sp>
        <p:nvSpPr>
          <p:cNvPr id="4" name="Slide Number Placeholder 3"/>
          <p:cNvSpPr>
            <a:spLocks noGrp="1"/>
          </p:cNvSpPr>
          <p:nvPr>
            <p:ph type="sldNum" sz="quarter" idx="12"/>
          </p:nvPr>
        </p:nvSpPr>
        <p:spPr/>
        <p:txBody>
          <a:bodyPr/>
          <a:lstStyle/>
          <a:p>
            <a:fld id="{0A164282-434E-41D4-9582-783D542A7B68}" type="slidenum">
              <a:rPr lang="en-US" smtClean="0"/>
              <a:t>14</a:t>
            </a:fld>
            <a:endParaRPr lang="en-US"/>
          </a:p>
        </p:txBody>
      </p:sp>
    </p:spTree>
    <p:extLst>
      <p:ext uri="{BB962C8B-B14F-4D97-AF65-F5344CB8AC3E}">
        <p14:creationId xmlns:p14="http://schemas.microsoft.com/office/powerpoint/2010/main" val="149154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Auto-scale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auto-scale.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pic>
        <p:nvPicPr>
          <p:cNvPr id="6" name="Picture 5"/>
          <p:cNvPicPr>
            <a:picLocks noChangeAspect="1"/>
          </p:cNvPicPr>
          <p:nvPr/>
        </p:nvPicPr>
        <p:blipFill>
          <a:blip r:embed="rId2"/>
          <a:stretch>
            <a:fillRect/>
          </a:stretch>
        </p:blipFill>
        <p:spPr>
          <a:xfrm>
            <a:off x="6689010" y="2976655"/>
            <a:ext cx="5502990" cy="3644686"/>
          </a:xfrm>
          <a:prstGeom prst="rect">
            <a:avLst/>
          </a:prstGeom>
        </p:spPr>
      </p:pic>
    </p:spTree>
    <p:extLst>
      <p:ext uri="{BB962C8B-B14F-4D97-AF65-F5344CB8AC3E}">
        <p14:creationId xmlns:p14="http://schemas.microsoft.com/office/powerpoint/2010/main" val="276821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16</a:t>
            </a:fld>
            <a:endParaRPr lang="en-US"/>
          </a:p>
        </p:txBody>
      </p:sp>
      <p:pic>
        <p:nvPicPr>
          <p:cNvPr id="13" name="Picture 12"/>
          <p:cNvPicPr>
            <a:picLocks noChangeAspect="1"/>
          </p:cNvPicPr>
          <p:nvPr/>
        </p:nvPicPr>
        <p:blipFill>
          <a:blip r:embed="rId2"/>
          <a:stretch>
            <a:fillRect/>
          </a:stretch>
        </p:blipFill>
        <p:spPr>
          <a:xfrm>
            <a:off x="108704" y="0"/>
            <a:ext cx="12083296" cy="6858000"/>
          </a:xfrm>
          <a:prstGeom prst="rect">
            <a:avLst/>
          </a:prstGeom>
        </p:spPr>
      </p:pic>
      <p:sp>
        <p:nvSpPr>
          <p:cNvPr id="23" name="Rectangle 22"/>
          <p:cNvSpPr/>
          <p:nvPr/>
        </p:nvSpPr>
        <p:spPr>
          <a:xfrm>
            <a:off x="108704" y="0"/>
            <a:ext cx="6457196" cy="6857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94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Scale</a:t>
            </a:r>
            <a:endParaRPr lang="en-US" dirty="0"/>
          </a:p>
        </p:txBody>
      </p:sp>
    </p:spTree>
    <p:extLst>
      <p:ext uri="{BB962C8B-B14F-4D97-AF65-F5344CB8AC3E}">
        <p14:creationId xmlns:p14="http://schemas.microsoft.com/office/powerpoint/2010/main" val="402873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r>
              <a:rPr lang="en-US" smtClean="0"/>
              <a:t>: Change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698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Your site isn’t done when you deploy to production.</a:t>
            </a:r>
          </a:p>
          <a:p>
            <a:pPr marL="0" indent="0">
              <a:lnSpc>
                <a:spcPct val="150000"/>
              </a:lnSpc>
              <a:buNone/>
            </a:pPr>
            <a:r>
              <a:rPr lang="en-US" dirty="0" smtClean="0"/>
              <a:t>You need to add new features.</a:t>
            </a:r>
          </a:p>
          <a:p>
            <a:pPr marL="0" indent="0">
              <a:lnSpc>
                <a:spcPct val="150000"/>
              </a:lnSpc>
              <a:buNone/>
            </a:pPr>
            <a:r>
              <a:rPr lang="en-US" dirty="0" smtClean="0"/>
              <a:t>Change adds risk.</a:t>
            </a:r>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220" y="3789112"/>
            <a:ext cx="2438400" cy="2438400"/>
          </a:xfrm>
          <a:prstGeom prst="rect">
            <a:avLst/>
          </a:prstGeom>
        </p:spPr>
      </p:pic>
    </p:spTree>
    <p:extLst>
      <p:ext uri="{BB962C8B-B14F-4D97-AF65-F5344CB8AC3E}">
        <p14:creationId xmlns:p14="http://schemas.microsoft.com/office/powerpoint/2010/main" val="18044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11250" y="415925"/>
            <a:ext cx="11080750" cy="1325563"/>
          </a:xfrm>
        </p:spPr>
        <p:txBody>
          <a:bodyPr/>
          <a:lstStyle/>
          <a:p>
            <a:r>
              <a:rPr lang="en-US" dirty="0" smtClean="0"/>
              <a:t>Agenda</a:t>
            </a:r>
            <a:endParaRPr lang="en-US" dirty="0"/>
          </a:p>
        </p:txBody>
      </p:sp>
      <p:sp>
        <p:nvSpPr>
          <p:cNvPr id="5" name="Content Placeholder 4"/>
          <p:cNvSpPr>
            <a:spLocks noGrp="1"/>
          </p:cNvSpPr>
          <p:nvPr>
            <p:ph idx="4294967295"/>
          </p:nvPr>
        </p:nvSpPr>
        <p:spPr>
          <a:xfrm>
            <a:off x="1111250" y="1876425"/>
            <a:ext cx="11080750" cy="4216400"/>
          </a:xfrm>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Adapt to Change</a:t>
            </a:r>
          </a:p>
          <a:p>
            <a:pPr marL="742950" indent="-742950">
              <a:lnSpc>
                <a:spcPct val="100000"/>
              </a:lnSpc>
              <a:buAutoNum type="arabicParenR"/>
            </a:pPr>
            <a:r>
              <a:rPr lang="en-US" sz="5400" dirty="0" smtClean="0">
                <a:latin typeface="+mj-lt"/>
              </a:rPr>
              <a:t>Scenario: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database and application code need to stay in sync.</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spTree>
    <p:extLst>
      <p:ext uri="{BB962C8B-B14F-4D97-AF65-F5344CB8AC3E}">
        <p14:creationId xmlns:p14="http://schemas.microsoft.com/office/powerpoint/2010/main" val="20583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Entity Framework Data Migrations.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6" name="Picture 5"/>
          <p:cNvPicPr>
            <a:picLocks noChangeAspect="1"/>
          </p:cNvPicPr>
          <p:nvPr/>
        </p:nvPicPr>
        <p:blipFill>
          <a:blip r:embed="rId2"/>
          <a:stretch>
            <a:fillRect/>
          </a:stretch>
        </p:blipFill>
        <p:spPr>
          <a:xfrm>
            <a:off x="8461737" y="2194684"/>
            <a:ext cx="3614566" cy="4600898"/>
          </a:xfrm>
          <a:prstGeom prst="rect">
            <a:avLst/>
          </a:prstGeom>
        </p:spPr>
      </p:pic>
    </p:spTree>
    <p:extLst>
      <p:ext uri="{BB962C8B-B14F-4D97-AF65-F5344CB8AC3E}">
        <p14:creationId xmlns:p14="http://schemas.microsoft.com/office/powerpoint/2010/main" val="328963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Data migrations</a:t>
            </a:r>
            <a:endParaRPr lang="en-US" dirty="0"/>
          </a:p>
        </p:txBody>
      </p:sp>
    </p:spTree>
    <p:extLst>
      <p:ext uri="{BB962C8B-B14F-4D97-AF65-F5344CB8AC3E}">
        <p14:creationId xmlns:p14="http://schemas.microsoft.com/office/powerpoint/2010/main" val="88783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Manage deployments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People sometimes make </a:t>
            </a:r>
            <a:r>
              <a:rPr lang="en-US" dirty="0" err="1" smtClean="0"/>
              <a:t>misteaks</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Tree>
    <p:extLst>
      <p:ext uri="{BB962C8B-B14F-4D97-AF65-F5344CB8AC3E}">
        <p14:creationId xmlns:p14="http://schemas.microsoft.com/office/powerpoint/2010/main" val="156150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Manage deployments </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deployment rollback.</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pic>
        <p:nvPicPr>
          <p:cNvPr id="7" name="Picture 6"/>
          <p:cNvPicPr>
            <a:picLocks noChangeAspect="1"/>
          </p:cNvPicPr>
          <p:nvPr/>
        </p:nvPicPr>
        <p:blipFill>
          <a:blip r:embed="rId2"/>
          <a:stretch>
            <a:fillRect/>
          </a:stretch>
        </p:blipFill>
        <p:spPr>
          <a:xfrm>
            <a:off x="8801950" y="2934816"/>
            <a:ext cx="3260898" cy="3239580"/>
          </a:xfrm>
          <a:prstGeom prst="rect">
            <a:avLst/>
          </a:prstGeom>
        </p:spPr>
      </p:pic>
    </p:spTree>
    <p:extLst>
      <p:ext uri="{BB962C8B-B14F-4D97-AF65-F5344CB8AC3E}">
        <p14:creationId xmlns:p14="http://schemas.microsoft.com/office/powerpoint/2010/main" val="2646791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 r="33919" b="24518"/>
          <a:stretch/>
        </p:blipFill>
        <p:spPr>
          <a:xfrm>
            <a:off x="108704" y="0"/>
            <a:ext cx="12083295" cy="6865257"/>
          </a:xfrm>
          <a:prstGeom prst="rect">
            <a:avLst/>
          </a:prstGeom>
        </p:spPr>
      </p:pic>
      <p:sp>
        <p:nvSpPr>
          <p:cNvPr id="2" name="Slide Number Placeholder 1"/>
          <p:cNvSpPr>
            <a:spLocks noGrp="1"/>
          </p:cNvSpPr>
          <p:nvPr>
            <p:ph type="sldNum" sz="quarter" idx="12"/>
          </p:nvPr>
        </p:nvSpPr>
        <p:spPr/>
        <p:txBody>
          <a:bodyPr/>
          <a:lstStyle/>
          <a:p>
            <a:fld id="{0A164282-434E-41D4-9582-783D542A7B68}" type="slidenum">
              <a:rPr lang="en-US" smtClean="0"/>
              <a:t>25</a:t>
            </a:fld>
            <a:endParaRPr lang="en-US"/>
          </a:p>
        </p:txBody>
      </p:sp>
      <p:sp>
        <p:nvSpPr>
          <p:cNvPr id="5" name="Rectangle 4"/>
          <p:cNvSpPr/>
          <p:nvPr/>
        </p:nvSpPr>
        <p:spPr>
          <a:xfrm>
            <a:off x="108704" y="0"/>
            <a:ext cx="6457196" cy="6865257"/>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4323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Deployment rollback</a:t>
            </a:r>
            <a:endParaRPr lang="en-US" dirty="0"/>
          </a:p>
        </p:txBody>
      </p:sp>
    </p:spTree>
    <p:extLst>
      <p:ext uri="{BB962C8B-B14F-4D97-AF65-F5344CB8AC3E}">
        <p14:creationId xmlns:p14="http://schemas.microsoft.com/office/powerpoint/2010/main" val="223353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Leverage services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Large changes often require you to add new features quickly.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27</a:t>
            </a:fld>
            <a:endParaRPr lang="en-US"/>
          </a:p>
        </p:txBody>
      </p:sp>
    </p:spTree>
    <p:extLst>
      <p:ext uri="{BB962C8B-B14F-4D97-AF65-F5344CB8AC3E}">
        <p14:creationId xmlns:p14="http://schemas.microsoft.com/office/powerpoint/2010/main" val="916914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Leverage services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Take advantage of available Microsoft Azure services.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28</a:t>
            </a:fld>
            <a:endParaRPr lang="en-US"/>
          </a:p>
        </p:txBody>
      </p:sp>
      <p:pic>
        <p:nvPicPr>
          <p:cNvPr id="6" name="Picture 5"/>
          <p:cNvPicPr>
            <a:picLocks noChangeAspect="1"/>
          </p:cNvPicPr>
          <p:nvPr/>
        </p:nvPicPr>
        <p:blipFill>
          <a:blip r:embed="rId2"/>
          <a:stretch>
            <a:fillRect/>
          </a:stretch>
        </p:blipFill>
        <p:spPr>
          <a:xfrm>
            <a:off x="8770176" y="3486043"/>
            <a:ext cx="3274832" cy="3253424"/>
          </a:xfrm>
          <a:prstGeom prst="rect">
            <a:avLst/>
          </a:prstGeom>
        </p:spPr>
      </p:pic>
    </p:spTree>
    <p:extLst>
      <p:ext uri="{BB962C8B-B14F-4D97-AF65-F5344CB8AC3E}">
        <p14:creationId xmlns:p14="http://schemas.microsoft.com/office/powerpoint/2010/main" val="392761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Azure Active Directory</a:t>
            </a:r>
            <a:endParaRPr lang="en-US" dirty="0"/>
          </a:p>
        </p:txBody>
      </p:sp>
    </p:spTree>
    <p:extLst>
      <p:ext uri="{BB962C8B-B14F-4D97-AF65-F5344CB8AC3E}">
        <p14:creationId xmlns:p14="http://schemas.microsoft.com/office/powerpoint/2010/main" val="171341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get </a:t>
            </a:r>
            <a:r>
              <a:rPr lang="en-US" dirty="0" smtClean="0"/>
              <a:t>Real</a:t>
            </a:r>
            <a:endParaRPr lang="en-US" dirty="0"/>
          </a:p>
        </p:txBody>
      </p:sp>
    </p:spTree>
    <p:extLst>
      <p:ext uri="{BB962C8B-B14F-4D97-AF65-F5344CB8AC3E}">
        <p14:creationId xmlns:p14="http://schemas.microsoft.com/office/powerpoint/2010/main" val="1266075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20" y="3750907"/>
            <a:ext cx="11493130" cy="1340528"/>
          </a:xfrm>
        </p:spPr>
        <p:txBody>
          <a:bodyPr>
            <a:normAutofit fontScale="90000"/>
          </a:bodyPr>
          <a:lstStyle/>
          <a:p>
            <a:r>
              <a:rPr lang="en-US" dirty="0" smtClean="0"/>
              <a:t>Scenario: </a:t>
            </a:r>
            <a:br>
              <a:rPr lang="en-US" dirty="0" smtClean="0"/>
            </a:br>
            <a:r>
              <a:rPr lang="en-US" dirty="0" smtClean="0"/>
              <a:t>Multiple Environments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4802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Running a real site requires multiple internal environments.</a:t>
            </a:r>
          </a:p>
          <a:p>
            <a:pPr marL="0" indent="0">
              <a:buNone/>
            </a:pPr>
            <a:endParaRPr lang="en-US" dirty="0" smtClean="0"/>
          </a:p>
          <a:p>
            <a:pPr marL="0" indent="0">
              <a:buNone/>
            </a:pPr>
            <a:r>
              <a:rPr lang="en-US" dirty="0" smtClean="0"/>
              <a:t>Global availability requires </a:t>
            </a:r>
            <a:r>
              <a:rPr lang="en-US" dirty="0"/>
              <a:t>multiple </a:t>
            </a:r>
            <a:r>
              <a:rPr lang="en-US" dirty="0" smtClean="0"/>
              <a:t>worldwide deployments.</a:t>
            </a:r>
            <a:endParaRPr lang="en-US" dirty="0"/>
          </a:p>
          <a:p>
            <a:pPr marL="0" indent="0">
              <a:buNone/>
            </a:pPr>
            <a:endParaRPr lang="en-US" dirty="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t>31</a:t>
            </a:fld>
            <a:endParaRPr lang="en-US"/>
          </a:p>
        </p:txBody>
      </p:sp>
    </p:spTree>
    <p:extLst>
      <p:ext uri="{BB962C8B-B14F-4D97-AF65-F5344CB8AC3E}">
        <p14:creationId xmlns:p14="http://schemas.microsoft.com/office/powerpoint/2010/main" val="887955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smtClean="0"/>
              <a:t>Dev</a:t>
            </a:r>
            <a:r>
              <a:rPr lang="en-US" dirty="0" smtClean="0"/>
              <a:t> / Test environments</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Setting up development web server environments is time consuming.</a:t>
            </a:r>
          </a:p>
          <a:p>
            <a:pPr marL="0" indent="0">
              <a:buNone/>
            </a:pPr>
            <a:endParaRPr lang="en-US" dirty="0" smtClean="0"/>
          </a:p>
          <a:p>
            <a:pPr marL="0" indent="0">
              <a:buNone/>
            </a:pPr>
            <a:r>
              <a:rPr lang="en-US" dirty="0" smtClean="0"/>
              <a:t>You need to see your code running somewhere other than deployment before deploying.</a:t>
            </a:r>
          </a:p>
        </p:txBody>
      </p:sp>
      <p:sp>
        <p:nvSpPr>
          <p:cNvPr id="4" name="Slide Number Placeholder 3"/>
          <p:cNvSpPr>
            <a:spLocks noGrp="1"/>
          </p:cNvSpPr>
          <p:nvPr>
            <p:ph type="sldNum" sz="quarter" idx="12"/>
          </p:nvPr>
        </p:nvSpPr>
        <p:spPr/>
        <p:txBody>
          <a:bodyPr/>
          <a:lstStyle/>
          <a:p>
            <a:fld id="{0A164282-434E-41D4-9582-783D542A7B68}" type="slidenum">
              <a:rPr lang="en-US" smtClean="0"/>
              <a:t>32</a:t>
            </a:fld>
            <a:endParaRPr lang="en-US"/>
          </a:p>
        </p:txBody>
      </p:sp>
    </p:spTree>
    <p:extLst>
      <p:ext uri="{BB962C8B-B14F-4D97-AF65-F5344CB8AC3E}">
        <p14:creationId xmlns:p14="http://schemas.microsoft.com/office/powerpoint/2010/main" val="1498845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a:t>Dev</a:t>
            </a:r>
            <a:r>
              <a:rPr lang="en-US" dirty="0"/>
              <a:t> / Test environments</a:t>
            </a:r>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Environment consistency via deployment setup in Microsoft Azure Web Apps or VM images.</a:t>
            </a:r>
          </a:p>
          <a:p>
            <a:pPr marL="0" indent="0">
              <a:buNone/>
            </a:pPr>
            <a:endParaRPr lang="en-US" dirty="0"/>
          </a:p>
          <a:p>
            <a:pPr marL="0" indent="0">
              <a:buNone/>
            </a:pPr>
            <a:r>
              <a:rPr lang="en-US" dirty="0" smtClean="0"/>
              <a:t>Cost savings by paying only for what you need.</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33</a:t>
            </a:fld>
            <a:endParaRPr lang="en-US"/>
          </a:p>
        </p:txBody>
      </p:sp>
    </p:spTree>
    <p:extLst>
      <p:ext uri="{BB962C8B-B14F-4D97-AF65-F5344CB8AC3E}">
        <p14:creationId xmlns:p14="http://schemas.microsoft.com/office/powerpoint/2010/main" val="3820646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APPS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3699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Global Reach</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It’s hard to deploy a consistent environment in multiple datacenters.</a:t>
            </a:r>
          </a:p>
        </p:txBody>
      </p:sp>
      <p:sp>
        <p:nvSpPr>
          <p:cNvPr id="4" name="Slide Number Placeholder 3"/>
          <p:cNvSpPr>
            <a:spLocks noGrp="1"/>
          </p:cNvSpPr>
          <p:nvPr>
            <p:ph type="sldNum" sz="quarter" idx="12"/>
          </p:nvPr>
        </p:nvSpPr>
        <p:spPr/>
        <p:txBody>
          <a:bodyPr/>
          <a:lstStyle/>
          <a:p>
            <a:fld id="{0A164282-434E-41D4-9582-783D542A7B68}" type="slidenum">
              <a:rPr lang="en-US" smtClean="0"/>
              <a:t>35</a:t>
            </a:fld>
            <a:endParaRPr lang="en-US"/>
          </a:p>
        </p:txBody>
      </p:sp>
    </p:spTree>
    <p:extLst>
      <p:ext uri="{BB962C8B-B14F-4D97-AF65-F5344CB8AC3E}">
        <p14:creationId xmlns:p14="http://schemas.microsoft.com/office/powerpoint/2010/main" val="680413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Global Reach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36</a:t>
            </a:fld>
            <a:endParaRPr lang="en-US"/>
          </a:p>
        </p:txBody>
      </p:sp>
    </p:spTree>
    <p:extLst>
      <p:ext uri="{BB962C8B-B14F-4D97-AF65-F5344CB8AC3E}">
        <p14:creationId xmlns:p14="http://schemas.microsoft.com/office/powerpoint/2010/main" val="3833856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Bugs and issues in your code get harder to fix </a:t>
            </a:r>
            <a:br>
              <a:rPr lang="en-US" dirty="0" smtClean="0"/>
            </a:br>
            <a:r>
              <a:rPr lang="en-US" dirty="0" smtClean="0"/>
              <a:t>the longer it takes to find out about them.</a:t>
            </a:r>
            <a:endParaRPr lang="en-US" dirty="0"/>
          </a:p>
          <a:p>
            <a:pPr marL="0" indent="0">
              <a:buNone/>
            </a:pPr>
            <a:r>
              <a:rPr lang="en-US" dirty="0" smtClean="0"/>
              <a:t/>
            </a:r>
            <a:br>
              <a:rPr lang="en-US" dirty="0" smtClean="0"/>
            </a:br>
            <a:r>
              <a:rPr lang="en-US" dirty="0" smtClean="0"/>
              <a:t>Deployment is a risky, error-prone operation.</a:t>
            </a:r>
          </a:p>
        </p:txBody>
      </p:sp>
      <p:sp>
        <p:nvSpPr>
          <p:cNvPr id="4" name="Slide Number Placeholder 3"/>
          <p:cNvSpPr>
            <a:spLocks noGrp="1"/>
          </p:cNvSpPr>
          <p:nvPr>
            <p:ph type="sldNum" sz="quarter" idx="12"/>
          </p:nvPr>
        </p:nvSpPr>
        <p:spPr/>
        <p:txBody>
          <a:bodyPr/>
          <a:lstStyle/>
          <a:p>
            <a:fld id="{0A164282-434E-41D4-9582-783D542A7B68}" type="slidenum">
              <a:rPr lang="en-US" smtClean="0"/>
              <a:t>37</a:t>
            </a:fld>
            <a:endParaRPr lang="en-US"/>
          </a:p>
        </p:txBody>
      </p:sp>
    </p:spTree>
    <p:extLst>
      <p:ext uri="{BB962C8B-B14F-4D97-AF65-F5344CB8AC3E}">
        <p14:creationId xmlns:p14="http://schemas.microsoft.com/office/powerpoint/2010/main" val="1064823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continuous integration to automate build, unit &amp; integration testing.</a:t>
            </a:r>
          </a:p>
          <a:p>
            <a:pPr marL="0" indent="0">
              <a:buNone/>
            </a:pPr>
            <a:endParaRPr lang="en-US" dirty="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38</a:t>
            </a:fld>
            <a:endParaRPr lang="en-US"/>
          </a:p>
        </p:txBody>
      </p:sp>
    </p:spTree>
    <p:extLst>
      <p:ext uri="{BB962C8B-B14F-4D97-AF65-F5344CB8AC3E}">
        <p14:creationId xmlns:p14="http://schemas.microsoft.com/office/powerpoint/2010/main" val="2713316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Multiple environment</a:t>
            </a:r>
            <a:endParaRPr lang="en-US" dirty="0"/>
          </a:p>
        </p:txBody>
      </p:sp>
    </p:spTree>
    <p:extLst>
      <p:ext uri="{BB962C8B-B14F-4D97-AF65-F5344CB8AC3E}">
        <p14:creationId xmlns:p14="http://schemas.microsoft.com/office/powerpoint/2010/main" val="1661626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Scale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11082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Your site load varies over time.</a:t>
            </a:r>
          </a:p>
          <a:p>
            <a:pPr marL="0" indent="0">
              <a:buNone/>
            </a:pPr>
            <a:endParaRPr lang="en-US" dirty="0"/>
          </a:p>
          <a:p>
            <a:pPr marL="0" indent="0">
              <a:buNone/>
            </a:pPr>
            <a:r>
              <a:rPr lang="en-US" dirty="0" smtClean="0"/>
              <a:t>You need to adapt.</a:t>
            </a:r>
          </a:p>
          <a:p>
            <a:pPr marL="0" indent="0">
              <a:buNone/>
            </a:pPr>
            <a:endParaRPr lang="en-US" dirty="0"/>
          </a:p>
          <a:p>
            <a:pPr marL="0" indent="0">
              <a:buNone/>
            </a:pPr>
            <a:r>
              <a:rPr lang="en-US" dirty="0" smtClean="0"/>
              <a:t>Smoothly.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5</a:t>
            </a:fld>
            <a:endParaRPr lang="en-US"/>
          </a:p>
        </p:txBody>
      </p:sp>
    </p:spTree>
    <p:extLst>
      <p:ext uri="{BB962C8B-B14F-4D97-AF65-F5344CB8AC3E}">
        <p14:creationId xmlns:p14="http://schemas.microsoft.com/office/powerpoint/2010/main" val="32347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profiles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6</a:t>
            </a:fld>
            <a:endParaRPr lang="en-US"/>
          </a:p>
        </p:txBody>
      </p:sp>
      <p:grpSp>
        <p:nvGrpSpPr>
          <p:cNvPr id="39" name="Group 38"/>
          <p:cNvGrpSpPr/>
          <p:nvPr/>
        </p:nvGrpSpPr>
        <p:grpSpPr>
          <a:xfrm>
            <a:off x="1828489" y="1742059"/>
            <a:ext cx="8535022" cy="4251591"/>
            <a:chOff x="1151467" y="1742059"/>
            <a:chExt cx="8535022" cy="4251591"/>
          </a:xfrm>
        </p:grpSpPr>
        <p:sp>
          <p:nvSpPr>
            <p:cNvPr id="35" name="Rectangle 34"/>
            <p:cNvSpPr/>
            <p:nvPr/>
          </p:nvSpPr>
          <p:spPr>
            <a:xfrm>
              <a:off x="1151467" y="3942642"/>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INCREASING</a:t>
              </a:r>
              <a:endParaRPr lang="en-US" dirty="0"/>
            </a:p>
          </p:txBody>
        </p:sp>
        <p:sp>
          <p:nvSpPr>
            <p:cNvPr id="33" name="Rectangle 32"/>
            <p:cNvSpPr/>
            <p:nvPr/>
          </p:nvSpPr>
          <p:spPr>
            <a:xfrm>
              <a:off x="1151467" y="1742059"/>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BATCH</a:t>
              </a:r>
              <a:endParaRPr lang="en-US" dirty="0"/>
            </a:p>
          </p:txBody>
        </p:sp>
        <p:grpSp>
          <p:nvGrpSpPr>
            <p:cNvPr id="34" name="Group 33"/>
            <p:cNvGrpSpPr/>
            <p:nvPr/>
          </p:nvGrpSpPr>
          <p:grpSpPr>
            <a:xfrm>
              <a:off x="1502173" y="2529615"/>
              <a:ext cx="3489589" cy="1030592"/>
              <a:chOff x="1447023" y="2529615"/>
              <a:chExt cx="3489589" cy="1030592"/>
            </a:xfrm>
          </p:grpSpPr>
          <p:cxnSp>
            <p:nvCxnSpPr>
              <p:cNvPr id="5" name="Straight Arrow Connector 4"/>
              <p:cNvCxnSpPr/>
              <p:nvPr/>
            </p:nvCxnSpPr>
            <p:spPr bwMode="auto">
              <a:xfrm rot="16200000" flipV="1">
                <a:off x="1335985" y="2977250"/>
                <a:ext cx="895273" cy="4"/>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1783621" y="3414171"/>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rot="16200000">
                <a:off x="1050151" y="2929942"/>
                <a:ext cx="1027137"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cxnSp>
            <p:nvCxnSpPr>
              <p:cNvPr id="8" name="Straight Arrow Connector 7"/>
              <p:cNvCxnSpPr/>
              <p:nvPr/>
            </p:nvCxnSpPr>
            <p:spPr bwMode="auto">
              <a:xfrm flipV="1">
                <a:off x="1783621" y="3080506"/>
                <a:ext cx="1018711" cy="6536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flipV="1">
                <a:off x="3808288" y="3059525"/>
                <a:ext cx="1067313" cy="863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bwMode="auto">
              <a:xfrm rot="5400000" flipH="1" flipV="1">
                <a:off x="3383240"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2761653" y="2718925"/>
                <a:ext cx="1117021" cy="40831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No</a:t>
                </a:r>
              </a:p>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load</a:t>
                </a:r>
                <a:endParaRPr lang="en-US" sz="1100" dirty="0">
                  <a:solidFill>
                    <a:schemeClr val="bg1"/>
                  </a:solidFill>
                </a:endParaRPr>
              </a:p>
            </p:txBody>
          </p:sp>
          <p:cxnSp>
            <p:nvCxnSpPr>
              <p:cNvPr id="12" name="Straight Connector 11"/>
              <p:cNvCxnSpPr/>
              <p:nvPr/>
            </p:nvCxnSpPr>
            <p:spPr bwMode="auto">
              <a:xfrm rot="5400000" flipH="1" flipV="1">
                <a:off x="2397178"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nvGrpSpPr>
            <p:cNvPr id="29" name="Group 28"/>
            <p:cNvGrpSpPr/>
            <p:nvPr/>
          </p:nvGrpSpPr>
          <p:grpSpPr>
            <a:xfrm>
              <a:off x="1437686" y="4610822"/>
              <a:ext cx="3493065" cy="1062869"/>
              <a:chOff x="598899" y="3807880"/>
              <a:chExt cx="3493065" cy="1062869"/>
            </a:xfrm>
          </p:grpSpPr>
          <p:cxnSp>
            <p:nvCxnSpPr>
              <p:cNvPr id="17" name="Straight Arrow Connector 16"/>
              <p:cNvCxnSpPr/>
              <p:nvPr/>
            </p:nvCxnSpPr>
            <p:spPr bwMode="auto">
              <a:xfrm flipH="1" flipV="1">
                <a:off x="935495" y="3807880"/>
                <a:ext cx="3478" cy="930519"/>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938973" y="4724713"/>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9" name="Rectangle 18"/>
              <p:cNvSpPr/>
              <p:nvPr/>
            </p:nvSpPr>
            <p:spPr>
              <a:xfrm rot="16200000">
                <a:off x="208121" y="4246578"/>
                <a:ext cx="1014949"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sp>
            <p:nvSpPr>
              <p:cNvPr id="20" name="Freeform 19"/>
              <p:cNvSpPr/>
              <p:nvPr/>
            </p:nvSpPr>
            <p:spPr>
              <a:xfrm>
                <a:off x="929655" y="3861385"/>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bg1"/>
                </a:solidFill>
                <a:headEnd type="none" w="med" len="med"/>
                <a:tailEnd type="triangle"/>
              </a:ln>
              <a:effectLst/>
            </p:spPr>
            <p:txBody>
              <a:bodyPr lIns="91436" tIns="45718" rIns="91436" bIns="45718"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solidFill>
                    <a:schemeClr val="bg1"/>
                  </a:solidFill>
                </a:endParaRPr>
              </a:p>
            </p:txBody>
          </p:sp>
        </p:grpSp>
        <p:sp>
          <p:nvSpPr>
            <p:cNvPr id="36" name="Rectangle 35"/>
            <p:cNvSpPr/>
            <p:nvPr/>
          </p:nvSpPr>
          <p:spPr>
            <a:xfrm>
              <a:off x="5495489" y="1750801"/>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PREDICTABLE</a:t>
              </a:r>
              <a:endParaRPr lang="en-US" dirty="0"/>
            </a:p>
          </p:txBody>
        </p:sp>
        <p:grpSp>
          <p:nvGrpSpPr>
            <p:cNvPr id="37" name="Group 36"/>
            <p:cNvGrpSpPr/>
            <p:nvPr/>
          </p:nvGrpSpPr>
          <p:grpSpPr>
            <a:xfrm>
              <a:off x="5846196" y="2524403"/>
              <a:ext cx="3489586" cy="1019525"/>
              <a:chOff x="7319254" y="2084820"/>
              <a:chExt cx="3489586" cy="1019525"/>
            </a:xfrm>
          </p:grpSpPr>
          <p:cxnSp>
            <p:nvCxnSpPr>
              <p:cNvPr id="13" name="Straight Arrow Connector 12"/>
              <p:cNvCxnSpPr/>
              <p:nvPr/>
            </p:nvCxnSpPr>
            <p:spPr bwMode="auto">
              <a:xfrm flipH="1" flipV="1">
                <a:off x="7655850" y="2090593"/>
                <a:ext cx="4" cy="897446"/>
              </a:xfrm>
              <a:prstGeom prst="straightConnector1">
                <a:avLst/>
              </a:prstGeom>
              <a:ln w="25400">
                <a:no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a:off x="7655849" y="2977247"/>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rot="16200000">
                <a:off x="6926188" y="2477886"/>
                <a:ext cx="1019525"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a:t>
                </a:r>
                <a:endParaRPr lang="en-US" sz="1200" dirty="0">
                  <a:solidFill>
                    <a:schemeClr val="bg1">
                      <a:alpha val="99000"/>
                    </a:schemeClr>
                  </a:solidFill>
                </a:endParaRPr>
              </a:p>
            </p:txBody>
          </p:sp>
          <p:grpSp>
            <p:nvGrpSpPr>
              <p:cNvPr id="16" name="Group 15"/>
              <p:cNvGrpSpPr/>
              <p:nvPr/>
            </p:nvGrpSpPr>
            <p:grpSpPr>
              <a:xfrm>
                <a:off x="7649904" y="2194668"/>
                <a:ext cx="3152247" cy="492398"/>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grpSp>
        </p:grpSp>
        <p:sp>
          <p:nvSpPr>
            <p:cNvPr id="38" name="Rectangle 37"/>
            <p:cNvSpPr/>
            <p:nvPr/>
          </p:nvSpPr>
          <p:spPr>
            <a:xfrm>
              <a:off x="5495489" y="3933176"/>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UNPREDICTABLE</a:t>
              </a:r>
              <a:endParaRPr lang="en-US" dirty="0"/>
            </a:p>
          </p:txBody>
        </p:sp>
        <p:grpSp>
          <p:nvGrpSpPr>
            <p:cNvPr id="32" name="Group 31"/>
            <p:cNvGrpSpPr/>
            <p:nvPr/>
          </p:nvGrpSpPr>
          <p:grpSpPr>
            <a:xfrm>
              <a:off x="5846196" y="4534959"/>
              <a:ext cx="3474348" cy="1117383"/>
              <a:chOff x="7334181" y="3340271"/>
              <a:chExt cx="3474348" cy="1117383"/>
            </a:xfrm>
          </p:grpSpPr>
          <p:cxnSp>
            <p:nvCxnSpPr>
              <p:cNvPr id="21" name="Straight Arrow Connector 20"/>
              <p:cNvCxnSpPr/>
              <p:nvPr/>
            </p:nvCxnSpPr>
            <p:spPr bwMode="auto">
              <a:xfrm flipV="1">
                <a:off x="7670778" y="3560207"/>
                <a:ext cx="0" cy="8974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7655539" y="4445107"/>
                <a:ext cx="3152990"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6938608" y="3735844"/>
                <a:ext cx="1024540"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 </a:t>
                </a:r>
                <a:endParaRPr lang="en-US" sz="1200" dirty="0">
                  <a:solidFill>
                    <a:schemeClr val="bg1">
                      <a:alpha val="99000"/>
                    </a:schemeClr>
                  </a:solidFill>
                </a:endParaRPr>
              </a:p>
            </p:txBody>
          </p:sp>
          <p:sp>
            <p:nvSpPr>
              <p:cNvPr id="24" name="Freeform 23"/>
              <p:cNvSpPr/>
              <p:nvPr/>
            </p:nvSpPr>
            <p:spPr>
              <a:xfrm>
                <a:off x="7668685" y="3616556"/>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cxnSp>
            <p:nvCxnSpPr>
              <p:cNvPr id="25" name="Straight Connector 24"/>
              <p:cNvCxnSpPr/>
              <p:nvPr/>
            </p:nvCxnSpPr>
            <p:spPr bwMode="auto">
              <a:xfrm>
                <a:off x="7694819" y="3991217"/>
                <a:ext cx="2963103" cy="24852"/>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spTree>
    <p:extLst>
      <p:ext uri="{BB962C8B-B14F-4D97-AF65-F5344CB8AC3E}">
        <p14:creationId xmlns:p14="http://schemas.microsoft.com/office/powerpoint/2010/main" val="196152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servers are wasting bandwidth serving static 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7</a:t>
            </a:fld>
            <a:endParaRPr lang="en-US"/>
          </a:p>
        </p:txBody>
      </p:sp>
    </p:spTree>
    <p:extLst>
      <p:ext uri="{BB962C8B-B14F-4D97-AF65-F5344CB8AC3E}">
        <p14:creationId xmlns:p14="http://schemas.microsoft.com/office/powerpoint/2010/main" val="225554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33360" y="1421192"/>
            <a:ext cx="6377174" cy="5562896"/>
          </a:xfrm>
          <a:prstGeom prst="rect">
            <a:avLst/>
          </a:prstGeom>
        </p:spPr>
      </p:pic>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Serve static files from blob storage.</a:t>
            </a:r>
          </a:p>
          <a:p>
            <a:pPr marL="0" indent="0">
              <a:buNone/>
            </a:pPr>
            <a:endParaRPr lang="en-US" dirty="0"/>
          </a:p>
          <a:p>
            <a:pPr marL="0" indent="0">
              <a:buNone/>
            </a:pPr>
            <a:r>
              <a:rPr lang="en-US" dirty="0"/>
              <a:t>This is a step towards to delivering content from a content delivery network (CDN</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339091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Your servers have finite resources.</a:t>
            </a:r>
          </a:p>
          <a:p>
            <a:pPr marL="0" indent="0">
              <a:buNone/>
            </a:pPr>
            <a:endParaRPr lang="en-US" dirty="0"/>
          </a:p>
          <a:p>
            <a:pPr marL="0" indent="0">
              <a:buNone/>
            </a:pPr>
            <a:r>
              <a:rPr lang="en-US" dirty="0" smtClean="0"/>
              <a:t>You don’t want to repeat work you don’t have to.</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Tree>
    <p:extLst>
      <p:ext uri="{BB962C8B-B14F-4D97-AF65-F5344CB8AC3E}">
        <p14:creationId xmlns:p14="http://schemas.microsoft.com/office/powerpoint/2010/main" val="431417813"/>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732</TotalTime>
  <Words>792</Words>
  <Application>Microsoft Office PowerPoint</Application>
  <PresentationFormat>Widescreen</PresentationFormat>
  <Paragraphs>211</Paragraphs>
  <Slides>40</Slides>
  <Notes>1</Notes>
  <HiddenSlides>1</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40</vt:i4>
      </vt:variant>
    </vt:vector>
  </HeadingPairs>
  <TitlesOfParts>
    <vt:vector size="53"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Graphite</vt:lpstr>
      <vt:lpstr>Running, improving and maintaining a site  in the real world</vt:lpstr>
      <vt:lpstr>Agenda</vt:lpstr>
      <vt:lpstr>Let’s get Real</vt:lpstr>
      <vt:lpstr>Scenario: Scale</vt:lpstr>
      <vt:lpstr>Scenario description</vt:lpstr>
      <vt:lpstr>Load profiles</vt:lpstr>
      <vt:lpstr>Step 1: Preserve server bandwidth</vt:lpstr>
      <vt:lpstr>Step 1: Preserve server bandwidth</vt:lpstr>
      <vt:lpstr>Step 2: Caching</vt:lpstr>
      <vt:lpstr>Step 2: Caching</vt:lpstr>
      <vt:lpstr>Step 3: Manual scale</vt:lpstr>
      <vt:lpstr>Step 2: Manual Scale</vt:lpstr>
      <vt:lpstr>PowerPoint Presentation</vt:lpstr>
      <vt:lpstr>Step 3: Auto-scale</vt:lpstr>
      <vt:lpstr>Step 2: Auto-scale</vt:lpstr>
      <vt:lpstr>PowerPoint Presentation</vt:lpstr>
      <vt:lpstr>Demo</vt:lpstr>
      <vt:lpstr>Scenario: Change</vt:lpstr>
      <vt:lpstr>Scenario description</vt:lpstr>
      <vt:lpstr>Step 1: Manage database schema</vt:lpstr>
      <vt:lpstr>Step 1: Manage database schema</vt:lpstr>
      <vt:lpstr>Demo</vt:lpstr>
      <vt:lpstr>Step 2: Manage deployments</vt:lpstr>
      <vt:lpstr>Step 2: Manage deployments </vt:lpstr>
      <vt:lpstr>PowerPoint Presentation</vt:lpstr>
      <vt:lpstr>Demo</vt:lpstr>
      <vt:lpstr>Step 3: Leverage services</vt:lpstr>
      <vt:lpstr>Step 3: Leverage services</vt:lpstr>
      <vt:lpstr>Demo</vt:lpstr>
      <vt:lpstr>Scenario:  Multiple Environments</vt:lpstr>
      <vt:lpstr>Scenario description</vt:lpstr>
      <vt:lpstr>Step 1: Dev / Test environments</vt:lpstr>
      <vt:lpstr>Step 1: Dev / Test environments</vt:lpstr>
      <vt:lpstr>PowerPoint Presentation</vt:lpstr>
      <vt:lpstr>Step 2: Global Reach</vt:lpstr>
      <vt:lpstr>Step 2: Global Reach</vt:lpstr>
      <vt:lpstr>Step 3: Continuous Delivery</vt:lpstr>
      <vt:lpstr>Step 3: Continuous Delivery</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Mariano Vazquez</cp:lastModifiedBy>
  <cp:revision>62</cp:revision>
  <dcterms:created xsi:type="dcterms:W3CDTF">2013-08-05T17:04:56Z</dcterms:created>
  <dcterms:modified xsi:type="dcterms:W3CDTF">2015-06-12T18:11:51Z</dcterms:modified>
</cp:coreProperties>
</file>