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 id="2147483784" r:id="rId8"/>
  </p:sldMasterIdLst>
  <p:notesMasterIdLst>
    <p:notesMasterId r:id="rId49"/>
  </p:notesMasterIdLst>
  <p:sldIdLst>
    <p:sldId id="269" r:id="rId9"/>
    <p:sldId id="270" r:id="rId10"/>
    <p:sldId id="271" r:id="rId11"/>
    <p:sldId id="273" r:id="rId12"/>
    <p:sldId id="274" r:id="rId13"/>
    <p:sldId id="281" r:id="rId14"/>
    <p:sldId id="278" r:id="rId15"/>
    <p:sldId id="282" r:id="rId16"/>
    <p:sldId id="279" r:id="rId17"/>
    <p:sldId id="283" r:id="rId18"/>
    <p:sldId id="284" r:id="rId19"/>
    <p:sldId id="285" r:id="rId20"/>
    <p:sldId id="288" r:id="rId21"/>
    <p:sldId id="286" r:id="rId22"/>
    <p:sldId id="287" r:id="rId23"/>
    <p:sldId id="289" r:id="rId24"/>
    <p:sldId id="290" r:id="rId25"/>
    <p:sldId id="292" r:id="rId26"/>
    <p:sldId id="305" r:id="rId27"/>
    <p:sldId id="294" r:id="rId28"/>
    <p:sldId id="295" r:id="rId29"/>
    <p:sldId id="296" r:id="rId30"/>
    <p:sldId id="297" r:id="rId31"/>
    <p:sldId id="298" r:id="rId32"/>
    <p:sldId id="299" r:id="rId33"/>
    <p:sldId id="300" r:id="rId34"/>
    <p:sldId id="301" r:id="rId35"/>
    <p:sldId id="302" r:id="rId36"/>
    <p:sldId id="303" r:id="rId37"/>
    <p:sldId id="306" r:id="rId38"/>
    <p:sldId id="307" r:id="rId39"/>
    <p:sldId id="308" r:id="rId40"/>
    <p:sldId id="309" r:id="rId41"/>
    <p:sldId id="320" r:id="rId42"/>
    <p:sldId id="317" r:id="rId43"/>
    <p:sldId id="318" r:id="rId44"/>
    <p:sldId id="315" r:id="rId45"/>
    <p:sldId id="316" r:id="rId46"/>
    <p:sldId id="314" r:id="rId47"/>
    <p:sldId id="26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7081"/>
    <a:srgbClr val="3C454F"/>
    <a:srgbClr val="289FD7"/>
    <a:srgbClr val="E34F24"/>
    <a:srgbClr val="BDCD2C"/>
    <a:srgbClr val="1D4380"/>
    <a:srgbClr val="0171B0"/>
    <a:srgbClr val="80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549" autoAdjust="0"/>
    <p:restoredTop sz="94660"/>
  </p:normalViewPr>
  <p:slideViewPr>
    <p:cSldViewPr snapToGrid="0">
      <p:cViewPr>
        <p:scale>
          <a:sx n="90" d="100"/>
          <a:sy n="90" d="100"/>
        </p:scale>
        <p:origin x="786" y="1146"/>
      </p:cViewPr>
      <p:guideLst/>
    </p:cSldViewPr>
  </p:slideViewPr>
  <p:notesTextViewPr>
    <p:cViewPr>
      <p:scale>
        <a:sx n="1" d="1"/>
        <a:sy n="1" d="1"/>
      </p:scale>
      <p:origin x="0" y="0"/>
    </p:cViewPr>
  </p:notesTextViewPr>
  <p:notesViewPr>
    <p:cSldViewPr snapToGrid="0">
      <p:cViewPr varScale="1">
        <p:scale>
          <a:sx n="101" d="100"/>
          <a:sy n="101" d="100"/>
        </p:scale>
        <p:origin x="355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8" Type="http://schemas.openxmlformats.org/officeDocument/2006/relationships/slideMaster" Target="slideMasters/slideMaster8.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0" Type="http://schemas.openxmlformats.org/officeDocument/2006/relationships/slide" Target="slides/slide12.xml"/><Relationship Id="rId41" Type="http://schemas.openxmlformats.org/officeDocument/2006/relationships/slide" Target="slides/slide33.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6/5/2015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Fastest Growing Hypervisor, taking share from VMWare”</a:t>
            </a: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r>
              <a:rPr lang="en-US" sz="1000" kern="1200" dirty="0" smtClean="0">
                <a:solidFill>
                  <a:schemeClr val="tx1"/>
                </a:solidFill>
                <a:effectLst/>
                <a:latin typeface="Segoe UI Light" pitchFamily="34" charset="0"/>
                <a:ea typeface="+mn-ea"/>
                <a:cs typeface="+mn-cs"/>
              </a:rPr>
              <a:t>2 releases of Hyper-V since ESX 5.1 (WS2012 and WS2012 R2)</a:t>
            </a: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share is growing 3x that of VMW over the past 2 years</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Hyper-V steadily taking over a point of share per quarter</a:t>
            </a:r>
          </a:p>
          <a:p>
            <a:pPr lvl="0"/>
            <a:r>
              <a:rPr lang="en-US" sz="1000" kern="1200" dirty="0" smtClean="0">
                <a:solidFill>
                  <a:schemeClr val="tx1"/>
                </a:solidFill>
                <a:effectLst/>
                <a:latin typeface="Segoe UI Light" pitchFamily="34" charset="0"/>
                <a:ea typeface="+mn-ea"/>
                <a:cs typeface="+mn-cs"/>
              </a:rPr>
              <a:t>Microsoft in the Gartner Virtualization Magic Quadrant for the 3</a:t>
            </a:r>
            <a:r>
              <a:rPr lang="en-US" sz="1000" kern="1200" baseline="30000" dirty="0" smtClean="0">
                <a:solidFill>
                  <a:schemeClr val="tx1"/>
                </a:solidFill>
                <a:effectLst/>
                <a:latin typeface="Segoe UI Light" pitchFamily="34" charset="0"/>
                <a:ea typeface="+mn-ea"/>
                <a:cs typeface="+mn-cs"/>
              </a:rPr>
              <a:t>rd</a:t>
            </a:r>
            <a:r>
              <a:rPr lang="en-US" sz="1000" kern="1200" dirty="0" smtClean="0">
                <a:solidFill>
                  <a:schemeClr val="tx1"/>
                </a:solidFill>
                <a:effectLst/>
                <a:latin typeface="Segoe UI Light" pitchFamily="34" charset="0"/>
                <a:ea typeface="+mn-ea"/>
                <a:cs typeface="+mn-cs"/>
              </a:rPr>
              <a:t> straight year and is the only vendor moving up and to the right</a:t>
            </a:r>
          </a:p>
          <a:p>
            <a:pPr lvl="0"/>
            <a:endParaRPr lang="en-US" sz="1000" kern="1200" dirty="0" smtClean="0">
              <a:solidFill>
                <a:schemeClr val="tx1"/>
              </a:solidFill>
              <a:effectLst/>
              <a:latin typeface="Segoe UI Light" pitchFamily="34" charset="0"/>
              <a:ea typeface="+mn-ea"/>
              <a:cs typeface="+mn-cs"/>
            </a:endParaRPr>
          </a:p>
          <a:p>
            <a:pPr lvl="0"/>
            <a:r>
              <a:rPr lang="en-US" sz="1000" kern="1200" dirty="0" smtClean="0">
                <a:solidFill>
                  <a:schemeClr val="tx1"/>
                </a:solidFill>
                <a:effectLst/>
                <a:latin typeface="Segoe UI Light" pitchFamily="34" charset="0"/>
                <a:ea typeface="+mn-ea"/>
                <a:cs typeface="+mn-cs"/>
              </a:rPr>
              <a:t>Over 50 new services released this year</a:t>
            </a:r>
          </a:p>
          <a:p>
            <a:pPr lvl="0"/>
            <a:r>
              <a:rPr lang="en-US" sz="1000" kern="1200" dirty="0" smtClean="0">
                <a:solidFill>
                  <a:schemeClr val="tx1"/>
                </a:solidFill>
                <a:effectLst/>
                <a:latin typeface="Segoe UI Light" pitchFamily="34" charset="0"/>
                <a:ea typeface="+mn-ea"/>
                <a:cs typeface="+mn-cs"/>
              </a:rPr>
              <a:t>Compute &amp; Storage Capacity doubling every 6 – 9 months</a:t>
            </a:r>
          </a:p>
          <a:p>
            <a:pPr lvl="0"/>
            <a:endParaRPr lang="en-US" sz="1000" kern="1200" dirty="0" smtClean="0">
              <a:solidFill>
                <a:schemeClr val="tx1"/>
              </a:solidFill>
              <a:effectLst/>
              <a:latin typeface="Segoe UI Light" pitchFamily="34" charset="0"/>
              <a:ea typeface="+mn-ea"/>
              <a:cs typeface="+mn-cs"/>
            </a:endParaRPr>
          </a:p>
          <a:p>
            <a:pPr marL="0" marR="0" lvl="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pPr marL="0" marR="0" indent="0" algn="l" defTabSz="932503" rtl="0" eaLnBrk="1" fontAlgn="auto" latinLnBrk="0" hangingPunct="1">
              <a:lnSpc>
                <a:spcPct val="90000"/>
              </a:lnSpc>
              <a:spcBef>
                <a:spcPts val="0"/>
              </a:spcBef>
              <a:spcAft>
                <a:spcPts val="340"/>
              </a:spcAft>
              <a:buClrTx/>
              <a:buSzTx/>
              <a:buFontTx/>
              <a:buNone/>
              <a:tabLst/>
              <a:defRPr/>
            </a:pPr>
            <a:endParaRPr lang="en-US" sz="1000" kern="1200" dirty="0" smtClean="0">
              <a:solidFill>
                <a:schemeClr val="tx1"/>
              </a:solidFill>
              <a:effectLst/>
              <a:latin typeface="Segoe UI Light" pitchFamily="34" charset="0"/>
              <a:ea typeface="+mn-ea"/>
              <a:cs typeface="+mn-cs"/>
            </a:endParaRP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2012</a:t>
            </a:r>
            <a:endParaRPr lang="en-US" dirty="0"/>
          </a:p>
        </p:txBody>
      </p:sp>
      <p:sp>
        <p:nvSpPr>
          <p:cNvPr id="5" name="Footer Placeholder 4"/>
          <p:cNvSpPr>
            <a:spLocks noGrp="1"/>
          </p:cNvSpPr>
          <p:nvPr>
            <p:ph type="ftr" sz="quarter" idx="11"/>
          </p:nvPr>
        </p:nvSpPr>
        <p:spPr/>
        <p:txBody>
          <a:bodyPr/>
          <a:lstStyle/>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Microsoft, and other product names are or may be registered trademarks and/or trademarks in the U.S. and/or other countries.</a:t>
            </a:r>
          </a:p>
          <a:p>
            <a:pPr defTabSz="93292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0A28030-5D59-4E14-AFE9-B93D391AF3AF}" type="datetime1">
              <a:rPr lang="en-US" smtClean="0"/>
              <a:t>6/5/2015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225578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356687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587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944400433"/>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2612208347"/>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591978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19598268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graphicFrame>
        <p:nvGraphicFramePr>
          <p:cNvPr id="6" name="Table 5"/>
          <p:cNvGraphicFramePr>
            <a:graphicFrameLocks noGrp="1"/>
          </p:cNvGraphicFramePr>
          <p:nvPr userDrawn="1">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612915950"/>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993952241"/>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384347"/>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a:pPr/>
              <a:t>‹#›</a:t>
            </a:fld>
            <a:endParaRPr/>
          </a:p>
        </p:txBody>
      </p:sp>
    </p:spTree>
    <p:extLst>
      <p:ext uri="{BB962C8B-B14F-4D97-AF65-F5344CB8AC3E}">
        <p14:creationId xmlns:p14="http://schemas.microsoft.com/office/powerpoint/2010/main" val="3944758409"/>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a:t>
            </a:r>
            <a:r>
              <a:rPr lang="en-US" sz="686" smtClean="0">
                <a:gradFill>
                  <a:gsLst>
                    <a:gs pos="0">
                      <a:srgbClr val="FFFFFF"/>
                    </a:gs>
                    <a:gs pos="100000">
                      <a:srgbClr val="FFFFFF"/>
                    </a:gs>
                  </a:gsLst>
                  <a:lin ang="5400000" scaled="0"/>
                </a:gradFill>
                <a:cs typeface="Segoe UI" pitchFamily="34" charset="0"/>
              </a:rPr>
              <a:t>, Microsoft </a:t>
            </a:r>
            <a:r>
              <a:rPr lang="en-US" sz="686" dirty="0">
                <a:gradFill>
                  <a:gsLst>
                    <a:gs pos="0">
                      <a:srgbClr val="FFFFFF"/>
                    </a:gs>
                    <a:gs pos="100000">
                      <a:srgbClr val="FFFFFF"/>
                    </a:gs>
                  </a:gsLst>
                  <a:lin ang="5400000" scaled="0"/>
                </a:gradFill>
                <a:cs typeface="Segoe UI" pitchFamily="34" charset="0"/>
              </a:rPr>
              <a:t>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2041803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28866646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emf"/><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image" Target="../media/image1.emf"/><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1.emf"/><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10" Type="http://schemas.openxmlformats.org/officeDocument/2006/relationships/image" Target="../media/image1.emf"/><Relationship Id="rId4" Type="http://schemas.openxmlformats.org/officeDocument/2006/relationships/slideLayout" Target="../slideLayouts/slideLayout36.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1.emf"/><Relationship Id="rId4" Type="http://schemas.openxmlformats.org/officeDocument/2006/relationships/slideLayout" Target="../slideLayouts/slideLayout44.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image" Target="NUL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theme" Target="../theme/theme8.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3"/>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95" r:id="rId10"/>
    <p:sldLayoutId id="214748379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2"/>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a:pPr/>
              <a:t>‹#›</a:t>
            </a:fld>
            <a:endParaRPr dirty="0"/>
          </a:p>
        </p:txBody>
      </p:sp>
    </p:spTree>
    <p:extLst>
      <p:ext uri="{BB962C8B-B14F-4D97-AF65-F5344CB8AC3E}">
        <p14:creationId xmlns:p14="http://schemas.microsoft.com/office/powerpoint/2010/main" val="387147829"/>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0133" y="2055604"/>
            <a:ext cx="11592484" cy="1325563"/>
          </a:xfrm>
        </p:spPr>
        <p:txBody>
          <a:bodyPr/>
          <a:lstStyle/>
          <a:p>
            <a:r>
              <a:rPr lang="en-US" sz="6600" dirty="0"/>
              <a:t>Running, improving and maintaining a site</a:t>
            </a:r>
            <a:r>
              <a:rPr lang="en-US" sz="7200" dirty="0"/>
              <a:t> </a:t>
            </a:r>
            <a:r>
              <a:rPr lang="en-US" sz="7200" dirty="0" smtClean="0"/>
              <a:t/>
            </a:r>
            <a:br>
              <a:rPr lang="en-US" sz="7200" dirty="0" smtClean="0"/>
            </a:br>
            <a:r>
              <a:rPr lang="en-US" sz="7200" dirty="0" smtClean="0"/>
              <a:t>in </a:t>
            </a:r>
            <a:r>
              <a:rPr lang="en-US" sz="7200" dirty="0"/>
              <a:t>the real world</a:t>
            </a:r>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2638099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7069667" y="1276445"/>
            <a:ext cx="4945128" cy="5416680"/>
          </a:xfrm>
          <a:prstGeom prst="rect">
            <a:avLst/>
          </a:prstGeom>
        </p:spPr>
      </p:pic>
      <p:sp>
        <p:nvSpPr>
          <p:cNvPr id="2" name="Title 1"/>
          <p:cNvSpPr>
            <a:spLocks noGrp="1"/>
          </p:cNvSpPr>
          <p:nvPr>
            <p:ph type="title"/>
          </p:nvPr>
        </p:nvSpPr>
        <p:spPr/>
        <p:txBody>
          <a:bodyPr/>
          <a:lstStyle/>
          <a:p>
            <a:r>
              <a:rPr lang="en-US" dirty="0" smtClean="0"/>
              <a:t>Step 2: Caching</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Store ASP.NET page output cache in </a:t>
            </a:r>
            <a:br>
              <a:rPr lang="en-US" dirty="0" smtClean="0"/>
            </a:br>
            <a:r>
              <a:rPr lang="en-US" dirty="0" smtClean="0"/>
              <a:t>  Microsoft Azure Caching Service.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10</a:t>
            </a:fld>
            <a:endParaRPr lang="en-US"/>
          </a:p>
        </p:txBody>
      </p:sp>
    </p:spTree>
    <p:extLst>
      <p:ext uri="{BB962C8B-B14F-4D97-AF65-F5344CB8AC3E}">
        <p14:creationId xmlns:p14="http://schemas.microsoft.com/office/powerpoint/2010/main" val="2923634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Manual scale</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You need more server resources.</a:t>
            </a:r>
          </a:p>
        </p:txBody>
      </p:sp>
      <p:sp>
        <p:nvSpPr>
          <p:cNvPr id="4" name="Slide Number Placeholder 3"/>
          <p:cNvSpPr>
            <a:spLocks noGrp="1"/>
          </p:cNvSpPr>
          <p:nvPr>
            <p:ph type="sldNum" sz="quarter" idx="12"/>
          </p:nvPr>
        </p:nvSpPr>
        <p:spPr/>
        <p:txBody>
          <a:bodyPr/>
          <a:lstStyle/>
          <a:p>
            <a:fld id="{0A164282-434E-41D4-9582-783D542A7B68}" type="slidenum">
              <a:rPr lang="en-US" smtClean="0"/>
              <a:t>11</a:t>
            </a:fld>
            <a:endParaRPr lang="en-US"/>
          </a:p>
        </p:txBody>
      </p:sp>
    </p:spTree>
    <p:extLst>
      <p:ext uri="{BB962C8B-B14F-4D97-AF65-F5344CB8AC3E}">
        <p14:creationId xmlns:p14="http://schemas.microsoft.com/office/powerpoint/2010/main" val="3545048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062247" y="1660374"/>
            <a:ext cx="5094840" cy="5061534"/>
          </a:xfrm>
          <a:prstGeom prst="rect">
            <a:avLst/>
          </a:prstGeom>
        </p:spPr>
      </p:pic>
      <p:sp>
        <p:nvSpPr>
          <p:cNvPr id="2" name="Title 1"/>
          <p:cNvSpPr>
            <a:spLocks noGrp="1"/>
          </p:cNvSpPr>
          <p:nvPr>
            <p:ph type="title"/>
          </p:nvPr>
        </p:nvSpPr>
        <p:spPr/>
        <p:txBody>
          <a:bodyPr/>
          <a:lstStyle/>
          <a:p>
            <a:r>
              <a:rPr lang="en-US" dirty="0" smtClean="0"/>
              <a:t>Step 2: Manual Scale</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Add more servers (horizontal scaling).</a:t>
            </a:r>
          </a:p>
          <a:p>
            <a:pPr marL="0" indent="0">
              <a:buNone/>
            </a:pPr>
            <a:endParaRPr lang="en-US" dirty="0"/>
          </a:p>
          <a:p>
            <a:pPr marL="0" indent="0">
              <a:buNone/>
            </a:pPr>
            <a:r>
              <a:rPr lang="en-US" dirty="0" smtClean="0"/>
              <a:t>Use more powerful servers (vertical scaling).</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12</a:t>
            </a:fld>
            <a:endParaRPr lang="en-US"/>
          </a:p>
        </p:txBody>
      </p:sp>
    </p:spTree>
    <p:extLst>
      <p:ext uri="{BB962C8B-B14F-4D97-AF65-F5344CB8AC3E}">
        <p14:creationId xmlns:p14="http://schemas.microsoft.com/office/powerpoint/2010/main" val="1124370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t>13</a:t>
            </a:fld>
            <a:endParaRPr lang="en-US"/>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38632" y="407988"/>
            <a:ext cx="10771886" cy="5848350"/>
          </a:xfrm>
        </p:spPr>
      </p:pic>
      <p:sp>
        <p:nvSpPr>
          <p:cNvPr id="6" name="Rectangle 5"/>
          <p:cNvSpPr/>
          <p:nvPr/>
        </p:nvSpPr>
        <p:spPr>
          <a:xfrm>
            <a:off x="127000" y="1888067"/>
            <a:ext cx="12065000" cy="3081866"/>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3685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Auto-scale</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Manual scaling reaction time means outages.</a:t>
            </a:r>
          </a:p>
          <a:p>
            <a:pPr marL="0" indent="0">
              <a:buNone/>
            </a:pPr>
            <a:endParaRPr lang="en-US" dirty="0"/>
          </a:p>
          <a:p>
            <a:pPr marL="0" indent="0">
              <a:buNone/>
            </a:pPr>
            <a:r>
              <a:rPr lang="en-US" dirty="0" smtClean="0"/>
              <a:t>Manual scaling is busy work.</a:t>
            </a:r>
          </a:p>
        </p:txBody>
      </p:sp>
      <p:sp>
        <p:nvSpPr>
          <p:cNvPr id="4" name="Slide Number Placeholder 3"/>
          <p:cNvSpPr>
            <a:spLocks noGrp="1"/>
          </p:cNvSpPr>
          <p:nvPr>
            <p:ph type="sldNum" sz="quarter" idx="12"/>
          </p:nvPr>
        </p:nvSpPr>
        <p:spPr/>
        <p:txBody>
          <a:bodyPr/>
          <a:lstStyle/>
          <a:p>
            <a:fld id="{0A164282-434E-41D4-9582-783D542A7B68}" type="slidenum">
              <a:rPr lang="en-US" smtClean="0"/>
              <a:t>14</a:t>
            </a:fld>
            <a:endParaRPr lang="en-US"/>
          </a:p>
        </p:txBody>
      </p:sp>
    </p:spTree>
    <p:extLst>
      <p:ext uri="{BB962C8B-B14F-4D97-AF65-F5344CB8AC3E}">
        <p14:creationId xmlns:p14="http://schemas.microsoft.com/office/powerpoint/2010/main" val="1491543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Auto-scale</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auto-scale.</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15</a:t>
            </a:fld>
            <a:endParaRPr lang="en-US"/>
          </a:p>
        </p:txBody>
      </p:sp>
      <p:pic>
        <p:nvPicPr>
          <p:cNvPr id="6" name="Picture 5"/>
          <p:cNvPicPr>
            <a:picLocks noChangeAspect="1"/>
          </p:cNvPicPr>
          <p:nvPr/>
        </p:nvPicPr>
        <p:blipFill>
          <a:blip r:embed="rId2"/>
          <a:stretch>
            <a:fillRect/>
          </a:stretch>
        </p:blipFill>
        <p:spPr>
          <a:xfrm>
            <a:off x="6689010" y="2976655"/>
            <a:ext cx="5502990" cy="3644686"/>
          </a:xfrm>
          <a:prstGeom prst="rect">
            <a:avLst/>
          </a:prstGeom>
        </p:spPr>
      </p:pic>
    </p:spTree>
    <p:extLst>
      <p:ext uri="{BB962C8B-B14F-4D97-AF65-F5344CB8AC3E}">
        <p14:creationId xmlns:p14="http://schemas.microsoft.com/office/powerpoint/2010/main" val="2768215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9448800" y="6256338"/>
            <a:ext cx="2743200" cy="365125"/>
          </a:xfrm>
        </p:spPr>
        <p:txBody>
          <a:bodyPr/>
          <a:lstStyle/>
          <a:p>
            <a:fld id="{0A164282-434E-41D4-9582-783D542A7B68}" type="slidenum">
              <a:rPr lang="en-US" smtClean="0"/>
              <a:t>16</a:t>
            </a:fld>
            <a:endParaRPr lang="en-US"/>
          </a:p>
        </p:txBody>
      </p:sp>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38632" y="407988"/>
            <a:ext cx="10771886" cy="5848350"/>
          </a:xfrm>
        </p:spPr>
      </p:pic>
      <p:sp>
        <p:nvSpPr>
          <p:cNvPr id="6" name="Rectangle 5"/>
          <p:cNvSpPr/>
          <p:nvPr/>
        </p:nvSpPr>
        <p:spPr>
          <a:xfrm>
            <a:off x="127000" y="855135"/>
            <a:ext cx="12065000" cy="1049865"/>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7000" y="4953001"/>
            <a:ext cx="12065000" cy="1904999"/>
          </a:xfrm>
          <a:prstGeom prst="rect">
            <a:avLst/>
          </a:prstGeom>
          <a:solidFill>
            <a:srgbClr val="617081">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4947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Scale</a:t>
            </a:r>
            <a:endParaRPr lang="en-US" dirty="0"/>
          </a:p>
        </p:txBody>
      </p:sp>
    </p:spTree>
    <p:extLst>
      <p:ext uri="{BB962C8B-B14F-4D97-AF65-F5344CB8AC3E}">
        <p14:creationId xmlns:p14="http://schemas.microsoft.com/office/powerpoint/2010/main" val="4028736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a:t>
            </a:r>
            <a:r>
              <a:rPr lang="en-US" smtClean="0"/>
              <a:t>: Change</a:t>
            </a:r>
            <a:endParaRPr lang="en-US" dirty="0"/>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66988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lnSpc>
                <a:spcPct val="150000"/>
              </a:lnSpc>
              <a:buNone/>
            </a:pPr>
            <a:r>
              <a:rPr lang="en-US" dirty="0" smtClean="0"/>
              <a:t>Your site isn’t done when you deploy to production.</a:t>
            </a:r>
          </a:p>
          <a:p>
            <a:pPr marL="0" indent="0">
              <a:lnSpc>
                <a:spcPct val="150000"/>
              </a:lnSpc>
              <a:buNone/>
            </a:pPr>
            <a:r>
              <a:rPr lang="en-US" dirty="0" smtClean="0"/>
              <a:t>You need to add new features.</a:t>
            </a:r>
          </a:p>
          <a:p>
            <a:pPr marL="0" indent="0">
              <a:lnSpc>
                <a:spcPct val="150000"/>
              </a:lnSpc>
              <a:buNone/>
            </a:pPr>
            <a:r>
              <a:rPr lang="en-US" dirty="0" smtClean="0"/>
              <a:t>Change adds risk.</a:t>
            </a:r>
          </a:p>
        </p:txBody>
      </p:sp>
      <p:sp>
        <p:nvSpPr>
          <p:cNvPr id="4" name="Slide Number Placeholder 3"/>
          <p:cNvSpPr>
            <a:spLocks noGrp="1"/>
          </p:cNvSpPr>
          <p:nvPr>
            <p:ph type="sldNum" sz="quarter" idx="12"/>
          </p:nvPr>
        </p:nvSpPr>
        <p:spPr/>
        <p:txBody>
          <a:bodyPr/>
          <a:lstStyle/>
          <a:p>
            <a:fld id="{0A164282-434E-41D4-9582-783D542A7B68}" type="slidenum">
              <a:rPr lang="en-US" smtClean="0"/>
              <a:t>19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8220" y="3789112"/>
            <a:ext cx="2438400" cy="2438400"/>
          </a:xfrm>
          <a:prstGeom prst="rect">
            <a:avLst/>
          </a:prstGeom>
        </p:spPr>
      </p:pic>
    </p:spTree>
    <p:extLst>
      <p:ext uri="{BB962C8B-B14F-4D97-AF65-F5344CB8AC3E}">
        <p14:creationId xmlns:p14="http://schemas.microsoft.com/office/powerpoint/2010/main" val="180445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111250" y="415925"/>
            <a:ext cx="11080750" cy="1325563"/>
          </a:xfrm>
        </p:spPr>
        <p:txBody>
          <a:bodyPr/>
          <a:lstStyle/>
          <a:p>
            <a:r>
              <a:rPr lang="en-US" dirty="0" smtClean="0"/>
              <a:t>Agenda</a:t>
            </a:r>
            <a:endParaRPr lang="en-US" dirty="0"/>
          </a:p>
        </p:txBody>
      </p:sp>
      <p:sp>
        <p:nvSpPr>
          <p:cNvPr id="5" name="Content Placeholder 4"/>
          <p:cNvSpPr>
            <a:spLocks noGrp="1"/>
          </p:cNvSpPr>
          <p:nvPr>
            <p:ph idx="4294967295"/>
          </p:nvPr>
        </p:nvSpPr>
        <p:spPr>
          <a:xfrm>
            <a:off x="1111250" y="1876425"/>
            <a:ext cx="11080750" cy="4216400"/>
          </a:xfrm>
        </p:spPr>
        <p:txBody>
          <a:bodyPr>
            <a:normAutofit/>
          </a:bodyPr>
          <a:lstStyle/>
          <a:p>
            <a:pPr marL="742950" indent="-742950">
              <a:lnSpc>
                <a:spcPct val="100000"/>
              </a:lnSpc>
              <a:buAutoNum type="arabicParenR"/>
            </a:pPr>
            <a:r>
              <a:rPr lang="en-US" sz="5400" dirty="0" smtClean="0">
                <a:latin typeface="+mj-lt"/>
              </a:rPr>
              <a:t>Scenario: Scale</a:t>
            </a:r>
          </a:p>
          <a:p>
            <a:pPr marL="742950" indent="-742950">
              <a:lnSpc>
                <a:spcPct val="100000"/>
              </a:lnSpc>
              <a:buAutoNum type="arabicParenR"/>
            </a:pPr>
            <a:r>
              <a:rPr lang="en-US" sz="5400" dirty="0" smtClean="0">
                <a:latin typeface="+mj-lt"/>
              </a:rPr>
              <a:t>Scenario: Adapt to Change</a:t>
            </a:r>
          </a:p>
          <a:p>
            <a:pPr marL="742950" indent="-742950">
              <a:lnSpc>
                <a:spcPct val="100000"/>
              </a:lnSpc>
              <a:buAutoNum type="arabicParenR"/>
            </a:pPr>
            <a:r>
              <a:rPr lang="en-US" sz="5400" dirty="0" smtClean="0">
                <a:latin typeface="+mj-lt"/>
              </a:rPr>
              <a:t>Scenario: Environments</a:t>
            </a:r>
            <a:endParaRPr lang="en-US" sz="5400" dirty="0">
              <a:latin typeface="+mj-lt"/>
            </a:endParaRPr>
          </a:p>
        </p:txBody>
      </p:sp>
    </p:spTree>
    <p:extLst>
      <p:ext uri="{BB962C8B-B14F-4D97-AF65-F5344CB8AC3E}">
        <p14:creationId xmlns:p14="http://schemas.microsoft.com/office/powerpoint/2010/main" val="29150224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Manage database schema</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Your database and application code need to stay in sync.</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20</a:t>
            </a:fld>
            <a:endParaRPr lang="en-US"/>
          </a:p>
        </p:txBody>
      </p:sp>
    </p:spTree>
    <p:extLst>
      <p:ext uri="{BB962C8B-B14F-4D97-AF65-F5344CB8AC3E}">
        <p14:creationId xmlns:p14="http://schemas.microsoft.com/office/powerpoint/2010/main" val="205839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Manage database schema</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Entity Framework Data Migrations.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21</a:t>
            </a:fld>
            <a:endParaRPr lang="en-US"/>
          </a:p>
        </p:txBody>
      </p:sp>
      <p:pic>
        <p:nvPicPr>
          <p:cNvPr id="6" name="Picture 5"/>
          <p:cNvPicPr>
            <a:picLocks noChangeAspect="1"/>
          </p:cNvPicPr>
          <p:nvPr/>
        </p:nvPicPr>
        <p:blipFill>
          <a:blip r:embed="rId2"/>
          <a:stretch>
            <a:fillRect/>
          </a:stretch>
        </p:blipFill>
        <p:spPr>
          <a:xfrm>
            <a:off x="8461737" y="2194684"/>
            <a:ext cx="3614566" cy="4600898"/>
          </a:xfrm>
          <a:prstGeom prst="rect">
            <a:avLst/>
          </a:prstGeom>
        </p:spPr>
      </p:pic>
    </p:spTree>
    <p:extLst>
      <p:ext uri="{BB962C8B-B14F-4D97-AF65-F5344CB8AC3E}">
        <p14:creationId xmlns:p14="http://schemas.microsoft.com/office/powerpoint/2010/main" val="3289638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Data migrations</a:t>
            </a:r>
            <a:endParaRPr lang="en-US" dirty="0"/>
          </a:p>
        </p:txBody>
      </p:sp>
    </p:spTree>
    <p:extLst>
      <p:ext uri="{BB962C8B-B14F-4D97-AF65-F5344CB8AC3E}">
        <p14:creationId xmlns:p14="http://schemas.microsoft.com/office/powerpoint/2010/main" val="887837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2: Manage deployments</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People sometimes make </a:t>
            </a:r>
            <a:r>
              <a:rPr lang="en-US" dirty="0" err="1" smtClean="0"/>
              <a:t>misteaks</a:t>
            </a:r>
            <a:r>
              <a:rPr lang="en-US" dirty="0" smtClean="0"/>
              <a: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23</a:t>
            </a:fld>
            <a:endParaRPr lang="en-US"/>
          </a:p>
        </p:txBody>
      </p:sp>
    </p:spTree>
    <p:extLst>
      <p:ext uri="{BB962C8B-B14F-4D97-AF65-F5344CB8AC3E}">
        <p14:creationId xmlns:p14="http://schemas.microsoft.com/office/powerpoint/2010/main" val="1561509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Manage deployments </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Use deployment rollback.</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24</a:t>
            </a:fld>
            <a:endParaRPr lang="en-US"/>
          </a:p>
        </p:txBody>
      </p:sp>
      <p:pic>
        <p:nvPicPr>
          <p:cNvPr id="7" name="Picture 6"/>
          <p:cNvPicPr>
            <a:picLocks noChangeAspect="1"/>
          </p:cNvPicPr>
          <p:nvPr/>
        </p:nvPicPr>
        <p:blipFill>
          <a:blip r:embed="rId2"/>
          <a:stretch>
            <a:fillRect/>
          </a:stretch>
        </p:blipFill>
        <p:spPr>
          <a:xfrm>
            <a:off x="8801950" y="2934816"/>
            <a:ext cx="3260898" cy="3239580"/>
          </a:xfrm>
          <a:prstGeom prst="rect">
            <a:avLst/>
          </a:prstGeom>
        </p:spPr>
      </p:pic>
    </p:spTree>
    <p:extLst>
      <p:ext uri="{BB962C8B-B14F-4D97-AF65-F5344CB8AC3E}">
        <p14:creationId xmlns:p14="http://schemas.microsoft.com/office/powerpoint/2010/main" val="2646791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A164282-434E-41D4-9582-783D542A7B68}" type="slidenum">
              <a:rPr lang="en-US" smtClean="0"/>
              <a:t>25</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2222" y="0"/>
            <a:ext cx="9047555" cy="6858000"/>
          </a:xfrm>
          <a:prstGeom prst="rect">
            <a:avLst/>
          </a:prstGeom>
        </p:spPr>
      </p:pic>
    </p:spTree>
    <p:extLst>
      <p:ext uri="{BB962C8B-B14F-4D97-AF65-F5344CB8AC3E}">
        <p14:creationId xmlns:p14="http://schemas.microsoft.com/office/powerpoint/2010/main" val="1064323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Deployment rollback</a:t>
            </a:r>
            <a:endParaRPr lang="en-US" dirty="0"/>
          </a:p>
        </p:txBody>
      </p:sp>
    </p:spTree>
    <p:extLst>
      <p:ext uri="{BB962C8B-B14F-4D97-AF65-F5344CB8AC3E}">
        <p14:creationId xmlns:p14="http://schemas.microsoft.com/office/powerpoint/2010/main" val="22335393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3: Leverage services</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Large changes often require you to add new features quickly.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27</a:t>
            </a:fld>
            <a:endParaRPr lang="en-US"/>
          </a:p>
        </p:txBody>
      </p:sp>
    </p:spTree>
    <p:extLst>
      <p:ext uri="{BB962C8B-B14F-4D97-AF65-F5344CB8AC3E}">
        <p14:creationId xmlns:p14="http://schemas.microsoft.com/office/powerpoint/2010/main" val="916914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Leverage services</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Take advantage of available Microsoft Azure services.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28</a:t>
            </a:fld>
            <a:endParaRPr lang="en-US"/>
          </a:p>
        </p:txBody>
      </p:sp>
      <p:pic>
        <p:nvPicPr>
          <p:cNvPr id="6" name="Picture 5"/>
          <p:cNvPicPr>
            <a:picLocks noChangeAspect="1"/>
          </p:cNvPicPr>
          <p:nvPr/>
        </p:nvPicPr>
        <p:blipFill>
          <a:blip r:embed="rId2"/>
          <a:stretch>
            <a:fillRect/>
          </a:stretch>
        </p:blipFill>
        <p:spPr>
          <a:xfrm>
            <a:off x="8770176" y="3486043"/>
            <a:ext cx="3274832" cy="3253424"/>
          </a:xfrm>
          <a:prstGeom prst="rect">
            <a:avLst/>
          </a:prstGeom>
        </p:spPr>
      </p:pic>
    </p:spTree>
    <p:extLst>
      <p:ext uri="{BB962C8B-B14F-4D97-AF65-F5344CB8AC3E}">
        <p14:creationId xmlns:p14="http://schemas.microsoft.com/office/powerpoint/2010/main" val="3927610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a:t>
            </a:r>
            <a:r>
              <a:rPr lang="en-US" dirty="0" smtClean="0"/>
              <a:t>Azure </a:t>
            </a:r>
            <a:r>
              <a:rPr lang="en-US" dirty="0" smtClean="0"/>
              <a:t>Active Directory</a:t>
            </a:r>
            <a:endParaRPr lang="en-US" dirty="0"/>
          </a:p>
        </p:txBody>
      </p:sp>
    </p:spTree>
    <p:extLst>
      <p:ext uri="{BB962C8B-B14F-4D97-AF65-F5344CB8AC3E}">
        <p14:creationId xmlns:p14="http://schemas.microsoft.com/office/powerpoint/2010/main" val="1713412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Let’s get </a:t>
            </a:r>
            <a:r>
              <a:rPr lang="en-US" dirty="0" smtClean="0"/>
              <a:t>Real</a:t>
            </a:r>
            <a:endParaRPr lang="en-US" dirty="0"/>
          </a:p>
        </p:txBody>
      </p:sp>
    </p:spTree>
    <p:extLst>
      <p:ext uri="{BB962C8B-B14F-4D97-AF65-F5344CB8AC3E}">
        <p14:creationId xmlns:p14="http://schemas.microsoft.com/office/powerpoint/2010/main" val="1266075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20" y="3750907"/>
            <a:ext cx="11493130" cy="1340528"/>
          </a:xfrm>
        </p:spPr>
        <p:txBody>
          <a:bodyPr>
            <a:normAutofit fontScale="90000"/>
          </a:bodyPr>
          <a:lstStyle/>
          <a:p>
            <a:r>
              <a:rPr lang="en-US" dirty="0" smtClean="0"/>
              <a:t>Scenario: </a:t>
            </a:r>
            <a:br>
              <a:rPr lang="en-US" dirty="0" smtClean="0"/>
            </a:br>
            <a:r>
              <a:rPr lang="en-US" dirty="0" smtClean="0"/>
              <a:t>Multiple Environments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4802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buNone/>
            </a:pPr>
            <a:r>
              <a:rPr lang="en-US" dirty="0" smtClean="0"/>
              <a:t>Running a real site requires multiple internal environments.</a:t>
            </a:r>
          </a:p>
          <a:p>
            <a:pPr marL="0" indent="0">
              <a:buNone/>
            </a:pPr>
            <a:endParaRPr lang="en-US" dirty="0" smtClean="0"/>
          </a:p>
          <a:p>
            <a:pPr marL="0" indent="0">
              <a:buNone/>
            </a:pPr>
            <a:r>
              <a:rPr lang="en-US" dirty="0" smtClean="0"/>
              <a:t>Global availability requires </a:t>
            </a:r>
            <a:r>
              <a:rPr lang="en-US" dirty="0"/>
              <a:t>multiple </a:t>
            </a:r>
            <a:r>
              <a:rPr lang="en-US" dirty="0" smtClean="0"/>
              <a:t>worldwide deployments.</a:t>
            </a:r>
            <a:endParaRPr lang="en-US" dirty="0"/>
          </a:p>
          <a:p>
            <a:pPr marL="0" indent="0">
              <a:buNone/>
            </a:pPr>
            <a:endParaRPr lang="en-US" dirty="0"/>
          </a:p>
          <a:p>
            <a:pPr marL="0" indent="0">
              <a:buNone/>
            </a:pPr>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0A164282-434E-41D4-9582-783D542A7B68}" type="slidenum">
              <a:rPr lang="en-US" smtClean="0"/>
              <a:t>31</a:t>
            </a:fld>
            <a:endParaRPr lang="en-US"/>
          </a:p>
        </p:txBody>
      </p:sp>
    </p:spTree>
    <p:extLst>
      <p:ext uri="{BB962C8B-B14F-4D97-AF65-F5344CB8AC3E}">
        <p14:creationId xmlns:p14="http://schemas.microsoft.com/office/powerpoint/2010/main" val="887955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err="1" smtClean="0"/>
              <a:t>Dev</a:t>
            </a:r>
            <a:r>
              <a:rPr lang="en-US" dirty="0" smtClean="0"/>
              <a:t> / Test environments</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smtClean="0"/>
          </a:p>
          <a:p>
            <a:pPr marL="0" indent="0">
              <a:buNone/>
            </a:pPr>
            <a:r>
              <a:rPr lang="en-US" dirty="0" smtClean="0"/>
              <a:t>Setting up development web server environments is time consuming.</a:t>
            </a:r>
          </a:p>
          <a:p>
            <a:pPr marL="0" indent="0">
              <a:buNone/>
            </a:pPr>
            <a:endParaRPr lang="en-US" dirty="0" smtClean="0"/>
          </a:p>
          <a:p>
            <a:pPr marL="0" indent="0">
              <a:buNone/>
            </a:pPr>
            <a:r>
              <a:rPr lang="en-US" dirty="0" smtClean="0"/>
              <a:t>You need to see your code running somewhere other than deployment before deploying.</a:t>
            </a:r>
          </a:p>
        </p:txBody>
      </p:sp>
      <p:sp>
        <p:nvSpPr>
          <p:cNvPr id="4" name="Slide Number Placeholder 3"/>
          <p:cNvSpPr>
            <a:spLocks noGrp="1"/>
          </p:cNvSpPr>
          <p:nvPr>
            <p:ph type="sldNum" sz="quarter" idx="12"/>
          </p:nvPr>
        </p:nvSpPr>
        <p:spPr/>
        <p:txBody>
          <a:bodyPr/>
          <a:lstStyle/>
          <a:p>
            <a:fld id="{0A164282-434E-41D4-9582-783D542A7B68}" type="slidenum">
              <a:rPr lang="en-US" smtClean="0"/>
              <a:t>32</a:t>
            </a:fld>
            <a:endParaRPr lang="en-US"/>
          </a:p>
        </p:txBody>
      </p:sp>
    </p:spTree>
    <p:extLst>
      <p:ext uri="{BB962C8B-B14F-4D97-AF65-F5344CB8AC3E}">
        <p14:creationId xmlns:p14="http://schemas.microsoft.com/office/powerpoint/2010/main" val="1498845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a:t>
            </a:r>
            <a:r>
              <a:rPr lang="en-US" dirty="0" err="1"/>
              <a:t>Dev</a:t>
            </a:r>
            <a:r>
              <a:rPr lang="en-US" dirty="0"/>
              <a:t> / Test environments</a:t>
            </a:r>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smtClean="0"/>
          </a:p>
          <a:p>
            <a:pPr marL="0" indent="0">
              <a:buNone/>
            </a:pPr>
            <a:r>
              <a:rPr lang="en-US" dirty="0" smtClean="0"/>
              <a:t>Environment consistency via deployment setup in Microsoft Azure Web </a:t>
            </a:r>
            <a:r>
              <a:rPr lang="en-US" dirty="0" smtClean="0"/>
              <a:t>Apps or </a:t>
            </a:r>
            <a:r>
              <a:rPr lang="en-US" dirty="0" smtClean="0"/>
              <a:t>VM images.</a:t>
            </a:r>
          </a:p>
          <a:p>
            <a:pPr marL="0" indent="0">
              <a:buNone/>
            </a:pPr>
            <a:endParaRPr lang="en-US" dirty="0"/>
          </a:p>
          <a:p>
            <a:pPr marL="0" indent="0">
              <a:buNone/>
            </a:pPr>
            <a:r>
              <a:rPr lang="en-US" dirty="0" smtClean="0"/>
              <a:t>Cost savings by paying only for what you need.</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33</a:t>
            </a:fld>
            <a:endParaRPr lang="en-US"/>
          </a:p>
        </p:txBody>
      </p:sp>
    </p:spTree>
    <p:extLst>
      <p:ext uri="{BB962C8B-B14F-4D97-AF65-F5344CB8AC3E}">
        <p14:creationId xmlns:p14="http://schemas.microsoft.com/office/powerpoint/2010/main" val="3820646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138727" y="263732"/>
            <a:ext cx="3679529" cy="2941124"/>
            <a:chOff x="8411036" y="3864393"/>
            <a:chExt cx="3753311" cy="2663944"/>
          </a:xfrm>
        </p:grpSpPr>
        <p:sp>
          <p:nvSpPr>
            <p:cNvPr id="13" name="TextBox 12"/>
            <p:cNvSpPr txBox="1"/>
            <p:nvPr/>
          </p:nvSpPr>
          <p:spPr>
            <a:xfrm>
              <a:off x="8615511" y="5818552"/>
              <a:ext cx="3497263" cy="709785"/>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DISCOUNT</a:t>
              </a:r>
              <a:br>
                <a:rPr lang="en-US" sz="1961" b="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VIRTUAL MACHINES</a:t>
              </a:r>
              <a:endParaRPr lang="en-US" sz="1961" dirty="0">
                <a:solidFill>
                  <a:srgbClr val="FFFFFF"/>
                </a:solidFill>
              </a:endParaRPr>
            </a:p>
          </p:txBody>
        </p:sp>
        <p:sp>
          <p:nvSpPr>
            <p:cNvPr id="39" name="Rectangle 38"/>
            <p:cNvSpPr/>
            <p:nvPr/>
          </p:nvSpPr>
          <p:spPr>
            <a:xfrm>
              <a:off x="8411036" y="3864393"/>
              <a:ext cx="3753311" cy="2109808"/>
            </a:xfrm>
            <a:prstGeom prst="rect">
              <a:avLst/>
            </a:prstGeom>
          </p:spPr>
          <p:txBody>
            <a:bodyPr wrap="square" anchor="ctr">
              <a:spAutoFit/>
            </a:bodyPr>
            <a:lstStyle/>
            <a:p>
              <a:pPr algn="ct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33</a:t>
              </a:r>
              <a:r>
                <a:rPr lang="en-US" sz="13600" dirty="0">
                  <a:solidFill>
                    <a:srgbClr val="11C1FF"/>
                  </a:solidFill>
                  <a:latin typeface="Segoe UI Light" panose="020B0502040204020203" pitchFamily="34" charset="0"/>
                  <a:cs typeface="Segoe UI Light" panose="020B0502040204020203" pitchFamily="34" charset="0"/>
                </a:rPr>
                <a:t>%</a:t>
              </a:r>
            </a:p>
          </p:txBody>
        </p:sp>
      </p:grpSp>
      <p:grpSp>
        <p:nvGrpSpPr>
          <p:cNvPr id="16" name="Group 15"/>
          <p:cNvGrpSpPr/>
          <p:nvPr/>
        </p:nvGrpSpPr>
        <p:grpSpPr>
          <a:xfrm>
            <a:off x="4419419" y="226803"/>
            <a:ext cx="3534874" cy="2974136"/>
            <a:chOff x="4563187" y="3841057"/>
            <a:chExt cx="3605756" cy="2569844"/>
          </a:xfrm>
        </p:grpSpPr>
        <p:sp>
          <p:nvSpPr>
            <p:cNvPr id="51" name="Rectangle 50"/>
            <p:cNvSpPr/>
            <p:nvPr/>
          </p:nvSpPr>
          <p:spPr>
            <a:xfrm>
              <a:off x="4563187" y="3841057"/>
              <a:ext cx="3605756" cy="2109808"/>
            </a:xfrm>
            <a:prstGeom prst="rect">
              <a:avLst/>
            </a:prstGeom>
          </p:spPr>
          <p:txBody>
            <a:bodyPr wrap="square" anchor="ctr">
              <a:spAutoFit/>
            </a:bodyPr>
            <a:lstStyle/>
            <a:p>
              <a:pPr>
                <a:lnSpc>
                  <a:spcPct val="95000"/>
                </a:lnSpc>
                <a:buSzPct val="90000"/>
              </a:pPr>
              <a:r>
                <a:rPr lang="en-US" sz="13528" dirty="0" smtClean="0">
                  <a:solidFill>
                    <a:schemeClr val="bg1"/>
                  </a:solidFill>
                  <a:latin typeface="Segoe UI Light" panose="020B0502040204020203" pitchFamily="34" charset="0"/>
                  <a:cs typeface="Segoe UI Light" panose="020B0502040204020203" pitchFamily="34" charset="0"/>
                </a:rPr>
                <a:t>25</a:t>
              </a:r>
              <a:r>
                <a:rPr lang="en-US" sz="13600" dirty="0">
                  <a:solidFill>
                    <a:srgbClr val="11C1FF"/>
                  </a:solidFill>
                  <a:latin typeface="Segoe UI Light" panose="020B0502040204020203" pitchFamily="34" charset="0"/>
                  <a:cs typeface="Segoe UI Light" panose="020B0502040204020203" pitchFamily="34" charset="0"/>
                </a:rPr>
                <a:t>%</a:t>
              </a:r>
            </a:p>
          </p:txBody>
        </p:sp>
        <p:sp>
          <p:nvSpPr>
            <p:cNvPr id="52" name="Rectangle 51"/>
            <p:cNvSpPr/>
            <p:nvPr/>
          </p:nvSpPr>
          <p:spPr>
            <a:xfrm>
              <a:off x="4597712" y="5587986"/>
              <a:ext cx="3571231" cy="822915"/>
            </a:xfrm>
            <a:prstGeom prst="rect">
              <a:avLst/>
            </a:prstGeom>
          </p:spPr>
          <p:txBody>
            <a:bodyPr wrap="square" anchor="ctr">
              <a:spAutoFit/>
            </a:bodyPr>
            <a:lstStyle/>
            <a:p>
              <a:pPr>
                <a:lnSpc>
                  <a:spcPct val="95000"/>
                </a:lnSpc>
                <a:buSzPct val="90000"/>
              </a:pPr>
              <a:r>
                <a:rPr lang="en-US" sz="1961" b="1" dirty="0">
                  <a:solidFill>
                    <a:srgbClr val="FFFFFF"/>
                  </a:solidFill>
                  <a:cs typeface="Segoe UI Light" panose="020B0502040204020203" pitchFamily="34" charset="0"/>
                </a:rPr>
                <a:t>DISCOUNT</a:t>
              </a:r>
              <a:br>
                <a:rPr lang="en-US" sz="1961" b="1" dirty="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RESERVED </a:t>
              </a:r>
              <a:r>
                <a:rPr lang="en-US" sz="1961" dirty="0">
                  <a:solidFill>
                    <a:srgbClr val="FFFFFF"/>
                  </a:solidFill>
                  <a:cs typeface="Segoe UI Light" panose="020B0502040204020203" pitchFamily="34" charset="0"/>
                </a:rPr>
                <a:t>WEB </a:t>
              </a:r>
              <a:r>
                <a:rPr lang="en-US" sz="1961" dirty="0" smtClean="0">
                  <a:solidFill>
                    <a:srgbClr val="FFFFFF"/>
                  </a:solidFill>
                  <a:cs typeface="Segoe UI Light" panose="020B0502040204020203" pitchFamily="34" charset="0"/>
                </a:rPr>
                <a:t>APPS</a:t>
              </a:r>
              <a:r>
                <a:rPr lang="en-US" sz="1961" dirty="0" smtClean="0">
                  <a:solidFill>
                    <a:srgbClr val="FFFFFF"/>
                  </a:solidFill>
                  <a:cs typeface="Segoe UI Light" panose="020B0502040204020203" pitchFamily="34" charset="0"/>
                </a:rPr>
                <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CLOUD SERVICES, HDINSIGHT</a:t>
              </a:r>
              <a:endParaRPr lang="en-US" sz="1961" dirty="0">
                <a:solidFill>
                  <a:srgbClr val="FFFFFF"/>
                </a:solidFill>
                <a:cs typeface="Segoe UI Light" panose="020B0502040204020203" pitchFamily="34" charset="0"/>
              </a:endParaRPr>
            </a:p>
          </p:txBody>
        </p:sp>
      </p:grpSp>
      <p:cxnSp>
        <p:nvCxnSpPr>
          <p:cNvPr id="27" name="Straight Connector 26"/>
          <p:cNvCxnSpPr/>
          <p:nvPr/>
        </p:nvCxnSpPr>
        <p:spPr>
          <a:xfrm>
            <a:off x="4064288"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097236" y="487"/>
            <a:ext cx="0" cy="6857027"/>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5" y="3453445"/>
            <a:ext cx="12190271" cy="0"/>
          </a:xfrm>
          <a:prstGeom prst="line">
            <a:avLst/>
          </a:prstGeom>
          <a:ln>
            <a:solidFill>
              <a:srgbClr val="289FD7"/>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208050" y="3468689"/>
            <a:ext cx="3679529" cy="2895745"/>
            <a:chOff x="8411036" y="3977051"/>
            <a:chExt cx="3753311" cy="2622841"/>
          </a:xfrm>
        </p:grpSpPr>
        <p:sp>
          <p:nvSpPr>
            <p:cNvPr id="45" name="TextBox 44"/>
            <p:cNvSpPr txBox="1"/>
            <p:nvPr/>
          </p:nvSpPr>
          <p:spPr>
            <a:xfrm>
              <a:off x="8655806" y="5696326"/>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ULTIMATE</a:t>
              </a:r>
              <a:r>
                <a:rPr lang="en-US" sz="1961" dirty="0" smtClean="0">
                  <a:solidFill>
                    <a:srgbClr val="FFFFFF"/>
                  </a:solidFill>
                  <a:cs typeface="Segoe UI Light" panose="020B0502040204020203" pitchFamily="34" charset="0"/>
                </a:rPr>
                <a:t/>
              </a:r>
              <a:br>
                <a:rPr lang="en-US" sz="1961" dirty="0" smtClean="0">
                  <a:solidFill>
                    <a:srgbClr val="FFFFFF"/>
                  </a:solidFill>
                  <a:cs typeface="Segoe UI Light" panose="020B0502040204020203" pitchFamily="34" charset="0"/>
                </a:rPr>
              </a:br>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46" name="Rectangle 45"/>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150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47" name="Group 46"/>
          <p:cNvGrpSpPr/>
          <p:nvPr/>
        </p:nvGrpSpPr>
        <p:grpSpPr>
          <a:xfrm>
            <a:off x="8450655" y="297561"/>
            <a:ext cx="3679529" cy="2427189"/>
            <a:chOff x="8411036" y="3977051"/>
            <a:chExt cx="3753311" cy="2198444"/>
          </a:xfrm>
        </p:grpSpPr>
        <p:sp>
          <p:nvSpPr>
            <p:cNvPr id="48" name="TextBox 47"/>
            <p:cNvSpPr txBox="1"/>
            <p:nvPr/>
          </p:nvSpPr>
          <p:spPr>
            <a:xfrm>
              <a:off x="8615511" y="5818552"/>
              <a:ext cx="3497263" cy="356943"/>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CREDIT CARD REQUIRED</a:t>
              </a:r>
            </a:p>
          </p:txBody>
        </p:sp>
        <p:sp>
          <p:nvSpPr>
            <p:cNvPr id="49" name="Rectangle 48"/>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chemeClr val="bg1"/>
                  </a:solidFill>
                  <a:latin typeface="Segoe UI Light" panose="020B0502040204020203" pitchFamily="34" charset="0"/>
                  <a:cs typeface="Segoe UI Light" panose="020B0502040204020203" pitchFamily="34" charset="0"/>
                </a:rPr>
                <a:t>NO</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58" name="Group 57"/>
          <p:cNvGrpSpPr/>
          <p:nvPr/>
        </p:nvGrpSpPr>
        <p:grpSpPr>
          <a:xfrm>
            <a:off x="4229940" y="3429001"/>
            <a:ext cx="3690585" cy="2935434"/>
            <a:chOff x="8411036" y="3977051"/>
            <a:chExt cx="3764589" cy="2658790"/>
          </a:xfrm>
        </p:grpSpPr>
        <p:sp>
          <p:nvSpPr>
            <p:cNvPr id="59" name="TextBox 58"/>
            <p:cNvSpPr txBox="1"/>
            <p:nvPr/>
          </p:nvSpPr>
          <p:spPr>
            <a:xfrm>
              <a:off x="8678362" y="5732275"/>
              <a:ext cx="3497263"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PREMIUM</a:t>
              </a:r>
            </a:p>
            <a:p>
              <a:r>
                <a:rPr lang="en-US" sz="1961" dirty="0" smtClean="0">
                  <a:solidFill>
                    <a:srgbClr val="FFFFFF"/>
                  </a:solidFill>
                  <a:cs typeface="Segoe UI Light" panose="020B0502040204020203" pitchFamily="34" charset="0"/>
                </a:rPr>
                <a:t>WITH MSDN</a:t>
              </a:r>
              <a:endParaRPr lang="en-US" sz="1961" dirty="0">
                <a:solidFill>
                  <a:srgbClr val="FFFFFF"/>
                </a:solidFill>
              </a:endParaRPr>
            </a:p>
          </p:txBody>
        </p:sp>
        <p:sp>
          <p:nvSpPr>
            <p:cNvPr id="60" name="Rectangle 59"/>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smtClean="0">
                  <a:solidFill>
                    <a:schemeClr val="bg1"/>
                  </a:solidFill>
                  <a:latin typeface="Segoe UI Light" panose="020B0502040204020203" pitchFamily="34" charset="0"/>
                  <a:cs typeface="Segoe UI Light" panose="020B0502040204020203" pitchFamily="34" charset="0"/>
                </a:rPr>
                <a:t>100</a:t>
              </a:r>
              <a:endParaRPr lang="en-US" sz="13600" dirty="0">
                <a:solidFill>
                  <a:schemeClr val="bg1"/>
                </a:solidFill>
                <a:latin typeface="Segoe UI Light" panose="020B0502040204020203" pitchFamily="34" charset="0"/>
                <a:cs typeface="Segoe UI Light" panose="020B0502040204020203" pitchFamily="34" charset="0"/>
              </a:endParaRPr>
            </a:p>
          </p:txBody>
        </p:sp>
      </p:grpSp>
      <p:grpSp>
        <p:nvGrpSpPr>
          <p:cNvPr id="61" name="Group 60"/>
          <p:cNvGrpSpPr/>
          <p:nvPr/>
        </p:nvGrpSpPr>
        <p:grpSpPr>
          <a:xfrm>
            <a:off x="8262885" y="3393388"/>
            <a:ext cx="3816737" cy="2971047"/>
            <a:chOff x="8411035" y="3977051"/>
            <a:chExt cx="3893271" cy="2691047"/>
          </a:xfrm>
        </p:grpSpPr>
        <p:sp>
          <p:nvSpPr>
            <p:cNvPr id="62" name="TextBox 61"/>
            <p:cNvSpPr txBox="1"/>
            <p:nvPr/>
          </p:nvSpPr>
          <p:spPr>
            <a:xfrm>
              <a:off x="8411035" y="5764532"/>
              <a:ext cx="3893271" cy="903566"/>
            </a:xfrm>
            <a:prstGeom prst="rect">
              <a:avLst/>
            </a:prstGeom>
            <a:noFill/>
          </p:spPr>
          <p:txBody>
            <a:bodyPr wrap="square" rtlCol="0">
              <a:spAutoFit/>
            </a:bodyPr>
            <a:lstStyle/>
            <a:p>
              <a:r>
                <a:rPr lang="en-US" sz="1961" b="1" dirty="0" smtClean="0">
                  <a:solidFill>
                    <a:srgbClr val="FFFFFF"/>
                  </a:solidFill>
                  <a:cs typeface="Segoe UI Light" panose="020B0502040204020203" pitchFamily="34" charset="0"/>
                </a:rPr>
                <a:t>MONTHLY CREDIT</a:t>
              </a:r>
            </a:p>
            <a:p>
              <a:r>
                <a:rPr lang="en-US" sz="1961" dirty="0" smtClean="0">
                  <a:solidFill>
                    <a:srgbClr val="FFFFFF"/>
                  </a:solidFill>
                  <a:cs typeface="Segoe UI Light" panose="020B0502040204020203" pitchFamily="34" charset="0"/>
                </a:rPr>
                <a:t>VISUAL STUDIO </a:t>
              </a:r>
              <a:r>
                <a:rPr lang="en-US" sz="1961" b="1" dirty="0" smtClean="0">
                  <a:solidFill>
                    <a:srgbClr val="FFFFFF"/>
                  </a:solidFill>
                  <a:cs typeface="Segoe UI Light" panose="020B0502040204020203" pitchFamily="34" charset="0"/>
                </a:rPr>
                <a:t>PROFESSIONAL</a:t>
              </a:r>
              <a:r>
                <a:rPr lang="en-US" sz="1961" dirty="0" smtClean="0">
                  <a:solidFill>
                    <a:srgbClr val="FFFFFF"/>
                  </a:solidFill>
                  <a:cs typeface="Segoe UI Light" panose="020B0502040204020203" pitchFamily="34" charset="0"/>
                </a:rPr>
                <a:t> WITH MSDN</a:t>
              </a:r>
              <a:endParaRPr lang="en-US" sz="1961" dirty="0">
                <a:solidFill>
                  <a:srgbClr val="FFFFFF"/>
                </a:solidFill>
              </a:endParaRPr>
            </a:p>
          </p:txBody>
        </p:sp>
        <p:sp>
          <p:nvSpPr>
            <p:cNvPr id="63" name="Rectangle 62"/>
            <p:cNvSpPr/>
            <p:nvPr/>
          </p:nvSpPr>
          <p:spPr>
            <a:xfrm>
              <a:off x="8411036" y="3977051"/>
              <a:ext cx="3753311" cy="1884491"/>
            </a:xfrm>
            <a:prstGeom prst="rect">
              <a:avLst/>
            </a:prstGeom>
          </p:spPr>
          <p:txBody>
            <a:bodyPr wrap="square" anchor="ctr">
              <a:spAutoFit/>
            </a:bodyPr>
            <a:lstStyle/>
            <a:p>
              <a:pPr algn="ctr">
                <a:lnSpc>
                  <a:spcPct val="95000"/>
                </a:lnSpc>
                <a:buSzPct val="90000"/>
              </a:pPr>
              <a:r>
                <a:rPr lang="en-US" sz="13600" dirty="0" smtClean="0">
                  <a:solidFill>
                    <a:srgbClr val="11C1FF"/>
                  </a:solidFill>
                  <a:latin typeface="Segoe UI Light" panose="020B0502040204020203" pitchFamily="34" charset="0"/>
                  <a:cs typeface="Segoe UI Light" panose="020B0502040204020203" pitchFamily="34" charset="0"/>
                </a:rPr>
                <a:t>$</a:t>
              </a:r>
              <a:r>
                <a:rPr lang="en-US" sz="13600" dirty="0">
                  <a:solidFill>
                    <a:schemeClr val="bg1"/>
                  </a:solidFill>
                  <a:latin typeface="Segoe UI Light" panose="020B0502040204020203" pitchFamily="34" charset="0"/>
                  <a:cs typeface="Segoe UI Light" panose="020B0502040204020203" pitchFamily="34" charset="0"/>
                </a:rPr>
                <a:t>5</a:t>
              </a:r>
              <a:r>
                <a:rPr lang="en-US" sz="13600" dirty="0" smtClean="0">
                  <a:solidFill>
                    <a:schemeClr val="bg1"/>
                  </a:solidFill>
                  <a:latin typeface="Segoe UI Light" panose="020B0502040204020203" pitchFamily="34" charset="0"/>
                  <a:cs typeface="Segoe UI Light" panose="020B0502040204020203" pitchFamily="34" charset="0"/>
                </a:rPr>
                <a:t>0</a:t>
              </a:r>
              <a:endParaRPr lang="en-US" sz="13600" dirty="0">
                <a:solidFill>
                  <a:schemeClr val="bg1"/>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236994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10" presetClass="entr" presetSubtype="0" fill="hold" nodeType="withEffect">
                                  <p:stCondLst>
                                    <p:cond delay="10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250"/>
                                        <p:tgtEl>
                                          <p:spTgt spid="15"/>
                                        </p:tgtEl>
                                      </p:cBhvr>
                                    </p:animEffect>
                                  </p:childTnLst>
                                </p:cTn>
                              </p:par>
                              <p:par>
                                <p:cTn id="17" presetID="10" presetClass="entr" presetSubtype="0" fill="hold" nodeType="withEffect">
                                  <p:stCondLst>
                                    <p:cond delay="20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250"/>
                                        <p:tgtEl>
                                          <p:spTgt spid="16"/>
                                        </p:tgtEl>
                                      </p:cBhvr>
                                    </p:animEffect>
                                  </p:childTnLst>
                                </p:cTn>
                              </p:par>
                              <p:par>
                                <p:cTn id="20" presetID="10" presetClass="entr" presetSubtype="0" fill="hold" nodeType="withEffect">
                                  <p:stCondLst>
                                    <p:cond delay="10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250"/>
                                        <p:tgtEl>
                                          <p:spTgt spid="44"/>
                                        </p:tgtEl>
                                      </p:cBhvr>
                                    </p:animEffect>
                                  </p:childTnLst>
                                </p:cTn>
                              </p:par>
                              <p:par>
                                <p:cTn id="23" presetID="10" presetClass="entr" presetSubtype="0" fill="hold" nodeType="withEffect">
                                  <p:stCondLst>
                                    <p:cond delay="10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250"/>
                                        <p:tgtEl>
                                          <p:spTgt spid="47"/>
                                        </p:tgtEl>
                                      </p:cBhvr>
                                    </p:animEffect>
                                  </p:childTnLst>
                                </p:cTn>
                              </p:par>
                              <p:par>
                                <p:cTn id="26" presetID="10" presetClass="entr" presetSubtype="0" fill="hold" nodeType="withEffect">
                                  <p:stCondLst>
                                    <p:cond delay="10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250"/>
                                        <p:tgtEl>
                                          <p:spTgt spid="58"/>
                                        </p:tgtEl>
                                      </p:cBhvr>
                                    </p:animEffect>
                                  </p:childTnLst>
                                </p:cTn>
                              </p:par>
                              <p:par>
                                <p:cTn id="29" presetID="10" presetClass="entr" presetSubtype="0" fill="hold" nodeType="withEffect">
                                  <p:stCondLst>
                                    <p:cond delay="100"/>
                                  </p:stCondLst>
                                  <p:childTnLst>
                                    <p:set>
                                      <p:cBhvr>
                                        <p:cTn id="30" dur="1" fill="hold">
                                          <p:stCondLst>
                                            <p:cond delay="0"/>
                                          </p:stCondLst>
                                        </p:cTn>
                                        <p:tgtEl>
                                          <p:spTgt spid="61"/>
                                        </p:tgtEl>
                                        <p:attrNameLst>
                                          <p:attrName>style.visibility</p:attrName>
                                        </p:attrNameLst>
                                      </p:cBhvr>
                                      <p:to>
                                        <p:strVal val="visible"/>
                                      </p:to>
                                    </p:set>
                                    <p:animEffect transition="in" filter="fade">
                                      <p:cBhvr>
                                        <p:cTn id="31" dur="2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Global Reach</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smtClean="0"/>
          </a:p>
          <a:p>
            <a:pPr marL="0" indent="0">
              <a:buNone/>
            </a:pPr>
            <a:r>
              <a:rPr lang="en-US" dirty="0" smtClean="0"/>
              <a:t>It’s hard to deploy a consistent environment in multiple datacenters.</a:t>
            </a:r>
          </a:p>
        </p:txBody>
      </p:sp>
      <p:sp>
        <p:nvSpPr>
          <p:cNvPr id="4" name="Slide Number Placeholder 3"/>
          <p:cNvSpPr>
            <a:spLocks noGrp="1"/>
          </p:cNvSpPr>
          <p:nvPr>
            <p:ph type="sldNum" sz="quarter" idx="12"/>
          </p:nvPr>
        </p:nvSpPr>
        <p:spPr/>
        <p:txBody>
          <a:bodyPr/>
          <a:lstStyle/>
          <a:p>
            <a:fld id="{0A164282-434E-41D4-9582-783D542A7B68}" type="slidenum">
              <a:rPr lang="en-US" smtClean="0"/>
              <a:t>35</a:t>
            </a:fld>
            <a:endParaRPr lang="en-US"/>
          </a:p>
        </p:txBody>
      </p:sp>
    </p:spTree>
    <p:extLst>
      <p:ext uri="{BB962C8B-B14F-4D97-AF65-F5344CB8AC3E}">
        <p14:creationId xmlns:p14="http://schemas.microsoft.com/office/powerpoint/2010/main" val="680413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a:t>
            </a:r>
            <a:r>
              <a:rPr lang="en-US" dirty="0"/>
              <a:t>2</a:t>
            </a:r>
            <a:r>
              <a:rPr lang="en-US" dirty="0" smtClean="0"/>
              <a:t>: Global Reach</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smtClean="0"/>
          </a:p>
          <a:p>
            <a:pPr marL="0" indent="0">
              <a:buNone/>
            </a:pPr>
            <a:r>
              <a:rPr lang="en-US" dirty="0" smtClean="0"/>
              <a:t>Use automated deployment workflow to ensure consistency in deployment process.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36</a:t>
            </a:fld>
            <a:endParaRPr lang="en-US"/>
          </a:p>
        </p:txBody>
      </p:sp>
    </p:spTree>
    <p:extLst>
      <p:ext uri="{BB962C8B-B14F-4D97-AF65-F5344CB8AC3E}">
        <p14:creationId xmlns:p14="http://schemas.microsoft.com/office/powerpoint/2010/main" val="38338569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Continuous Delivery</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smtClean="0"/>
          </a:p>
          <a:p>
            <a:pPr marL="0" indent="0">
              <a:buNone/>
            </a:pPr>
            <a:r>
              <a:rPr lang="en-US" dirty="0" smtClean="0"/>
              <a:t>Bugs and issues in your code get harder to fix </a:t>
            </a:r>
            <a:br>
              <a:rPr lang="en-US" dirty="0" smtClean="0"/>
            </a:br>
            <a:r>
              <a:rPr lang="en-US" dirty="0" smtClean="0"/>
              <a:t>the longer it takes to find out about them.</a:t>
            </a:r>
            <a:endParaRPr lang="en-US" dirty="0"/>
          </a:p>
          <a:p>
            <a:pPr marL="0" indent="0">
              <a:buNone/>
            </a:pPr>
            <a:r>
              <a:rPr lang="en-US" dirty="0" smtClean="0"/>
              <a:t/>
            </a:r>
            <a:br>
              <a:rPr lang="en-US" dirty="0" smtClean="0"/>
            </a:br>
            <a:r>
              <a:rPr lang="en-US" dirty="0" smtClean="0"/>
              <a:t>Deployment is a risky, error-prone operation.</a:t>
            </a:r>
          </a:p>
        </p:txBody>
      </p:sp>
      <p:sp>
        <p:nvSpPr>
          <p:cNvPr id="4" name="Slide Number Placeholder 3"/>
          <p:cNvSpPr>
            <a:spLocks noGrp="1"/>
          </p:cNvSpPr>
          <p:nvPr>
            <p:ph type="sldNum" sz="quarter" idx="12"/>
          </p:nvPr>
        </p:nvSpPr>
        <p:spPr/>
        <p:txBody>
          <a:bodyPr/>
          <a:lstStyle/>
          <a:p>
            <a:fld id="{0A164282-434E-41D4-9582-783D542A7B68}" type="slidenum">
              <a:rPr lang="en-US" smtClean="0"/>
              <a:t>37</a:t>
            </a:fld>
            <a:endParaRPr lang="en-US"/>
          </a:p>
        </p:txBody>
      </p:sp>
    </p:spTree>
    <p:extLst>
      <p:ext uri="{BB962C8B-B14F-4D97-AF65-F5344CB8AC3E}">
        <p14:creationId xmlns:p14="http://schemas.microsoft.com/office/powerpoint/2010/main" val="10648236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Continuous Delivery</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smtClean="0"/>
          </a:p>
          <a:p>
            <a:pPr marL="0" indent="0">
              <a:buNone/>
            </a:pPr>
            <a:r>
              <a:rPr lang="en-US" dirty="0" smtClean="0"/>
              <a:t>Use continuous integration to automate build, unit &amp; integration testing.</a:t>
            </a:r>
          </a:p>
          <a:p>
            <a:pPr marL="0" indent="0">
              <a:buNone/>
            </a:pPr>
            <a:endParaRPr lang="en-US" dirty="0"/>
          </a:p>
          <a:p>
            <a:pPr marL="0" indent="0">
              <a:buNone/>
            </a:pPr>
            <a:r>
              <a:rPr lang="en-US" dirty="0" smtClean="0"/>
              <a:t>Use automated deployment workflow to ensure consistency in deployment process.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38</a:t>
            </a:fld>
            <a:endParaRPr lang="en-US"/>
          </a:p>
        </p:txBody>
      </p:sp>
    </p:spTree>
    <p:extLst>
      <p:ext uri="{BB962C8B-B14F-4D97-AF65-F5344CB8AC3E}">
        <p14:creationId xmlns:p14="http://schemas.microsoft.com/office/powerpoint/2010/main" val="27133161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a:t>
            </a:r>
            <a:endParaRPr lang="en-US" dirty="0"/>
          </a:p>
        </p:txBody>
      </p:sp>
      <p:sp>
        <p:nvSpPr>
          <p:cNvPr id="4" name="Subtitle 3"/>
          <p:cNvSpPr>
            <a:spLocks noGrp="1"/>
          </p:cNvSpPr>
          <p:nvPr>
            <p:ph type="subTitle" idx="1"/>
          </p:nvPr>
        </p:nvSpPr>
        <p:spPr/>
        <p:txBody>
          <a:bodyPr/>
          <a:lstStyle/>
          <a:p>
            <a:r>
              <a:rPr lang="en-US" dirty="0" smtClean="0"/>
              <a:t>Scenario: Multiple environment</a:t>
            </a:r>
            <a:endParaRPr lang="en-US" dirty="0"/>
          </a:p>
        </p:txBody>
      </p:sp>
    </p:spTree>
    <p:extLst>
      <p:ext uri="{BB962C8B-B14F-4D97-AF65-F5344CB8AC3E}">
        <p14:creationId xmlns:p14="http://schemas.microsoft.com/office/powerpoint/2010/main" val="1661626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Scale</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110824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description</a:t>
            </a:r>
            <a:endParaRPr lang="en-US" dirty="0"/>
          </a:p>
        </p:txBody>
      </p:sp>
      <p:sp>
        <p:nvSpPr>
          <p:cNvPr id="3" name="Content Placeholder 2"/>
          <p:cNvSpPr>
            <a:spLocks noGrp="1"/>
          </p:cNvSpPr>
          <p:nvPr>
            <p:ph idx="1"/>
          </p:nvPr>
        </p:nvSpPr>
        <p:spPr/>
        <p:txBody>
          <a:bodyPr/>
          <a:lstStyle/>
          <a:p>
            <a:pPr marL="0" indent="0">
              <a:buNone/>
            </a:pPr>
            <a:r>
              <a:rPr lang="en-US" dirty="0" smtClean="0"/>
              <a:t>Your site load varies over time.</a:t>
            </a:r>
          </a:p>
          <a:p>
            <a:pPr marL="0" indent="0">
              <a:buNone/>
            </a:pPr>
            <a:endParaRPr lang="en-US" dirty="0"/>
          </a:p>
          <a:p>
            <a:pPr marL="0" indent="0">
              <a:buNone/>
            </a:pPr>
            <a:r>
              <a:rPr lang="en-US" dirty="0" smtClean="0"/>
              <a:t>You need to adapt.</a:t>
            </a:r>
          </a:p>
          <a:p>
            <a:pPr marL="0" indent="0">
              <a:buNone/>
            </a:pPr>
            <a:endParaRPr lang="en-US" dirty="0"/>
          </a:p>
          <a:p>
            <a:pPr marL="0" indent="0">
              <a:buNone/>
            </a:pPr>
            <a:r>
              <a:rPr lang="en-US" dirty="0" smtClean="0"/>
              <a:t>Smoothly.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5</a:t>
            </a:fld>
            <a:endParaRPr lang="en-US"/>
          </a:p>
        </p:txBody>
      </p:sp>
    </p:spTree>
    <p:extLst>
      <p:ext uri="{BB962C8B-B14F-4D97-AF65-F5344CB8AC3E}">
        <p14:creationId xmlns:p14="http://schemas.microsoft.com/office/powerpoint/2010/main" val="323476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profiles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6</a:t>
            </a:fld>
            <a:endParaRPr lang="en-US"/>
          </a:p>
        </p:txBody>
      </p:sp>
      <p:grpSp>
        <p:nvGrpSpPr>
          <p:cNvPr id="39" name="Group 38"/>
          <p:cNvGrpSpPr/>
          <p:nvPr/>
        </p:nvGrpSpPr>
        <p:grpSpPr>
          <a:xfrm>
            <a:off x="1828489" y="1742059"/>
            <a:ext cx="8535022" cy="4251591"/>
            <a:chOff x="1151467" y="1742059"/>
            <a:chExt cx="8535022" cy="4251591"/>
          </a:xfrm>
        </p:grpSpPr>
        <p:sp>
          <p:nvSpPr>
            <p:cNvPr id="35" name="Rectangle 34"/>
            <p:cNvSpPr/>
            <p:nvPr/>
          </p:nvSpPr>
          <p:spPr>
            <a:xfrm>
              <a:off x="1151467" y="3942642"/>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INCREASING</a:t>
              </a:r>
              <a:endParaRPr lang="en-US" dirty="0"/>
            </a:p>
          </p:txBody>
        </p:sp>
        <p:sp>
          <p:nvSpPr>
            <p:cNvPr id="33" name="Rectangle 32"/>
            <p:cNvSpPr/>
            <p:nvPr/>
          </p:nvSpPr>
          <p:spPr>
            <a:xfrm>
              <a:off x="1151467" y="1742059"/>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BATCH</a:t>
              </a:r>
              <a:endParaRPr lang="en-US" dirty="0"/>
            </a:p>
          </p:txBody>
        </p:sp>
        <p:grpSp>
          <p:nvGrpSpPr>
            <p:cNvPr id="34" name="Group 33"/>
            <p:cNvGrpSpPr/>
            <p:nvPr/>
          </p:nvGrpSpPr>
          <p:grpSpPr>
            <a:xfrm>
              <a:off x="1502173" y="2529615"/>
              <a:ext cx="3489589" cy="1030592"/>
              <a:chOff x="1447023" y="2529615"/>
              <a:chExt cx="3489589" cy="1030592"/>
            </a:xfrm>
          </p:grpSpPr>
          <p:cxnSp>
            <p:nvCxnSpPr>
              <p:cNvPr id="5" name="Straight Arrow Connector 4"/>
              <p:cNvCxnSpPr/>
              <p:nvPr/>
            </p:nvCxnSpPr>
            <p:spPr bwMode="auto">
              <a:xfrm rot="16200000" flipV="1">
                <a:off x="1335985" y="2977250"/>
                <a:ext cx="895273" cy="4"/>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1783621" y="3414171"/>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Rectangle 6"/>
              <p:cNvSpPr/>
              <p:nvPr/>
            </p:nvSpPr>
            <p:spPr>
              <a:xfrm rot="16200000">
                <a:off x="1050151" y="2929942"/>
                <a:ext cx="1027137"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solidFill>
                  </a:rPr>
                  <a:t>Load</a:t>
                </a:r>
                <a:endParaRPr lang="en-US" sz="1200" dirty="0">
                  <a:solidFill>
                    <a:schemeClr val="bg1"/>
                  </a:solidFill>
                </a:endParaRPr>
              </a:p>
            </p:txBody>
          </p:sp>
          <p:cxnSp>
            <p:nvCxnSpPr>
              <p:cNvPr id="8" name="Straight Arrow Connector 7"/>
              <p:cNvCxnSpPr/>
              <p:nvPr/>
            </p:nvCxnSpPr>
            <p:spPr bwMode="auto">
              <a:xfrm flipV="1">
                <a:off x="1783621" y="3080506"/>
                <a:ext cx="1018711" cy="6536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p:nvPr/>
            </p:nvCxnSpPr>
            <p:spPr bwMode="auto">
              <a:xfrm flipV="1">
                <a:off x="3808288" y="3059525"/>
                <a:ext cx="1067313" cy="8634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0" name="Straight Connector 9"/>
              <p:cNvCxnSpPr/>
              <p:nvPr/>
            </p:nvCxnSpPr>
            <p:spPr bwMode="auto">
              <a:xfrm rot="5400000" flipH="1" flipV="1">
                <a:off x="3383240" y="2988270"/>
                <a:ext cx="853043" cy="1565"/>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11" name="Rectangle 10"/>
              <p:cNvSpPr/>
              <p:nvPr/>
            </p:nvSpPr>
            <p:spPr>
              <a:xfrm>
                <a:off x="2761653" y="2718925"/>
                <a:ext cx="1117021" cy="40831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100" dirty="0" smtClean="0">
                    <a:solidFill>
                      <a:schemeClr val="bg1"/>
                    </a:solidFill>
                  </a:rPr>
                  <a:t>No</a:t>
                </a:r>
              </a:p>
              <a:p>
                <a:pPr marL="304735" indent="-304735" algn="ctr" defTabSz="1218936" eaLnBrk="0" fontAlgn="base" hangingPunct="0">
                  <a:lnSpc>
                    <a:spcPts val="1066"/>
                  </a:lnSpc>
                  <a:spcBef>
                    <a:spcPct val="20000"/>
                  </a:spcBef>
                  <a:spcAft>
                    <a:spcPct val="0"/>
                  </a:spcAft>
                  <a:buClr>
                    <a:srgbClr val="000000"/>
                  </a:buClr>
                </a:pPr>
                <a:r>
                  <a:rPr lang="en-US" sz="1100" dirty="0" smtClean="0">
                    <a:solidFill>
                      <a:schemeClr val="bg1"/>
                    </a:solidFill>
                  </a:rPr>
                  <a:t>load</a:t>
                </a:r>
                <a:endParaRPr lang="en-US" sz="1100" dirty="0">
                  <a:solidFill>
                    <a:schemeClr val="bg1"/>
                  </a:solidFill>
                </a:endParaRPr>
              </a:p>
            </p:txBody>
          </p:sp>
          <p:cxnSp>
            <p:nvCxnSpPr>
              <p:cNvPr id="12" name="Straight Connector 11"/>
              <p:cNvCxnSpPr/>
              <p:nvPr/>
            </p:nvCxnSpPr>
            <p:spPr bwMode="auto">
              <a:xfrm rot="5400000" flipH="1" flipV="1">
                <a:off x="2397178" y="2988270"/>
                <a:ext cx="853043" cy="1565"/>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grpSp>
          <p:nvGrpSpPr>
            <p:cNvPr id="29" name="Group 28"/>
            <p:cNvGrpSpPr/>
            <p:nvPr/>
          </p:nvGrpSpPr>
          <p:grpSpPr>
            <a:xfrm>
              <a:off x="1437686" y="4610822"/>
              <a:ext cx="3493065" cy="1062869"/>
              <a:chOff x="598899" y="3807880"/>
              <a:chExt cx="3493065" cy="1062869"/>
            </a:xfrm>
          </p:grpSpPr>
          <p:cxnSp>
            <p:nvCxnSpPr>
              <p:cNvPr id="17" name="Straight Arrow Connector 16"/>
              <p:cNvCxnSpPr/>
              <p:nvPr/>
            </p:nvCxnSpPr>
            <p:spPr bwMode="auto">
              <a:xfrm flipH="1" flipV="1">
                <a:off x="935495" y="3807880"/>
                <a:ext cx="3478" cy="930519"/>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8" name="Straight Arrow Connector 17"/>
              <p:cNvCxnSpPr/>
              <p:nvPr/>
            </p:nvCxnSpPr>
            <p:spPr bwMode="auto">
              <a:xfrm>
                <a:off x="938973" y="4724713"/>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19" name="Rectangle 18"/>
              <p:cNvSpPr/>
              <p:nvPr/>
            </p:nvSpPr>
            <p:spPr>
              <a:xfrm rot="16200000">
                <a:off x="208121" y="4246578"/>
                <a:ext cx="1014949"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solidFill>
                  </a:rPr>
                  <a:t>Load</a:t>
                </a:r>
                <a:endParaRPr lang="en-US" sz="1200" dirty="0">
                  <a:solidFill>
                    <a:schemeClr val="bg1"/>
                  </a:solidFill>
                </a:endParaRPr>
              </a:p>
            </p:txBody>
          </p:sp>
          <p:sp>
            <p:nvSpPr>
              <p:cNvPr id="20" name="Freeform 19"/>
              <p:cNvSpPr/>
              <p:nvPr/>
            </p:nvSpPr>
            <p:spPr>
              <a:xfrm>
                <a:off x="929655" y="3861385"/>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bg1"/>
                </a:solidFill>
                <a:headEnd type="none" w="med" len="med"/>
                <a:tailEnd type="triangle"/>
              </a:ln>
              <a:effectLst/>
            </p:spPr>
            <p:txBody>
              <a:bodyPr lIns="91436" tIns="45718" rIns="91436" bIns="45718"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solidFill>
                    <a:schemeClr val="bg1"/>
                  </a:solidFill>
                </a:endParaRPr>
              </a:p>
            </p:txBody>
          </p:sp>
        </p:grpSp>
        <p:sp>
          <p:nvSpPr>
            <p:cNvPr id="36" name="Rectangle 35"/>
            <p:cNvSpPr/>
            <p:nvPr/>
          </p:nvSpPr>
          <p:spPr>
            <a:xfrm>
              <a:off x="5495489" y="1750801"/>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PREDICTABLE</a:t>
              </a:r>
              <a:endParaRPr lang="en-US" dirty="0"/>
            </a:p>
          </p:txBody>
        </p:sp>
        <p:grpSp>
          <p:nvGrpSpPr>
            <p:cNvPr id="37" name="Group 36"/>
            <p:cNvGrpSpPr/>
            <p:nvPr/>
          </p:nvGrpSpPr>
          <p:grpSpPr>
            <a:xfrm>
              <a:off x="5846196" y="2524403"/>
              <a:ext cx="3489586" cy="1019525"/>
              <a:chOff x="7319254" y="2084820"/>
              <a:chExt cx="3489586" cy="1019525"/>
            </a:xfrm>
          </p:grpSpPr>
          <p:cxnSp>
            <p:nvCxnSpPr>
              <p:cNvPr id="13" name="Straight Arrow Connector 12"/>
              <p:cNvCxnSpPr/>
              <p:nvPr/>
            </p:nvCxnSpPr>
            <p:spPr bwMode="auto">
              <a:xfrm flipH="1" flipV="1">
                <a:off x="7655850" y="2090593"/>
                <a:ext cx="4" cy="897446"/>
              </a:xfrm>
              <a:prstGeom prst="straightConnector1">
                <a:avLst/>
              </a:prstGeom>
              <a:ln w="25400">
                <a:no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4" name="Straight Arrow Connector 13"/>
              <p:cNvCxnSpPr/>
              <p:nvPr/>
            </p:nvCxnSpPr>
            <p:spPr bwMode="auto">
              <a:xfrm>
                <a:off x="7655849" y="2977247"/>
                <a:ext cx="3152991"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15" name="Rectangle 14"/>
              <p:cNvSpPr/>
              <p:nvPr/>
            </p:nvSpPr>
            <p:spPr>
              <a:xfrm rot="16200000">
                <a:off x="6926188" y="2477886"/>
                <a:ext cx="1019525"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alpha val="99000"/>
                      </a:schemeClr>
                    </a:solidFill>
                  </a:rPr>
                  <a:t>Load</a:t>
                </a:r>
                <a:endParaRPr lang="en-US" sz="1200" dirty="0">
                  <a:solidFill>
                    <a:schemeClr val="bg1">
                      <a:alpha val="99000"/>
                    </a:schemeClr>
                  </a:solidFill>
                </a:endParaRPr>
              </a:p>
            </p:txBody>
          </p:sp>
          <p:grpSp>
            <p:nvGrpSpPr>
              <p:cNvPr id="16" name="Group 15"/>
              <p:cNvGrpSpPr/>
              <p:nvPr/>
            </p:nvGrpSpPr>
            <p:grpSpPr>
              <a:xfrm>
                <a:off x="7649904" y="2194668"/>
                <a:ext cx="3152247" cy="492398"/>
                <a:chOff x="5520892" y="5257417"/>
                <a:chExt cx="3307216" cy="721360"/>
              </a:xfrm>
            </p:grpSpPr>
            <p:cxnSp>
              <p:nvCxnSpPr>
                <p:cNvPr id="26" name="Straight Arrow Connector 25"/>
                <p:cNvCxnSpPr/>
                <p:nvPr/>
              </p:nvCxnSpPr>
              <p:spPr bwMode="auto">
                <a:xfrm>
                  <a:off x="7600265" y="5975286"/>
                  <a:ext cx="1227843" cy="2508"/>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7" name="Straight Connector 26"/>
                <p:cNvCxnSpPr>
                  <a:endCxn id="28" idx="0"/>
                </p:cNvCxnSpPr>
                <p:nvPr/>
              </p:nvCxnSpPr>
              <p:spPr bwMode="auto">
                <a:xfrm>
                  <a:off x="5520892" y="5967876"/>
                  <a:ext cx="1168667" cy="0"/>
                </a:xfrm>
                <a:prstGeom prst="line">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8" name="Freeform 27"/>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p>
              </p:txBody>
            </p:sp>
          </p:grpSp>
        </p:grpSp>
        <p:sp>
          <p:nvSpPr>
            <p:cNvPr id="38" name="Rectangle 37"/>
            <p:cNvSpPr/>
            <p:nvPr/>
          </p:nvSpPr>
          <p:spPr>
            <a:xfrm>
              <a:off x="5495489" y="3933176"/>
              <a:ext cx="4191000" cy="2051008"/>
            </a:xfrm>
            <a:prstGeom prst="rect">
              <a:avLst/>
            </a:prstGeom>
            <a:solidFill>
              <a:srgbClr val="3C454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smtClean="0"/>
            </a:p>
            <a:p>
              <a:pPr algn="ctr"/>
              <a:r>
                <a:rPr lang="en-US" dirty="0" smtClean="0"/>
                <a:t>UNPREDICTABLE</a:t>
              </a:r>
              <a:endParaRPr lang="en-US" dirty="0"/>
            </a:p>
          </p:txBody>
        </p:sp>
        <p:grpSp>
          <p:nvGrpSpPr>
            <p:cNvPr id="32" name="Group 31"/>
            <p:cNvGrpSpPr/>
            <p:nvPr/>
          </p:nvGrpSpPr>
          <p:grpSpPr>
            <a:xfrm>
              <a:off x="5846196" y="4534959"/>
              <a:ext cx="3474348" cy="1117383"/>
              <a:chOff x="7334181" y="3340271"/>
              <a:chExt cx="3474348" cy="1117383"/>
            </a:xfrm>
          </p:grpSpPr>
          <p:cxnSp>
            <p:nvCxnSpPr>
              <p:cNvPr id="21" name="Straight Arrow Connector 20"/>
              <p:cNvCxnSpPr/>
              <p:nvPr/>
            </p:nvCxnSpPr>
            <p:spPr bwMode="auto">
              <a:xfrm flipV="1">
                <a:off x="7670778" y="3560207"/>
                <a:ext cx="0" cy="897447"/>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2" name="Straight Arrow Connector 21"/>
              <p:cNvCxnSpPr/>
              <p:nvPr/>
            </p:nvCxnSpPr>
            <p:spPr bwMode="auto">
              <a:xfrm>
                <a:off x="7655539" y="4445107"/>
                <a:ext cx="3152990" cy="935"/>
              </a:xfrm>
              <a:prstGeom prst="straightConnector1">
                <a:avLst/>
              </a:pr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3" name="Rectangle 22"/>
              <p:cNvSpPr/>
              <p:nvPr/>
            </p:nvSpPr>
            <p:spPr>
              <a:xfrm rot="16200000">
                <a:off x="6938608" y="3735844"/>
                <a:ext cx="1024540" cy="233393"/>
              </a:xfrm>
              <a:prstGeom prst="rect">
                <a:avLst/>
              </a:prstGeom>
              <a:ln>
                <a:noFill/>
              </a:ln>
            </p:spPr>
            <p:txBody>
              <a:bodyPr wrap="square" lIns="91436" tIns="45718" rIns="91436" bIns="45718">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marL="304735" indent="-304735" algn="ctr" defTabSz="1218936" eaLnBrk="0" fontAlgn="base" hangingPunct="0">
                  <a:lnSpc>
                    <a:spcPts val="1066"/>
                  </a:lnSpc>
                  <a:spcBef>
                    <a:spcPct val="20000"/>
                  </a:spcBef>
                  <a:spcAft>
                    <a:spcPct val="0"/>
                  </a:spcAft>
                  <a:buClr>
                    <a:srgbClr val="000000"/>
                  </a:buClr>
                </a:pPr>
                <a:r>
                  <a:rPr lang="en-US" sz="1200" dirty="0" smtClean="0">
                    <a:solidFill>
                      <a:schemeClr val="bg1">
                        <a:alpha val="99000"/>
                      </a:schemeClr>
                    </a:solidFill>
                  </a:rPr>
                  <a:t>Load </a:t>
                </a:r>
                <a:endParaRPr lang="en-US" sz="1200" dirty="0">
                  <a:solidFill>
                    <a:schemeClr val="bg1">
                      <a:alpha val="99000"/>
                    </a:schemeClr>
                  </a:solidFill>
                </a:endParaRPr>
              </a:p>
            </p:txBody>
          </p:sp>
          <p:sp>
            <p:nvSpPr>
              <p:cNvPr id="24" name="Freeform 23"/>
              <p:cNvSpPr/>
              <p:nvPr/>
            </p:nvSpPr>
            <p:spPr>
              <a:xfrm>
                <a:off x="7668685" y="3616556"/>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bg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endParaRPr lang="en-US" dirty="0"/>
              </a:p>
            </p:txBody>
          </p:sp>
          <p:cxnSp>
            <p:nvCxnSpPr>
              <p:cNvPr id="25" name="Straight Connector 24"/>
              <p:cNvCxnSpPr/>
              <p:nvPr/>
            </p:nvCxnSpPr>
            <p:spPr bwMode="auto">
              <a:xfrm>
                <a:off x="7694819" y="3991217"/>
                <a:ext cx="2963103" cy="24852"/>
              </a:xfrm>
              <a:prstGeom prst="line">
                <a:avLst/>
              </a:prstGeom>
              <a:ln w="19050">
                <a:solidFill>
                  <a:schemeClr val="bg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grpSp>
    </p:spTree>
    <p:extLst>
      <p:ext uri="{BB962C8B-B14F-4D97-AF65-F5344CB8AC3E}">
        <p14:creationId xmlns:p14="http://schemas.microsoft.com/office/powerpoint/2010/main" val="196152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Preserve server bandwidth</a:t>
            </a:r>
            <a:endParaRPr lang="en-US" dirty="0"/>
          </a:p>
        </p:txBody>
      </p:sp>
      <p:sp>
        <p:nvSpPr>
          <p:cNvPr id="3" name="Content Placeholder 2"/>
          <p:cNvSpPr>
            <a:spLocks noGrp="1"/>
          </p:cNvSpPr>
          <p:nvPr>
            <p:ph idx="1"/>
          </p:nvPr>
        </p:nvSpPr>
        <p:spPr>
          <a:xfrm>
            <a:off x="560797" y="1876996"/>
            <a:ext cx="11207869" cy="4215579"/>
          </a:xfrm>
        </p:spPr>
        <p:txBody>
          <a:bodyPr/>
          <a:lstStyle/>
          <a:p>
            <a:pPr marL="0" indent="0">
              <a:buNone/>
            </a:pPr>
            <a:r>
              <a:rPr lang="en-US" dirty="0" smtClean="0"/>
              <a:t>PROBLEM:</a:t>
            </a:r>
          </a:p>
          <a:p>
            <a:pPr marL="0" indent="0">
              <a:buNone/>
            </a:pPr>
            <a:endParaRPr lang="en-US" dirty="0"/>
          </a:p>
          <a:p>
            <a:pPr marL="0" indent="0">
              <a:buNone/>
            </a:pPr>
            <a:r>
              <a:rPr lang="en-US" dirty="0" smtClean="0"/>
              <a:t>Your servers are wasting bandwidth serving static files.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7</a:t>
            </a:fld>
            <a:endParaRPr lang="en-US"/>
          </a:p>
        </p:txBody>
      </p:sp>
    </p:spTree>
    <p:extLst>
      <p:ext uri="{BB962C8B-B14F-4D97-AF65-F5344CB8AC3E}">
        <p14:creationId xmlns:p14="http://schemas.microsoft.com/office/powerpoint/2010/main" val="2255540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933360" y="1421192"/>
            <a:ext cx="6377174" cy="5562896"/>
          </a:xfrm>
          <a:prstGeom prst="rect">
            <a:avLst/>
          </a:prstGeom>
        </p:spPr>
      </p:pic>
      <p:sp>
        <p:nvSpPr>
          <p:cNvPr id="2" name="Title 1"/>
          <p:cNvSpPr>
            <a:spLocks noGrp="1"/>
          </p:cNvSpPr>
          <p:nvPr>
            <p:ph type="title"/>
          </p:nvPr>
        </p:nvSpPr>
        <p:spPr/>
        <p:txBody>
          <a:bodyPr/>
          <a:lstStyle/>
          <a:p>
            <a:r>
              <a:rPr lang="en-US" dirty="0" smtClean="0"/>
              <a:t>Step 1: Preserve server bandwidth</a:t>
            </a:r>
            <a:endParaRPr lang="en-US" dirty="0"/>
          </a:p>
        </p:txBody>
      </p:sp>
      <p:sp>
        <p:nvSpPr>
          <p:cNvPr id="3" name="Content Placeholder 2"/>
          <p:cNvSpPr>
            <a:spLocks noGrp="1"/>
          </p:cNvSpPr>
          <p:nvPr>
            <p:ph idx="1"/>
          </p:nvPr>
        </p:nvSpPr>
        <p:spPr/>
        <p:txBody>
          <a:bodyPr/>
          <a:lstStyle/>
          <a:p>
            <a:pPr marL="0" indent="0">
              <a:buNone/>
            </a:pPr>
            <a:r>
              <a:rPr lang="en-US" dirty="0" smtClean="0"/>
              <a:t>SOLUTION:</a:t>
            </a:r>
          </a:p>
          <a:p>
            <a:pPr marL="0" indent="0">
              <a:buNone/>
            </a:pPr>
            <a:endParaRPr lang="en-US" dirty="0"/>
          </a:p>
          <a:p>
            <a:pPr marL="0" indent="0">
              <a:buNone/>
            </a:pPr>
            <a:r>
              <a:rPr lang="en-US" dirty="0" smtClean="0"/>
              <a:t>Serve static files from blob storage.</a:t>
            </a:r>
          </a:p>
          <a:p>
            <a:pPr marL="0" indent="0">
              <a:buNone/>
            </a:pPr>
            <a:endParaRPr lang="en-US" dirty="0"/>
          </a:p>
          <a:p>
            <a:pPr marL="0" indent="0">
              <a:buNone/>
            </a:pPr>
            <a:r>
              <a:rPr lang="en-US" dirty="0"/>
              <a:t>This is a step towards to delivering content from a content delivery network (CDN</a:t>
            </a:r>
            <a:r>
              <a:rPr lang="en-US" dirty="0" smtClean="0"/>
              <a:t>).</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8</a:t>
            </a:fld>
            <a:endParaRPr lang="en-US"/>
          </a:p>
        </p:txBody>
      </p:sp>
    </p:spTree>
    <p:extLst>
      <p:ext uri="{BB962C8B-B14F-4D97-AF65-F5344CB8AC3E}">
        <p14:creationId xmlns:p14="http://schemas.microsoft.com/office/powerpoint/2010/main" val="3390910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Caching</a:t>
            </a:r>
            <a:endParaRPr lang="en-US" dirty="0"/>
          </a:p>
        </p:txBody>
      </p:sp>
      <p:sp>
        <p:nvSpPr>
          <p:cNvPr id="3" name="Content Placeholder 2"/>
          <p:cNvSpPr>
            <a:spLocks noGrp="1"/>
          </p:cNvSpPr>
          <p:nvPr>
            <p:ph idx="1"/>
          </p:nvPr>
        </p:nvSpPr>
        <p:spPr/>
        <p:txBody>
          <a:bodyPr/>
          <a:lstStyle/>
          <a:p>
            <a:pPr marL="0" indent="0">
              <a:buNone/>
            </a:pPr>
            <a:r>
              <a:rPr lang="en-US" dirty="0" smtClean="0"/>
              <a:t>PROBLEM:</a:t>
            </a:r>
          </a:p>
          <a:p>
            <a:pPr marL="0" indent="0">
              <a:buNone/>
            </a:pPr>
            <a:endParaRPr lang="en-US" dirty="0"/>
          </a:p>
          <a:p>
            <a:pPr marL="0" indent="0">
              <a:buNone/>
            </a:pPr>
            <a:r>
              <a:rPr lang="en-US" dirty="0" smtClean="0"/>
              <a:t>Your servers have finite resources.</a:t>
            </a:r>
          </a:p>
          <a:p>
            <a:pPr marL="0" indent="0">
              <a:buNone/>
            </a:pPr>
            <a:endParaRPr lang="en-US" dirty="0"/>
          </a:p>
          <a:p>
            <a:pPr marL="0" indent="0">
              <a:buNone/>
            </a:pPr>
            <a:r>
              <a:rPr lang="en-US" dirty="0" smtClean="0"/>
              <a:t>You don’t want to repeat work you don’t have to.</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t>9</a:t>
            </a:fld>
            <a:endParaRPr lang="en-US"/>
          </a:p>
        </p:txBody>
      </p:sp>
    </p:spTree>
    <p:extLst>
      <p:ext uri="{BB962C8B-B14F-4D97-AF65-F5344CB8AC3E}">
        <p14:creationId xmlns:p14="http://schemas.microsoft.com/office/powerpoint/2010/main" val="431417813"/>
      </p:ext>
    </p:extLst>
  </p:cSld>
  <p:clrMapOvr>
    <a:masterClrMapping/>
  </p:clrMapOvr>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TotalTime>
  <Words>792</Words>
  <Application>Microsoft Office PowerPoint</Application>
  <PresentationFormat>Widescreen</PresentationFormat>
  <Paragraphs>211</Paragraphs>
  <Slides>40</Slides>
  <Notes>1</Notes>
  <HiddenSlides>1</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40</vt:i4>
      </vt:variant>
    </vt:vector>
  </HeadingPairs>
  <TitlesOfParts>
    <vt:vector size="53"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1_Azure Graphite</vt:lpstr>
      <vt:lpstr>Running, improving and maintaining a site  in the real world</vt:lpstr>
      <vt:lpstr>Agenda</vt:lpstr>
      <vt:lpstr>Let’s get Real</vt:lpstr>
      <vt:lpstr>Scenario: Scale</vt:lpstr>
      <vt:lpstr>Scenario description</vt:lpstr>
      <vt:lpstr>Load profiles</vt:lpstr>
      <vt:lpstr>Step 1: Preserve server bandwidth</vt:lpstr>
      <vt:lpstr>Step 1: Preserve server bandwidth</vt:lpstr>
      <vt:lpstr>Step 2: Caching</vt:lpstr>
      <vt:lpstr>Step 2: Caching</vt:lpstr>
      <vt:lpstr>Step 3: Manual scale</vt:lpstr>
      <vt:lpstr>Step 2: Manual Scale</vt:lpstr>
      <vt:lpstr>PowerPoint Presentation</vt:lpstr>
      <vt:lpstr>Step 3: Auto-scale</vt:lpstr>
      <vt:lpstr>Step 2: Auto-scale</vt:lpstr>
      <vt:lpstr>PowerPoint Presentation</vt:lpstr>
      <vt:lpstr>Demo</vt:lpstr>
      <vt:lpstr>Scenario: Change</vt:lpstr>
      <vt:lpstr>Scenario description</vt:lpstr>
      <vt:lpstr>Step 1: Manage database schema</vt:lpstr>
      <vt:lpstr>Step 1: Manage database schema</vt:lpstr>
      <vt:lpstr>Demo</vt:lpstr>
      <vt:lpstr>Step 2: Manage deployments</vt:lpstr>
      <vt:lpstr>Step 2: Manage deployments </vt:lpstr>
      <vt:lpstr>PowerPoint Presentation</vt:lpstr>
      <vt:lpstr>Demo</vt:lpstr>
      <vt:lpstr>Step 3: Leverage services</vt:lpstr>
      <vt:lpstr>Step 3: Leverage services</vt:lpstr>
      <vt:lpstr>Demo</vt:lpstr>
      <vt:lpstr>Scenario:  Multiple Environments</vt:lpstr>
      <vt:lpstr>Scenario description</vt:lpstr>
      <vt:lpstr>Step 1: Dev / Test environments</vt:lpstr>
      <vt:lpstr>Step 1: Dev / Test environments</vt:lpstr>
      <vt:lpstr>PowerPoint Presentation</vt:lpstr>
      <vt:lpstr>Step 2: Global Reach</vt:lpstr>
      <vt:lpstr>Step 2: Global Reach</vt:lpstr>
      <vt:lpstr>Step 3: Continuous Delivery</vt:lpstr>
      <vt:lpstr>Step 3: Continuous Delivery</vt:lpstr>
      <vt:lpstr>Demo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Miguel Roda</cp:lastModifiedBy>
  <cp:revision>47</cp:revision>
  <dcterms:created xsi:type="dcterms:W3CDTF">2013-08-05T17:04:56Z</dcterms:created>
  <dcterms:modified xsi:type="dcterms:W3CDTF">2015-06-05T19:36:52Z</dcterms:modified>
</cp:coreProperties>
</file>