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7.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8.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9.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0.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90" r:id="rId8"/>
    <p:sldMasterId id="2147483814" r:id="rId9"/>
    <p:sldMasterId id="2147483828" r:id="rId10"/>
    <p:sldMasterId id="2147483847" r:id="rId11"/>
  </p:sldMasterIdLst>
  <p:notesMasterIdLst>
    <p:notesMasterId r:id="rId60"/>
  </p:notesMasterIdLst>
  <p:sldIdLst>
    <p:sldId id="257" r:id="rId12"/>
    <p:sldId id="280" r:id="rId13"/>
    <p:sldId id="328" r:id="rId14"/>
    <p:sldId id="329" r:id="rId15"/>
    <p:sldId id="282" r:id="rId16"/>
    <p:sldId id="284" r:id="rId17"/>
    <p:sldId id="285" r:id="rId18"/>
    <p:sldId id="286" r:id="rId19"/>
    <p:sldId id="287" r:id="rId20"/>
    <p:sldId id="288" r:id="rId21"/>
    <p:sldId id="330" r:id="rId22"/>
    <p:sldId id="290" r:id="rId23"/>
    <p:sldId id="291" r:id="rId24"/>
    <p:sldId id="292" r:id="rId25"/>
    <p:sldId id="293" r:id="rId26"/>
    <p:sldId id="294" r:id="rId27"/>
    <p:sldId id="295" r:id="rId28"/>
    <p:sldId id="296" r:id="rId29"/>
    <p:sldId id="297" r:id="rId30"/>
    <p:sldId id="298" r:id="rId31"/>
    <p:sldId id="332" r:id="rId32"/>
    <p:sldId id="299" r:id="rId33"/>
    <p:sldId id="300" r:id="rId34"/>
    <p:sldId id="301" r:id="rId35"/>
    <p:sldId id="333" r:id="rId36"/>
    <p:sldId id="331" r:id="rId37"/>
    <p:sldId id="304" r:id="rId38"/>
    <p:sldId id="305" r:id="rId39"/>
    <p:sldId id="306" r:id="rId40"/>
    <p:sldId id="307" r:id="rId41"/>
    <p:sldId id="308" r:id="rId42"/>
    <p:sldId id="309" r:id="rId43"/>
    <p:sldId id="310" r:id="rId44"/>
    <p:sldId id="311" r:id="rId45"/>
    <p:sldId id="312" r:id="rId46"/>
    <p:sldId id="334" r:id="rId47"/>
    <p:sldId id="335" r:id="rId48"/>
    <p:sldId id="336" r:id="rId49"/>
    <p:sldId id="337" r:id="rId50"/>
    <p:sldId id="338" r:id="rId51"/>
    <p:sldId id="339" r:id="rId52"/>
    <p:sldId id="340" r:id="rId53"/>
    <p:sldId id="322" r:id="rId54"/>
    <p:sldId id="323" r:id="rId55"/>
    <p:sldId id="324" r:id="rId56"/>
    <p:sldId id="325" r:id="rId57"/>
    <p:sldId id="326" r:id="rId58"/>
    <p:sldId id="26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B940"/>
    <a:srgbClr val="025599"/>
    <a:srgbClr val="3C454F"/>
    <a:srgbClr val="652F83"/>
    <a:srgbClr val="1D4380"/>
    <a:srgbClr val="0171B0"/>
    <a:srgbClr val="FFFF99"/>
    <a:srgbClr val="FFFFFF"/>
    <a:srgbClr val="4BD0FF"/>
    <a:srgbClr val="00A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75986" autoAdjust="0"/>
  </p:normalViewPr>
  <p:slideViewPr>
    <p:cSldViewPr snapToGrid="0">
      <p:cViewPr varScale="1">
        <p:scale>
          <a:sx n="88" d="100"/>
          <a:sy n="88" d="100"/>
        </p:scale>
        <p:origin x="10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10/12/2015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76936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064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906079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slides are hidden by default due to time constraints – feel free to show them if you can</a:t>
            </a:r>
            <a:r>
              <a:rPr lang="en-US" baseline="0" dirty="0" smtClean="0"/>
              <a:t> get through them</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32995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slides are hidden by default due to time constraints – feel free to show them if you can</a:t>
            </a:r>
            <a:r>
              <a:rPr lang="en-US" baseline="0" dirty="0" smtClean="0"/>
              <a:t> get through them</a:t>
            </a:r>
            <a:endParaRPr lang="en-US" dirty="0" smtClean="0"/>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34</a:t>
            </a:fld>
            <a:endParaRPr lang="en-US"/>
          </a:p>
        </p:txBody>
      </p:sp>
    </p:spTree>
    <p:extLst>
      <p:ext uri="{BB962C8B-B14F-4D97-AF65-F5344CB8AC3E}">
        <p14:creationId xmlns:p14="http://schemas.microsoft.com/office/powerpoint/2010/main" val="533010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slides are hidden by default due to time constraints – feel free to show them if you can</a:t>
            </a:r>
            <a:r>
              <a:rPr lang="en-US" baseline="0" dirty="0" smtClean="0"/>
              <a:t> get through them</a:t>
            </a:r>
            <a:endParaRPr lang="en-US"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235439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4380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07239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435696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91579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580364"/>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59713"/>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6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677827640"/>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spTree>
    <p:extLst>
      <p:ext uri="{BB962C8B-B14F-4D97-AF65-F5344CB8AC3E}">
        <p14:creationId xmlns:p14="http://schemas.microsoft.com/office/powerpoint/2010/main" val="1543203657"/>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5"/>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089221429"/>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spTree>
    <p:extLst>
      <p:ext uri="{BB962C8B-B14F-4D97-AF65-F5344CB8AC3E}">
        <p14:creationId xmlns:p14="http://schemas.microsoft.com/office/powerpoint/2010/main" val="2459412648"/>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48391662"/>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spTree>
    <p:extLst>
      <p:ext uri="{BB962C8B-B14F-4D97-AF65-F5344CB8AC3E}">
        <p14:creationId xmlns:p14="http://schemas.microsoft.com/office/powerpoint/2010/main" val="37507775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487958"/>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0"/>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9" y="987426"/>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9" y="2604071"/>
            <a:ext cx="4211227" cy="3264917"/>
          </a:xfrm>
        </p:spPr>
        <p:txBody>
          <a:bodyPr>
            <a:normAutofit/>
          </a:bodyPr>
          <a:lstStyle>
            <a:lvl1pPr marL="0" indent="0">
              <a:buNone/>
              <a:defRPr sz="20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spTree>
    <p:extLst>
      <p:ext uri="{BB962C8B-B14F-4D97-AF65-F5344CB8AC3E}">
        <p14:creationId xmlns:p14="http://schemas.microsoft.com/office/powerpoint/2010/main" val="3812471615"/>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207657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242566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5"/>
            <a:ext cx="5378548" cy="242566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2884235"/>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235949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849435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4" y="280420"/>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6" y="1402082"/>
            <a:ext cx="10059705" cy="2130805"/>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000" indent="0">
              <a:buNone/>
              <a:defRPr>
                <a:solidFill>
                  <a:schemeClr val="tx1"/>
                </a:solidFill>
                <a:latin typeface="Consolas" panose="020B0609020204030204" pitchFamily="49" charset="0"/>
                <a:cs typeface="Consolas" panose="020B0609020204030204" pitchFamily="49" charset="0"/>
              </a:defRPr>
            </a:lvl2pPr>
            <a:lvl3pPr marL="1436412"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53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449"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1"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3" y="923544"/>
            <a:ext cx="1662189" cy="1938528"/>
          </a:xfrm>
          <a:prstGeom prst="rect">
            <a:avLst/>
          </a:prstGeom>
        </p:spPr>
      </p:pic>
    </p:spTree>
    <p:extLst>
      <p:ext uri="{BB962C8B-B14F-4D97-AF65-F5344CB8AC3E}">
        <p14:creationId xmlns:p14="http://schemas.microsoft.com/office/powerpoint/2010/main" val="1877895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953947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242566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5"/>
            <a:ext cx="5378548" cy="242566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353091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318896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959460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714999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4079894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09178292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127916710"/>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5740106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91046881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4737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713165678"/>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77378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555508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14581567"/>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38585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81496790"/>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3754980235"/>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9944289"/>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6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66604736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spTree>
    <p:extLst>
      <p:ext uri="{BB962C8B-B14F-4D97-AF65-F5344CB8AC3E}">
        <p14:creationId xmlns:p14="http://schemas.microsoft.com/office/powerpoint/2010/main" val="195780881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5"/>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610975364"/>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spTree>
    <p:extLst>
      <p:ext uri="{BB962C8B-B14F-4D97-AF65-F5344CB8AC3E}">
        <p14:creationId xmlns:p14="http://schemas.microsoft.com/office/powerpoint/2010/main" val="979075464"/>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673678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spTree>
    <p:extLst>
      <p:ext uri="{BB962C8B-B14F-4D97-AF65-F5344CB8AC3E}">
        <p14:creationId xmlns:p14="http://schemas.microsoft.com/office/powerpoint/2010/main" val="920234853"/>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4703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0"/>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9" y="987426"/>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9" y="2604071"/>
            <a:ext cx="4211227" cy="3264917"/>
          </a:xfrm>
        </p:spPr>
        <p:txBody>
          <a:bodyPr>
            <a:normAutofit/>
          </a:bodyPr>
          <a:lstStyle>
            <a:lvl1pPr marL="0" indent="0">
              <a:buNone/>
              <a:defRPr sz="20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z="1765" smtClean="0"/>
              <a:pPr defTabSz="914367"/>
              <a:t>‹#›</a:t>
            </a:fld>
            <a:endParaRPr lang="en-US" sz="1765"/>
          </a:p>
        </p:txBody>
      </p:sp>
    </p:spTree>
    <p:extLst>
      <p:ext uri="{BB962C8B-B14F-4D97-AF65-F5344CB8AC3E}">
        <p14:creationId xmlns:p14="http://schemas.microsoft.com/office/powerpoint/2010/main" val="3730055330"/>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5668364"/>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242566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5"/>
            <a:ext cx="5378548" cy="242566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5271133"/>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533439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8192699"/>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4" y="280420"/>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6" y="1402082"/>
            <a:ext cx="10059705" cy="2130805"/>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000" indent="0">
              <a:buNone/>
              <a:defRPr>
                <a:solidFill>
                  <a:schemeClr val="tx1"/>
                </a:solidFill>
                <a:latin typeface="Consolas" panose="020B0609020204030204" pitchFamily="49" charset="0"/>
                <a:cs typeface="Consolas" panose="020B0609020204030204" pitchFamily="49" charset="0"/>
              </a:defRPr>
            </a:lvl2pPr>
            <a:lvl3pPr marL="1436412"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53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449"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1"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3" y="923544"/>
            <a:ext cx="1662189" cy="1938528"/>
          </a:xfrm>
          <a:prstGeom prst="rect">
            <a:avLst/>
          </a:prstGeom>
        </p:spPr>
      </p:pic>
    </p:spTree>
    <p:extLst>
      <p:ext uri="{BB962C8B-B14F-4D97-AF65-F5344CB8AC3E}">
        <p14:creationId xmlns:p14="http://schemas.microsoft.com/office/powerpoint/2010/main" val="94941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6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23017605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mtClean="0"/>
              <a:pPr defTabSz="914367"/>
              <a:t>‹#›</a:t>
            </a:fld>
            <a:endParaRPr lang="en-US"/>
          </a:p>
        </p:txBody>
      </p:sp>
    </p:spTree>
    <p:extLst>
      <p:ext uri="{BB962C8B-B14F-4D97-AF65-F5344CB8AC3E}">
        <p14:creationId xmlns:p14="http://schemas.microsoft.com/office/powerpoint/2010/main" val="2129650294"/>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5"/>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mtClean="0"/>
              <a:pPr defTabSz="914367"/>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941128311"/>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mtClean="0"/>
              <a:pPr defTabSz="914367"/>
              <a:t>‹#›</a:t>
            </a:fld>
            <a:endParaRPr lang="en-US"/>
          </a:p>
        </p:txBody>
      </p:sp>
    </p:spTree>
    <p:extLst>
      <p:ext uri="{BB962C8B-B14F-4D97-AF65-F5344CB8AC3E}">
        <p14:creationId xmlns:p14="http://schemas.microsoft.com/office/powerpoint/2010/main" val="35164791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mtClean="0"/>
              <a:pPr defTabSz="914367"/>
              <a:t>‹#›</a:t>
            </a:fld>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2690830"/>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pPr defTabSz="914367"/>
            <a:fld id="{0A164282-434E-41D4-9582-783D542A7B68}" type="slidenum">
              <a:rPr lang="en-US" smtClean="0"/>
              <a:pPr defTabSz="914367"/>
              <a:t>‹#›</a:t>
            </a:fld>
            <a:endParaRPr lang="en-US"/>
          </a:p>
        </p:txBody>
      </p:sp>
    </p:spTree>
    <p:extLst>
      <p:ext uri="{BB962C8B-B14F-4D97-AF65-F5344CB8AC3E}">
        <p14:creationId xmlns:p14="http://schemas.microsoft.com/office/powerpoint/2010/main" val="63836433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33092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0"/>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9" y="987426"/>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9" y="2604071"/>
            <a:ext cx="4211227" cy="3264917"/>
          </a:xfrm>
        </p:spPr>
        <p:txBody>
          <a:bodyPr>
            <a:normAutofit/>
          </a:bodyPr>
          <a:lstStyle>
            <a:lvl1pPr marL="0" indent="0">
              <a:buNone/>
              <a:defRPr sz="20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1" y="6256216"/>
            <a:ext cx="2743200" cy="365125"/>
          </a:xfrm>
          <a:prstGeom prst="rect">
            <a:avLst/>
          </a:prstGeom>
        </p:spPr>
        <p:txBody>
          <a:bodyPr/>
          <a:lstStyle/>
          <a:p>
            <a:pPr defTabSz="914367"/>
            <a:fld id="{0A164282-434E-41D4-9582-783D542A7B68}" type="slidenum">
              <a:rPr lang="en-US" smtClean="0"/>
              <a:pPr defTabSz="914367"/>
              <a:t>‹#›</a:t>
            </a:fld>
            <a:endParaRPr lang="en-US"/>
          </a:p>
        </p:txBody>
      </p:sp>
    </p:spTree>
    <p:extLst>
      <p:ext uri="{BB962C8B-B14F-4D97-AF65-F5344CB8AC3E}">
        <p14:creationId xmlns:p14="http://schemas.microsoft.com/office/powerpoint/2010/main" val="3124874486"/>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7"/>
            <a:ext cx="8639369" cy="720545"/>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marL="0" marR="0" lvl="0" indent="0" algn="l" defTabSz="913748"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748"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7" y="4562113"/>
            <a:ext cx="3223861" cy="690695"/>
          </a:xfrm>
          <a:prstGeom prst="rect">
            <a:avLst/>
          </a:prstGeom>
        </p:spPr>
      </p:pic>
    </p:spTree>
    <p:extLst>
      <p:ext uri="{BB962C8B-B14F-4D97-AF65-F5344CB8AC3E}">
        <p14:creationId xmlns:p14="http://schemas.microsoft.com/office/powerpoint/2010/main" val="85726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2"/>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2"/>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442827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5" y="1189179"/>
            <a:ext cx="5378548" cy="2588594"/>
          </a:xfrm>
        </p:spPr>
        <p:txBody>
          <a:bodyPr wrap="square">
            <a:spAutoFit/>
          </a:bodyPr>
          <a:lstStyle>
            <a:lvl1pPr marL="281541" indent="-281541">
              <a:spcBef>
                <a:spcPts val="1200"/>
              </a:spcBef>
              <a:buClr>
                <a:schemeClr val="tx1"/>
              </a:buClr>
              <a:buFont typeface="Arial" pitchFamily="34" charset="0"/>
              <a:buChar char="•"/>
              <a:defRPr sz="3528">
                <a:solidFill>
                  <a:srgbClr val="68217A"/>
                </a:solidFill>
              </a:defRPr>
            </a:lvl1pPr>
            <a:lvl2pPr marL="520449" indent="-228490">
              <a:defRPr sz="2353"/>
            </a:lvl2pPr>
            <a:lvl3pPr marL="685470" indent="-165022">
              <a:tabLst/>
              <a:defRPr sz="1961"/>
            </a:lvl3pPr>
            <a:lvl4pPr marL="863184" indent="-177715">
              <a:defRPr/>
            </a:lvl4pPr>
            <a:lvl5pPr marL="1028203" indent="-1650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7" y="1189179"/>
            <a:ext cx="5378548" cy="2588594"/>
          </a:xfrm>
        </p:spPr>
        <p:txBody>
          <a:bodyPr wrap="square">
            <a:spAutoFit/>
          </a:bodyPr>
          <a:lstStyle>
            <a:lvl1pPr marL="281541" indent="-281541">
              <a:spcBef>
                <a:spcPts val="1200"/>
              </a:spcBef>
              <a:buClr>
                <a:schemeClr val="tx1"/>
              </a:buClr>
              <a:buFont typeface="Arial" pitchFamily="34" charset="0"/>
              <a:buChar char="•"/>
              <a:defRPr sz="3528">
                <a:solidFill>
                  <a:srgbClr val="68217A"/>
                </a:solidFill>
              </a:defRPr>
            </a:lvl1pPr>
            <a:lvl2pPr marL="520449" indent="-228490">
              <a:defRPr sz="2353"/>
            </a:lvl2pPr>
            <a:lvl3pPr marL="685470" indent="-165022">
              <a:tabLst/>
              <a:defRPr sz="1961"/>
            </a:lvl3pPr>
            <a:lvl4pPr marL="863184" indent="-177715">
              <a:defRPr/>
            </a:lvl4pPr>
            <a:lvl5pPr marL="1028203" indent="-1650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18758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2536684"/>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6398213"/>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242566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5"/>
            <a:ext cx="5378548" cy="242566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163385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slideLayout" Target="../slideLayouts/slideLayout10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20" Type="http://schemas.openxmlformats.org/officeDocument/2006/relationships/image" Target="../media/image1.emf"/><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10" Type="http://schemas.openxmlformats.org/officeDocument/2006/relationships/slideLayout" Target="../slideLayouts/slideLayout95.xml"/><Relationship Id="rId19" Type="http://schemas.openxmlformats.org/officeDocument/2006/relationships/theme" Target="../theme/theme10.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5" Type="http://schemas.openxmlformats.org/officeDocument/2006/relationships/image" Target="../media/image1.emf"/><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1.emf"/><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1.emf"/><Relationship Id="rId4" Type="http://schemas.openxmlformats.org/officeDocument/2006/relationships/slideLayout" Target="../slideLayouts/slideLayout2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10" Type="http://schemas.openxmlformats.org/officeDocument/2006/relationships/image" Target="../media/image1.emf"/><Relationship Id="rId4" Type="http://schemas.openxmlformats.org/officeDocument/2006/relationships/slideLayout" Target="../slideLayouts/slideLayout30.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image" Target="../media/image1.emf"/><Relationship Id="rId4" Type="http://schemas.openxmlformats.org/officeDocument/2006/relationships/slideLayout" Target="../slideLayouts/slideLayout38.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10" Type="http://schemas.openxmlformats.org/officeDocument/2006/relationships/image" Target="../media/image1.emf"/><Relationship Id="rId4" Type="http://schemas.openxmlformats.org/officeDocument/2006/relationships/slideLayout" Target="../slideLayouts/slideLayout46.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image" Target="../media/image1.emf"/><Relationship Id="rId2" Type="http://schemas.openxmlformats.org/officeDocument/2006/relationships/slideLayout" Target="../slideLayouts/slideLayout59.xml"/><Relationship Id="rId16" Type="http://schemas.openxmlformats.org/officeDocument/2006/relationships/theme" Target="../theme/theme8.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1.emf"/><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7"/>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7"/>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0"/>
          <a:stretch>
            <a:fillRect/>
          </a:stretch>
        </p:blipFill>
        <p:spPr>
          <a:xfrm>
            <a:off x="448633" y="-1916710"/>
            <a:ext cx="1916710" cy="1916710"/>
          </a:xfrm>
          <a:prstGeom prst="rect">
            <a:avLst/>
          </a:prstGeom>
        </p:spPr>
      </p:pic>
      <p:sp>
        <p:nvSpPr>
          <p:cNvPr id="8" name="Rectangle 7"/>
          <p:cNvSpPr/>
          <p:nvPr/>
        </p:nvSpPr>
        <p:spPr>
          <a:xfrm>
            <a:off x="2516173" y="-1299952"/>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468280" y="-1299952"/>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467522" y="-1299952"/>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400775" y="-1299952"/>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334028" y="-1299952"/>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304988" y="-1299952"/>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1" y="6274159"/>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defTabSz="914367"/>
            <a:fld id="{0D099E2A-118A-4377-8F98-2DF40BCBA9FE}" type="slidenum">
              <a:rPr lang="en-US" smtClean="0"/>
              <a:pPr defTabSz="914367"/>
              <a:t>‹#›</a:t>
            </a:fld>
            <a:endParaRPr lang="en-US"/>
          </a:p>
        </p:txBody>
      </p:sp>
    </p:spTree>
    <p:extLst>
      <p:ext uri="{BB962C8B-B14F-4D97-AF65-F5344CB8AC3E}">
        <p14:creationId xmlns:p14="http://schemas.microsoft.com/office/powerpoint/2010/main" val="396347742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Lst>
  <p:timing>
    <p:tnLst>
      <p:par>
        <p:cTn id="1" dur="indefinite" restart="never" nodeType="tmRoot"/>
      </p:par>
    </p:tnLst>
  </p:timing>
  <p:hf hdr="0" ftr="0" dt="0"/>
  <p:txStyles>
    <p:titleStyle>
      <a:lvl1pPr algn="l" defTabSz="914225" rtl="0" eaLnBrk="1" latinLnBrk="0" hangingPunct="1">
        <a:lnSpc>
          <a:spcPct val="90000"/>
        </a:lnSpc>
        <a:spcBef>
          <a:spcPct val="0"/>
        </a:spcBef>
        <a:buNone/>
        <a:defRPr sz="5399" kern="1200">
          <a:solidFill>
            <a:schemeClr val="bg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7"/>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7"/>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5"/>
          <a:stretch>
            <a:fillRect/>
          </a:stretch>
        </p:blipFill>
        <p:spPr>
          <a:xfrm>
            <a:off x="448633" y="-1916710"/>
            <a:ext cx="1916710" cy="1916710"/>
          </a:xfrm>
          <a:prstGeom prst="rect">
            <a:avLst/>
          </a:prstGeom>
        </p:spPr>
      </p:pic>
      <p:sp>
        <p:nvSpPr>
          <p:cNvPr id="8" name="Rectangle 7"/>
          <p:cNvSpPr/>
          <p:nvPr/>
        </p:nvSpPr>
        <p:spPr>
          <a:xfrm>
            <a:off x="2516173" y="-1299952"/>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468280" y="-1299952"/>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467522" y="-1299952"/>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400775" y="-1299952"/>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334028" y="-1299952"/>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304988" y="-1299952"/>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1" y="6274159"/>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pPr defTabSz="914367"/>
            <a:fld id="{0D099E2A-118A-4377-8F98-2DF40BCBA9FE}" type="slidenum">
              <a:rPr lang="en-US" sz="1765" smtClean="0"/>
              <a:pPr defTabSz="914367"/>
              <a:t>‹#›</a:t>
            </a:fld>
            <a:endParaRPr lang="en-US" sz="1765" dirty="0"/>
          </a:p>
        </p:txBody>
      </p:sp>
    </p:spTree>
    <p:extLst>
      <p:ext uri="{BB962C8B-B14F-4D97-AF65-F5344CB8AC3E}">
        <p14:creationId xmlns:p14="http://schemas.microsoft.com/office/powerpoint/2010/main" val="1271771563"/>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Lst>
  <p:timing>
    <p:tnLst>
      <p:par>
        <p:cTn id="1" dur="indefinite" restart="never" nodeType="tmRoot"/>
      </p:par>
    </p:tnLst>
  </p:timing>
  <p:hf hdr="0" ftr="0" dt="0"/>
  <p:txStyles>
    <p:titleStyle>
      <a:lvl1pPr algn="l" defTabSz="914225" rtl="0" eaLnBrk="1" latinLnBrk="0" hangingPunct="1">
        <a:lnSpc>
          <a:spcPct val="90000"/>
        </a:lnSpc>
        <a:spcBef>
          <a:spcPct val="0"/>
        </a:spcBef>
        <a:buNone/>
        <a:defRPr sz="5399" kern="1200">
          <a:solidFill>
            <a:srgbClr val="289FD7"/>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806" r:id="rId10"/>
    <p:sldLayoutId id="2147483807" r:id="rId11"/>
    <p:sldLayoutId id="2147483809" r:id="rId12"/>
    <p:sldLayoutId id="2147483812"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00101703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7"/>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7"/>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5"/>
          <a:stretch>
            <a:fillRect/>
          </a:stretch>
        </p:blipFill>
        <p:spPr>
          <a:xfrm>
            <a:off x="448633" y="-1916710"/>
            <a:ext cx="1916710" cy="1916710"/>
          </a:xfrm>
          <a:prstGeom prst="rect">
            <a:avLst/>
          </a:prstGeom>
        </p:spPr>
      </p:pic>
      <p:sp>
        <p:nvSpPr>
          <p:cNvPr id="8" name="Rectangle 7"/>
          <p:cNvSpPr/>
          <p:nvPr/>
        </p:nvSpPr>
        <p:spPr>
          <a:xfrm>
            <a:off x="2516173" y="-1299952"/>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468280" y="-1299952"/>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467522" y="-1299952"/>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400775" y="-1299952"/>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334028" y="-1299952"/>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304988" y="-1299952"/>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1" y="6274159"/>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pPr defTabSz="914367"/>
            <a:fld id="{0D099E2A-118A-4377-8F98-2DF40BCBA9FE}" type="slidenum">
              <a:rPr lang="en-US" sz="1765" smtClean="0"/>
              <a:pPr defTabSz="914367"/>
              <a:t>‹#›</a:t>
            </a:fld>
            <a:endParaRPr lang="en-US" sz="1765" dirty="0"/>
          </a:p>
        </p:txBody>
      </p:sp>
    </p:spTree>
    <p:extLst>
      <p:ext uri="{BB962C8B-B14F-4D97-AF65-F5344CB8AC3E}">
        <p14:creationId xmlns:p14="http://schemas.microsoft.com/office/powerpoint/2010/main" val="152232684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iming>
    <p:tnLst>
      <p:par>
        <p:cTn id="1" dur="indefinite" restart="never" nodeType="tmRoot"/>
      </p:par>
    </p:tnLst>
  </p:timing>
  <p:hf hdr="0" ftr="0" dt="0"/>
  <p:txStyles>
    <p:titleStyle>
      <a:lvl1pPr algn="l" defTabSz="914225" rtl="0" eaLnBrk="1" latinLnBrk="0" hangingPunct="1">
        <a:lnSpc>
          <a:spcPct val="90000"/>
        </a:lnSpc>
        <a:spcBef>
          <a:spcPct val="0"/>
        </a:spcBef>
        <a:buNone/>
        <a:defRPr sz="5399" kern="1200">
          <a:solidFill>
            <a:srgbClr val="289FD7"/>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8.xml"/><Relationship Id="rId6" Type="http://schemas.openxmlformats.org/officeDocument/2006/relationships/hyperlink" Target="http://www.github.com/microsoft/dotnet" TargetMode="External"/><Relationship Id="rId5" Type="http://schemas.openxmlformats.org/officeDocument/2006/relationships/image" Target="../media/image7.png"/><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 Id="rId4" Type="http://schemas.microsoft.com/office/2007/relationships/hdphoto" Target="../media/hdphoto5.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8.xml"/><Relationship Id="rId5" Type="http://schemas.openxmlformats.org/officeDocument/2006/relationships/image" Target="../media/image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spnet/Home/wiki/Roadmap" TargetMode="Externa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aspnet/mvc"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aspnet/Mvc/tree/dev/src/Microsoft.AspNet.Mvc.TagHelpers" TargetMode="External"/><Relationship Id="rId1" Type="http://schemas.openxmlformats.org/officeDocument/2006/relationships/slideLayout" Target="../slideLayouts/slideLayout8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hyperlink" Target="http://www.asp.net/vnext" TargetMode="Externa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hyperlink" Target="http://live.asp.net/" TargetMode="Externa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hyperlink" Target="http://docs.asp.net/" TargetMode="Externa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hyperlink" Target="https://github.com/aspnet/announcements/issues" TargetMode="Externa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aspnet/Mvc/tree/dev/test/WebSites" TargetMode="External"/><Relationship Id="rId2" Type="http://schemas.openxmlformats.org/officeDocument/2006/relationships/image" Target="../media/image24.tmp"/><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11.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5" Type="http://schemas.openxmlformats.org/officeDocument/2006/relationships/image" Target="../media/image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smtClean="0"/>
              <a:t>ASP.NET 5 Preview</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6217953" y="1064909"/>
            <a:ext cx="5839145" cy="3977896"/>
          </a:xfrm>
          <a:prstGeom prst="rect">
            <a:avLst/>
          </a:prstGeom>
          <a:solidFill>
            <a:srgbClr val="616161">
              <a:lumMod val="20000"/>
              <a:lumOff val="80000"/>
            </a:srgbClr>
          </a:solidFill>
          <a:ln w="25400" cap="flat" cmpd="sng" algn="ctr">
            <a:noFill/>
            <a:prstDash val="solid"/>
            <a:headEnd type="none" w="med" len="med"/>
            <a:tailEnd type="none" w="med" len="med"/>
          </a:ln>
          <a:effectLst/>
        </p:spPr>
        <p:txBody>
          <a:bodyPr vert="horz" wrap="square" lIns="134445" tIns="134445" rIns="65862" bIns="52690" numCol="1" rtlCol="0" anchor="t" anchorCtr="0" compatLnSpc="1">
            <a:prstTxWarp prst="textNoShape">
              <a:avLst/>
            </a:prstTxWarp>
          </a:bodyPr>
          <a:lstStyle/>
          <a:p>
            <a:pPr defTabSz="672007">
              <a:defRPr/>
            </a:pPr>
            <a:endParaRPr lang="en-US" sz="882" kern="0" dirty="0">
              <a:gradFill>
                <a:gsLst>
                  <a:gs pos="58716">
                    <a:srgbClr val="002050"/>
                  </a:gs>
                  <a:gs pos="37000">
                    <a:srgbClr val="002050"/>
                  </a:gs>
                </a:gsLst>
                <a:lin ang="5400000" scaled="1"/>
              </a:gradFill>
              <a:latin typeface="Segoe UI Light"/>
            </a:endParaRPr>
          </a:p>
        </p:txBody>
      </p:sp>
      <p:sp>
        <p:nvSpPr>
          <p:cNvPr id="5" name="Text Placeholder 4"/>
          <p:cNvSpPr>
            <a:spLocks noGrp="1"/>
          </p:cNvSpPr>
          <p:nvPr>
            <p:ph type="body" sz="quarter" idx="4294967295"/>
          </p:nvPr>
        </p:nvSpPr>
        <p:spPr>
          <a:xfrm>
            <a:off x="228600" y="149225"/>
            <a:ext cx="5599113" cy="6854825"/>
          </a:xfrm>
        </p:spPr>
        <p:txBody>
          <a:bodyPr/>
          <a:lstStyle/>
          <a:p>
            <a:pPr marL="0" indent="0">
              <a:buNone/>
            </a:pPr>
            <a:r>
              <a:rPr lang="en-US" sz="4313" dirty="0"/>
              <a:t>Open Sourcing .NET</a:t>
            </a:r>
          </a:p>
          <a:p>
            <a:pPr marL="0" indent="0">
              <a:buNone/>
            </a:pPr>
            <a:r>
              <a:rPr lang="en-US" sz="2745" b="1" dirty="0"/>
              <a:t>Platforms</a:t>
            </a:r>
          </a:p>
          <a:p>
            <a:pPr marL="0" indent="0">
              <a:buNone/>
            </a:pPr>
            <a:r>
              <a:rPr lang="en-US" sz="1765" dirty="0">
                <a:solidFill>
                  <a:schemeClr val="tx2">
                    <a:lumMod val="75000"/>
                  </a:schemeClr>
                </a:solidFill>
              </a:rPr>
              <a:t>General purpose .NET Core runtime, compilers and libraries</a:t>
            </a:r>
          </a:p>
          <a:p>
            <a:pPr marL="0" indent="0">
              <a:buNone/>
            </a:pPr>
            <a:r>
              <a:rPr lang="en-US" sz="1765" dirty="0">
                <a:solidFill>
                  <a:schemeClr val="tx2">
                    <a:lumMod val="75000"/>
                  </a:schemeClr>
                </a:solidFill>
              </a:rPr>
              <a:t>ASP.NET 5 web server stack</a:t>
            </a:r>
          </a:p>
          <a:p>
            <a:pPr marL="0" indent="0">
              <a:buNone/>
            </a:pPr>
            <a:r>
              <a:rPr lang="en-US" sz="2745" b="1" dirty="0"/>
              <a:t>Fully Supported cross-platform</a:t>
            </a:r>
          </a:p>
          <a:p>
            <a:pPr marL="0" indent="0" defTabSz="913960">
              <a:spcBef>
                <a:spcPts val="1176"/>
              </a:spcBef>
              <a:buNone/>
            </a:pPr>
            <a:r>
              <a:rPr lang="en-US" sz="1765" dirty="0">
                <a:solidFill>
                  <a:schemeClr val="tx2">
                    <a:lumMod val="75000"/>
                  </a:schemeClr>
                </a:solidFill>
                <a:ea typeface="ＭＳ Ｐゴシック" charset="0"/>
              </a:rPr>
              <a:t>Windows, Linux and OS X</a:t>
            </a:r>
          </a:p>
          <a:p>
            <a:pPr marL="0" indent="0" defTabSz="913960">
              <a:spcBef>
                <a:spcPts val="1176"/>
              </a:spcBef>
              <a:buNone/>
            </a:pPr>
            <a:r>
              <a:rPr lang="en-US" sz="1765" dirty="0">
                <a:solidFill>
                  <a:schemeClr val="tx2">
                    <a:lumMod val="75000"/>
                  </a:schemeClr>
                </a:solidFill>
                <a:ea typeface="ＭＳ Ｐゴシック" charset="0"/>
              </a:rPr>
              <a:t>Visual Studio tooling support (e.g. debugging and deploying to </a:t>
            </a:r>
            <a:r>
              <a:rPr lang="en-US" sz="1765" dirty="0" err="1">
                <a:solidFill>
                  <a:schemeClr val="tx2">
                    <a:lumMod val="75000"/>
                  </a:schemeClr>
                </a:solidFill>
                <a:ea typeface="ＭＳ Ｐゴシック" charset="0"/>
              </a:rPr>
              <a:t>Docker</a:t>
            </a:r>
            <a:r>
              <a:rPr lang="en-US" sz="1765" dirty="0">
                <a:solidFill>
                  <a:schemeClr val="tx2">
                    <a:lumMod val="75000"/>
                  </a:schemeClr>
                </a:solidFill>
                <a:ea typeface="ＭＳ Ｐゴシック" charset="0"/>
              </a:rPr>
              <a:t> in Linux)</a:t>
            </a:r>
          </a:p>
          <a:p>
            <a:pPr marL="0" indent="0" defTabSz="913960">
              <a:spcBef>
                <a:spcPts val="1176"/>
              </a:spcBef>
              <a:buNone/>
            </a:pPr>
            <a:r>
              <a:rPr lang="en-US" sz="1765" dirty="0" err="1">
                <a:solidFill>
                  <a:schemeClr val="tx2">
                    <a:lumMod val="75000"/>
                  </a:schemeClr>
                </a:solidFill>
                <a:ea typeface="ＭＳ Ｐゴシック" charset="0"/>
              </a:rPr>
              <a:t>Omnisharp</a:t>
            </a:r>
            <a:r>
              <a:rPr lang="en-US" sz="1765" dirty="0">
                <a:solidFill>
                  <a:schemeClr val="tx2">
                    <a:lumMod val="75000"/>
                  </a:schemeClr>
                </a:solidFill>
                <a:ea typeface="ＭＳ Ｐゴシック" charset="0"/>
              </a:rPr>
              <a:t> extensions to cross-plat IDEs (Sublime, </a:t>
            </a:r>
            <a:r>
              <a:rPr lang="en-US" sz="1765" dirty="0" err="1">
                <a:solidFill>
                  <a:schemeClr val="tx2">
                    <a:lumMod val="75000"/>
                  </a:schemeClr>
                </a:solidFill>
                <a:ea typeface="ＭＳ Ｐゴシック" charset="0"/>
              </a:rPr>
              <a:t>Emacs</a:t>
            </a:r>
            <a:r>
              <a:rPr lang="en-US" sz="1765" dirty="0">
                <a:solidFill>
                  <a:schemeClr val="tx2">
                    <a:lumMod val="75000"/>
                  </a:schemeClr>
                </a:solidFill>
                <a:ea typeface="ＭＳ Ｐゴシック" charset="0"/>
              </a:rPr>
              <a:t>…)</a:t>
            </a:r>
          </a:p>
          <a:p>
            <a:pPr marL="0" indent="0">
              <a:buNone/>
            </a:pPr>
            <a:r>
              <a:rPr lang="en-US" sz="2745" b="1" dirty="0"/>
              <a:t>Open Source</a:t>
            </a:r>
          </a:p>
          <a:p>
            <a:pPr marL="0" indent="0" defTabSz="913960">
              <a:spcBef>
                <a:spcPts val="1176"/>
              </a:spcBef>
              <a:buNone/>
            </a:pPr>
            <a:r>
              <a:rPr lang="en-US" sz="1765" dirty="0">
                <a:solidFill>
                  <a:schemeClr val="tx2">
                    <a:lumMod val="75000"/>
                  </a:schemeClr>
                </a:solidFill>
                <a:ea typeface="ＭＳ Ｐゴシック" charset="0"/>
              </a:rPr>
              <a:t>.NET Core and ASP.NET 5 source being developed on  GitHub</a:t>
            </a:r>
          </a:p>
          <a:p>
            <a:pPr marL="0" indent="0" defTabSz="913960">
              <a:spcBef>
                <a:spcPts val="1176"/>
              </a:spcBef>
              <a:buNone/>
            </a:pPr>
            <a:r>
              <a:rPr lang="en-US" sz="1765" dirty="0">
                <a:solidFill>
                  <a:schemeClr val="tx2">
                    <a:lumMod val="75000"/>
                  </a:schemeClr>
                </a:solidFill>
                <a:ea typeface="ＭＳ Ｐゴシック" charset="0"/>
              </a:rPr>
              <a:t>Contributions accepted, tested and fully supported</a:t>
            </a:r>
          </a:p>
          <a:p>
            <a:pPr marL="0" indent="0" defTabSz="913960">
              <a:spcBef>
                <a:spcPts val="1176"/>
              </a:spcBef>
              <a:buNone/>
            </a:pPr>
            <a:r>
              <a:rPr lang="en-US" sz="1765" dirty="0">
                <a:solidFill>
                  <a:schemeClr val="tx2">
                    <a:lumMod val="75000"/>
                  </a:schemeClr>
                </a:solidFill>
                <a:ea typeface="ＭＳ Ｐゴシック" charset="0"/>
              </a:rPr>
              <a:t>Close collaboration with Mono community</a:t>
            </a:r>
          </a:p>
          <a:p>
            <a:pPr marL="448193" indent="-448193">
              <a:buFont typeface="Arial" panose="020B0604020202020204" pitchFamily="34" charset="0"/>
              <a:buChar char="•"/>
            </a:pPr>
            <a:endParaRPr lang="en-US" sz="1765" b="1" dirty="0"/>
          </a:p>
        </p:txBody>
      </p:sp>
      <p:sp>
        <p:nvSpPr>
          <p:cNvPr id="6" name="Text Placeholder 5"/>
          <p:cNvSpPr>
            <a:spLocks noGrp="1"/>
          </p:cNvSpPr>
          <p:nvPr>
            <p:ph type="body" sz="quarter" idx="4294967295"/>
          </p:nvPr>
        </p:nvSpPr>
        <p:spPr>
          <a:xfrm>
            <a:off x="6848475" y="292100"/>
            <a:ext cx="5343525" cy="852488"/>
          </a:xfrm>
        </p:spPr>
        <p:txBody>
          <a:bodyPr/>
          <a:lstStyle/>
          <a:p>
            <a:pPr marL="0" indent="0">
              <a:buNone/>
            </a:pPr>
            <a:r>
              <a:rPr lang="en-US" sz="2745" dirty="0"/>
              <a:t>What is Microsoft Open Sourcing?</a:t>
            </a:r>
          </a:p>
        </p:txBody>
      </p:sp>
      <p:sp>
        <p:nvSpPr>
          <p:cNvPr id="8" name="Rectangle 7"/>
          <p:cNvSpPr/>
          <p:nvPr/>
        </p:nvSpPr>
        <p:spPr>
          <a:xfrm>
            <a:off x="6268543" y="1149255"/>
            <a:ext cx="1875481" cy="573280"/>
          </a:xfrm>
          <a:prstGeom prst="rect">
            <a:avLst/>
          </a:prstGeom>
        </p:spPr>
        <p:txBody>
          <a:bodyPr wrap="none">
            <a:spAutoFit/>
          </a:bodyPr>
          <a:lstStyle/>
          <a:p>
            <a:pPr defTabSz="672007"/>
            <a:r>
              <a:rPr lang="en-US" sz="3137" spc="-74"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2015</a:t>
            </a:r>
            <a:endParaRPr lang="en-US" sz="98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9" name="Rectangle 8"/>
          <p:cNvSpPr/>
          <p:nvPr/>
        </p:nvSpPr>
        <p:spPr bwMode="auto">
          <a:xfrm>
            <a:off x="9128089" y="1916843"/>
            <a:ext cx="2766530" cy="1450339"/>
          </a:xfrm>
          <a:prstGeom prst="rect">
            <a:avLst/>
          </a:prstGeom>
          <a:solidFill>
            <a:srgbClr val="7FBA00"/>
          </a:solidFill>
          <a:ln w="25400" cap="flat" cmpd="sng" algn="ctr">
            <a:noFill/>
            <a:prstDash val="solid"/>
            <a:headEnd type="none" w="med" len="med"/>
            <a:tailEnd type="none" w="med" len="med"/>
          </a:ln>
          <a:effectLst/>
        </p:spPr>
        <p:txBody>
          <a:bodyPr vert="horz" wrap="square" lIns="537778" tIns="201667" rIns="65898" bIns="65901" numCol="1" rtlCol="0" anchor="t" anchorCtr="0" compatLnSpc="1">
            <a:prstTxWarp prst="textNoShape">
              <a:avLst/>
            </a:prstTxWarp>
          </a:bodyPr>
          <a:lstStyle/>
          <a:p>
            <a:pPr defTabSz="672007"/>
            <a:endParaRPr lang="en-US" sz="1961" dirty="0">
              <a:gradFill>
                <a:gsLst>
                  <a:gs pos="14679">
                    <a:srgbClr val="FFFFFF"/>
                  </a:gs>
                  <a:gs pos="38000">
                    <a:srgbClr val="FFFFFF"/>
                  </a:gs>
                </a:gsLst>
                <a:lin ang="5400000" scaled="1"/>
              </a:gradFill>
              <a:latin typeface="Segoe UI Light"/>
            </a:endParaRPr>
          </a:p>
        </p:txBody>
      </p:sp>
      <p:sp>
        <p:nvSpPr>
          <p:cNvPr id="10" name="Rectangle 9"/>
          <p:cNvSpPr/>
          <p:nvPr/>
        </p:nvSpPr>
        <p:spPr bwMode="auto">
          <a:xfrm>
            <a:off x="6340932" y="1910113"/>
            <a:ext cx="2757432" cy="1451617"/>
          </a:xfrm>
          <a:prstGeom prst="rect">
            <a:avLst/>
          </a:prstGeom>
          <a:solidFill>
            <a:srgbClr val="7FBA00"/>
          </a:solidFill>
          <a:ln w="25400" cap="flat" cmpd="sng" algn="ctr">
            <a:noFill/>
            <a:prstDash val="solid"/>
            <a:headEnd type="none" w="med" len="med"/>
            <a:tailEnd type="none" w="med" len="med"/>
          </a:ln>
          <a:effectLst/>
        </p:spPr>
        <p:txBody>
          <a:bodyPr vert="horz" wrap="square" lIns="537778" tIns="201667" rIns="65898" bIns="65901" numCol="1" rtlCol="0" anchor="t" anchorCtr="0" compatLnSpc="1">
            <a:prstTxWarp prst="textNoShape">
              <a:avLst/>
            </a:prstTxWarp>
          </a:bodyPr>
          <a:lstStyle/>
          <a:p>
            <a:pPr defTabSz="672007"/>
            <a:r>
              <a:rPr lang="en-US" sz="1961" dirty="0">
                <a:gradFill>
                  <a:gsLst>
                    <a:gs pos="14679">
                      <a:srgbClr val="FFFFFF"/>
                    </a:gs>
                    <a:gs pos="38000">
                      <a:srgbClr val="FFFFFF"/>
                    </a:gs>
                  </a:gsLst>
                  <a:lin ang="5400000" scaled="1"/>
                </a:gradFill>
                <a:latin typeface="Segoe UI Light"/>
              </a:rPr>
              <a:t>  </a:t>
            </a:r>
          </a:p>
        </p:txBody>
      </p:sp>
      <p:sp>
        <p:nvSpPr>
          <p:cNvPr id="11" name="Rectangle 10"/>
          <p:cNvSpPr/>
          <p:nvPr/>
        </p:nvSpPr>
        <p:spPr bwMode="auto">
          <a:xfrm>
            <a:off x="6333541" y="3429001"/>
            <a:ext cx="5572884" cy="1332033"/>
          </a:xfrm>
          <a:prstGeom prst="rect">
            <a:avLst/>
          </a:prstGeom>
          <a:solidFill>
            <a:srgbClr val="68217A"/>
          </a:solidFill>
          <a:ln w="25400" cap="flat" cmpd="sng" algn="ctr">
            <a:noFill/>
            <a:prstDash val="solid"/>
            <a:headEnd type="none" w="med" len="med"/>
            <a:tailEnd type="none" w="med" len="med"/>
          </a:ln>
          <a:effectLst/>
        </p:spPr>
        <p:txBody>
          <a:bodyPr vert="horz" wrap="square" lIns="537703" tIns="32929" rIns="65854" bIns="52683" numCol="1" rtlCol="0" anchor="t" anchorCtr="0" compatLnSpc="1">
            <a:prstTxWarp prst="textNoShape">
              <a:avLst/>
            </a:prstTxWarp>
          </a:bodyPr>
          <a:lstStyle/>
          <a:p>
            <a:pPr defTabSz="671878"/>
            <a:endParaRPr lang="en-US" sz="1568" dirty="0">
              <a:gradFill>
                <a:gsLst>
                  <a:gs pos="14679">
                    <a:srgbClr val="FFFFFF"/>
                  </a:gs>
                  <a:gs pos="38000">
                    <a:srgbClr val="FFFFFF"/>
                  </a:gs>
                </a:gsLst>
                <a:lin ang="5400000" scaled="1"/>
              </a:gradFill>
            </a:endParaRPr>
          </a:p>
        </p:txBody>
      </p:sp>
      <p:grpSp>
        <p:nvGrpSpPr>
          <p:cNvPr id="12" name="Group 11"/>
          <p:cNvGrpSpPr/>
          <p:nvPr/>
        </p:nvGrpSpPr>
        <p:grpSpPr>
          <a:xfrm>
            <a:off x="6950380" y="3968762"/>
            <a:ext cx="1311546" cy="733061"/>
            <a:chOff x="3631207" y="5550921"/>
            <a:chExt cx="1468033" cy="1303366"/>
          </a:xfrm>
        </p:grpSpPr>
        <p:sp>
          <p:nvSpPr>
            <p:cNvPr id="13" name="Rectangle 12"/>
            <p:cNvSpPr/>
            <p:nvPr/>
          </p:nvSpPr>
          <p:spPr>
            <a:xfrm>
              <a:off x="3631209" y="6210163"/>
              <a:ext cx="917228" cy="644124"/>
            </a:xfrm>
            <a:prstGeom prst="rect">
              <a:avLst/>
            </a:prstGeom>
          </p:spPr>
          <p:txBody>
            <a:bodyPr wrap="none">
              <a:spAutoFit/>
            </a:bodyPr>
            <a:lstStyle/>
            <a:p>
              <a:pPr marL="0" lvl="1" defTabSz="671878">
                <a:lnSpc>
                  <a:spcPct val="90000"/>
                </a:lnSpc>
                <a:spcAft>
                  <a:spcPts val="245"/>
                </a:spcAft>
                <a:defRPr/>
              </a:pPr>
              <a:r>
                <a:rPr lang="en-US" sz="882" dirty="0">
                  <a:solidFill>
                    <a:srgbClr val="FFFFFF"/>
                  </a:solidFill>
                </a:rPr>
                <a:t>RyuJIT</a:t>
              </a:r>
              <a:r>
                <a:rPr lang="en-US" sz="784" dirty="0">
                  <a:solidFill>
                    <a:srgbClr val="FFFFFF"/>
                  </a:solidFill>
                </a:rPr>
                <a:t>, </a:t>
              </a:r>
              <a:r>
                <a:rPr lang="en-US" sz="882" dirty="0">
                  <a:solidFill>
                    <a:srgbClr val="FFFFFF"/>
                  </a:solidFill>
                </a:rPr>
                <a:t>SIMD</a:t>
              </a:r>
            </a:p>
            <a:p>
              <a:pPr marL="0" lvl="1" defTabSz="671878">
                <a:lnSpc>
                  <a:spcPct val="90000"/>
                </a:lnSpc>
                <a:spcAft>
                  <a:spcPts val="245"/>
                </a:spcAft>
                <a:defRPr/>
              </a:pPr>
              <a:r>
                <a:rPr lang="en-US" sz="882" dirty="0">
                  <a:solidFill>
                    <a:srgbClr val="FFFFFF"/>
                  </a:solidFill>
                </a:rPr>
                <a:t>Core-CLR</a:t>
              </a:r>
            </a:p>
          </p:txBody>
        </p:sp>
        <p:sp>
          <p:nvSpPr>
            <p:cNvPr id="14" name="Rectangle 13"/>
            <p:cNvSpPr/>
            <p:nvPr/>
          </p:nvSpPr>
          <p:spPr>
            <a:xfrm>
              <a:off x="3631207" y="5550921"/>
              <a:ext cx="1468033" cy="740319"/>
            </a:xfrm>
            <a:prstGeom prst="rect">
              <a:avLst/>
            </a:prstGeom>
          </p:spPr>
          <p:txBody>
            <a:bodyPr wrap="square">
              <a:spAutoFit/>
            </a:bodyPr>
            <a:lstStyle/>
            <a:p>
              <a:pPr marL="0" lvl="1" defTabSz="671878">
                <a:lnSpc>
                  <a:spcPct val="90000"/>
                </a:lnSpc>
                <a:spcAft>
                  <a:spcPts val="245"/>
                </a:spcAft>
                <a:defRPr/>
              </a:pPr>
              <a:r>
                <a:rPr lang="en-US" sz="1176" b="1" dirty="0">
                  <a:solidFill>
                    <a:srgbClr val="FFFFFF"/>
                  </a:solidFill>
                </a:rPr>
                <a:t>Runtime components</a:t>
              </a:r>
            </a:p>
          </p:txBody>
        </p:sp>
      </p:grpSp>
      <p:grpSp>
        <p:nvGrpSpPr>
          <p:cNvPr id="15" name="Group 14"/>
          <p:cNvGrpSpPr/>
          <p:nvPr/>
        </p:nvGrpSpPr>
        <p:grpSpPr>
          <a:xfrm>
            <a:off x="8472239" y="3969175"/>
            <a:ext cx="1351652" cy="702116"/>
            <a:chOff x="5954092" y="5572192"/>
            <a:chExt cx="2403210" cy="1248339"/>
          </a:xfrm>
        </p:grpSpPr>
        <p:sp>
          <p:nvSpPr>
            <p:cNvPr id="16" name="Rectangle 15"/>
            <p:cNvSpPr/>
            <p:nvPr/>
          </p:nvSpPr>
          <p:spPr>
            <a:xfrm>
              <a:off x="5954092" y="5572192"/>
              <a:ext cx="1759618" cy="450625"/>
            </a:xfrm>
            <a:prstGeom prst="rect">
              <a:avLst/>
            </a:prstGeom>
          </p:spPr>
          <p:txBody>
            <a:bodyPr wrap="square">
              <a:spAutoFit/>
            </a:bodyPr>
            <a:lstStyle/>
            <a:p>
              <a:pPr marL="0" lvl="1" defTabSz="671878">
                <a:lnSpc>
                  <a:spcPct val="90000"/>
                </a:lnSpc>
                <a:spcAft>
                  <a:spcPts val="245"/>
                </a:spcAft>
                <a:defRPr/>
              </a:pPr>
              <a:r>
                <a:rPr lang="en-US" sz="1176" b="1" dirty="0">
                  <a:solidFill>
                    <a:srgbClr val="FFFFFF"/>
                  </a:solidFill>
                </a:rPr>
                <a:t>Compilers</a:t>
              </a:r>
            </a:p>
          </p:txBody>
        </p:sp>
        <p:sp>
          <p:nvSpPr>
            <p:cNvPr id="17" name="Rectangle 16"/>
            <p:cNvSpPr/>
            <p:nvPr/>
          </p:nvSpPr>
          <p:spPr>
            <a:xfrm>
              <a:off x="5954092" y="5913633"/>
              <a:ext cx="2403210" cy="906898"/>
            </a:xfrm>
            <a:prstGeom prst="rect">
              <a:avLst/>
            </a:prstGeom>
          </p:spPr>
          <p:txBody>
            <a:bodyPr wrap="none">
              <a:spAutoFit/>
            </a:bodyPr>
            <a:lstStyle/>
            <a:p>
              <a:pPr marL="0" lvl="1" defTabSz="671878">
                <a:lnSpc>
                  <a:spcPct val="90000"/>
                </a:lnSpc>
                <a:spcAft>
                  <a:spcPts val="245"/>
                </a:spcAft>
              </a:pPr>
              <a:r>
                <a:rPr lang="en-US" sz="882" dirty="0">
                  <a:solidFill>
                    <a:srgbClr val="FFFFFF"/>
                  </a:solidFill>
                </a:rPr>
                <a:t>.NET Compiler Platform</a:t>
              </a:r>
            </a:p>
            <a:p>
              <a:pPr marL="0" lvl="1" defTabSz="671878">
                <a:lnSpc>
                  <a:spcPct val="90000"/>
                </a:lnSpc>
                <a:spcAft>
                  <a:spcPts val="245"/>
                </a:spcAft>
              </a:pPr>
              <a:r>
                <a:rPr lang="en-US" sz="882" dirty="0">
                  <a:solidFill>
                    <a:srgbClr val="FFFFFF"/>
                  </a:solidFill>
                </a:rPr>
                <a:t>	(“Roslyn”)</a:t>
              </a:r>
            </a:p>
            <a:p>
              <a:pPr marL="0" lvl="1" defTabSz="671878">
                <a:lnSpc>
                  <a:spcPct val="90000"/>
                </a:lnSpc>
                <a:spcAft>
                  <a:spcPts val="245"/>
                </a:spcAft>
              </a:pPr>
              <a:r>
                <a:rPr lang="en-US" sz="882" dirty="0">
                  <a:solidFill>
                    <a:srgbClr val="FFFFFF"/>
                  </a:solidFill>
                </a:rPr>
                <a:t>Languages</a:t>
              </a:r>
              <a:endParaRPr lang="en-US" sz="784" dirty="0">
                <a:solidFill>
                  <a:srgbClr val="FFFFFF"/>
                </a:solidFill>
              </a:endParaRPr>
            </a:p>
          </p:txBody>
        </p:sp>
      </p:grpSp>
      <p:grpSp>
        <p:nvGrpSpPr>
          <p:cNvPr id="18" name="Group 17"/>
          <p:cNvGrpSpPr/>
          <p:nvPr/>
        </p:nvGrpSpPr>
        <p:grpSpPr>
          <a:xfrm>
            <a:off x="10250094" y="3958995"/>
            <a:ext cx="1620522" cy="695762"/>
            <a:chOff x="8627481" y="5540297"/>
            <a:chExt cx="2881254" cy="1237045"/>
          </a:xfrm>
        </p:grpSpPr>
        <p:sp>
          <p:nvSpPr>
            <p:cNvPr id="19" name="Rectangle 18"/>
            <p:cNvSpPr/>
            <p:nvPr/>
          </p:nvSpPr>
          <p:spPr>
            <a:xfrm>
              <a:off x="8627481" y="5913640"/>
              <a:ext cx="2881254" cy="863702"/>
            </a:xfrm>
            <a:prstGeom prst="rect">
              <a:avLst/>
            </a:prstGeom>
          </p:spPr>
          <p:txBody>
            <a:bodyPr wrap="none">
              <a:spAutoFit/>
            </a:bodyPr>
            <a:lstStyle/>
            <a:p>
              <a:pPr marL="0" lvl="1" defTabSz="671878">
                <a:lnSpc>
                  <a:spcPct val="90000"/>
                </a:lnSpc>
                <a:spcAft>
                  <a:spcPts val="1176"/>
                </a:spcAft>
                <a:defRPr/>
              </a:pPr>
              <a:r>
                <a:rPr lang="en-US" sz="882" dirty="0">
                  <a:solidFill>
                    <a:srgbClr val="FFFFFF"/>
                  </a:solidFill>
                </a:rPr>
                <a:t>.NET Core 5 Libraries</a:t>
              </a:r>
            </a:p>
            <a:p>
              <a:pPr marL="0" lvl="1" defTabSz="671878">
                <a:lnSpc>
                  <a:spcPct val="90000"/>
                </a:lnSpc>
                <a:spcAft>
                  <a:spcPts val="245"/>
                </a:spcAft>
                <a:defRPr/>
              </a:pPr>
              <a:r>
                <a:rPr lang="en-US" sz="882" dirty="0">
                  <a:solidFill>
                    <a:srgbClr val="FFFFFF"/>
                  </a:solidFill>
                </a:rPr>
                <a:t>.NET Framework 4.6 Libraries</a:t>
              </a:r>
            </a:p>
          </p:txBody>
        </p:sp>
        <p:sp>
          <p:nvSpPr>
            <p:cNvPr id="20" name="Rectangle 19"/>
            <p:cNvSpPr/>
            <p:nvPr/>
          </p:nvSpPr>
          <p:spPr>
            <a:xfrm>
              <a:off x="8627483" y="5540297"/>
              <a:ext cx="2369792" cy="450627"/>
            </a:xfrm>
            <a:prstGeom prst="rect">
              <a:avLst/>
            </a:prstGeom>
          </p:spPr>
          <p:txBody>
            <a:bodyPr wrap="square">
              <a:spAutoFit/>
            </a:bodyPr>
            <a:lstStyle/>
            <a:p>
              <a:pPr marL="0" lvl="1" defTabSz="671878">
                <a:lnSpc>
                  <a:spcPct val="90000"/>
                </a:lnSpc>
                <a:spcAft>
                  <a:spcPts val="245"/>
                </a:spcAft>
                <a:defRPr/>
              </a:pPr>
              <a:r>
                <a:rPr lang="en-US" sz="1176" b="1" dirty="0">
                  <a:solidFill>
                    <a:srgbClr val="FFFFFF"/>
                  </a:solidFill>
                </a:rPr>
                <a:t>Libraries</a:t>
              </a:r>
            </a:p>
          </p:txBody>
        </p:sp>
      </p:grpSp>
      <p:grpSp>
        <p:nvGrpSpPr>
          <p:cNvPr id="21" name="Group 20"/>
          <p:cNvGrpSpPr/>
          <p:nvPr/>
        </p:nvGrpSpPr>
        <p:grpSpPr>
          <a:xfrm>
            <a:off x="6555531" y="4101345"/>
            <a:ext cx="354475" cy="289707"/>
            <a:chOff x="9061629" y="5706715"/>
            <a:chExt cx="380421" cy="310912"/>
          </a:xfrm>
        </p:grpSpPr>
        <p:sp>
          <p:nvSpPr>
            <p:cNvPr id="2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2" tIns="33606" rIns="67212" bIns="33606" numCol="1" anchor="t" anchorCtr="0" compatLnSpc="1">
              <a:prstTxWarp prst="textNoShape">
                <a:avLst/>
              </a:prstTxWarp>
            </a:bodyPr>
            <a:lstStyle/>
            <a:p>
              <a:pPr defTabSz="685381"/>
              <a:endParaRPr lang="en-US" sz="1176">
                <a:gradFill>
                  <a:gsLst>
                    <a:gs pos="14679">
                      <a:srgbClr val="FFFFFF"/>
                    </a:gs>
                    <a:gs pos="38000">
                      <a:srgbClr val="FFFFFF"/>
                    </a:gs>
                  </a:gsLst>
                  <a:lin ang="5400000" scaled="1"/>
                </a:gradFill>
              </a:endParaRPr>
            </a:p>
          </p:txBody>
        </p:sp>
        <p:sp>
          <p:nvSpPr>
            <p:cNvPr id="2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2" tIns="33606" rIns="67212" bIns="33606" numCol="1" anchor="t" anchorCtr="0" compatLnSpc="1">
              <a:prstTxWarp prst="textNoShape">
                <a:avLst/>
              </a:prstTxWarp>
            </a:bodyPr>
            <a:lstStyle/>
            <a:p>
              <a:pPr defTabSz="685381"/>
              <a:endParaRPr lang="en-US" sz="1176">
                <a:gradFill>
                  <a:gsLst>
                    <a:gs pos="14679">
                      <a:srgbClr val="FFFFFF"/>
                    </a:gs>
                    <a:gs pos="38000">
                      <a:srgbClr val="FFFFFF"/>
                    </a:gs>
                  </a:gsLst>
                  <a:lin ang="5400000" scaled="1"/>
                </a:gradFill>
              </a:endParaRPr>
            </a:p>
          </p:txBody>
        </p:sp>
        <p:sp>
          <p:nvSpPr>
            <p:cNvPr id="2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2" tIns="33606" rIns="67212" bIns="33606" numCol="1" anchor="t" anchorCtr="0" compatLnSpc="1">
              <a:prstTxWarp prst="textNoShape">
                <a:avLst/>
              </a:prstTxWarp>
            </a:bodyPr>
            <a:lstStyle/>
            <a:p>
              <a:pPr defTabSz="685381"/>
              <a:endParaRPr lang="en-US" sz="1176">
                <a:gradFill>
                  <a:gsLst>
                    <a:gs pos="14679">
                      <a:srgbClr val="FFFFFF"/>
                    </a:gs>
                    <a:gs pos="38000">
                      <a:srgbClr val="FFFFFF"/>
                    </a:gs>
                  </a:gsLst>
                  <a:lin ang="5400000" scaled="1"/>
                </a:gradFill>
              </a:endParaRPr>
            </a:p>
          </p:txBody>
        </p:sp>
      </p:grpSp>
      <p:sp>
        <p:nvSpPr>
          <p:cNvPr id="25" name="Rectangle 24"/>
          <p:cNvSpPr/>
          <p:nvPr/>
        </p:nvSpPr>
        <p:spPr>
          <a:xfrm>
            <a:off x="6608875" y="3471379"/>
            <a:ext cx="1230792" cy="392245"/>
          </a:xfrm>
          <a:prstGeom prst="rect">
            <a:avLst/>
          </a:prstGeom>
        </p:spPr>
        <p:txBody>
          <a:bodyPr wrap="none">
            <a:spAutoFit/>
          </a:bodyPr>
          <a:lstStyle/>
          <a:p>
            <a:pPr defTabSz="671878"/>
            <a:r>
              <a:rPr lang="en-US" sz="1961"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endParaRPr lang="en-US" sz="1568"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endParaRPr>
          </a:p>
        </p:txBody>
      </p:sp>
      <p:sp>
        <p:nvSpPr>
          <p:cNvPr id="26" name="Freeform 25"/>
          <p:cNvSpPr>
            <a:spLocks noEditPoints="1"/>
          </p:cNvSpPr>
          <p:nvPr/>
        </p:nvSpPr>
        <p:spPr bwMode="black">
          <a:xfrm>
            <a:off x="9926042" y="4148198"/>
            <a:ext cx="280994" cy="260833"/>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507" tIns="30253" rIns="60507" bIns="30253" numCol="1" anchor="t" anchorCtr="0" compatLnSpc="1">
            <a:prstTxWarp prst="textNoShape">
              <a:avLst/>
            </a:prstTxWarp>
          </a:bodyPr>
          <a:lstStyle/>
          <a:p>
            <a:pPr defTabSz="672230"/>
            <a:endParaRPr lang="en-US" sz="1176">
              <a:solidFill>
                <a:prstClr val="black"/>
              </a:solidFill>
            </a:endParaRPr>
          </a:p>
        </p:txBody>
      </p:sp>
      <p:sp>
        <p:nvSpPr>
          <p:cNvPr id="27" name="Freeform 84"/>
          <p:cNvSpPr>
            <a:spLocks noEditPoints="1"/>
          </p:cNvSpPr>
          <p:nvPr/>
        </p:nvSpPr>
        <p:spPr bwMode="black">
          <a:xfrm>
            <a:off x="8199110" y="4110575"/>
            <a:ext cx="230394" cy="275417"/>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60507" tIns="30253" rIns="60507" bIns="30253" numCol="1" anchor="t" anchorCtr="0" compatLnSpc="1">
            <a:prstTxWarp prst="textNoShape">
              <a:avLst/>
            </a:prstTxWarp>
          </a:bodyPr>
          <a:lstStyle/>
          <a:p>
            <a:pPr defTabSz="672230"/>
            <a:endParaRPr lang="en-US" sz="1078">
              <a:solidFill>
                <a:prstClr val="black"/>
              </a:solidFill>
            </a:endParaRPr>
          </a:p>
        </p:txBody>
      </p:sp>
      <p:sp>
        <p:nvSpPr>
          <p:cNvPr id="28" name="TextBox 27"/>
          <p:cNvSpPr txBox="1"/>
          <p:nvPr/>
        </p:nvSpPr>
        <p:spPr>
          <a:xfrm>
            <a:off x="7033331" y="2220753"/>
            <a:ext cx="2086652" cy="693970"/>
          </a:xfrm>
          <a:prstGeom prst="rect">
            <a:avLst/>
          </a:prstGeom>
          <a:noFill/>
        </p:spPr>
        <p:txBody>
          <a:bodyPr wrap="square" rtlCol="0">
            <a:spAutoFit/>
          </a:bodyPr>
          <a:lstStyle/>
          <a:p>
            <a:pPr defTabSz="672230"/>
            <a:r>
              <a:rPr lang="en-US" sz="1961" b="1" dirty="0">
                <a:solidFill>
                  <a:srgbClr val="FFFFFF"/>
                </a:solidFill>
                <a:latin typeface="Segoe UI Semibold" panose="020B0702040204020203" pitchFamily="34" charset="0"/>
                <a:cs typeface="Segoe UI Semibold" panose="020B0702040204020203" pitchFamily="34" charset="0"/>
              </a:rPr>
              <a:t>.NET </a:t>
            </a:r>
          </a:p>
          <a:p>
            <a:pPr defTabSz="672230"/>
            <a:r>
              <a:rPr lang="en-US" sz="1961" b="1" dirty="0">
                <a:solidFill>
                  <a:srgbClr val="FFFFFF"/>
                </a:solidFill>
                <a:latin typeface="Segoe UI Semibold" panose="020B0702040204020203" pitchFamily="34" charset="0"/>
                <a:cs typeface="Segoe UI Semibold" panose="020B0702040204020203" pitchFamily="34" charset="0"/>
              </a:rPr>
              <a:t>Framework 4.6 </a:t>
            </a:r>
          </a:p>
        </p:txBody>
      </p:sp>
      <p:pic>
        <p:nvPicPr>
          <p:cNvPr id="29" name="Picture 28"/>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61132" y="2629090"/>
            <a:ext cx="143677" cy="169157"/>
          </a:xfrm>
          <a:prstGeom prst="rect">
            <a:avLst/>
          </a:prstGeom>
        </p:spPr>
      </p:pic>
      <p:pic>
        <p:nvPicPr>
          <p:cNvPr id="30"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936447" y="2612313"/>
            <a:ext cx="206477" cy="20270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788079" y="2346293"/>
            <a:ext cx="194436" cy="19747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564346" y="2343875"/>
            <a:ext cx="437347" cy="444173"/>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32"/>
          <p:cNvSpPr/>
          <p:nvPr/>
        </p:nvSpPr>
        <p:spPr>
          <a:xfrm>
            <a:off x="9188889" y="1963299"/>
            <a:ext cx="2624418" cy="1335375"/>
          </a:xfrm>
          <a:prstGeom prst="roundRect">
            <a:avLst/>
          </a:prstGeom>
          <a:solidFill>
            <a:srgbClr val="FFFF99">
              <a:alpha val="41176"/>
            </a:srgbClr>
          </a:solidFill>
          <a:ln w="28575">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11"/>
            <a:endParaRPr lang="en-US" sz="1733">
              <a:solidFill>
                <a:prstClr val="white"/>
              </a:solidFill>
            </a:endParaRPr>
          </a:p>
        </p:txBody>
      </p:sp>
      <p:sp>
        <p:nvSpPr>
          <p:cNvPr id="34" name="Rounded Rectangle 33"/>
          <p:cNvSpPr/>
          <p:nvPr/>
        </p:nvSpPr>
        <p:spPr>
          <a:xfrm>
            <a:off x="8112656" y="3946401"/>
            <a:ext cx="1657809" cy="756031"/>
          </a:xfrm>
          <a:prstGeom prst="roundRect">
            <a:avLst/>
          </a:prstGeom>
          <a:solidFill>
            <a:srgbClr val="FFFF99">
              <a:alpha val="41176"/>
            </a:srgbClr>
          </a:solidFill>
          <a:ln w="28575">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11"/>
            <a:endParaRPr lang="en-US" sz="1733">
              <a:solidFill>
                <a:prstClr val="white"/>
              </a:solidFill>
            </a:endParaRPr>
          </a:p>
        </p:txBody>
      </p:sp>
      <p:sp>
        <p:nvSpPr>
          <p:cNvPr id="35" name="Rounded Rectangle 34"/>
          <p:cNvSpPr/>
          <p:nvPr/>
        </p:nvSpPr>
        <p:spPr>
          <a:xfrm>
            <a:off x="10266521" y="3958992"/>
            <a:ext cx="1176462" cy="426151"/>
          </a:xfrm>
          <a:prstGeom prst="roundRect">
            <a:avLst/>
          </a:prstGeom>
          <a:solidFill>
            <a:srgbClr val="FFFF99">
              <a:alpha val="41176"/>
            </a:srgbClr>
          </a:solidFill>
          <a:ln w="28575">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11"/>
            <a:endParaRPr lang="en-US" sz="1733">
              <a:solidFill>
                <a:prstClr val="white"/>
              </a:solidFill>
            </a:endParaRPr>
          </a:p>
        </p:txBody>
      </p:sp>
      <p:sp>
        <p:nvSpPr>
          <p:cNvPr id="36" name="Rounded Rectangle 35"/>
          <p:cNvSpPr/>
          <p:nvPr/>
        </p:nvSpPr>
        <p:spPr>
          <a:xfrm>
            <a:off x="6960186" y="3954891"/>
            <a:ext cx="1018869" cy="747540"/>
          </a:xfrm>
          <a:prstGeom prst="roundRect">
            <a:avLst/>
          </a:prstGeom>
          <a:solidFill>
            <a:srgbClr val="FFFF99">
              <a:alpha val="41176"/>
            </a:srgbClr>
          </a:solidFill>
          <a:ln w="28575">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911"/>
            <a:endParaRPr lang="en-US" sz="1733">
              <a:solidFill>
                <a:prstClr val="white"/>
              </a:solidFill>
            </a:endParaRPr>
          </a:p>
        </p:txBody>
      </p:sp>
      <p:sp>
        <p:nvSpPr>
          <p:cNvPr id="38" name="Rectangle 37"/>
          <p:cNvSpPr/>
          <p:nvPr/>
        </p:nvSpPr>
        <p:spPr>
          <a:xfrm>
            <a:off x="6259436" y="5782781"/>
            <a:ext cx="5839145" cy="512935"/>
          </a:xfrm>
          <a:prstGeom prst="rect">
            <a:avLst/>
          </a:prstGeom>
        </p:spPr>
        <p:txBody>
          <a:bodyPr wrap="square">
            <a:spAutoFit/>
          </a:bodyPr>
          <a:lstStyle/>
          <a:p>
            <a:pPr algn="ctr" defTabSz="913911"/>
            <a:r>
              <a:rPr lang="en-US" sz="2745" dirty="0">
                <a:solidFill>
                  <a:schemeClr val="tx2">
                    <a:lumMod val="75000"/>
                  </a:schemeClr>
                </a:solidFill>
                <a:hlinkClick r:id="rId6"/>
              </a:rPr>
              <a:t>github.com/</a:t>
            </a:r>
            <a:r>
              <a:rPr lang="en-US" sz="2745" dirty="0" err="1">
                <a:solidFill>
                  <a:schemeClr val="tx2">
                    <a:lumMod val="75000"/>
                  </a:schemeClr>
                </a:solidFill>
                <a:hlinkClick r:id="rId6"/>
              </a:rPr>
              <a:t>microsoft</a:t>
            </a:r>
            <a:r>
              <a:rPr lang="en-US" sz="2745" dirty="0">
                <a:solidFill>
                  <a:schemeClr val="tx2">
                    <a:lumMod val="75000"/>
                  </a:schemeClr>
                </a:solidFill>
                <a:hlinkClick r:id="rId6"/>
              </a:rPr>
              <a:t>/</a:t>
            </a:r>
            <a:r>
              <a:rPr lang="en-US" sz="2745" dirty="0" err="1">
                <a:solidFill>
                  <a:schemeClr val="tx2">
                    <a:lumMod val="75000"/>
                  </a:schemeClr>
                </a:solidFill>
                <a:hlinkClick r:id="rId6"/>
              </a:rPr>
              <a:t>dotnet</a:t>
            </a:r>
            <a:r>
              <a:rPr lang="en-US" sz="2745" dirty="0">
                <a:gradFill>
                  <a:gsLst>
                    <a:gs pos="88976">
                      <a:srgbClr val="FFFFFF"/>
                    </a:gs>
                    <a:gs pos="65000">
                      <a:srgbClr val="FFFFFF"/>
                    </a:gs>
                  </a:gsLst>
                  <a:lin ang="5400000" scaled="0"/>
                </a:gradFill>
                <a:hlinkClick r:id="rId6"/>
              </a:rPr>
              <a:t> </a:t>
            </a:r>
            <a:endParaRPr lang="en-US" sz="2745" dirty="0">
              <a:gradFill>
                <a:gsLst>
                  <a:gs pos="88976">
                    <a:srgbClr val="FFFFFF"/>
                  </a:gs>
                  <a:gs pos="65000">
                    <a:srgbClr val="FFFFFF"/>
                  </a:gs>
                </a:gsLst>
                <a:lin ang="5400000" scaled="0"/>
              </a:gradFill>
            </a:endParaRPr>
          </a:p>
        </p:txBody>
      </p:sp>
      <p:sp>
        <p:nvSpPr>
          <p:cNvPr id="39" name="Rectangle 38"/>
          <p:cNvSpPr/>
          <p:nvPr/>
        </p:nvSpPr>
        <p:spPr>
          <a:xfrm>
            <a:off x="6844362" y="5378466"/>
            <a:ext cx="2691273" cy="512935"/>
          </a:xfrm>
          <a:prstGeom prst="rect">
            <a:avLst/>
          </a:prstGeom>
        </p:spPr>
        <p:txBody>
          <a:bodyPr wrap="none">
            <a:spAutoFit/>
          </a:bodyPr>
          <a:lstStyle/>
          <a:p>
            <a:pPr defTabSz="913911"/>
            <a:r>
              <a:rPr lang="en-US" sz="2745" dirty="0">
                <a:solidFill>
                  <a:schemeClr val="tx2">
                    <a:lumMod val="75000"/>
                  </a:schemeClr>
                </a:solidFill>
                <a:latin typeface="Segoe UI Light"/>
              </a:rPr>
              <a:t>Get started from:</a:t>
            </a:r>
          </a:p>
        </p:txBody>
      </p:sp>
      <p:sp>
        <p:nvSpPr>
          <p:cNvPr id="45" name="TextBox 44"/>
          <p:cNvSpPr txBox="1"/>
          <p:nvPr/>
        </p:nvSpPr>
        <p:spPr>
          <a:xfrm>
            <a:off x="10169847" y="2220753"/>
            <a:ext cx="2011329" cy="693970"/>
          </a:xfrm>
          <a:prstGeom prst="rect">
            <a:avLst/>
          </a:prstGeom>
          <a:noFill/>
        </p:spPr>
        <p:txBody>
          <a:bodyPr wrap="square" rtlCol="0">
            <a:spAutoFit/>
          </a:bodyPr>
          <a:lstStyle/>
          <a:p>
            <a:pPr defTabSz="672230"/>
            <a:r>
              <a:rPr lang="en-US" sz="1961" b="1" dirty="0">
                <a:solidFill>
                  <a:srgbClr val="FFFFFF"/>
                </a:solidFill>
                <a:latin typeface="Segoe UI Semibold" panose="020B0702040204020203" pitchFamily="34" charset="0"/>
                <a:cs typeface="Segoe UI Semibold" panose="020B0702040204020203" pitchFamily="34" charset="0"/>
              </a:rPr>
              <a:t>.NET </a:t>
            </a:r>
          </a:p>
          <a:p>
            <a:pPr defTabSz="672230"/>
            <a:r>
              <a:rPr lang="en-US" sz="1961" dirty="0">
                <a:solidFill>
                  <a:srgbClr val="FFFFFF"/>
                </a:solidFill>
                <a:latin typeface="Segoe UI Semibold" panose="020B0702040204020203" pitchFamily="34" charset="0"/>
                <a:cs typeface="Segoe UI Semibold" panose="020B0702040204020203" pitchFamily="34" charset="0"/>
              </a:rPr>
              <a:t>Core 5</a:t>
            </a:r>
            <a:r>
              <a:rPr lang="en-US" sz="1961" b="1" dirty="0">
                <a:solidFill>
                  <a:srgbClr val="FFFFFF"/>
                </a:solidFill>
                <a:latin typeface="Segoe UI Semibold" panose="020B0702040204020203" pitchFamily="34" charset="0"/>
                <a:cs typeface="Segoe UI Semibold" panose="020B0702040204020203" pitchFamily="34" charset="0"/>
              </a:rPr>
              <a:t> </a:t>
            </a:r>
          </a:p>
        </p:txBody>
      </p:sp>
    </p:spTree>
    <p:extLst>
      <p:ext uri="{BB962C8B-B14F-4D97-AF65-F5344CB8AC3E}">
        <p14:creationId xmlns:p14="http://schemas.microsoft.com/office/powerpoint/2010/main" val="2037367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ASP.NET 5</a:t>
            </a:r>
            <a:endParaRPr lang="en-US" dirty="0"/>
          </a:p>
        </p:txBody>
      </p:sp>
    </p:spTree>
    <p:extLst>
      <p:ext uri="{BB962C8B-B14F-4D97-AF65-F5344CB8AC3E}">
        <p14:creationId xmlns:p14="http://schemas.microsoft.com/office/powerpoint/2010/main" val="404865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55209" y="2113379"/>
            <a:ext cx="9265699" cy="1312220"/>
          </a:xfrm>
          <a:prstGeom prst="rect">
            <a:avLst/>
          </a:prstGeom>
          <a:solidFill>
            <a:srgbClr val="7FBA00"/>
          </a:solidFill>
          <a:ln w="25400" cap="flat" cmpd="sng" algn="ctr">
            <a:noFill/>
            <a:prstDash val="solid"/>
            <a:headEnd type="none" w="med" len="med"/>
            <a:tailEnd type="none" w="med" len="med"/>
          </a:ln>
          <a:effectLst/>
        </p:spPr>
        <p:txBody>
          <a:bodyPr vert="horz" wrap="square" lIns="731313" tIns="274243" rIns="89613" bIns="89617" numCol="1" rtlCol="0" anchor="t" anchorCtr="0" compatLnSpc="1">
            <a:prstTxWarp prst="textNoShape">
              <a:avLst/>
            </a:prstTxWarp>
          </a:bodyPr>
          <a:lstStyle/>
          <a:p>
            <a:pPr defTabSz="913863"/>
            <a:r>
              <a:rPr lang="en-US" sz="2800" dirty="0">
                <a:gradFill>
                  <a:gsLst>
                    <a:gs pos="14679">
                      <a:srgbClr val="FFFFFF"/>
                    </a:gs>
                    <a:gs pos="38000">
                      <a:srgbClr val="FFFFFF"/>
                    </a:gs>
                  </a:gsLst>
                  <a:lin ang="5400000" scaled="1"/>
                </a:gradFill>
                <a:latin typeface="Segoe UI Light"/>
              </a:rPr>
              <a:t>  </a:t>
            </a:r>
          </a:p>
        </p:txBody>
      </p:sp>
      <p:sp>
        <p:nvSpPr>
          <p:cNvPr id="5" name="TextBox 4"/>
          <p:cNvSpPr txBox="1"/>
          <p:nvPr/>
        </p:nvSpPr>
        <p:spPr>
          <a:xfrm>
            <a:off x="4752671" y="2167730"/>
            <a:ext cx="2470774" cy="664993"/>
          </a:xfrm>
          <a:prstGeom prst="rect">
            <a:avLst/>
          </a:prstGeom>
          <a:noFill/>
        </p:spPr>
        <p:txBody>
          <a:bodyPr wrap="square" rtlCol="0">
            <a:spAutoFit/>
          </a:bodyPr>
          <a:lstStyle/>
          <a:p>
            <a:pPr defTabSz="914165"/>
            <a:r>
              <a:rPr lang="en-US" sz="3733" b="1" dirty="0">
                <a:solidFill>
                  <a:srgbClr val="FFFFFF"/>
                </a:solidFill>
                <a:latin typeface="Segoe UI Semibold" panose="020B0702040204020203" pitchFamily="34" charset="0"/>
                <a:cs typeface="Segoe UI Semibold" panose="020B0702040204020203" pitchFamily="34" charset="0"/>
              </a:rPr>
              <a:t>ASP.NET 5</a:t>
            </a:r>
          </a:p>
        </p:txBody>
      </p:sp>
      <p:sp>
        <p:nvSpPr>
          <p:cNvPr id="6" name="Rectangle 5"/>
          <p:cNvSpPr/>
          <p:nvPr/>
        </p:nvSpPr>
        <p:spPr bwMode="auto">
          <a:xfrm>
            <a:off x="6008039" y="3479952"/>
            <a:ext cx="4612869" cy="1343677"/>
          </a:xfrm>
          <a:prstGeom prst="rect">
            <a:avLst/>
          </a:prstGeom>
          <a:solidFill>
            <a:schemeClr val="accent3">
              <a:lumMod val="50000"/>
            </a:schemeClr>
          </a:solidFill>
          <a:ln w="25400" cap="flat" cmpd="sng" algn="ctr">
            <a:noFill/>
            <a:prstDash val="solid"/>
            <a:headEnd type="none" w="med" len="med"/>
            <a:tailEnd type="none" w="med" len="med"/>
          </a:ln>
          <a:effectLst/>
        </p:spPr>
        <p:txBody>
          <a:bodyPr vert="horz" wrap="square" lIns="731313" tIns="274243" rIns="89613" bIns="0" numCol="1" rtlCol="0" anchor="t" anchorCtr="0" compatLnSpc="1">
            <a:prstTxWarp prst="textNoShape">
              <a:avLst/>
            </a:prstTxWarp>
          </a:bodyPr>
          <a:lstStyle/>
          <a:p>
            <a:pPr defTabSz="913863"/>
            <a:endParaRPr lang="en-US" sz="2800"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1355210" y="3479952"/>
            <a:ext cx="4597699" cy="1343677"/>
          </a:xfrm>
          <a:prstGeom prst="rect">
            <a:avLst/>
          </a:prstGeom>
          <a:solidFill>
            <a:schemeClr val="accent3">
              <a:lumMod val="50000"/>
            </a:schemeClr>
          </a:solidFill>
          <a:ln w="25400" cap="flat" cmpd="sng" algn="ctr">
            <a:noFill/>
            <a:prstDash val="solid"/>
            <a:headEnd type="none" w="med" len="med"/>
            <a:tailEnd type="none" w="med" len="med"/>
          </a:ln>
          <a:effectLst/>
        </p:spPr>
        <p:txBody>
          <a:bodyPr vert="horz" wrap="square" lIns="731313" tIns="274243" rIns="89613" bIns="0" numCol="1" rtlCol="0" anchor="t" anchorCtr="0" compatLnSpc="1">
            <a:prstTxWarp prst="textNoShape">
              <a:avLst/>
            </a:prstTxWarp>
          </a:bodyPr>
          <a:lstStyle/>
          <a:p>
            <a:pPr defTabSz="913863"/>
            <a:r>
              <a:rPr lang="en-US" sz="2800" dirty="0">
                <a:gradFill>
                  <a:gsLst>
                    <a:gs pos="14679">
                      <a:srgbClr val="FFFFFF"/>
                    </a:gs>
                    <a:gs pos="38000">
                      <a:srgbClr val="FFFFFF"/>
                    </a:gs>
                  </a:gsLst>
                  <a:lin ang="5400000" scaled="1"/>
                </a:gradFill>
                <a:latin typeface="Segoe UI Light"/>
              </a:rPr>
              <a:t>  </a:t>
            </a:r>
          </a:p>
        </p:txBody>
      </p:sp>
      <p:sp>
        <p:nvSpPr>
          <p:cNvPr id="8" name="TextBox 7"/>
          <p:cNvSpPr txBox="1"/>
          <p:nvPr/>
        </p:nvSpPr>
        <p:spPr>
          <a:xfrm>
            <a:off x="1355210" y="3543924"/>
            <a:ext cx="4597698" cy="439327"/>
          </a:xfrm>
          <a:prstGeom prst="rect">
            <a:avLst/>
          </a:prstGeom>
          <a:noFill/>
        </p:spPr>
        <p:txBody>
          <a:bodyPr wrap="square" rtlCol="0">
            <a:spAutoFit/>
          </a:bodyPr>
          <a:lstStyle/>
          <a:p>
            <a:pPr defTabSz="914165"/>
            <a:r>
              <a:rPr lang="en-US" sz="2266" dirty="0">
                <a:solidFill>
                  <a:srgbClr val="FFFFFF"/>
                </a:solidFill>
                <a:latin typeface="Segoe UI Semibold" panose="020B0702040204020203" pitchFamily="34" charset="0"/>
                <a:cs typeface="Segoe UI Semibold" panose="020B0702040204020203" pitchFamily="34" charset="0"/>
              </a:rPr>
              <a:t>.NET Framework 4.6 </a:t>
            </a:r>
            <a:r>
              <a:rPr lang="en-US" sz="2266" dirty="0">
                <a:solidFill>
                  <a:srgbClr val="FFFFFF"/>
                </a:solidFill>
                <a:latin typeface="Segoe UI Light"/>
                <a:cs typeface="Segoe UI Semibold" panose="020B0702040204020203" pitchFamily="34" charset="0"/>
              </a:rPr>
              <a:t>stack and libs</a:t>
            </a:r>
          </a:p>
        </p:txBody>
      </p:sp>
      <p:sp>
        <p:nvSpPr>
          <p:cNvPr id="9" name="TextBox 8"/>
          <p:cNvSpPr txBox="1"/>
          <p:nvPr/>
        </p:nvSpPr>
        <p:spPr>
          <a:xfrm>
            <a:off x="6174700" y="3543924"/>
            <a:ext cx="4338442" cy="439327"/>
          </a:xfrm>
          <a:prstGeom prst="rect">
            <a:avLst/>
          </a:prstGeom>
          <a:noFill/>
        </p:spPr>
        <p:txBody>
          <a:bodyPr wrap="square" rtlCol="0">
            <a:spAutoFit/>
          </a:bodyPr>
          <a:lstStyle/>
          <a:p>
            <a:pPr defTabSz="914165"/>
            <a:r>
              <a:rPr lang="en-US" sz="2266" b="1" dirty="0">
                <a:solidFill>
                  <a:srgbClr val="FFFFFF"/>
                </a:solidFill>
                <a:latin typeface="Segoe UI Semibold" panose="020B0702040204020203" pitchFamily="34" charset="0"/>
                <a:cs typeface="Segoe UI Semibold" panose="020B0702040204020203" pitchFamily="34" charset="0"/>
              </a:rPr>
              <a:t>.NET </a:t>
            </a:r>
            <a:r>
              <a:rPr lang="en-US" sz="2266" dirty="0">
                <a:solidFill>
                  <a:srgbClr val="FFFFFF"/>
                </a:solidFill>
                <a:latin typeface="Segoe UI Semibold" panose="020B0702040204020203" pitchFamily="34" charset="0"/>
                <a:cs typeface="Segoe UI Semibold" panose="020B0702040204020203" pitchFamily="34" charset="0"/>
              </a:rPr>
              <a:t>Core 5 </a:t>
            </a:r>
            <a:r>
              <a:rPr lang="en-US" sz="2266" dirty="0">
                <a:solidFill>
                  <a:srgbClr val="FFFFFF"/>
                </a:solidFill>
                <a:latin typeface="Segoe UI Light"/>
                <a:cs typeface="Segoe UI Semibold" panose="020B0702040204020203" pitchFamily="34" charset="0"/>
              </a:rPr>
              <a:t>stack and libs</a:t>
            </a:r>
            <a:endParaRPr lang="en-US" sz="2266" b="1" dirty="0">
              <a:solidFill>
                <a:srgbClr val="FFFFFF"/>
              </a:solidFill>
              <a:latin typeface="Segoe UI Light"/>
              <a:cs typeface="Segoe UI Semibold" panose="020B0702040204020203" pitchFamily="34" charset="0"/>
            </a:endParaRPr>
          </a:p>
        </p:txBody>
      </p:sp>
      <p:sp>
        <p:nvSpPr>
          <p:cNvPr id="10" name="Rectangle 9"/>
          <p:cNvSpPr/>
          <p:nvPr/>
        </p:nvSpPr>
        <p:spPr>
          <a:xfrm>
            <a:off x="2847711" y="2800200"/>
            <a:ext cx="6256585" cy="420564"/>
          </a:xfrm>
          <a:prstGeom prst="rect">
            <a:avLst/>
          </a:prstGeom>
        </p:spPr>
        <p:txBody>
          <a:bodyPr wrap="none">
            <a:spAutoFit/>
          </a:bodyPr>
          <a:lstStyle/>
          <a:p>
            <a:pPr defTabSz="913911"/>
            <a:r>
              <a:rPr lang="en-US" sz="2133" dirty="0">
                <a:solidFill>
                  <a:srgbClr val="FFFFFF"/>
                </a:solidFill>
              </a:rPr>
              <a:t>Unified framework for MVC, Web API and </a:t>
            </a:r>
            <a:r>
              <a:rPr lang="en-US" sz="2133" dirty="0" smtClean="0">
                <a:solidFill>
                  <a:srgbClr val="FFFFFF"/>
                </a:solidFill>
              </a:rPr>
              <a:t>SignalR*</a:t>
            </a:r>
            <a:endParaRPr lang="en-US" sz="2133" dirty="0">
              <a:solidFill>
                <a:srgbClr val="FFFFFF"/>
              </a:solidFill>
            </a:endParaRPr>
          </a:p>
        </p:txBody>
      </p:sp>
      <p:sp>
        <p:nvSpPr>
          <p:cNvPr id="11" name="Rectangle 10"/>
          <p:cNvSpPr/>
          <p:nvPr/>
        </p:nvSpPr>
        <p:spPr>
          <a:xfrm>
            <a:off x="1420410" y="4116508"/>
            <a:ext cx="4437577" cy="295692"/>
          </a:xfrm>
          <a:prstGeom prst="rect">
            <a:avLst/>
          </a:prstGeom>
        </p:spPr>
        <p:txBody>
          <a:bodyPr wrap="none">
            <a:spAutoFit/>
          </a:bodyPr>
          <a:lstStyle/>
          <a:p>
            <a:pPr defTabSz="913911"/>
            <a:r>
              <a:rPr lang="en-US" sz="1333" i="1" dirty="0">
                <a:solidFill>
                  <a:srgbClr val="FFFFFF"/>
                </a:solidFill>
              </a:rPr>
              <a:t> Full .NET Framework for any scenario and library support</a:t>
            </a:r>
          </a:p>
        </p:txBody>
      </p:sp>
      <p:sp>
        <p:nvSpPr>
          <p:cNvPr id="12" name="Rectangle 11"/>
          <p:cNvSpPr/>
          <p:nvPr/>
        </p:nvSpPr>
        <p:spPr>
          <a:xfrm>
            <a:off x="6043009" y="4112421"/>
            <a:ext cx="4497529" cy="295692"/>
          </a:xfrm>
          <a:prstGeom prst="rect">
            <a:avLst/>
          </a:prstGeom>
        </p:spPr>
        <p:txBody>
          <a:bodyPr wrap="square">
            <a:spAutoFit/>
          </a:bodyPr>
          <a:lstStyle/>
          <a:p>
            <a:pPr defTabSz="913911"/>
            <a:r>
              <a:rPr lang="en-US" sz="1333" i="1" dirty="0">
                <a:solidFill>
                  <a:srgbClr val="FFFFFF"/>
                </a:solidFill>
              </a:rPr>
              <a:t>Small runtime optimized for server and cloud workloads</a:t>
            </a:r>
          </a:p>
        </p:txBody>
      </p:sp>
      <p:sp>
        <p:nvSpPr>
          <p:cNvPr id="2" name="TextBox 1"/>
          <p:cNvSpPr txBox="1"/>
          <p:nvPr/>
        </p:nvSpPr>
        <p:spPr>
          <a:xfrm>
            <a:off x="1354758" y="6181725"/>
            <a:ext cx="4110612" cy="369332"/>
          </a:xfrm>
          <a:prstGeom prst="rect">
            <a:avLst/>
          </a:prstGeom>
          <a:noFill/>
        </p:spPr>
        <p:txBody>
          <a:bodyPr wrap="none" rtlCol="0">
            <a:spAutoFit/>
          </a:bodyPr>
          <a:lstStyle/>
          <a:p>
            <a:r>
              <a:rPr lang="en-US" dirty="0" smtClean="0">
                <a:solidFill>
                  <a:schemeClr val="accent3">
                    <a:lumMod val="40000"/>
                    <a:lumOff val="60000"/>
                  </a:schemeClr>
                </a:solidFill>
              </a:rPr>
              <a:t>* SignalR will ship after ASP.NET 5 RTM</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17343886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1250" y="415925"/>
            <a:ext cx="11080750" cy="1325563"/>
          </a:xfrm>
        </p:spPr>
        <p:txBody>
          <a:bodyPr/>
          <a:lstStyle/>
          <a:p>
            <a:r>
              <a:rPr lang="en-US" dirty="0" smtClean="0"/>
              <a:t>What is Open Source?</a:t>
            </a:r>
            <a:endParaRPr lang="en-US" dirty="0"/>
          </a:p>
        </p:txBody>
      </p:sp>
      <p:pic>
        <p:nvPicPr>
          <p:cNvPr id="4" name="Picture 3"/>
          <p:cNvPicPr>
            <a:picLocks noChangeAspect="1"/>
          </p:cNvPicPr>
          <p:nvPr/>
        </p:nvPicPr>
        <p:blipFill>
          <a:blip r:embed="rId2"/>
          <a:stretch>
            <a:fillRect/>
          </a:stretch>
        </p:blipFill>
        <p:spPr>
          <a:xfrm>
            <a:off x="1977971" y="1385325"/>
            <a:ext cx="8017874" cy="5236333"/>
          </a:xfrm>
          <a:prstGeom prst="rect">
            <a:avLst/>
          </a:prstGeom>
        </p:spPr>
      </p:pic>
    </p:spTree>
    <p:extLst>
      <p:ext uri="{BB962C8B-B14F-4D97-AF65-F5344CB8AC3E}">
        <p14:creationId xmlns:p14="http://schemas.microsoft.com/office/powerpoint/2010/main" val="829878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6359938" y="1339543"/>
            <a:ext cx="5862940" cy="3395260"/>
          </a:xfrm>
          <a:prstGeom prst="rect">
            <a:avLst/>
          </a:prstGeom>
          <a:solidFill>
            <a:schemeClr val="accent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3600">
                <a:solidFill>
                  <a:srgbClr val="FFFFFF"/>
                </a:solidFill>
              </a:rPr>
              <a:t>Open Source</a:t>
            </a:r>
            <a:endParaRPr lang="en-US" sz="3600" dirty="0">
              <a:solidFill>
                <a:srgbClr val="FFFFFF"/>
              </a:solidFill>
            </a:endParaRPr>
          </a:p>
        </p:txBody>
      </p:sp>
      <p:sp>
        <p:nvSpPr>
          <p:cNvPr id="5" name="Rectangle 4"/>
          <p:cNvSpPr/>
          <p:nvPr/>
        </p:nvSpPr>
        <p:spPr>
          <a:xfrm>
            <a:off x="5043855" y="6030319"/>
            <a:ext cx="2104273" cy="602257"/>
          </a:xfrm>
          <a:prstGeom prst="rect">
            <a:avLst/>
          </a:prstGeom>
          <a:solidFill>
            <a:srgbClr val="0171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Operating System</a:t>
            </a:r>
          </a:p>
        </p:txBody>
      </p:sp>
      <p:sp>
        <p:nvSpPr>
          <p:cNvPr id="6" name="Rectangle 5"/>
          <p:cNvSpPr/>
          <p:nvPr/>
        </p:nvSpPr>
        <p:spPr>
          <a:xfrm>
            <a:off x="5043856" y="5304708"/>
            <a:ext cx="2104273" cy="602257"/>
          </a:xfrm>
          <a:prstGeom prst="rect">
            <a:avLst/>
          </a:prstGeom>
          <a:solidFill>
            <a:srgbClr val="0171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Runtime Loader</a:t>
            </a:r>
          </a:p>
        </p:txBody>
      </p:sp>
      <p:sp>
        <p:nvSpPr>
          <p:cNvPr id="7" name="Rectangle 6"/>
          <p:cNvSpPr/>
          <p:nvPr/>
        </p:nvSpPr>
        <p:spPr>
          <a:xfrm>
            <a:off x="5043857" y="4579098"/>
            <a:ext cx="2104273" cy="602257"/>
          </a:xfrm>
          <a:prstGeom prst="rect">
            <a:avLst/>
          </a:prstGeom>
          <a:solidFill>
            <a:srgbClr val="0171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Runtime</a:t>
            </a:r>
          </a:p>
        </p:txBody>
      </p:sp>
      <p:sp>
        <p:nvSpPr>
          <p:cNvPr id="8" name="Rectangle 7"/>
          <p:cNvSpPr/>
          <p:nvPr/>
        </p:nvSpPr>
        <p:spPr>
          <a:xfrm>
            <a:off x="5043858" y="3853486"/>
            <a:ext cx="2104273" cy="602257"/>
          </a:xfrm>
          <a:prstGeom prst="rect">
            <a:avLst/>
          </a:prstGeom>
          <a:solidFill>
            <a:srgbClr val="0171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Platform Libraries</a:t>
            </a:r>
          </a:p>
        </p:txBody>
      </p:sp>
      <p:sp>
        <p:nvSpPr>
          <p:cNvPr id="9" name="Rectangle 8"/>
          <p:cNvSpPr/>
          <p:nvPr/>
        </p:nvSpPr>
        <p:spPr>
          <a:xfrm>
            <a:off x="5043859" y="3127872"/>
            <a:ext cx="2104273" cy="602257"/>
          </a:xfrm>
          <a:prstGeom prst="rect">
            <a:avLst/>
          </a:prstGeom>
          <a:solidFill>
            <a:srgbClr val="0171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Application Host</a:t>
            </a:r>
          </a:p>
        </p:txBody>
      </p:sp>
      <p:sp>
        <p:nvSpPr>
          <p:cNvPr id="10" name="Rectangle 9"/>
          <p:cNvSpPr/>
          <p:nvPr/>
        </p:nvSpPr>
        <p:spPr>
          <a:xfrm>
            <a:off x="5043860" y="2402264"/>
            <a:ext cx="2104273" cy="602257"/>
          </a:xfrm>
          <a:prstGeom prst="rect">
            <a:avLst/>
          </a:prstGeom>
          <a:solidFill>
            <a:srgbClr val="0171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Web Server</a:t>
            </a:r>
          </a:p>
        </p:txBody>
      </p:sp>
      <p:sp>
        <p:nvSpPr>
          <p:cNvPr id="11" name="Rectangle 10"/>
          <p:cNvSpPr/>
          <p:nvPr/>
        </p:nvSpPr>
        <p:spPr>
          <a:xfrm>
            <a:off x="5043861" y="1676652"/>
            <a:ext cx="2104273" cy="602257"/>
          </a:xfrm>
          <a:prstGeom prst="rect">
            <a:avLst/>
          </a:prstGeom>
          <a:solidFill>
            <a:srgbClr val="0171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Application Frameworks</a:t>
            </a:r>
          </a:p>
        </p:txBody>
      </p:sp>
      <p:sp>
        <p:nvSpPr>
          <p:cNvPr id="12" name="Rectangle 11"/>
          <p:cNvSpPr/>
          <p:nvPr/>
        </p:nvSpPr>
        <p:spPr>
          <a:xfrm>
            <a:off x="5043862" y="951040"/>
            <a:ext cx="2104273" cy="602257"/>
          </a:xfrm>
          <a:prstGeom prst="rect">
            <a:avLst/>
          </a:prstGeom>
          <a:solidFill>
            <a:srgbClr val="0171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Libraries</a:t>
            </a:r>
          </a:p>
        </p:txBody>
      </p:sp>
      <p:sp>
        <p:nvSpPr>
          <p:cNvPr id="13" name="Rectangle 12"/>
          <p:cNvSpPr/>
          <p:nvPr/>
        </p:nvSpPr>
        <p:spPr>
          <a:xfrm>
            <a:off x="5043863" y="225432"/>
            <a:ext cx="2104273" cy="602257"/>
          </a:xfrm>
          <a:prstGeom prst="rect">
            <a:avLst/>
          </a:prstGeom>
          <a:solidFill>
            <a:srgbClr val="0171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Application</a:t>
            </a:r>
          </a:p>
        </p:txBody>
      </p:sp>
      <p:sp>
        <p:nvSpPr>
          <p:cNvPr id="14" name="Rectangle 13"/>
          <p:cNvSpPr/>
          <p:nvPr/>
        </p:nvSpPr>
        <p:spPr>
          <a:xfrm>
            <a:off x="2348218" y="6030319"/>
            <a:ext cx="2104273" cy="602257"/>
          </a:xfrm>
          <a:prstGeom prst="rect">
            <a:avLst/>
          </a:prstGeom>
          <a:solidFill>
            <a:srgbClr val="3C454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FFFFFF"/>
                </a:solidFill>
              </a:rPr>
              <a:t>Windows</a:t>
            </a:r>
          </a:p>
        </p:txBody>
      </p:sp>
      <p:sp>
        <p:nvSpPr>
          <p:cNvPr id="15" name="Rectangle 14"/>
          <p:cNvSpPr/>
          <p:nvPr/>
        </p:nvSpPr>
        <p:spPr>
          <a:xfrm>
            <a:off x="2348218" y="5304708"/>
            <a:ext cx="2104273" cy="602257"/>
          </a:xfrm>
          <a:prstGeom prst="rect">
            <a:avLst/>
          </a:prstGeom>
          <a:solidFill>
            <a:srgbClr val="3C454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FFFFFF"/>
                </a:solidFill>
              </a:rPr>
              <a:t>IIS: WebEngine4.dll</a:t>
            </a:r>
          </a:p>
          <a:p>
            <a:pPr algn="ctr"/>
            <a:r>
              <a:rPr lang="en-US" dirty="0">
                <a:solidFill>
                  <a:srgbClr val="FFFFFF"/>
                </a:solidFill>
              </a:rPr>
              <a:t>Exe: OS</a:t>
            </a:r>
          </a:p>
        </p:txBody>
      </p:sp>
      <p:sp>
        <p:nvSpPr>
          <p:cNvPr id="16" name="Rectangle 15"/>
          <p:cNvSpPr/>
          <p:nvPr/>
        </p:nvSpPr>
        <p:spPr>
          <a:xfrm>
            <a:off x="2348218" y="4579098"/>
            <a:ext cx="2104273" cy="602257"/>
          </a:xfrm>
          <a:prstGeom prst="rect">
            <a:avLst/>
          </a:prstGeom>
          <a:solidFill>
            <a:srgbClr val="3C454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FFFFFF"/>
                </a:solidFill>
              </a:rPr>
              <a:t>.NET CLR</a:t>
            </a:r>
          </a:p>
        </p:txBody>
      </p:sp>
      <p:sp>
        <p:nvSpPr>
          <p:cNvPr id="17" name="Rectangle 16"/>
          <p:cNvSpPr/>
          <p:nvPr/>
        </p:nvSpPr>
        <p:spPr>
          <a:xfrm>
            <a:off x="2348218" y="3853486"/>
            <a:ext cx="2104273" cy="602257"/>
          </a:xfrm>
          <a:prstGeom prst="rect">
            <a:avLst/>
          </a:prstGeom>
          <a:solidFill>
            <a:srgbClr val="3C454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FFFFFF"/>
                </a:solidFill>
              </a:rPr>
              <a:t>.NET BCL &amp; FCL</a:t>
            </a:r>
          </a:p>
        </p:txBody>
      </p:sp>
      <p:sp>
        <p:nvSpPr>
          <p:cNvPr id="18" name="Rectangle 17"/>
          <p:cNvSpPr/>
          <p:nvPr/>
        </p:nvSpPr>
        <p:spPr>
          <a:xfrm>
            <a:off x="2348217" y="3127876"/>
            <a:ext cx="2104273" cy="602257"/>
          </a:xfrm>
          <a:prstGeom prst="rect">
            <a:avLst/>
          </a:prstGeom>
          <a:solidFill>
            <a:srgbClr val="3C454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rgbClr val="FFFFFF"/>
                </a:solidFill>
              </a:rPr>
              <a:t>System.Web</a:t>
            </a:r>
            <a:endParaRPr lang="en-US" dirty="0">
              <a:solidFill>
                <a:srgbClr val="FFFFFF"/>
              </a:solidFill>
            </a:endParaRPr>
          </a:p>
        </p:txBody>
      </p:sp>
      <p:sp>
        <p:nvSpPr>
          <p:cNvPr id="19" name="Rectangle 18"/>
          <p:cNvSpPr/>
          <p:nvPr/>
        </p:nvSpPr>
        <p:spPr>
          <a:xfrm>
            <a:off x="2348217" y="2402264"/>
            <a:ext cx="2104273" cy="602257"/>
          </a:xfrm>
          <a:prstGeom prst="rect">
            <a:avLst/>
          </a:prstGeom>
          <a:solidFill>
            <a:srgbClr val="3C454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FFFFFF"/>
                </a:solidFill>
              </a:rPr>
              <a:t>IIS</a:t>
            </a:r>
          </a:p>
        </p:txBody>
      </p:sp>
      <p:sp>
        <p:nvSpPr>
          <p:cNvPr id="20" name="Rectangle 19"/>
          <p:cNvSpPr/>
          <p:nvPr/>
        </p:nvSpPr>
        <p:spPr>
          <a:xfrm>
            <a:off x="2348217" y="1676652"/>
            <a:ext cx="2104273" cy="602257"/>
          </a:xfrm>
          <a:prstGeom prst="rect">
            <a:avLst/>
          </a:prstGeom>
          <a:solidFill>
            <a:srgbClr val="3C454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FFFFFF"/>
                </a:solidFill>
              </a:rPr>
              <a:t>FCL, GAC, NuGet</a:t>
            </a:r>
          </a:p>
        </p:txBody>
      </p:sp>
      <p:sp>
        <p:nvSpPr>
          <p:cNvPr id="21" name="Rectangle 20"/>
          <p:cNvSpPr/>
          <p:nvPr/>
        </p:nvSpPr>
        <p:spPr>
          <a:xfrm>
            <a:off x="2348217" y="951040"/>
            <a:ext cx="2104273" cy="602257"/>
          </a:xfrm>
          <a:prstGeom prst="rect">
            <a:avLst/>
          </a:prstGeom>
          <a:solidFill>
            <a:srgbClr val="3C454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FFFFFF"/>
                </a:solidFill>
              </a:rPr>
              <a:t>Loose, GAC, NuGet</a:t>
            </a:r>
          </a:p>
        </p:txBody>
      </p:sp>
      <p:sp>
        <p:nvSpPr>
          <p:cNvPr id="22" name="Rectangle 21"/>
          <p:cNvSpPr/>
          <p:nvPr/>
        </p:nvSpPr>
        <p:spPr>
          <a:xfrm>
            <a:off x="2348216" y="225431"/>
            <a:ext cx="2104273" cy="602257"/>
          </a:xfrm>
          <a:prstGeom prst="rect">
            <a:avLst/>
          </a:prstGeom>
          <a:solidFill>
            <a:srgbClr val="3C454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568" dirty="0" err="1">
                <a:solidFill>
                  <a:srgbClr val="FFFFFF"/>
                </a:solidFill>
              </a:rPr>
              <a:t>MSBuild</a:t>
            </a:r>
            <a:r>
              <a:rPr lang="en-US" sz="1568" dirty="0">
                <a:solidFill>
                  <a:srgbClr val="FFFFFF"/>
                </a:solidFill>
              </a:rPr>
              <a:t> -&gt; csc.exe</a:t>
            </a:r>
          </a:p>
          <a:p>
            <a:pPr algn="ctr"/>
            <a:r>
              <a:rPr lang="en-US" sz="1568" dirty="0" err="1">
                <a:solidFill>
                  <a:srgbClr val="FFFFFF"/>
                </a:solidFill>
              </a:rPr>
              <a:t>CodeDOM</a:t>
            </a:r>
            <a:r>
              <a:rPr lang="en-US" sz="1568" dirty="0">
                <a:solidFill>
                  <a:srgbClr val="FFFFFF"/>
                </a:solidFill>
              </a:rPr>
              <a:t> -&gt; csc.exe</a:t>
            </a:r>
          </a:p>
        </p:txBody>
      </p:sp>
      <p:sp>
        <p:nvSpPr>
          <p:cNvPr id="23" name="Rectangle 22"/>
          <p:cNvSpPr/>
          <p:nvPr/>
        </p:nvSpPr>
        <p:spPr>
          <a:xfrm>
            <a:off x="7739494" y="6030319"/>
            <a:ext cx="2104273" cy="602257"/>
          </a:xfrm>
          <a:prstGeom prst="rect">
            <a:avLst/>
          </a:prstGeom>
          <a:solidFill>
            <a:srgbClr val="80B94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FFFF"/>
                </a:solidFill>
              </a:rPr>
              <a:t>Windows, OSX,  Linux</a:t>
            </a:r>
          </a:p>
        </p:txBody>
      </p:sp>
      <p:sp>
        <p:nvSpPr>
          <p:cNvPr id="24" name="Rectangle 23"/>
          <p:cNvSpPr/>
          <p:nvPr/>
        </p:nvSpPr>
        <p:spPr>
          <a:xfrm>
            <a:off x="7739494" y="5304708"/>
            <a:ext cx="2104273" cy="602257"/>
          </a:xfrm>
          <a:prstGeom prst="rect">
            <a:avLst/>
          </a:prstGeom>
          <a:solidFill>
            <a:srgbClr val="80B94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FFFF"/>
                </a:solidFill>
              </a:rPr>
              <a:t>DNX</a:t>
            </a:r>
          </a:p>
        </p:txBody>
      </p:sp>
      <p:sp>
        <p:nvSpPr>
          <p:cNvPr id="25" name="Rectangle 24"/>
          <p:cNvSpPr/>
          <p:nvPr/>
        </p:nvSpPr>
        <p:spPr>
          <a:xfrm>
            <a:off x="7739494" y="4579098"/>
            <a:ext cx="2104273" cy="602257"/>
          </a:xfrm>
          <a:prstGeom prst="rect">
            <a:avLst/>
          </a:prstGeom>
          <a:solidFill>
            <a:srgbClr val="80B94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FFFF"/>
                </a:solidFill>
              </a:rPr>
              <a:t>.NET CLR</a:t>
            </a:r>
          </a:p>
          <a:p>
            <a:pPr algn="ctr"/>
            <a:r>
              <a:rPr lang="en-US" dirty="0">
                <a:solidFill>
                  <a:srgbClr val="FFFFFF"/>
                </a:solidFill>
              </a:rPr>
              <a:t>.NET Core CLR</a:t>
            </a:r>
          </a:p>
        </p:txBody>
      </p:sp>
      <p:sp>
        <p:nvSpPr>
          <p:cNvPr id="26" name="Rectangle 25"/>
          <p:cNvSpPr/>
          <p:nvPr/>
        </p:nvSpPr>
        <p:spPr>
          <a:xfrm>
            <a:off x="7739494" y="3853486"/>
            <a:ext cx="2104273" cy="602257"/>
          </a:xfrm>
          <a:prstGeom prst="rect">
            <a:avLst/>
          </a:prstGeom>
          <a:solidFill>
            <a:srgbClr val="80B94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FFFF"/>
                </a:solidFill>
              </a:rPr>
              <a:t>.NET BCL &amp; FCL</a:t>
            </a:r>
          </a:p>
          <a:p>
            <a:pPr algn="ctr"/>
            <a:r>
              <a:rPr lang="en-US" dirty="0">
                <a:solidFill>
                  <a:srgbClr val="FFFFFF"/>
                </a:solidFill>
              </a:rPr>
              <a:t>.NET on NuGet</a:t>
            </a:r>
          </a:p>
        </p:txBody>
      </p:sp>
      <p:sp>
        <p:nvSpPr>
          <p:cNvPr id="27" name="Rectangle 26"/>
          <p:cNvSpPr/>
          <p:nvPr/>
        </p:nvSpPr>
        <p:spPr>
          <a:xfrm>
            <a:off x="7739493" y="3127876"/>
            <a:ext cx="2104273" cy="602257"/>
          </a:xfrm>
          <a:prstGeom prst="rect">
            <a:avLst/>
          </a:prstGeom>
          <a:solidFill>
            <a:srgbClr val="80B94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FFFF"/>
                </a:solidFill>
              </a:rPr>
              <a:t>DNX</a:t>
            </a:r>
          </a:p>
        </p:txBody>
      </p:sp>
      <p:sp>
        <p:nvSpPr>
          <p:cNvPr id="28" name="Rectangle 27"/>
          <p:cNvSpPr/>
          <p:nvPr/>
        </p:nvSpPr>
        <p:spPr>
          <a:xfrm>
            <a:off x="7739493" y="2402264"/>
            <a:ext cx="2104273" cy="602257"/>
          </a:xfrm>
          <a:prstGeom prst="rect">
            <a:avLst/>
          </a:prstGeom>
          <a:solidFill>
            <a:srgbClr val="80B94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FFFF"/>
                </a:solidFill>
              </a:rPr>
              <a:t>IIS, HTTP.SYS</a:t>
            </a:r>
          </a:p>
          <a:p>
            <a:pPr algn="ctr"/>
            <a:r>
              <a:rPr lang="en-US" dirty="0">
                <a:solidFill>
                  <a:srgbClr val="FFFFFF"/>
                </a:solidFill>
              </a:rPr>
              <a:t>Kestrel</a:t>
            </a:r>
          </a:p>
        </p:txBody>
      </p:sp>
      <p:sp>
        <p:nvSpPr>
          <p:cNvPr id="29" name="Rectangle 28"/>
          <p:cNvSpPr/>
          <p:nvPr/>
        </p:nvSpPr>
        <p:spPr>
          <a:xfrm>
            <a:off x="7739493" y="1676652"/>
            <a:ext cx="2104273" cy="602257"/>
          </a:xfrm>
          <a:prstGeom prst="rect">
            <a:avLst/>
          </a:prstGeom>
          <a:solidFill>
            <a:srgbClr val="80B94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FFFF"/>
                </a:solidFill>
              </a:rPr>
              <a:t>NuGet</a:t>
            </a:r>
          </a:p>
        </p:txBody>
      </p:sp>
      <p:sp>
        <p:nvSpPr>
          <p:cNvPr id="30" name="Rectangle 29"/>
          <p:cNvSpPr/>
          <p:nvPr/>
        </p:nvSpPr>
        <p:spPr>
          <a:xfrm>
            <a:off x="7739493" y="951040"/>
            <a:ext cx="2104273" cy="602257"/>
          </a:xfrm>
          <a:prstGeom prst="rect">
            <a:avLst/>
          </a:prstGeom>
          <a:solidFill>
            <a:srgbClr val="80B94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FFFF"/>
                </a:solidFill>
              </a:rPr>
              <a:t>NuGet</a:t>
            </a:r>
          </a:p>
        </p:txBody>
      </p:sp>
      <p:sp>
        <p:nvSpPr>
          <p:cNvPr id="31" name="Rectangle 30"/>
          <p:cNvSpPr/>
          <p:nvPr/>
        </p:nvSpPr>
        <p:spPr>
          <a:xfrm>
            <a:off x="7739492" y="225431"/>
            <a:ext cx="2104273" cy="602257"/>
          </a:xfrm>
          <a:prstGeom prst="rect">
            <a:avLst/>
          </a:prstGeom>
          <a:solidFill>
            <a:srgbClr val="80B94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FFFF"/>
                </a:solidFill>
              </a:rPr>
              <a:t>DNX (Roslyn)</a:t>
            </a:r>
          </a:p>
        </p:txBody>
      </p:sp>
    </p:spTree>
    <p:extLst>
      <p:ext uri="{BB962C8B-B14F-4D97-AF65-F5344CB8AC3E}">
        <p14:creationId xmlns:p14="http://schemas.microsoft.com/office/powerpoint/2010/main" val="1056034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fade">
                                      <p:cBhvr>
                                        <p:cTn id="97" dur="500"/>
                                        <p:tgtEl>
                                          <p:spTgt spid="1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fade">
                                      <p:cBhvr>
                                        <p:cTn id="112" dur="500"/>
                                        <p:tgtEl>
                                          <p:spTgt spid="1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fade">
                                      <p:cBhvr>
                                        <p:cTn id="117" dur="5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3"/>
                                        </p:tgtEl>
                                        <p:attrNameLst>
                                          <p:attrName>style.visibility</p:attrName>
                                        </p:attrNameLst>
                                      </p:cBhvr>
                                      <p:to>
                                        <p:strVal val="visible"/>
                                      </p:to>
                                    </p:set>
                                    <p:animEffect transition="in" filter="fade">
                                      <p:cBhvr>
                                        <p:cTn id="127" dur="500"/>
                                        <p:tgtEl>
                                          <p:spTgt spid="1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2"/>
                                        </p:tgtEl>
                                        <p:attrNameLst>
                                          <p:attrName>style.visibility</p:attrName>
                                        </p:attrNameLst>
                                      </p:cBhvr>
                                      <p:to>
                                        <p:strVal val="visible"/>
                                      </p:to>
                                    </p:set>
                                    <p:animEffect transition="in" filter="fade">
                                      <p:cBhvr>
                                        <p:cTn id="132" dur="500"/>
                                        <p:tgtEl>
                                          <p:spTgt spid="2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fade">
                                      <p:cBhvr>
                                        <p:cTn id="137" dur="500"/>
                                        <p:tgtEl>
                                          <p:spTgt spid="3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gtEl>
                                        <p:attrNameLst>
                                          <p:attrName>style.visibility</p:attrName>
                                        </p:attrNameLst>
                                      </p:cBhvr>
                                      <p:to>
                                        <p:strVal val="visible"/>
                                      </p:to>
                                    </p:set>
                                    <p:animEffect transition="in" filter="fade">
                                      <p:cBhvr>
                                        <p:cTn id="1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56089" y="1367049"/>
            <a:ext cx="11366673" cy="4043133"/>
          </a:xfrm>
        </p:spPr>
        <p:txBody>
          <a:bodyPr/>
          <a:lstStyle/>
          <a:p>
            <a:pPr marL="0" indent="0">
              <a:buNone/>
            </a:pPr>
            <a:r>
              <a:rPr lang="en-US" dirty="0" smtClean="0">
                <a:solidFill>
                  <a:schemeClr val="accent3">
                    <a:lumMod val="40000"/>
                    <a:lumOff val="60000"/>
                  </a:schemeClr>
                </a:solidFill>
              </a:rPr>
              <a:t>1996 – Active Server Pages (ASP)</a:t>
            </a:r>
          </a:p>
          <a:p>
            <a:pPr marL="0" indent="0">
              <a:buNone/>
            </a:pPr>
            <a:r>
              <a:rPr lang="en-US" dirty="0" smtClean="0">
                <a:solidFill>
                  <a:schemeClr val="accent3">
                    <a:lumMod val="40000"/>
                    <a:lumOff val="60000"/>
                  </a:schemeClr>
                </a:solidFill>
              </a:rPr>
              <a:t>2002 – ASP.NET</a:t>
            </a:r>
          </a:p>
          <a:p>
            <a:pPr marL="0" indent="0">
              <a:buNone/>
            </a:pPr>
            <a:r>
              <a:rPr lang="en-US" dirty="0" smtClean="0">
                <a:solidFill>
                  <a:schemeClr val="accent3">
                    <a:lumMod val="40000"/>
                    <a:lumOff val="60000"/>
                  </a:schemeClr>
                </a:solidFill>
              </a:rPr>
              <a:t>2008 – ASP.NET MVC</a:t>
            </a:r>
          </a:p>
          <a:p>
            <a:pPr marL="0" indent="0">
              <a:buNone/>
            </a:pPr>
            <a:r>
              <a:rPr lang="en-US" dirty="0" smtClean="0">
                <a:solidFill>
                  <a:schemeClr val="accent3">
                    <a:lumMod val="40000"/>
                    <a:lumOff val="60000"/>
                  </a:schemeClr>
                </a:solidFill>
              </a:rPr>
              <a:t>2010 – ASP.NET Web Pages</a:t>
            </a:r>
          </a:p>
          <a:p>
            <a:pPr marL="0" indent="0">
              <a:buNone/>
            </a:pPr>
            <a:r>
              <a:rPr lang="en-US" dirty="0" smtClean="0">
                <a:solidFill>
                  <a:schemeClr val="accent3">
                    <a:lumMod val="40000"/>
                    <a:lumOff val="60000"/>
                  </a:schemeClr>
                </a:solidFill>
              </a:rPr>
              <a:t>2012 – ASP.NET Web API, SignalR</a:t>
            </a:r>
          </a:p>
          <a:p>
            <a:pPr marL="0" indent="0">
              <a:buNone/>
            </a:pPr>
            <a:r>
              <a:rPr lang="en-US" dirty="0" smtClean="0">
                <a:solidFill>
                  <a:schemeClr val="accent3">
                    <a:lumMod val="40000"/>
                    <a:lumOff val="60000"/>
                  </a:schemeClr>
                </a:solidFill>
              </a:rPr>
              <a:t>2014 – ASP.NET 5 (and the Core CLR)</a:t>
            </a:r>
            <a:endParaRPr lang="en-US" dirty="0">
              <a:solidFill>
                <a:schemeClr val="accent3">
                  <a:lumMod val="40000"/>
                  <a:lumOff val="60000"/>
                </a:schemeClr>
              </a:solidFill>
            </a:endParaRPr>
          </a:p>
        </p:txBody>
      </p:sp>
      <p:sp>
        <p:nvSpPr>
          <p:cNvPr id="4" name="Title 3"/>
          <p:cNvSpPr>
            <a:spLocks noGrp="1"/>
          </p:cNvSpPr>
          <p:nvPr>
            <p:ph type="title"/>
          </p:nvPr>
        </p:nvSpPr>
        <p:spPr>
          <a:xfrm>
            <a:off x="556089" y="-136067"/>
            <a:ext cx="11079822" cy="1325563"/>
          </a:xfrm>
        </p:spPr>
        <p:txBody>
          <a:bodyPr/>
          <a:lstStyle/>
          <a:p>
            <a:r>
              <a:rPr lang="en-US" dirty="0" smtClean="0"/>
              <a:t>History of ASP (18+ years)</a:t>
            </a:r>
            <a:endParaRPr lang="en-US" dirty="0"/>
          </a:p>
        </p:txBody>
      </p:sp>
    </p:spTree>
    <p:extLst>
      <p:ext uri="{BB962C8B-B14F-4D97-AF65-F5344CB8AC3E}">
        <p14:creationId xmlns:p14="http://schemas.microsoft.com/office/powerpoint/2010/main" val="36737348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and the Modern Web</a:t>
            </a:r>
            <a:endParaRPr lang="en-US" dirty="0"/>
          </a:p>
        </p:txBody>
      </p:sp>
      <p:sp>
        <p:nvSpPr>
          <p:cNvPr id="4" name="Rectangle 3"/>
          <p:cNvSpPr/>
          <p:nvPr/>
        </p:nvSpPr>
        <p:spPr>
          <a:xfrm>
            <a:off x="7662870" y="3140158"/>
            <a:ext cx="3394233" cy="935351"/>
          </a:xfrm>
          <a:prstGeom prst="rect">
            <a:avLst/>
          </a:prstGeom>
        </p:spPr>
        <p:txBody>
          <a:bodyPr wrap="none">
            <a:spAutoFit/>
          </a:bodyPr>
          <a:lstStyle/>
          <a:p>
            <a:r>
              <a:rPr lang="en-US" sz="2745" dirty="0">
                <a:solidFill>
                  <a:srgbClr val="FFFFFF"/>
                </a:solidFill>
              </a:rPr>
              <a:t>Choose your Editors </a:t>
            </a:r>
          </a:p>
          <a:p>
            <a:r>
              <a:rPr lang="en-US" sz="2745" dirty="0">
                <a:solidFill>
                  <a:srgbClr val="FFFFFF"/>
                </a:solidFill>
              </a:rPr>
              <a:t>and Tools</a:t>
            </a:r>
          </a:p>
        </p:txBody>
      </p:sp>
      <p:sp>
        <p:nvSpPr>
          <p:cNvPr id="5" name="Rectangle 4"/>
          <p:cNvSpPr/>
          <p:nvPr/>
        </p:nvSpPr>
        <p:spPr>
          <a:xfrm>
            <a:off x="1922570" y="4421187"/>
            <a:ext cx="3052151" cy="935351"/>
          </a:xfrm>
          <a:prstGeom prst="rect">
            <a:avLst/>
          </a:prstGeom>
        </p:spPr>
        <p:txBody>
          <a:bodyPr wrap="none">
            <a:spAutoFit/>
          </a:bodyPr>
          <a:lstStyle/>
          <a:p>
            <a:r>
              <a:rPr lang="en-US" sz="2745" dirty="0">
                <a:solidFill>
                  <a:srgbClr val="FFFFFF"/>
                </a:solidFill>
              </a:rPr>
              <a:t>Open Source </a:t>
            </a:r>
            <a:br>
              <a:rPr lang="en-US" sz="2745" dirty="0">
                <a:solidFill>
                  <a:srgbClr val="FFFFFF"/>
                </a:solidFill>
              </a:rPr>
            </a:br>
            <a:r>
              <a:rPr lang="en-US" sz="2745" dirty="0">
                <a:solidFill>
                  <a:srgbClr val="FFFFFF"/>
                </a:solidFill>
              </a:rPr>
              <a:t>with Contributions</a:t>
            </a:r>
          </a:p>
        </p:txBody>
      </p:sp>
      <p:sp>
        <p:nvSpPr>
          <p:cNvPr id="6" name="Rectangle 5"/>
          <p:cNvSpPr/>
          <p:nvPr/>
        </p:nvSpPr>
        <p:spPr>
          <a:xfrm>
            <a:off x="7601846" y="4665751"/>
            <a:ext cx="2484213" cy="512935"/>
          </a:xfrm>
          <a:prstGeom prst="rect">
            <a:avLst/>
          </a:prstGeom>
        </p:spPr>
        <p:txBody>
          <a:bodyPr wrap="none">
            <a:spAutoFit/>
          </a:bodyPr>
          <a:lstStyle/>
          <a:p>
            <a:r>
              <a:rPr lang="en-US" sz="2745" dirty="0">
                <a:solidFill>
                  <a:srgbClr val="FFFFFF"/>
                </a:solidFill>
              </a:rPr>
              <a:t>Cross-Platform</a:t>
            </a:r>
          </a:p>
        </p:txBody>
      </p:sp>
      <p:grpSp>
        <p:nvGrpSpPr>
          <p:cNvPr id="7" name="Group 6"/>
          <p:cNvGrpSpPr/>
          <p:nvPr/>
        </p:nvGrpSpPr>
        <p:grpSpPr>
          <a:xfrm>
            <a:off x="6651632" y="4479691"/>
            <a:ext cx="888525" cy="850502"/>
            <a:chOff x="2211181" y="1874910"/>
            <a:chExt cx="609600" cy="594360"/>
          </a:xfrm>
        </p:grpSpPr>
        <p:sp>
          <p:nvSpPr>
            <p:cNvPr id="8" name="Oval 7"/>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6" descr="C:\temp\WinAzure_rgb_Wht_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a:grpSpLocks noChangeAspect="1"/>
            </p:cNvGrpSpPr>
            <p:nvPr/>
          </p:nvGrpSpPr>
          <p:grpSpPr bwMode="auto">
            <a:xfrm>
              <a:off x="2314492" y="2130536"/>
              <a:ext cx="197134" cy="235237"/>
              <a:chOff x="3485" y="1766"/>
              <a:chExt cx="745" cy="889"/>
            </a:xfrm>
          </p:grpSpPr>
          <p:sp>
            <p:nvSpPr>
              <p:cNvPr id="12" name="Freeform 1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896350">
                  <a:defRPr/>
                </a:pPr>
                <a:endParaRPr lang="en-US" sz="1961" kern="0">
                  <a:solidFill>
                    <a:srgbClr val="000000"/>
                  </a:solidFill>
                </a:endParaRPr>
              </a:p>
            </p:txBody>
          </p:sp>
          <p:sp>
            <p:nvSpPr>
              <p:cNvPr id="13" name="Freeform 1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896350">
                  <a:defRPr/>
                </a:pPr>
                <a:endParaRPr lang="en-US" sz="1961" kern="0">
                  <a:solidFill>
                    <a:srgbClr val="000000"/>
                  </a:solidFill>
                </a:endParaRPr>
              </a:p>
            </p:txBody>
          </p:sp>
        </p:grpSp>
      </p:grpSp>
      <p:grpSp>
        <p:nvGrpSpPr>
          <p:cNvPr id="14" name="Group 13"/>
          <p:cNvGrpSpPr/>
          <p:nvPr/>
        </p:nvGrpSpPr>
        <p:grpSpPr>
          <a:xfrm>
            <a:off x="6661253" y="3116111"/>
            <a:ext cx="888525" cy="850502"/>
            <a:chOff x="2199148" y="3390553"/>
            <a:chExt cx="609600" cy="594360"/>
          </a:xfrm>
        </p:grpSpPr>
        <p:sp>
          <p:nvSpPr>
            <p:cNvPr id="15" name="Oval 14"/>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endParaRPr lang="en-US" sz="1961">
                <a:solidFill>
                  <a:srgbClr val="FFFFFF"/>
                </a:solidFill>
              </a:endParaRPr>
            </a:p>
          </p:txBody>
        </p:sp>
      </p:grpSp>
      <p:grpSp>
        <p:nvGrpSpPr>
          <p:cNvPr id="17" name="Group 16"/>
          <p:cNvGrpSpPr/>
          <p:nvPr/>
        </p:nvGrpSpPr>
        <p:grpSpPr>
          <a:xfrm>
            <a:off x="922385" y="4468375"/>
            <a:ext cx="888525" cy="850502"/>
            <a:chOff x="2203935" y="5009693"/>
            <a:chExt cx="609600" cy="594360"/>
          </a:xfrm>
        </p:grpSpPr>
        <p:sp>
          <p:nvSpPr>
            <p:cNvPr id="18" name="Oval 17"/>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2256866" y="5140354"/>
              <a:ext cx="500486" cy="316285"/>
            </a:xfrm>
            <a:prstGeom prst="rect">
              <a:avLst/>
            </a:prstGeom>
          </p:spPr>
          <p:txBody>
            <a:bodyPr wrap="none">
              <a:spAutoFit/>
            </a:bodyPr>
            <a:lstStyle/>
            <a:p>
              <a:r>
                <a:rPr lang="en-US" sz="2353" dirty="0">
                  <a:solidFill>
                    <a:srgbClr val="FFFFFF"/>
                  </a:solidFill>
                </a:rPr>
                <a:t>OSS</a:t>
              </a:r>
            </a:p>
          </p:txBody>
        </p:sp>
      </p:grpSp>
      <p:sp>
        <p:nvSpPr>
          <p:cNvPr id="20" name="Rectangle 19"/>
          <p:cNvSpPr/>
          <p:nvPr/>
        </p:nvSpPr>
        <p:spPr>
          <a:xfrm>
            <a:off x="1843059" y="3140158"/>
            <a:ext cx="4314561" cy="935351"/>
          </a:xfrm>
          <a:prstGeom prst="rect">
            <a:avLst/>
          </a:prstGeom>
        </p:spPr>
        <p:txBody>
          <a:bodyPr wrap="none">
            <a:spAutoFit/>
          </a:bodyPr>
          <a:lstStyle/>
          <a:p>
            <a:r>
              <a:rPr lang="en-US" sz="2745" dirty="0">
                <a:solidFill>
                  <a:srgbClr val="FFFFFF"/>
                </a:solidFill>
              </a:rPr>
              <a:t>Seamless transition </a:t>
            </a:r>
            <a:br>
              <a:rPr lang="en-US" sz="2745" dirty="0">
                <a:solidFill>
                  <a:srgbClr val="FFFFFF"/>
                </a:solidFill>
              </a:rPr>
            </a:br>
            <a:r>
              <a:rPr lang="en-US" sz="2745" dirty="0">
                <a:solidFill>
                  <a:srgbClr val="FFFFFF"/>
                </a:solidFill>
              </a:rPr>
              <a:t>from on-premises to cloud</a:t>
            </a:r>
          </a:p>
        </p:txBody>
      </p:sp>
      <p:sp>
        <p:nvSpPr>
          <p:cNvPr id="21" name="Freeform 13"/>
          <p:cNvSpPr>
            <a:spLocks noChangeAspect="1" noEditPoints="1"/>
          </p:cNvSpPr>
          <p:nvPr/>
        </p:nvSpPr>
        <p:spPr bwMode="auto">
          <a:xfrm>
            <a:off x="918844" y="3123852"/>
            <a:ext cx="899086" cy="90239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961">
              <a:solidFill>
                <a:srgbClr val="FFFFFF"/>
              </a:solidFill>
            </a:endParaRPr>
          </a:p>
        </p:txBody>
      </p:sp>
      <p:sp>
        <p:nvSpPr>
          <p:cNvPr id="22" name="Rectangle 21"/>
          <p:cNvSpPr/>
          <p:nvPr/>
        </p:nvSpPr>
        <p:spPr>
          <a:xfrm>
            <a:off x="7601846" y="2088685"/>
            <a:ext cx="4184441" cy="512935"/>
          </a:xfrm>
          <a:prstGeom prst="rect">
            <a:avLst/>
          </a:prstGeom>
        </p:spPr>
        <p:txBody>
          <a:bodyPr wrap="none">
            <a:spAutoFit/>
          </a:bodyPr>
          <a:lstStyle/>
          <a:p>
            <a:r>
              <a:rPr lang="en-US" sz="2745" dirty="0">
                <a:solidFill>
                  <a:srgbClr val="FFFFFF"/>
                </a:solidFill>
              </a:rPr>
              <a:t>Faster Development Cycle</a:t>
            </a:r>
          </a:p>
        </p:txBody>
      </p:sp>
      <p:sp>
        <p:nvSpPr>
          <p:cNvPr id="23" name="Rectangle 22"/>
          <p:cNvSpPr/>
          <p:nvPr/>
        </p:nvSpPr>
        <p:spPr>
          <a:xfrm>
            <a:off x="1860178" y="2076072"/>
            <a:ext cx="2583721" cy="512935"/>
          </a:xfrm>
          <a:prstGeom prst="rect">
            <a:avLst/>
          </a:prstGeom>
        </p:spPr>
        <p:txBody>
          <a:bodyPr wrap="none">
            <a:spAutoFit/>
          </a:bodyPr>
          <a:lstStyle/>
          <a:p>
            <a:r>
              <a:rPr lang="en-US" sz="2745" dirty="0">
                <a:solidFill>
                  <a:srgbClr val="FFFFFF"/>
                </a:solidFill>
              </a:rPr>
              <a:t>Totally Modular</a:t>
            </a:r>
          </a:p>
        </p:txBody>
      </p:sp>
      <p:grpSp>
        <p:nvGrpSpPr>
          <p:cNvPr id="24" name="Group 23"/>
          <p:cNvGrpSpPr/>
          <p:nvPr/>
        </p:nvGrpSpPr>
        <p:grpSpPr>
          <a:xfrm>
            <a:off x="6662375" y="1910474"/>
            <a:ext cx="870836" cy="833569"/>
            <a:chOff x="1785636" y="1768035"/>
            <a:chExt cx="609600" cy="594360"/>
          </a:xfrm>
        </p:grpSpPr>
        <p:sp>
          <p:nvSpPr>
            <p:cNvPr id="25" name="Oval 24"/>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endParaRPr lang="en-US" sz="1765">
                <a:solidFill>
                  <a:srgbClr val="FFFFFF"/>
                </a:solidFill>
              </a:endParaRPr>
            </a:p>
          </p:txBody>
        </p:sp>
      </p:grpSp>
      <p:grpSp>
        <p:nvGrpSpPr>
          <p:cNvPr id="27" name="Group 26"/>
          <p:cNvGrpSpPr/>
          <p:nvPr/>
        </p:nvGrpSpPr>
        <p:grpSpPr>
          <a:xfrm>
            <a:off x="932763" y="1923185"/>
            <a:ext cx="870836" cy="833569"/>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745"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endParaRPr lang="en-US" sz="1765">
                <a:solidFill>
                  <a:srgbClr val="FFFFFF"/>
                </a:solidFill>
              </a:endParaRPr>
            </a:p>
          </p:txBody>
        </p:sp>
      </p:grpSp>
      <p:sp>
        <p:nvSpPr>
          <p:cNvPr id="30" name="Freeform 5"/>
          <p:cNvSpPr>
            <a:spLocks noEditPoints="1"/>
          </p:cNvSpPr>
          <p:nvPr/>
        </p:nvSpPr>
        <p:spPr bwMode="auto">
          <a:xfrm>
            <a:off x="4690253" y="5702216"/>
            <a:ext cx="861571" cy="82085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31" name="Freeform 35"/>
          <p:cNvSpPr>
            <a:spLocks/>
          </p:cNvSpPr>
          <p:nvPr/>
        </p:nvSpPr>
        <p:spPr bwMode="black">
          <a:xfrm>
            <a:off x="4843041" y="5834644"/>
            <a:ext cx="547994" cy="50317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endParaRPr lang="en-US" sz="1568">
              <a:solidFill>
                <a:srgbClr val="FFFFFF"/>
              </a:solidFill>
            </a:endParaRPr>
          </a:p>
        </p:txBody>
      </p:sp>
      <p:sp>
        <p:nvSpPr>
          <p:cNvPr id="32" name="Rectangle 31"/>
          <p:cNvSpPr/>
          <p:nvPr/>
        </p:nvSpPr>
        <p:spPr>
          <a:xfrm>
            <a:off x="5651861" y="5736246"/>
            <a:ext cx="1133233" cy="754315"/>
          </a:xfrm>
          <a:prstGeom prst="rect">
            <a:avLst/>
          </a:prstGeom>
        </p:spPr>
        <p:txBody>
          <a:bodyPr wrap="none">
            <a:spAutoFit/>
          </a:bodyPr>
          <a:lstStyle/>
          <a:p>
            <a:r>
              <a:rPr lang="en-US" sz="4313" dirty="0">
                <a:solidFill>
                  <a:srgbClr val="FFFFFF"/>
                </a:solidFill>
              </a:rPr>
              <a:t>Fast</a:t>
            </a:r>
          </a:p>
        </p:txBody>
      </p:sp>
    </p:spTree>
    <p:extLst>
      <p:ext uri="{BB962C8B-B14F-4D97-AF65-F5344CB8AC3E}">
        <p14:creationId xmlns:p14="http://schemas.microsoft.com/office/powerpoint/2010/main" val="3167301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Agility</a:t>
            </a:r>
            <a:endParaRPr lang="en-US" dirty="0"/>
          </a:p>
        </p:txBody>
      </p:sp>
      <p:sp>
        <p:nvSpPr>
          <p:cNvPr id="11" name="Rectangle 10"/>
          <p:cNvSpPr/>
          <p:nvPr/>
        </p:nvSpPr>
        <p:spPr>
          <a:xfrm>
            <a:off x="2348151" y="1802833"/>
            <a:ext cx="4184441" cy="512935"/>
          </a:xfrm>
          <a:prstGeom prst="rect">
            <a:avLst/>
          </a:prstGeom>
        </p:spPr>
        <p:txBody>
          <a:bodyPr wrap="none">
            <a:spAutoFit/>
          </a:bodyPr>
          <a:lstStyle/>
          <a:p>
            <a:r>
              <a:rPr lang="en-US" sz="2745" dirty="0">
                <a:solidFill>
                  <a:srgbClr val="FFFFFF"/>
                </a:solidFill>
              </a:rPr>
              <a:t>Faster Development Cycle</a:t>
            </a:r>
          </a:p>
        </p:txBody>
      </p:sp>
      <p:sp>
        <p:nvSpPr>
          <p:cNvPr id="12" name="Content Placeholder 2"/>
          <p:cNvSpPr>
            <a:spLocks noGrp="1"/>
          </p:cNvSpPr>
          <p:nvPr>
            <p:ph type="body" sz="quarter" idx="4294967295"/>
          </p:nvPr>
        </p:nvSpPr>
        <p:spPr>
          <a:xfrm>
            <a:off x="1838561" y="2422513"/>
            <a:ext cx="5592165" cy="1231043"/>
          </a:xfrm>
          <a:prstGeom prst="rect">
            <a:avLst/>
          </a:prstGeom>
        </p:spPr>
        <p:txBody>
          <a:bodyPr/>
          <a:lstStyle/>
          <a:p>
            <a:r>
              <a:rPr lang="en-US" sz="2353" dirty="0"/>
              <a:t>Features are shipped as packages</a:t>
            </a:r>
          </a:p>
          <a:p>
            <a:r>
              <a:rPr lang="en-US" sz="2353" dirty="0"/>
              <a:t>Framework ships as part of the application</a:t>
            </a:r>
          </a:p>
        </p:txBody>
      </p:sp>
      <p:sp>
        <p:nvSpPr>
          <p:cNvPr id="13" name="Oval 12"/>
          <p:cNvSpPr/>
          <p:nvPr/>
        </p:nvSpPr>
        <p:spPr bwMode="auto">
          <a:xfrm>
            <a:off x="1750534" y="1733766"/>
            <a:ext cx="597617" cy="582676"/>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2358062" y="3969849"/>
            <a:ext cx="2252387" cy="512935"/>
          </a:xfrm>
          <a:prstGeom prst="rect">
            <a:avLst/>
          </a:prstGeom>
        </p:spPr>
        <p:txBody>
          <a:bodyPr wrap="none">
            <a:spAutoFit/>
          </a:bodyPr>
          <a:lstStyle/>
          <a:p>
            <a:r>
              <a:rPr lang="en-US" sz="2745" dirty="0">
                <a:solidFill>
                  <a:srgbClr val="FFFFFF"/>
                </a:solidFill>
              </a:rPr>
              <a:t>More Control</a:t>
            </a:r>
          </a:p>
        </p:txBody>
      </p:sp>
      <p:sp>
        <p:nvSpPr>
          <p:cNvPr id="15" name="Content Placeholder 2"/>
          <p:cNvSpPr>
            <a:spLocks noGrp="1"/>
          </p:cNvSpPr>
          <p:nvPr>
            <p:ph type="body" sz="quarter" idx="4294967295"/>
          </p:nvPr>
        </p:nvSpPr>
        <p:spPr>
          <a:xfrm>
            <a:off x="1848471" y="4589528"/>
            <a:ext cx="9847350" cy="1303458"/>
          </a:xfrm>
          <a:prstGeom prst="rect">
            <a:avLst/>
          </a:prstGeom>
        </p:spPr>
        <p:txBody>
          <a:bodyPr>
            <a:normAutofit lnSpcReduction="10000"/>
          </a:bodyPr>
          <a:lstStyle/>
          <a:p>
            <a:r>
              <a:rPr lang="en-US" sz="2353" dirty="0"/>
              <a:t>Zero day security bugs patched by Microsoft</a:t>
            </a:r>
          </a:p>
          <a:p>
            <a:r>
              <a:rPr lang="en-US" sz="2353" dirty="0"/>
              <a:t>Same code runs in development and production</a:t>
            </a:r>
          </a:p>
          <a:p>
            <a:r>
              <a:rPr lang="en-US" sz="2353" dirty="0"/>
              <a:t>Developer opts into new versions, allowing breaking changes</a:t>
            </a:r>
            <a:endParaRPr lang="en-US" sz="1765" dirty="0"/>
          </a:p>
        </p:txBody>
      </p:sp>
      <p:sp>
        <p:nvSpPr>
          <p:cNvPr id="16" name="Oval 15"/>
          <p:cNvSpPr/>
          <p:nvPr/>
        </p:nvSpPr>
        <p:spPr bwMode="auto">
          <a:xfrm>
            <a:off x="1760446" y="3900782"/>
            <a:ext cx="597617" cy="582676"/>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58"/>
          <p:cNvSpPr>
            <a:spLocks noEditPoints="1"/>
          </p:cNvSpPr>
          <p:nvPr/>
        </p:nvSpPr>
        <p:spPr bwMode="black">
          <a:xfrm>
            <a:off x="1905915" y="1835220"/>
            <a:ext cx="286856" cy="37717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endParaRPr lang="en-US" sz="1568">
              <a:solidFill>
                <a:srgbClr val="FFFFFF"/>
              </a:solidFill>
            </a:endParaRPr>
          </a:p>
        </p:txBody>
      </p:sp>
      <p:sp>
        <p:nvSpPr>
          <p:cNvPr id="18" name="Freeform 8"/>
          <p:cNvSpPr>
            <a:spLocks noEditPoints="1"/>
          </p:cNvSpPr>
          <p:nvPr/>
        </p:nvSpPr>
        <p:spPr bwMode="black">
          <a:xfrm>
            <a:off x="1856957" y="4002614"/>
            <a:ext cx="406680" cy="3790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endParaRPr lang="en-US" sz="1568">
              <a:solidFill>
                <a:srgbClr val="FFFFFF"/>
              </a:solidFill>
            </a:endParaRPr>
          </a:p>
        </p:txBody>
      </p:sp>
    </p:spTree>
    <p:extLst>
      <p:ext uri="{BB962C8B-B14F-4D97-AF65-F5344CB8AC3E}">
        <p14:creationId xmlns:p14="http://schemas.microsoft.com/office/powerpoint/2010/main" val="227206579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Fast</a:t>
            </a:r>
            <a:endParaRPr lang="en-US" dirty="0"/>
          </a:p>
        </p:txBody>
      </p:sp>
      <p:sp>
        <p:nvSpPr>
          <p:cNvPr id="4" name="Rectangle 3"/>
          <p:cNvSpPr/>
          <p:nvPr/>
        </p:nvSpPr>
        <p:spPr>
          <a:xfrm>
            <a:off x="2358063" y="1750364"/>
            <a:ext cx="3540130" cy="512935"/>
          </a:xfrm>
          <a:prstGeom prst="rect">
            <a:avLst/>
          </a:prstGeom>
        </p:spPr>
        <p:txBody>
          <a:bodyPr wrap="none">
            <a:spAutoFit/>
          </a:bodyPr>
          <a:lstStyle/>
          <a:p>
            <a:r>
              <a:rPr lang="en-US" sz="2745" dirty="0">
                <a:solidFill>
                  <a:srgbClr val="FFFFFF"/>
                </a:solidFill>
              </a:rPr>
              <a:t>Runtime Performance</a:t>
            </a:r>
          </a:p>
        </p:txBody>
      </p:sp>
      <p:sp>
        <p:nvSpPr>
          <p:cNvPr id="5" name="Content Placeholder 2"/>
          <p:cNvSpPr>
            <a:spLocks noGrp="1"/>
          </p:cNvSpPr>
          <p:nvPr>
            <p:ph type="body" sz="quarter" idx="4294967295"/>
          </p:nvPr>
        </p:nvSpPr>
        <p:spPr>
          <a:xfrm>
            <a:off x="1848472" y="2370043"/>
            <a:ext cx="7534419" cy="1701737"/>
          </a:xfrm>
          <a:prstGeom prst="rect">
            <a:avLst/>
          </a:prstGeom>
        </p:spPr>
        <p:txBody>
          <a:bodyPr>
            <a:normAutofit lnSpcReduction="10000"/>
          </a:bodyPr>
          <a:lstStyle/>
          <a:p>
            <a:r>
              <a:rPr lang="en-US" sz="2353" dirty="0"/>
              <a:t>Faster startup times</a:t>
            </a:r>
          </a:p>
          <a:p>
            <a:r>
              <a:rPr lang="en-US" sz="2353" dirty="0"/>
              <a:t>Lower memory / higher density (&gt; 90% reduction)</a:t>
            </a:r>
          </a:p>
          <a:p>
            <a:r>
              <a:rPr lang="en-US" sz="2353" dirty="0"/>
              <a:t>Modular, opt into just features needed</a:t>
            </a:r>
          </a:p>
          <a:p>
            <a:r>
              <a:rPr lang="en-US" sz="2353" dirty="0"/>
              <a:t>Use a raw socket, framework or both</a:t>
            </a:r>
          </a:p>
        </p:txBody>
      </p:sp>
      <p:sp>
        <p:nvSpPr>
          <p:cNvPr id="6" name="Oval 5"/>
          <p:cNvSpPr/>
          <p:nvPr/>
        </p:nvSpPr>
        <p:spPr bwMode="auto">
          <a:xfrm>
            <a:off x="1760446" y="1681297"/>
            <a:ext cx="597617" cy="582676"/>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2358062" y="4257162"/>
            <a:ext cx="6716428" cy="512935"/>
          </a:xfrm>
          <a:prstGeom prst="rect">
            <a:avLst/>
          </a:prstGeom>
        </p:spPr>
        <p:txBody>
          <a:bodyPr wrap="none">
            <a:spAutoFit/>
          </a:bodyPr>
          <a:lstStyle/>
          <a:p>
            <a:r>
              <a:rPr lang="en-US" sz="2745" dirty="0">
                <a:solidFill>
                  <a:srgbClr val="FFFFFF"/>
                </a:solidFill>
              </a:rPr>
              <a:t>Development productivity and low friction</a:t>
            </a:r>
          </a:p>
        </p:txBody>
      </p:sp>
      <p:sp>
        <p:nvSpPr>
          <p:cNvPr id="8" name="Content Placeholder 2"/>
          <p:cNvSpPr>
            <a:spLocks noGrp="1"/>
          </p:cNvSpPr>
          <p:nvPr>
            <p:ph type="body" sz="quarter" idx="4294967295"/>
          </p:nvPr>
        </p:nvSpPr>
        <p:spPr>
          <a:xfrm>
            <a:off x="1848471" y="4876842"/>
            <a:ext cx="9847350" cy="1701737"/>
          </a:xfrm>
          <a:prstGeom prst="rect">
            <a:avLst/>
          </a:prstGeom>
        </p:spPr>
        <p:txBody>
          <a:bodyPr>
            <a:normAutofit fontScale="85000" lnSpcReduction="10000"/>
          </a:bodyPr>
          <a:lstStyle/>
          <a:p>
            <a:pPr lvl="1"/>
            <a:r>
              <a:rPr lang="en-US" dirty="0" smtClean="0"/>
              <a:t>Edit code and refresh browser</a:t>
            </a:r>
            <a:endParaRPr lang="en-US" dirty="0"/>
          </a:p>
          <a:p>
            <a:pPr lvl="1"/>
            <a:r>
              <a:rPr lang="en-US" dirty="0" smtClean="0"/>
              <a:t>Flexibility of dynamic environment with the power of .NET</a:t>
            </a:r>
          </a:p>
          <a:p>
            <a:pPr lvl="1"/>
            <a:r>
              <a:rPr lang="en-US" dirty="0" smtClean="0"/>
              <a:t>Develop </a:t>
            </a:r>
            <a:r>
              <a:rPr lang="en-US" dirty="0"/>
              <a:t>with Visual Studio, third party and cloud </a:t>
            </a:r>
            <a:r>
              <a:rPr lang="en-US" dirty="0" smtClean="0"/>
              <a:t>editors</a:t>
            </a:r>
          </a:p>
          <a:p>
            <a:pPr lvl="1"/>
            <a:endParaRPr lang="en-US" dirty="0"/>
          </a:p>
        </p:txBody>
      </p:sp>
      <p:sp>
        <p:nvSpPr>
          <p:cNvPr id="9" name="Oval 8"/>
          <p:cNvSpPr/>
          <p:nvPr/>
        </p:nvSpPr>
        <p:spPr bwMode="auto">
          <a:xfrm>
            <a:off x="1760446" y="4188096"/>
            <a:ext cx="597617" cy="582676"/>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35"/>
          <p:cNvSpPr>
            <a:spLocks/>
          </p:cNvSpPr>
          <p:nvPr/>
        </p:nvSpPr>
        <p:spPr bwMode="black">
          <a:xfrm>
            <a:off x="1881999" y="1793597"/>
            <a:ext cx="357568" cy="34587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endParaRPr lang="en-US" sz="1568">
              <a:solidFill>
                <a:srgbClr val="FFFFFF"/>
              </a:solidFill>
            </a:endParaRPr>
          </a:p>
        </p:txBody>
      </p:sp>
      <p:sp>
        <p:nvSpPr>
          <p:cNvPr id="11" name="Freeform 124"/>
          <p:cNvSpPr>
            <a:spLocks/>
          </p:cNvSpPr>
          <p:nvPr/>
        </p:nvSpPr>
        <p:spPr bwMode="black">
          <a:xfrm>
            <a:off x="1897285" y="4327198"/>
            <a:ext cx="323941" cy="285541"/>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endParaRPr lang="en-US" sz="1568">
              <a:solidFill>
                <a:srgbClr val="FFFFFF"/>
              </a:solidFill>
            </a:endParaRPr>
          </a:p>
        </p:txBody>
      </p:sp>
    </p:spTree>
    <p:extLst>
      <p:ext uri="{BB962C8B-B14F-4D97-AF65-F5344CB8AC3E}">
        <p14:creationId xmlns:p14="http://schemas.microsoft.com/office/powerpoint/2010/main" val="5850672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Cloud</a:t>
            </a:r>
            <a:endParaRPr lang="en-US" dirty="0"/>
          </a:p>
        </p:txBody>
      </p:sp>
      <p:sp>
        <p:nvSpPr>
          <p:cNvPr id="4" name="Rectangle 3"/>
          <p:cNvSpPr/>
          <p:nvPr/>
        </p:nvSpPr>
        <p:spPr>
          <a:xfrm>
            <a:off x="2358062" y="2918147"/>
            <a:ext cx="2051174" cy="512935"/>
          </a:xfrm>
          <a:prstGeom prst="rect">
            <a:avLst/>
          </a:prstGeom>
        </p:spPr>
        <p:txBody>
          <a:bodyPr wrap="none">
            <a:spAutoFit/>
          </a:bodyPr>
          <a:lstStyle/>
          <a:p>
            <a:r>
              <a:rPr lang="en-US" sz="2745" dirty="0">
                <a:solidFill>
                  <a:srgbClr val="FFFFFF"/>
                </a:solidFill>
              </a:rPr>
              <a:t>Cloud ready</a:t>
            </a:r>
          </a:p>
        </p:txBody>
      </p:sp>
      <p:sp>
        <p:nvSpPr>
          <p:cNvPr id="5" name="Content Placeholder 2"/>
          <p:cNvSpPr>
            <a:spLocks noGrp="1"/>
          </p:cNvSpPr>
          <p:nvPr>
            <p:ph type="body" sz="quarter" idx="4294967295"/>
          </p:nvPr>
        </p:nvSpPr>
        <p:spPr>
          <a:xfrm>
            <a:off x="1848472" y="3429000"/>
            <a:ext cx="7534419" cy="1303458"/>
          </a:xfrm>
          <a:prstGeom prst="rect">
            <a:avLst/>
          </a:prstGeom>
        </p:spPr>
        <p:txBody>
          <a:bodyPr>
            <a:normAutofit lnSpcReduction="10000"/>
          </a:bodyPr>
          <a:lstStyle/>
          <a:p>
            <a:r>
              <a:rPr lang="en-US" sz="2353" dirty="0"/>
              <a:t>Configuration</a:t>
            </a:r>
          </a:p>
          <a:p>
            <a:r>
              <a:rPr lang="en-US" sz="2353" dirty="0"/>
              <a:t>Session</a:t>
            </a:r>
          </a:p>
          <a:p>
            <a:r>
              <a:rPr lang="en-US" sz="2353" dirty="0"/>
              <a:t>Cache</a:t>
            </a:r>
          </a:p>
        </p:txBody>
      </p:sp>
      <p:sp>
        <p:nvSpPr>
          <p:cNvPr id="6" name="Rectangle 5"/>
          <p:cNvSpPr/>
          <p:nvPr/>
        </p:nvSpPr>
        <p:spPr>
          <a:xfrm>
            <a:off x="2358063" y="4917406"/>
            <a:ext cx="1969393" cy="512935"/>
          </a:xfrm>
          <a:prstGeom prst="rect">
            <a:avLst/>
          </a:prstGeom>
        </p:spPr>
        <p:txBody>
          <a:bodyPr wrap="none">
            <a:spAutoFit/>
          </a:bodyPr>
          <a:lstStyle/>
          <a:p>
            <a:r>
              <a:rPr lang="en-US" sz="2745" dirty="0">
                <a:solidFill>
                  <a:srgbClr val="FFFFFF"/>
                </a:solidFill>
              </a:rPr>
              <a:t>Diagnostics</a:t>
            </a:r>
          </a:p>
        </p:txBody>
      </p:sp>
      <p:sp>
        <p:nvSpPr>
          <p:cNvPr id="7" name="Content Placeholder 2"/>
          <p:cNvSpPr>
            <a:spLocks noGrp="1"/>
          </p:cNvSpPr>
          <p:nvPr>
            <p:ph type="body" sz="quarter" idx="4294967295"/>
          </p:nvPr>
        </p:nvSpPr>
        <p:spPr>
          <a:xfrm>
            <a:off x="1848471" y="5445956"/>
            <a:ext cx="9847350" cy="905179"/>
          </a:xfrm>
          <a:prstGeom prst="rect">
            <a:avLst/>
          </a:prstGeom>
        </p:spPr>
        <p:txBody>
          <a:bodyPr>
            <a:normAutofit fontScale="92500" lnSpcReduction="10000"/>
          </a:bodyPr>
          <a:lstStyle/>
          <a:p>
            <a:pPr lvl="1"/>
            <a:r>
              <a:rPr lang="en-US" dirty="0" smtClean="0"/>
              <a:t>Run/Debug in Cloud</a:t>
            </a:r>
          </a:p>
          <a:p>
            <a:pPr lvl="1"/>
            <a:r>
              <a:rPr lang="en-US" dirty="0" smtClean="0"/>
              <a:t>Tracing/Logging without re-deploy</a:t>
            </a:r>
            <a:endParaRPr lang="en-US" dirty="0"/>
          </a:p>
        </p:txBody>
      </p:sp>
      <p:sp>
        <p:nvSpPr>
          <p:cNvPr id="8" name="Oval 7"/>
          <p:cNvSpPr/>
          <p:nvPr/>
        </p:nvSpPr>
        <p:spPr bwMode="auto">
          <a:xfrm>
            <a:off x="1760446" y="4848339"/>
            <a:ext cx="597617" cy="582676"/>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2365166" y="1781995"/>
            <a:ext cx="7391540" cy="512935"/>
          </a:xfrm>
          <a:prstGeom prst="rect">
            <a:avLst/>
          </a:prstGeom>
        </p:spPr>
        <p:txBody>
          <a:bodyPr wrap="none">
            <a:spAutoFit/>
          </a:bodyPr>
          <a:lstStyle/>
          <a:p>
            <a:r>
              <a:rPr lang="en-US" sz="2745" dirty="0">
                <a:solidFill>
                  <a:srgbClr val="FFFFFF"/>
                </a:solidFill>
              </a:rPr>
              <a:t>Seamless transition from on-premises to cloud</a:t>
            </a:r>
          </a:p>
        </p:txBody>
      </p:sp>
      <p:sp>
        <p:nvSpPr>
          <p:cNvPr id="10" name="Freeform 13"/>
          <p:cNvSpPr>
            <a:spLocks noChangeAspect="1" noEditPoints="1"/>
          </p:cNvSpPr>
          <p:nvPr/>
        </p:nvSpPr>
        <p:spPr bwMode="auto">
          <a:xfrm>
            <a:off x="1762153" y="1710853"/>
            <a:ext cx="604720" cy="60694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1" name="Freeform 13"/>
          <p:cNvSpPr>
            <a:spLocks noChangeAspect="1" noEditPoints="1"/>
          </p:cNvSpPr>
          <p:nvPr/>
        </p:nvSpPr>
        <p:spPr bwMode="auto">
          <a:xfrm>
            <a:off x="1756894" y="2824809"/>
            <a:ext cx="604720" cy="60694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2" name="Freeform 7"/>
          <p:cNvSpPr>
            <a:spLocks noEditPoints="1"/>
          </p:cNvSpPr>
          <p:nvPr/>
        </p:nvSpPr>
        <p:spPr bwMode="black">
          <a:xfrm>
            <a:off x="1880220" y="4970759"/>
            <a:ext cx="358068" cy="337836"/>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endParaRPr lang="en-US" sz="1568">
              <a:solidFill>
                <a:srgbClr val="FFFFFF"/>
              </a:solidFill>
            </a:endParaRPr>
          </a:p>
        </p:txBody>
      </p:sp>
    </p:spTree>
    <p:extLst>
      <p:ext uri="{BB962C8B-B14F-4D97-AF65-F5344CB8AC3E}">
        <p14:creationId xmlns:p14="http://schemas.microsoft.com/office/powerpoint/2010/main" val="37840228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441459905"/>
              </p:ext>
            </p:extLst>
          </p:nvPr>
        </p:nvGraphicFramePr>
        <p:xfrm>
          <a:off x="454816" y="1031200"/>
          <a:ext cx="11483183" cy="5634204"/>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3"/>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extLst>
                  <a:ext uri="{0D108BD9-81ED-4DB2-BD59-A6C34878D82A}">
                    <a16:rowId xmlns:a16="http://schemas.microsoft.com/office/drawing/2014/main" val="10004"/>
                  </a:ext>
                </a:extLst>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ASP.NET 5 Preview</a:t>
                      </a:r>
                    </a:p>
                  </a:txBody>
                  <a:tcPr marL="45720" marR="45720">
                    <a:solidFill>
                      <a:srgbClr val="FFC000"/>
                    </a:solidFill>
                  </a:tcPr>
                </a:tc>
                <a:tc>
                  <a:txBody>
                    <a:bodyPr/>
                    <a:lstStyle/>
                    <a:p>
                      <a:r>
                        <a:rPr lang="en-US" sz="2000" dirty="0" smtClean="0">
                          <a:solidFill>
                            <a:srgbClr val="000000"/>
                          </a:solidFill>
                        </a:rPr>
                        <a:t>4:00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4:45</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4181698176"/>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solidFill>
                      <a:srgbClr val="FFFFFF"/>
                    </a:solidFill>
                  </a:tcPr>
                </a:tc>
                <a:tc>
                  <a:txBody>
                    <a:bodyPr/>
                    <a:lstStyle/>
                    <a:p>
                      <a:r>
                        <a:rPr lang="en-US" sz="2000" dirty="0" smtClean="0">
                          <a:solidFill>
                            <a:srgbClr val="000000"/>
                          </a:solidFill>
                        </a:rPr>
                        <a:t>4:45</a:t>
                      </a:r>
                      <a:endParaRPr lang="en-US" sz="2000" dirty="0">
                        <a:solidFill>
                          <a:srgbClr val="000000"/>
                        </a:solidFill>
                      </a:endParaRPr>
                    </a:p>
                  </a:txBody>
                  <a:tcPr marL="45720" marR="45720">
                    <a:solidFill>
                      <a:srgbClr val="FFFFFF"/>
                    </a:solidFill>
                  </a:tcPr>
                </a:tc>
                <a:tc>
                  <a:txBody>
                    <a:bodyPr/>
                    <a:lstStyle/>
                    <a:p>
                      <a:r>
                        <a:rPr lang="en-US" sz="2000" dirty="0" smtClean="0">
                          <a:solidFill>
                            <a:srgbClr val="000000"/>
                          </a:solidFill>
                        </a:rPr>
                        <a:t>5:00</a:t>
                      </a:r>
                      <a:endParaRPr lang="en-US" sz="2000" dirty="0">
                        <a:solidFill>
                          <a:srgbClr val="000000"/>
                        </a:solidFill>
                      </a:endParaRPr>
                    </a:p>
                  </a:txBody>
                  <a:tcPr marL="45720" marR="45720">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09628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Cross Platform</a:t>
            </a:r>
            <a:endParaRPr lang="en-US" dirty="0"/>
          </a:p>
        </p:txBody>
      </p:sp>
      <p:sp>
        <p:nvSpPr>
          <p:cNvPr id="4" name="Rectangle 3"/>
          <p:cNvSpPr/>
          <p:nvPr/>
        </p:nvSpPr>
        <p:spPr>
          <a:xfrm>
            <a:off x="2758228" y="3425343"/>
            <a:ext cx="1247702" cy="512935"/>
          </a:xfrm>
          <a:prstGeom prst="rect">
            <a:avLst/>
          </a:prstGeom>
        </p:spPr>
        <p:txBody>
          <a:bodyPr wrap="none">
            <a:spAutoFit/>
          </a:bodyPr>
          <a:lstStyle/>
          <a:p>
            <a:r>
              <a:rPr lang="en-US" sz="2745" dirty="0">
                <a:solidFill>
                  <a:srgbClr val="FFFFFF"/>
                </a:solidFill>
              </a:rPr>
              <a:t>Editors</a:t>
            </a:r>
          </a:p>
        </p:txBody>
      </p:sp>
      <p:sp>
        <p:nvSpPr>
          <p:cNvPr id="5" name="Content Placeholder 2"/>
          <p:cNvSpPr>
            <a:spLocks noGrp="1"/>
          </p:cNvSpPr>
          <p:nvPr>
            <p:ph type="body" sz="quarter" idx="4294967295"/>
          </p:nvPr>
        </p:nvSpPr>
        <p:spPr>
          <a:xfrm>
            <a:off x="2765331" y="3907065"/>
            <a:ext cx="7534419" cy="905179"/>
          </a:xfrm>
          <a:prstGeom prst="rect">
            <a:avLst/>
          </a:prstGeom>
        </p:spPr>
        <p:txBody>
          <a:bodyPr/>
          <a:lstStyle/>
          <a:p>
            <a:r>
              <a:rPr lang="en-US" sz="2353" dirty="0"/>
              <a:t>Visual Studio, Text, Cloud editors</a:t>
            </a:r>
          </a:p>
          <a:p>
            <a:r>
              <a:rPr lang="en-US" sz="2353" dirty="0"/>
              <a:t>No editors (command line)</a:t>
            </a:r>
          </a:p>
        </p:txBody>
      </p:sp>
      <p:sp>
        <p:nvSpPr>
          <p:cNvPr id="6" name="Rectangle 5"/>
          <p:cNvSpPr/>
          <p:nvPr/>
        </p:nvSpPr>
        <p:spPr>
          <a:xfrm>
            <a:off x="2758227" y="4980767"/>
            <a:ext cx="5156441" cy="512935"/>
          </a:xfrm>
          <a:prstGeom prst="rect">
            <a:avLst/>
          </a:prstGeom>
        </p:spPr>
        <p:txBody>
          <a:bodyPr wrap="none">
            <a:spAutoFit/>
          </a:bodyPr>
          <a:lstStyle/>
          <a:p>
            <a:r>
              <a:rPr lang="en-US" sz="2745" dirty="0">
                <a:solidFill>
                  <a:srgbClr val="FFFFFF"/>
                </a:solidFill>
              </a:rPr>
              <a:t>Open Source with Contributions</a:t>
            </a:r>
          </a:p>
        </p:txBody>
      </p:sp>
      <p:sp>
        <p:nvSpPr>
          <p:cNvPr id="7" name="Oval 6"/>
          <p:cNvSpPr/>
          <p:nvPr/>
        </p:nvSpPr>
        <p:spPr bwMode="auto">
          <a:xfrm>
            <a:off x="2160611" y="4911700"/>
            <a:ext cx="597617" cy="582676"/>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2765331" y="1920057"/>
            <a:ext cx="1482230" cy="512935"/>
          </a:xfrm>
          <a:prstGeom prst="rect">
            <a:avLst/>
          </a:prstGeom>
        </p:spPr>
        <p:txBody>
          <a:bodyPr wrap="none">
            <a:spAutoFit/>
          </a:bodyPr>
          <a:lstStyle/>
          <a:p>
            <a:r>
              <a:rPr lang="en-US" sz="2745" dirty="0">
                <a:solidFill>
                  <a:srgbClr val="FFFFFF"/>
                </a:solidFill>
              </a:rPr>
              <a:t>Runtime</a:t>
            </a:r>
          </a:p>
        </p:txBody>
      </p:sp>
      <p:sp>
        <p:nvSpPr>
          <p:cNvPr id="9" name="Oval 8"/>
          <p:cNvSpPr/>
          <p:nvPr/>
        </p:nvSpPr>
        <p:spPr bwMode="auto">
          <a:xfrm>
            <a:off x="2155918" y="3324389"/>
            <a:ext cx="597617" cy="582676"/>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2167714" y="1838540"/>
            <a:ext cx="597617" cy="582676"/>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Content Placeholder 2"/>
          <p:cNvSpPr>
            <a:spLocks noGrp="1"/>
          </p:cNvSpPr>
          <p:nvPr>
            <p:ph type="body" sz="quarter" idx="4294967295"/>
          </p:nvPr>
        </p:nvSpPr>
        <p:spPr>
          <a:xfrm>
            <a:off x="2730116" y="2471746"/>
            <a:ext cx="7534419" cy="506901"/>
          </a:xfrm>
          <a:prstGeom prst="rect">
            <a:avLst/>
          </a:prstGeom>
        </p:spPr>
        <p:txBody>
          <a:bodyPr/>
          <a:lstStyle/>
          <a:p>
            <a:r>
              <a:rPr lang="en-US" sz="2353" dirty="0"/>
              <a:t>Windows, Mac, Linux</a:t>
            </a:r>
          </a:p>
        </p:txBody>
      </p:sp>
      <p:pic>
        <p:nvPicPr>
          <p:cNvPr id="12" name="Picture 6" descr="C:\temp\WinAzure_rgb_Wht_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71" t="15460" r="80628" b="15496"/>
          <a:stretch/>
        </p:blipFill>
        <p:spPr bwMode="auto">
          <a:xfrm>
            <a:off x="2357194" y="1905407"/>
            <a:ext cx="206049" cy="2131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470935" y="2105856"/>
            <a:ext cx="237305" cy="23730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a:grpSpLocks noChangeAspect="1"/>
          </p:cNvGrpSpPr>
          <p:nvPr/>
        </p:nvGrpSpPr>
        <p:grpSpPr bwMode="auto">
          <a:xfrm>
            <a:off x="2268994" y="2089141"/>
            <a:ext cx="193259" cy="230613"/>
            <a:chOff x="3485" y="1766"/>
            <a:chExt cx="745" cy="889"/>
          </a:xfrm>
        </p:grpSpPr>
        <p:sp>
          <p:nvSpPr>
            <p:cNvPr id="15" name="Freeform 14"/>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000000"/>
                </a:solidFill>
              </a:endParaRPr>
            </a:p>
          </p:txBody>
        </p:sp>
        <p:sp>
          <p:nvSpPr>
            <p:cNvPr id="16" name="Freeform 1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000000"/>
                </a:solidFill>
              </a:endParaRPr>
            </a:p>
          </p:txBody>
        </p:sp>
      </p:grpSp>
      <p:sp>
        <p:nvSpPr>
          <p:cNvPr id="17" name="Freeform 110"/>
          <p:cNvSpPr>
            <a:spLocks noEditPoints="1"/>
          </p:cNvSpPr>
          <p:nvPr/>
        </p:nvSpPr>
        <p:spPr bwMode="black">
          <a:xfrm>
            <a:off x="2365624" y="3485947"/>
            <a:ext cx="250446" cy="252622"/>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8" name="Rectangle 17"/>
          <p:cNvSpPr/>
          <p:nvPr/>
        </p:nvSpPr>
        <p:spPr>
          <a:xfrm>
            <a:off x="2193678" y="5031349"/>
            <a:ext cx="594338" cy="362072"/>
          </a:xfrm>
          <a:prstGeom prst="rect">
            <a:avLst/>
          </a:prstGeom>
        </p:spPr>
        <p:txBody>
          <a:bodyPr wrap="none">
            <a:spAutoFit/>
          </a:bodyPr>
          <a:lstStyle/>
          <a:p>
            <a:r>
              <a:rPr lang="en-US" sz="1765" dirty="0">
                <a:solidFill>
                  <a:srgbClr val="FFFFFF"/>
                </a:solidFill>
              </a:rPr>
              <a:t>OSS</a:t>
            </a:r>
          </a:p>
        </p:txBody>
      </p:sp>
    </p:spTree>
    <p:extLst>
      <p:ext uri="{BB962C8B-B14F-4D97-AF65-F5344CB8AC3E}">
        <p14:creationId xmlns:p14="http://schemas.microsoft.com/office/powerpoint/2010/main" val="117377516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sz="3921" dirty="0" smtClean="0"/>
              <a:t>ASP.NET 5</a:t>
            </a:r>
            <a:endParaRPr lang="en-US" dirty="0"/>
          </a:p>
        </p:txBody>
      </p:sp>
    </p:spTree>
    <p:extLst>
      <p:ext uri="{BB962C8B-B14F-4D97-AF65-F5344CB8AC3E}">
        <p14:creationId xmlns:p14="http://schemas.microsoft.com/office/powerpoint/2010/main" val="3009986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1250" y="220663"/>
            <a:ext cx="11080750" cy="900112"/>
          </a:xfrm>
        </p:spPr>
        <p:txBody>
          <a:bodyPr/>
          <a:lstStyle/>
          <a:p>
            <a:r>
              <a:rPr lang="en-US" dirty="0">
                <a:solidFill>
                  <a:srgbClr val="1D4380"/>
                </a:solidFill>
              </a:rPr>
              <a:t>ASP.NET 2015 in a Nutshell</a:t>
            </a:r>
          </a:p>
        </p:txBody>
      </p:sp>
      <p:sp>
        <p:nvSpPr>
          <p:cNvPr id="4" name="Rectangle 3"/>
          <p:cNvSpPr/>
          <p:nvPr/>
        </p:nvSpPr>
        <p:spPr bwMode="auto">
          <a:xfrm>
            <a:off x="6381297" y="4193957"/>
            <a:ext cx="4521548" cy="1835491"/>
          </a:xfrm>
          <a:prstGeom prst="rect">
            <a:avLst/>
          </a:prstGeom>
          <a:solidFill>
            <a:srgbClr val="0072C6"/>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endParaRPr lang="en-US" sz="2745"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190986" y="3665981"/>
            <a:ext cx="5136271" cy="2363466"/>
          </a:xfrm>
          <a:prstGeom prst="rect">
            <a:avLst/>
          </a:prstGeom>
          <a:solidFill>
            <a:srgbClr val="0072C6"/>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r>
              <a:rPr lang="en-US" sz="2745"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55430" y="4185646"/>
            <a:ext cx="5071825" cy="521284"/>
          </a:xfrm>
          <a:prstGeom prst="rect">
            <a:avLst/>
          </a:prstGeom>
          <a:noFill/>
        </p:spPr>
        <p:txBody>
          <a:bodyPr wrap="square" rtlCol="0">
            <a:spAutoFit/>
          </a:bodyPr>
          <a:lstStyle/>
          <a:p>
            <a:pPr algn="ctr" defTabSz="895984"/>
            <a:r>
              <a:rPr lang="en-US" sz="2745"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463056" y="4197092"/>
            <a:ext cx="4337531" cy="521284"/>
          </a:xfrm>
          <a:prstGeom prst="rect">
            <a:avLst/>
          </a:prstGeom>
          <a:noFill/>
        </p:spPr>
        <p:txBody>
          <a:bodyPr wrap="square" rtlCol="0">
            <a:spAutoFit/>
          </a:bodyPr>
          <a:lstStyle/>
          <a:p>
            <a:pPr algn="ctr" defTabSz="895984"/>
            <a:r>
              <a:rPr lang="en-US" sz="2745" b="1" dirty="0">
                <a:solidFill>
                  <a:srgbClr val="FFFFFF"/>
                </a:solidFill>
                <a:latin typeface="Segoe UI Semibold" panose="020B0702040204020203" pitchFamily="34" charset="0"/>
                <a:cs typeface="Segoe UI Semibold" panose="020B0702040204020203" pitchFamily="34" charset="0"/>
              </a:rPr>
              <a:t>.NET </a:t>
            </a:r>
            <a:r>
              <a:rPr lang="en-US" sz="2745" dirty="0">
                <a:solidFill>
                  <a:srgbClr val="FFFFFF"/>
                </a:solidFill>
                <a:latin typeface="Segoe UI Semibold" panose="020B0702040204020203" pitchFamily="34" charset="0"/>
                <a:cs typeface="Segoe UI Semibold" panose="020B0702040204020203" pitchFamily="34" charset="0"/>
              </a:rPr>
              <a:t>Core 5</a:t>
            </a:r>
            <a:r>
              <a:rPr lang="en-US" sz="2745" b="1" dirty="0">
                <a:solidFill>
                  <a:srgbClr val="FFFFFF"/>
                </a:solidFill>
                <a:latin typeface="Segoe UI Semibold" panose="020B0702040204020203" pitchFamily="34" charset="0"/>
                <a:cs typeface="Segoe UI Semibold" panose="020B0702040204020203" pitchFamily="34" charset="0"/>
              </a:rPr>
              <a:t> </a:t>
            </a: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587049" y="5337481"/>
            <a:ext cx="374645" cy="441086"/>
          </a:xfrm>
          <a:prstGeom prst="rect">
            <a:avLst/>
          </a:prstGeom>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5009" y="5333961"/>
            <a:ext cx="500128" cy="491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160498" y="5294607"/>
            <a:ext cx="535310" cy="5436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05204" y="5294607"/>
            <a:ext cx="535310" cy="54366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71156" y="4683842"/>
            <a:ext cx="4722906" cy="572947"/>
          </a:xfrm>
          <a:prstGeom prst="rect">
            <a:avLst/>
          </a:prstGeom>
        </p:spPr>
        <p:txBody>
          <a:bodyPr wrap="square">
            <a:spAutoFit/>
          </a:bodyPr>
          <a:lstStyle/>
          <a:p>
            <a:pPr algn="ctr" defTabSz="895735"/>
            <a:r>
              <a:rPr lang="en-US" sz="1536" i="1" dirty="0">
                <a:solidFill>
                  <a:srgbClr val="FFFFFF"/>
                </a:solidFill>
              </a:rPr>
              <a:t>Full .NET Framework for any scenario and </a:t>
            </a:r>
          </a:p>
          <a:p>
            <a:pPr algn="ctr" defTabSz="895735"/>
            <a:r>
              <a:rPr lang="en-US" sz="1536" i="1" dirty="0">
                <a:solidFill>
                  <a:srgbClr val="FFFFFF"/>
                </a:solidFill>
              </a:rPr>
              <a:t>library support on Windows</a:t>
            </a:r>
          </a:p>
        </p:txBody>
      </p:sp>
      <p:sp>
        <p:nvSpPr>
          <p:cNvPr id="13" name="Rectangle 12"/>
          <p:cNvSpPr/>
          <p:nvPr/>
        </p:nvSpPr>
        <p:spPr>
          <a:xfrm>
            <a:off x="6541798" y="4633636"/>
            <a:ext cx="4192053" cy="572947"/>
          </a:xfrm>
          <a:prstGeom prst="rect">
            <a:avLst/>
          </a:prstGeom>
        </p:spPr>
        <p:txBody>
          <a:bodyPr wrap="square">
            <a:spAutoFit/>
          </a:bodyPr>
          <a:lstStyle/>
          <a:p>
            <a:pPr algn="ctr" defTabSz="895735"/>
            <a:r>
              <a:rPr lang="en-US" sz="1536" i="1" dirty="0">
                <a:solidFill>
                  <a:srgbClr val="FFFFFF"/>
                </a:solidFill>
              </a:rPr>
              <a:t>Modular libraries &amp; runtime optimized for server and cloud workloads</a:t>
            </a:r>
          </a:p>
        </p:txBody>
      </p:sp>
      <p:sp>
        <p:nvSpPr>
          <p:cNvPr id="14" name="Rectangle 13"/>
          <p:cNvSpPr/>
          <p:nvPr/>
        </p:nvSpPr>
        <p:spPr bwMode="auto">
          <a:xfrm>
            <a:off x="1190986" y="3116122"/>
            <a:ext cx="3888755" cy="504671"/>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ASP.NET 4.6  </a:t>
            </a:r>
            <a:r>
              <a:rPr lang="en-US" sz="1922" dirty="0" err="1">
                <a:gradFill>
                  <a:gsLst>
                    <a:gs pos="0">
                      <a:srgbClr val="FFFFFF"/>
                    </a:gs>
                    <a:gs pos="100000">
                      <a:srgbClr val="FFFFFF"/>
                    </a:gs>
                  </a:gsLst>
                  <a:lin ang="5400000" scaled="0"/>
                </a:gradFill>
                <a:ea typeface="Segoe UI" pitchFamily="34" charset="0"/>
                <a:cs typeface="Segoe UI" pitchFamily="34" charset="0"/>
              </a:rPr>
              <a:t>System.Web</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09593" y="2303859"/>
            <a:ext cx="1095612"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5.x</a:t>
            </a:r>
          </a:p>
        </p:txBody>
      </p:sp>
      <p:sp>
        <p:nvSpPr>
          <p:cNvPr id="16" name="Rectangle 15"/>
          <p:cNvSpPr/>
          <p:nvPr/>
        </p:nvSpPr>
        <p:spPr bwMode="auto">
          <a:xfrm>
            <a:off x="5149463" y="2294189"/>
            <a:ext cx="5753381" cy="7576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 Web API 6</a:t>
            </a:r>
          </a:p>
        </p:txBody>
      </p:sp>
      <p:sp>
        <p:nvSpPr>
          <p:cNvPr id="17" name="Rectangle 16"/>
          <p:cNvSpPr/>
          <p:nvPr/>
        </p:nvSpPr>
        <p:spPr bwMode="auto">
          <a:xfrm>
            <a:off x="6381294" y="3665981"/>
            <a:ext cx="2276325" cy="484663"/>
          </a:xfrm>
          <a:prstGeom prst="rect">
            <a:avLst/>
          </a:prstGeom>
          <a:solidFill>
            <a:srgbClr val="0072C6"/>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Core CLR</a:t>
            </a:r>
          </a:p>
        </p:txBody>
      </p:sp>
      <p:sp>
        <p:nvSpPr>
          <p:cNvPr id="18" name="Rectangle 17"/>
          <p:cNvSpPr/>
          <p:nvPr/>
        </p:nvSpPr>
        <p:spPr bwMode="auto">
          <a:xfrm>
            <a:off x="8707027" y="3675404"/>
            <a:ext cx="2195817" cy="475239"/>
          </a:xfrm>
          <a:prstGeom prst="rect">
            <a:avLst/>
          </a:prstGeom>
          <a:solidFill>
            <a:srgbClr val="0072C6"/>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8975138" y="3736339"/>
            <a:ext cx="338662" cy="34394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bwMode="auto">
          <a:xfrm>
            <a:off x="5149463" y="3116122"/>
            <a:ext cx="5753381" cy="495012"/>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21" name="Rectangle 20"/>
          <p:cNvSpPr/>
          <p:nvPr/>
        </p:nvSpPr>
        <p:spPr bwMode="auto">
          <a:xfrm>
            <a:off x="3824746" y="2294893"/>
            <a:ext cx="1254995"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 API 2.2</a:t>
            </a:r>
          </a:p>
        </p:txBody>
      </p:sp>
      <p:sp>
        <p:nvSpPr>
          <p:cNvPr id="22" name="Rectangle 21"/>
          <p:cNvSpPr/>
          <p:nvPr/>
        </p:nvSpPr>
        <p:spPr bwMode="auto">
          <a:xfrm>
            <a:off x="1210907" y="2303859"/>
            <a:ext cx="1279144"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a:t>
            </a:r>
          </a:p>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Forms</a:t>
            </a:r>
          </a:p>
        </p:txBody>
      </p:sp>
      <p:sp>
        <p:nvSpPr>
          <p:cNvPr id="23" name="Rectangle 22"/>
          <p:cNvSpPr/>
          <p:nvPr/>
        </p:nvSpPr>
        <p:spPr bwMode="auto">
          <a:xfrm>
            <a:off x="1222981" y="1308177"/>
            <a:ext cx="3868835" cy="4439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a:t>
            </a:r>
          </a:p>
        </p:txBody>
      </p:sp>
      <p:sp>
        <p:nvSpPr>
          <p:cNvPr id="24" name="Rectangle 23"/>
          <p:cNvSpPr/>
          <p:nvPr/>
        </p:nvSpPr>
        <p:spPr bwMode="auto">
          <a:xfrm>
            <a:off x="1222980" y="1805050"/>
            <a:ext cx="9686574" cy="4325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C#</a:t>
            </a:r>
          </a:p>
        </p:txBody>
      </p:sp>
      <p:sp>
        <p:nvSpPr>
          <p:cNvPr id="25" name="Rectangle 24"/>
          <p:cNvSpPr/>
          <p:nvPr/>
        </p:nvSpPr>
        <p:spPr bwMode="auto">
          <a:xfrm>
            <a:off x="5149463" y="1308177"/>
            <a:ext cx="5753381" cy="443971"/>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 (coming soon)</a:t>
            </a:r>
          </a:p>
        </p:txBody>
      </p:sp>
    </p:spTree>
    <p:extLst>
      <p:ext uri="{BB962C8B-B14F-4D97-AF65-F5344CB8AC3E}">
        <p14:creationId xmlns:p14="http://schemas.microsoft.com/office/powerpoint/2010/main" val="2460176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000" y="0"/>
            <a:ext cx="11079822" cy="1189495"/>
          </a:xfrm>
        </p:spPr>
        <p:txBody>
          <a:bodyPr/>
          <a:lstStyle/>
          <a:p>
            <a:r>
              <a:rPr lang="en-US" dirty="0" smtClean="0"/>
              <a:t>ASP.NET 5 - Compatibility</a:t>
            </a:r>
            <a:endParaRPr lang="en-US" dirty="0"/>
          </a:p>
        </p:txBody>
      </p:sp>
      <p:sp>
        <p:nvSpPr>
          <p:cNvPr id="3" name="Text Placeholder 2"/>
          <p:cNvSpPr>
            <a:spLocks noGrp="1"/>
          </p:cNvSpPr>
          <p:nvPr>
            <p:ph type="body" sz="quarter" idx="10"/>
          </p:nvPr>
        </p:nvSpPr>
        <p:spPr>
          <a:xfrm>
            <a:off x="269239" y="1189495"/>
            <a:ext cx="11653523" cy="5024874"/>
          </a:xfrm>
        </p:spPr>
        <p:txBody>
          <a:bodyPr>
            <a:normAutofit fontScale="85000" lnSpcReduction="20000"/>
          </a:bodyPr>
          <a:lstStyle/>
          <a:p>
            <a:r>
              <a:rPr lang="en-US" dirty="0">
                <a:solidFill>
                  <a:schemeClr val="accent3">
                    <a:lumMod val="40000"/>
                    <a:lumOff val="60000"/>
                  </a:schemeClr>
                </a:solidFill>
              </a:rPr>
              <a:t>Web Forms, MVC 5, Web API 2, Web Pages 3, EF 6</a:t>
            </a:r>
          </a:p>
          <a:p>
            <a:pPr lvl="2"/>
            <a:r>
              <a:rPr lang="en-US" dirty="0" smtClean="0"/>
              <a:t>Fully supported on .NET </a:t>
            </a:r>
            <a:r>
              <a:rPr lang="en-US" dirty="0" smtClean="0"/>
              <a:t>4.6</a:t>
            </a:r>
            <a:br>
              <a:rPr lang="en-US" dirty="0" smtClean="0"/>
            </a:br>
            <a:r>
              <a:rPr lang="en-US" dirty="0" smtClean="0"/>
              <a:t/>
            </a:r>
            <a:br>
              <a:rPr lang="en-US" dirty="0" smtClean="0"/>
            </a:br>
            <a:endParaRPr lang="en-US" dirty="0" smtClean="0"/>
          </a:p>
          <a:p>
            <a:r>
              <a:rPr lang="en-US" dirty="0" smtClean="0">
                <a:solidFill>
                  <a:schemeClr val="accent3">
                    <a:lumMod val="40000"/>
                    <a:lumOff val="60000"/>
                  </a:schemeClr>
                </a:solidFill>
              </a:rPr>
              <a:t>MVC, Web API, EF 7</a:t>
            </a:r>
          </a:p>
          <a:p>
            <a:pPr lvl="2"/>
            <a:r>
              <a:rPr lang="en-US" dirty="0" smtClean="0"/>
              <a:t>Breaking changes:</a:t>
            </a:r>
          </a:p>
          <a:p>
            <a:pPr lvl="3"/>
            <a:r>
              <a:rPr lang="en-US" dirty="0" smtClean="0"/>
              <a:t>New Project System</a:t>
            </a:r>
          </a:p>
          <a:p>
            <a:pPr lvl="3"/>
            <a:r>
              <a:rPr lang="en-US" dirty="0" smtClean="0"/>
              <a:t>New Configuration System</a:t>
            </a:r>
          </a:p>
          <a:p>
            <a:pPr lvl="3"/>
            <a:r>
              <a:rPr lang="en-US" dirty="0" smtClean="0"/>
              <a:t>MVC / Web API / Web Pages merge</a:t>
            </a:r>
          </a:p>
          <a:p>
            <a:pPr lvl="3"/>
            <a:r>
              <a:rPr lang="en-US" dirty="0" smtClean="0"/>
              <a:t>No </a:t>
            </a:r>
            <a:r>
              <a:rPr lang="en-US" dirty="0" err="1" smtClean="0"/>
              <a:t>System.Web</a:t>
            </a:r>
            <a:r>
              <a:rPr lang="en-US" dirty="0" smtClean="0"/>
              <a:t>, new Lightweight </a:t>
            </a:r>
            <a:r>
              <a:rPr lang="en-US" dirty="0" err="1" smtClean="0"/>
              <a:t>HttpContext</a:t>
            </a:r>
            <a:r>
              <a:rPr lang="en-US" dirty="0" smtClean="0"/>
              <a:t> (not </a:t>
            </a:r>
            <a:r>
              <a:rPr lang="en-US" dirty="0" err="1" smtClean="0"/>
              <a:t>System.Net.Http</a:t>
            </a:r>
            <a:r>
              <a:rPr lang="en-US" dirty="0" smtClean="0"/>
              <a:t>)</a:t>
            </a:r>
            <a:br>
              <a:rPr lang="en-US" dirty="0" smtClean="0"/>
            </a:br>
            <a:r>
              <a:rPr lang="en-US" dirty="0" smtClean="0"/>
              <a:t/>
            </a:r>
            <a:br>
              <a:rPr lang="en-US" dirty="0" smtClean="0"/>
            </a:br>
            <a:endParaRPr lang="en-US" dirty="0" smtClean="0"/>
          </a:p>
          <a:p>
            <a:r>
              <a:rPr lang="en-US" dirty="0" smtClean="0">
                <a:solidFill>
                  <a:schemeClr val="accent3">
                    <a:lumMod val="40000"/>
                    <a:lumOff val="60000"/>
                  </a:schemeClr>
                </a:solidFill>
              </a:rPr>
              <a:t>.NET 5 on Core CLR</a:t>
            </a:r>
          </a:p>
          <a:p>
            <a:pPr lvl="2"/>
            <a:r>
              <a:rPr lang="en-US" dirty="0" smtClean="0"/>
              <a:t>Subset of the .NET Full Framework</a:t>
            </a:r>
          </a:p>
          <a:p>
            <a:pPr lvl="3"/>
            <a:r>
              <a:rPr lang="en-US" dirty="0" smtClean="0"/>
              <a:t>Things you depend on might not be available yet</a:t>
            </a:r>
            <a:endParaRPr lang="en-US" dirty="0"/>
          </a:p>
        </p:txBody>
      </p:sp>
    </p:spTree>
    <p:extLst>
      <p:ext uri="{BB962C8B-B14F-4D97-AF65-F5344CB8AC3E}">
        <p14:creationId xmlns:p14="http://schemas.microsoft.com/office/powerpoint/2010/main" val="31181506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 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72858376"/>
              </p:ext>
            </p:extLst>
          </p:nvPr>
        </p:nvGraphicFramePr>
        <p:xfrm>
          <a:off x="184323" y="1848093"/>
          <a:ext cx="11832772" cy="4480434"/>
        </p:xfrm>
        <a:graphic>
          <a:graphicData uri="http://schemas.openxmlformats.org/drawingml/2006/table">
            <a:tbl>
              <a:tblPr firstRow="1" bandRow="1">
                <a:tableStyleId>{793D81CF-94F2-401A-BA57-92F5A7B2D0C5}</a:tableStyleId>
              </a:tblPr>
              <a:tblGrid>
                <a:gridCol w="6396093">
                  <a:extLst>
                    <a:ext uri="{9D8B030D-6E8A-4147-A177-3AD203B41FA5}">
                      <a16:colId xmlns:a16="http://schemas.microsoft.com/office/drawing/2014/main" val="3599316136"/>
                    </a:ext>
                  </a:extLst>
                </a:gridCol>
                <a:gridCol w="2633739">
                  <a:extLst>
                    <a:ext uri="{9D8B030D-6E8A-4147-A177-3AD203B41FA5}">
                      <a16:colId xmlns:a16="http://schemas.microsoft.com/office/drawing/2014/main" val="2974313793"/>
                    </a:ext>
                  </a:extLst>
                </a:gridCol>
                <a:gridCol w="2802940">
                  <a:extLst>
                    <a:ext uri="{9D8B030D-6E8A-4147-A177-3AD203B41FA5}">
                      <a16:colId xmlns:a16="http://schemas.microsoft.com/office/drawing/2014/main" val="587377983"/>
                    </a:ext>
                  </a:extLst>
                </a:gridCol>
              </a:tblGrid>
              <a:tr h="370787">
                <a:tc>
                  <a:txBody>
                    <a:bodyPr/>
                    <a:lstStyle/>
                    <a:p>
                      <a:pPr algn="ctr"/>
                      <a:r>
                        <a:rPr lang="en-US" sz="2000" dirty="0" smtClean="0"/>
                        <a:t>Feature</a:t>
                      </a:r>
                      <a:endParaRPr lang="en-US" sz="2000" dirty="0">
                        <a:solidFill>
                          <a:schemeClr val="bg1"/>
                        </a:solidFill>
                      </a:endParaRPr>
                    </a:p>
                  </a:txBody>
                  <a:tcPr marL="91427" marR="91427" marT="45713" marB="45713"/>
                </a:tc>
                <a:tc>
                  <a:txBody>
                    <a:bodyPr/>
                    <a:lstStyle/>
                    <a:p>
                      <a:pPr algn="ctr"/>
                      <a:r>
                        <a:rPr lang="en-US" sz="2000" dirty="0" smtClean="0"/>
                        <a:t>Running on </a:t>
                      </a:r>
                      <a:r>
                        <a:rPr lang="en-US" sz="2000" dirty="0" smtClean="0"/>
                        <a:t/>
                      </a:r>
                      <a:br>
                        <a:rPr lang="en-US" sz="2000" dirty="0" smtClean="0"/>
                      </a:br>
                      <a:r>
                        <a:rPr lang="en-US" sz="2000" dirty="0" smtClean="0"/>
                        <a:t>.</a:t>
                      </a:r>
                      <a:r>
                        <a:rPr lang="en-US" sz="2000" dirty="0" smtClean="0"/>
                        <a:t>NET 4.6</a:t>
                      </a:r>
                      <a:endParaRPr lang="en-US" sz="2000" dirty="0">
                        <a:solidFill>
                          <a:schemeClr val="bg1"/>
                        </a:solidFill>
                      </a:endParaRPr>
                    </a:p>
                  </a:txBody>
                  <a:tcPr marL="91427" marR="91427" marT="45713" marB="45713"/>
                </a:tc>
                <a:tc>
                  <a:txBody>
                    <a:bodyPr/>
                    <a:lstStyle/>
                    <a:p>
                      <a:pPr algn="ctr"/>
                      <a:r>
                        <a:rPr lang="en-US" sz="2000" dirty="0" smtClean="0"/>
                        <a:t>Running on </a:t>
                      </a:r>
                      <a:r>
                        <a:rPr lang="en-US" sz="2000" dirty="0" smtClean="0"/>
                        <a:t/>
                      </a:r>
                      <a:br>
                        <a:rPr lang="en-US" sz="2000" dirty="0" smtClean="0"/>
                      </a:br>
                      <a:r>
                        <a:rPr lang="en-US" sz="2000" dirty="0" smtClean="0"/>
                        <a:t>.</a:t>
                      </a:r>
                      <a:r>
                        <a:rPr lang="en-US" sz="2000" dirty="0" smtClean="0"/>
                        <a:t>NET Core 5</a:t>
                      </a:r>
                      <a:endParaRPr lang="en-US" sz="2000" dirty="0">
                        <a:solidFill>
                          <a:schemeClr val="bg1"/>
                        </a:solidFill>
                      </a:endParaRPr>
                    </a:p>
                  </a:txBody>
                  <a:tcPr marL="91427" marR="91427" marT="45713" marB="45713"/>
                </a:tc>
                <a:extLst>
                  <a:ext uri="{0D108BD9-81ED-4DB2-BD59-A6C34878D82A}">
                    <a16:rowId xmlns:a16="http://schemas.microsoft.com/office/drawing/2014/main" val="347626473"/>
                  </a:ext>
                </a:extLst>
              </a:tr>
              <a:tr h="3707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25599"/>
                          </a:solidFill>
                        </a:rPr>
                        <a:t>Cloud Ready</a:t>
                      </a: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extLst>
                  <a:ext uri="{0D108BD9-81ED-4DB2-BD59-A6C34878D82A}">
                    <a16:rowId xmlns:a16="http://schemas.microsoft.com/office/drawing/2014/main" val="3222403825"/>
                  </a:ext>
                </a:extLst>
              </a:tr>
              <a:tr h="3707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25599"/>
                          </a:solidFill>
                        </a:rPr>
                        <a:t>Modular</a:t>
                      </a:r>
                      <a:r>
                        <a:rPr lang="en-US" sz="2000" b="1" baseline="0" dirty="0" smtClean="0">
                          <a:solidFill>
                            <a:srgbClr val="025599"/>
                          </a:solidFill>
                        </a:rPr>
                        <a:t> Design</a:t>
                      </a:r>
                      <a:endParaRPr lang="en-US" sz="2000" b="1" dirty="0" smtClean="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extLst>
                  <a:ext uri="{0D108BD9-81ED-4DB2-BD59-A6C34878D82A}">
                    <a16:rowId xmlns:a16="http://schemas.microsoft.com/office/drawing/2014/main" val="3286741875"/>
                  </a:ext>
                </a:extLst>
              </a:tr>
              <a:tr h="370787">
                <a:tc>
                  <a:txBody>
                    <a:bodyPr/>
                    <a:lstStyle/>
                    <a:p>
                      <a:r>
                        <a:rPr lang="en-US" sz="2000" b="1" dirty="0" smtClean="0">
                          <a:solidFill>
                            <a:srgbClr val="025599"/>
                          </a:solidFill>
                        </a:rPr>
                        <a:t>Dependency Injection</a:t>
                      </a:r>
                      <a:endParaRPr lang="en-US" sz="2000" b="1" dirty="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extLst>
                  <a:ext uri="{0D108BD9-81ED-4DB2-BD59-A6C34878D82A}">
                    <a16:rowId xmlns:a16="http://schemas.microsoft.com/office/drawing/2014/main" val="740962605"/>
                  </a:ext>
                </a:extLst>
              </a:tr>
              <a:tr h="370787">
                <a:tc>
                  <a:txBody>
                    <a:bodyPr/>
                    <a:lstStyle/>
                    <a:p>
                      <a:r>
                        <a:rPr lang="en-US" sz="2000" b="1" dirty="0" smtClean="0">
                          <a:solidFill>
                            <a:srgbClr val="025599"/>
                          </a:solidFill>
                        </a:rPr>
                        <a:t>Consistent</a:t>
                      </a:r>
                      <a:r>
                        <a:rPr lang="en-US" sz="2000" b="1" baseline="0" dirty="0" smtClean="0">
                          <a:solidFill>
                            <a:srgbClr val="025599"/>
                          </a:solidFill>
                        </a:rPr>
                        <a:t> Tracing / Debugging</a:t>
                      </a:r>
                      <a:endParaRPr lang="en-US" sz="2000" b="1" dirty="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extLst>
                  <a:ext uri="{0D108BD9-81ED-4DB2-BD59-A6C34878D82A}">
                    <a16:rowId xmlns:a16="http://schemas.microsoft.com/office/drawing/2014/main" val="659755725"/>
                  </a:ext>
                </a:extLst>
              </a:tr>
              <a:tr h="370787">
                <a:tc>
                  <a:txBody>
                    <a:bodyPr/>
                    <a:lstStyle/>
                    <a:p>
                      <a:r>
                        <a:rPr lang="en-US" sz="2000" b="1" dirty="0" smtClean="0">
                          <a:solidFill>
                            <a:srgbClr val="025599"/>
                          </a:solidFill>
                        </a:rPr>
                        <a:t>Faster Development (No</a:t>
                      </a:r>
                      <a:r>
                        <a:rPr lang="en-US" sz="2000" b="1" baseline="0" dirty="0" smtClean="0">
                          <a:solidFill>
                            <a:srgbClr val="025599"/>
                          </a:solidFill>
                        </a:rPr>
                        <a:t> Build Step)</a:t>
                      </a:r>
                      <a:endParaRPr lang="en-US" sz="2000" b="1" dirty="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extLst>
                  <a:ext uri="{0D108BD9-81ED-4DB2-BD59-A6C34878D82A}">
                    <a16:rowId xmlns:a16="http://schemas.microsoft.com/office/drawing/2014/main" val="2143542031"/>
                  </a:ext>
                </a:extLst>
              </a:tr>
              <a:tr h="3707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25599"/>
                          </a:solidFill>
                        </a:rPr>
                        <a:t>Open Source</a:t>
                      </a: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extLst>
                  <a:ext uri="{0D108BD9-81ED-4DB2-BD59-A6C34878D82A}">
                    <a16:rowId xmlns:a16="http://schemas.microsoft.com/office/drawing/2014/main" val="911889485"/>
                  </a:ext>
                </a:extLst>
              </a:tr>
              <a:tr h="3707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25599"/>
                          </a:solidFill>
                        </a:rPr>
                        <a:t>Full Side by Side</a:t>
                      </a:r>
                      <a:r>
                        <a:rPr lang="en-US" sz="2000" b="1" baseline="0" dirty="0" smtClean="0">
                          <a:solidFill>
                            <a:srgbClr val="025599"/>
                          </a:solidFill>
                        </a:rPr>
                        <a:t> </a:t>
                      </a:r>
                      <a:r>
                        <a:rPr lang="en-US" sz="2000" b="1" baseline="0" dirty="0" smtClean="0">
                          <a:solidFill>
                            <a:srgbClr val="025599"/>
                          </a:solidFill>
                        </a:rPr>
                        <a:t/>
                      </a:r>
                      <a:br>
                        <a:rPr lang="en-US" sz="2000" b="1" baseline="0" dirty="0" smtClean="0">
                          <a:solidFill>
                            <a:srgbClr val="025599"/>
                          </a:solidFill>
                        </a:rPr>
                      </a:br>
                      <a:r>
                        <a:rPr lang="en-US" sz="2000" b="1" baseline="0" dirty="0" smtClean="0">
                          <a:solidFill>
                            <a:srgbClr val="025599"/>
                          </a:solidFill>
                        </a:rPr>
                        <a:t>(</a:t>
                      </a:r>
                      <a:r>
                        <a:rPr lang="en-US" sz="2000" b="1" baseline="0" dirty="0" smtClean="0">
                          <a:solidFill>
                            <a:srgbClr val="025599"/>
                          </a:solidFill>
                        </a:rPr>
                        <a:t>framework deployed inside application)</a:t>
                      </a:r>
                      <a:endParaRPr lang="en-US" sz="2000" b="1" dirty="0" smtClean="0">
                        <a:solidFill>
                          <a:srgbClr val="025599"/>
                        </a:solidFill>
                      </a:endParaRPr>
                    </a:p>
                  </a:txBody>
                  <a:tcPr marL="91427" marR="91427" marT="45713" marB="45713"/>
                </a:tc>
                <a:tc>
                  <a:txBody>
                    <a:bodyPr/>
                    <a:lstStyle/>
                    <a:p>
                      <a:endParaRPr lang="en-US" sz="2000" b="1" dirty="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extLst>
                  <a:ext uri="{0D108BD9-81ED-4DB2-BD59-A6C34878D82A}">
                    <a16:rowId xmlns:a16="http://schemas.microsoft.com/office/drawing/2014/main" val="1672099816"/>
                  </a:ext>
                </a:extLst>
              </a:tr>
              <a:tr h="3707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25599"/>
                          </a:solidFill>
                        </a:rPr>
                        <a:t>Fast startup, Low</a:t>
                      </a:r>
                      <a:r>
                        <a:rPr lang="en-US" sz="2000" b="1" baseline="0" dirty="0" smtClean="0">
                          <a:solidFill>
                            <a:srgbClr val="025599"/>
                          </a:solidFill>
                        </a:rPr>
                        <a:t> memory / High throughput </a:t>
                      </a:r>
                      <a:r>
                        <a:rPr lang="en-US" sz="2000" b="1" baseline="0" dirty="0" smtClean="0">
                          <a:solidFill>
                            <a:srgbClr val="025599"/>
                          </a:solidFill>
                        </a:rPr>
                        <a:t/>
                      </a:r>
                      <a:br>
                        <a:rPr lang="en-US" sz="2000" b="1" baseline="0" dirty="0" smtClean="0">
                          <a:solidFill>
                            <a:srgbClr val="025599"/>
                          </a:solidFill>
                        </a:rPr>
                      </a:br>
                      <a:r>
                        <a:rPr lang="en-US" sz="2000" b="1" baseline="0" dirty="0" smtClean="0">
                          <a:solidFill>
                            <a:srgbClr val="025599"/>
                          </a:solidFill>
                        </a:rPr>
                        <a:t>(</a:t>
                      </a:r>
                      <a:r>
                        <a:rPr lang="en-US" sz="2000" b="1" baseline="0" dirty="0" smtClean="0">
                          <a:solidFill>
                            <a:srgbClr val="025599"/>
                          </a:solidFill>
                        </a:rPr>
                        <a:t>best of class)</a:t>
                      </a:r>
                      <a:endParaRPr lang="en-US" sz="2000" b="1" dirty="0" smtClean="0">
                        <a:solidFill>
                          <a:srgbClr val="025599"/>
                        </a:solidFill>
                      </a:endParaRPr>
                    </a:p>
                  </a:txBody>
                  <a:tcPr marL="91427" marR="91427" marT="45713" marB="45713"/>
                </a:tc>
                <a:tc>
                  <a:txBody>
                    <a:bodyPr/>
                    <a:lstStyle/>
                    <a:p>
                      <a:endParaRPr lang="en-US" sz="2000" b="1" dirty="0">
                        <a:solidFill>
                          <a:srgbClr val="025599"/>
                        </a:solidFill>
                      </a:endParaRPr>
                    </a:p>
                  </a:txBody>
                  <a:tcPr marL="91427" marR="91427" marT="45713" marB="45713"/>
                </a:tc>
                <a:tc>
                  <a:txBody>
                    <a:bodyPr/>
                    <a:lstStyle/>
                    <a:p>
                      <a:pPr algn="ctr"/>
                      <a:r>
                        <a:rPr lang="en-US" sz="2000" b="1" dirty="0" smtClean="0">
                          <a:solidFill>
                            <a:srgbClr val="025599"/>
                          </a:solidFill>
                        </a:rPr>
                        <a:t>*</a:t>
                      </a:r>
                      <a:endParaRPr lang="en-US" sz="2000" b="1" dirty="0">
                        <a:solidFill>
                          <a:srgbClr val="025599"/>
                        </a:solidFill>
                      </a:endParaRPr>
                    </a:p>
                  </a:txBody>
                  <a:tcPr marL="91427" marR="91427" marT="45713" marB="45713"/>
                </a:tc>
                <a:extLst>
                  <a:ext uri="{0D108BD9-81ED-4DB2-BD59-A6C34878D82A}">
                    <a16:rowId xmlns:a16="http://schemas.microsoft.com/office/drawing/2014/main" val="3907919631"/>
                  </a:ext>
                </a:extLst>
              </a:tr>
            </a:tbl>
          </a:graphicData>
        </a:graphic>
      </p:graphicFrame>
    </p:spTree>
    <p:extLst>
      <p:ext uri="{BB962C8B-B14F-4D97-AF65-F5344CB8AC3E}">
        <p14:creationId xmlns:p14="http://schemas.microsoft.com/office/powerpoint/2010/main" val="158150346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 </a:t>
            </a:r>
            <a:r>
              <a:rPr lang="en-US" dirty="0" smtClean="0"/>
              <a:t>Schedule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9229321"/>
              </p:ext>
            </p:extLst>
          </p:nvPr>
        </p:nvGraphicFramePr>
        <p:xfrm>
          <a:off x="1741607" y="2337951"/>
          <a:ext cx="8718204" cy="3108946"/>
        </p:xfrm>
        <a:graphic>
          <a:graphicData uri="http://schemas.openxmlformats.org/drawingml/2006/table">
            <a:tbl>
              <a:tblPr firstRow="1" bandRow="1">
                <a:tableStyleId>{793D81CF-94F2-401A-BA57-92F5A7B2D0C5}</a:tableStyleId>
              </a:tblPr>
              <a:tblGrid>
                <a:gridCol w="6175358">
                  <a:extLst>
                    <a:ext uri="{9D8B030D-6E8A-4147-A177-3AD203B41FA5}">
                      <a16:colId xmlns:a16="http://schemas.microsoft.com/office/drawing/2014/main" val="3599316136"/>
                    </a:ext>
                  </a:extLst>
                </a:gridCol>
                <a:gridCol w="2542846">
                  <a:extLst>
                    <a:ext uri="{9D8B030D-6E8A-4147-A177-3AD203B41FA5}">
                      <a16:colId xmlns:a16="http://schemas.microsoft.com/office/drawing/2014/main" val="2974313793"/>
                    </a:ext>
                  </a:extLst>
                </a:gridCol>
              </a:tblGrid>
              <a:tr h="370787">
                <a:tc>
                  <a:txBody>
                    <a:bodyPr/>
                    <a:lstStyle/>
                    <a:p>
                      <a:pPr algn="ctr"/>
                      <a:r>
                        <a:rPr lang="en-US" sz="2800" dirty="0" smtClean="0"/>
                        <a:t>Milestone</a:t>
                      </a:r>
                      <a:endParaRPr lang="en-US" sz="2800" dirty="0">
                        <a:solidFill>
                          <a:schemeClr val="bg1"/>
                        </a:solidFill>
                      </a:endParaRPr>
                    </a:p>
                  </a:txBody>
                  <a:tcPr marL="91427" marR="91427" marT="45713" marB="45713"/>
                </a:tc>
                <a:tc>
                  <a:txBody>
                    <a:bodyPr/>
                    <a:lstStyle/>
                    <a:p>
                      <a:pPr algn="ctr"/>
                      <a:r>
                        <a:rPr lang="en-US" sz="2800" dirty="0" smtClean="0"/>
                        <a:t>Release Week</a:t>
                      </a:r>
                      <a:endParaRPr lang="en-US" sz="2800" dirty="0">
                        <a:solidFill>
                          <a:schemeClr val="bg1"/>
                        </a:solidFill>
                      </a:endParaRPr>
                    </a:p>
                  </a:txBody>
                  <a:tcPr marL="91427" marR="91427" marT="45713" marB="45713"/>
                </a:tc>
                <a:extLst>
                  <a:ext uri="{0D108BD9-81ED-4DB2-BD59-A6C34878D82A}">
                    <a16:rowId xmlns:a16="http://schemas.microsoft.com/office/drawing/2014/main" val="347626473"/>
                  </a:ext>
                </a:extLst>
              </a:tr>
              <a:tr h="370787">
                <a:tc>
                  <a:txBody>
                    <a:bodyPr/>
                    <a:lstStyle/>
                    <a:p>
                      <a:r>
                        <a:rPr lang="en-US" sz="2800">
                          <a:solidFill>
                            <a:srgbClr val="025599"/>
                          </a:solidFill>
                        </a:rPr>
                        <a:t>Beta6</a:t>
                      </a:r>
                    </a:p>
                  </a:txBody>
                  <a:tcPr anchor="ctr"/>
                </a:tc>
                <a:tc>
                  <a:txBody>
                    <a:bodyPr/>
                    <a:lstStyle/>
                    <a:p>
                      <a:r>
                        <a:rPr lang="en-US" sz="2800">
                          <a:solidFill>
                            <a:srgbClr val="025599"/>
                          </a:solidFill>
                        </a:rPr>
                        <a:t>27 Jul 2015</a:t>
                      </a:r>
                    </a:p>
                  </a:txBody>
                  <a:tcPr anchor="ctr"/>
                </a:tc>
                <a:extLst>
                  <a:ext uri="{0D108BD9-81ED-4DB2-BD59-A6C34878D82A}">
                    <a16:rowId xmlns:a16="http://schemas.microsoft.com/office/drawing/2014/main" val="3222403825"/>
                  </a:ext>
                </a:extLst>
              </a:tr>
              <a:tr h="370787">
                <a:tc>
                  <a:txBody>
                    <a:bodyPr/>
                    <a:lstStyle/>
                    <a:p>
                      <a:r>
                        <a:rPr lang="en-US" sz="2800" dirty="0">
                          <a:solidFill>
                            <a:srgbClr val="025599"/>
                          </a:solidFill>
                        </a:rPr>
                        <a:t>Beta7</a:t>
                      </a:r>
                    </a:p>
                  </a:txBody>
                  <a:tcPr anchor="ctr"/>
                </a:tc>
                <a:tc>
                  <a:txBody>
                    <a:bodyPr/>
                    <a:lstStyle/>
                    <a:p>
                      <a:r>
                        <a:rPr lang="en-US" sz="2800">
                          <a:solidFill>
                            <a:srgbClr val="025599"/>
                          </a:solidFill>
                        </a:rPr>
                        <a:t>2 Sep 2015</a:t>
                      </a:r>
                    </a:p>
                  </a:txBody>
                  <a:tcPr anchor="ctr"/>
                </a:tc>
                <a:extLst>
                  <a:ext uri="{0D108BD9-81ED-4DB2-BD59-A6C34878D82A}">
                    <a16:rowId xmlns:a16="http://schemas.microsoft.com/office/drawing/2014/main" val="3286741875"/>
                  </a:ext>
                </a:extLst>
              </a:tr>
              <a:tr h="370787">
                <a:tc>
                  <a:txBody>
                    <a:bodyPr/>
                    <a:lstStyle/>
                    <a:p>
                      <a:r>
                        <a:rPr lang="en-US" sz="2800" dirty="0">
                          <a:solidFill>
                            <a:srgbClr val="025599"/>
                          </a:solidFill>
                        </a:rPr>
                        <a:t>Beta8</a:t>
                      </a:r>
                    </a:p>
                  </a:txBody>
                  <a:tcPr anchor="ctr"/>
                </a:tc>
                <a:tc>
                  <a:txBody>
                    <a:bodyPr/>
                    <a:lstStyle/>
                    <a:p>
                      <a:r>
                        <a:rPr lang="en-US" sz="2800">
                          <a:solidFill>
                            <a:srgbClr val="025599"/>
                          </a:solidFill>
                        </a:rPr>
                        <a:t>12 Oct 2015</a:t>
                      </a:r>
                    </a:p>
                  </a:txBody>
                  <a:tcPr anchor="ctr"/>
                </a:tc>
                <a:extLst>
                  <a:ext uri="{0D108BD9-81ED-4DB2-BD59-A6C34878D82A}">
                    <a16:rowId xmlns:a16="http://schemas.microsoft.com/office/drawing/2014/main" val="740962605"/>
                  </a:ext>
                </a:extLst>
              </a:tr>
              <a:tr h="370787">
                <a:tc>
                  <a:txBody>
                    <a:bodyPr/>
                    <a:lstStyle/>
                    <a:p>
                      <a:r>
                        <a:rPr lang="en-US" sz="2800">
                          <a:solidFill>
                            <a:srgbClr val="025599"/>
                          </a:solidFill>
                        </a:rPr>
                        <a:t>RC1</a:t>
                      </a:r>
                    </a:p>
                  </a:txBody>
                  <a:tcPr anchor="ctr"/>
                </a:tc>
                <a:tc>
                  <a:txBody>
                    <a:bodyPr/>
                    <a:lstStyle/>
                    <a:p>
                      <a:r>
                        <a:rPr lang="en-US" sz="2800">
                          <a:solidFill>
                            <a:srgbClr val="025599"/>
                          </a:solidFill>
                        </a:rPr>
                        <a:t>Nov 2015</a:t>
                      </a:r>
                    </a:p>
                  </a:txBody>
                  <a:tcPr anchor="ctr"/>
                </a:tc>
                <a:extLst>
                  <a:ext uri="{0D108BD9-81ED-4DB2-BD59-A6C34878D82A}">
                    <a16:rowId xmlns:a16="http://schemas.microsoft.com/office/drawing/2014/main" val="659755725"/>
                  </a:ext>
                </a:extLst>
              </a:tr>
              <a:tr h="370787">
                <a:tc>
                  <a:txBody>
                    <a:bodyPr/>
                    <a:lstStyle/>
                    <a:p>
                      <a:r>
                        <a:rPr lang="en-US" sz="2800">
                          <a:solidFill>
                            <a:srgbClr val="025599"/>
                          </a:solidFill>
                        </a:rPr>
                        <a:t>1.0.0</a:t>
                      </a:r>
                    </a:p>
                  </a:txBody>
                  <a:tcPr anchor="ctr"/>
                </a:tc>
                <a:tc>
                  <a:txBody>
                    <a:bodyPr/>
                    <a:lstStyle/>
                    <a:p>
                      <a:r>
                        <a:rPr lang="en-US" sz="2800" dirty="0">
                          <a:solidFill>
                            <a:srgbClr val="025599"/>
                          </a:solidFill>
                        </a:rPr>
                        <a:t>Q1</a:t>
                      </a:r>
                      <a:r>
                        <a:rPr lang="en-US" sz="2800" baseline="30000" dirty="0">
                          <a:solidFill>
                            <a:srgbClr val="025599"/>
                          </a:solidFill>
                        </a:rPr>
                        <a:t>*</a:t>
                      </a:r>
                      <a:r>
                        <a:rPr lang="en-US" sz="2800" dirty="0">
                          <a:solidFill>
                            <a:srgbClr val="025599"/>
                          </a:solidFill>
                        </a:rPr>
                        <a:t> 2016</a:t>
                      </a:r>
                    </a:p>
                  </a:txBody>
                  <a:tcPr anchor="ctr"/>
                </a:tc>
                <a:extLst>
                  <a:ext uri="{0D108BD9-81ED-4DB2-BD59-A6C34878D82A}">
                    <a16:rowId xmlns:a16="http://schemas.microsoft.com/office/drawing/2014/main" val="2143542031"/>
                  </a:ext>
                </a:extLst>
              </a:tr>
            </a:tbl>
          </a:graphicData>
        </a:graphic>
      </p:graphicFrame>
      <p:sp>
        <p:nvSpPr>
          <p:cNvPr id="3" name="TextBox 2"/>
          <p:cNvSpPr txBox="1"/>
          <p:nvPr/>
        </p:nvSpPr>
        <p:spPr>
          <a:xfrm>
            <a:off x="1741607" y="6042789"/>
            <a:ext cx="6849889" cy="461665"/>
          </a:xfrm>
          <a:prstGeom prst="rect">
            <a:avLst/>
          </a:prstGeom>
          <a:noFill/>
        </p:spPr>
        <p:txBody>
          <a:bodyPr wrap="none" rtlCol="0">
            <a:spAutoFit/>
          </a:bodyPr>
          <a:lstStyle/>
          <a:p>
            <a:r>
              <a:rPr lang="en-US" sz="2400" dirty="0">
                <a:hlinkClick r:id="rId2"/>
              </a:rPr>
              <a:t>https://</a:t>
            </a:r>
            <a:r>
              <a:rPr lang="en-US" sz="2400" dirty="0" smtClean="0">
                <a:hlinkClick r:id="rId2"/>
              </a:rPr>
              <a:t>github.com/aspnet/Home/wiki/Roadmap</a:t>
            </a:r>
            <a:r>
              <a:rPr lang="en-US" sz="2400" dirty="0" smtClean="0"/>
              <a:t> </a:t>
            </a:r>
            <a:endParaRPr lang="en-US" sz="2400" dirty="0"/>
          </a:p>
        </p:txBody>
      </p:sp>
    </p:spTree>
    <p:extLst>
      <p:ext uri="{BB962C8B-B14F-4D97-AF65-F5344CB8AC3E}">
        <p14:creationId xmlns:p14="http://schemas.microsoft.com/office/powerpoint/2010/main" val="289036729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6</a:t>
            </a:r>
            <a:endParaRPr lang="en-US" dirty="0"/>
          </a:p>
        </p:txBody>
      </p:sp>
    </p:spTree>
    <p:extLst>
      <p:ext uri="{BB962C8B-B14F-4D97-AF65-F5344CB8AC3E}">
        <p14:creationId xmlns:p14="http://schemas.microsoft.com/office/powerpoint/2010/main" val="1287538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world today – similar, but different</a:t>
            </a:r>
            <a:endParaRPr lang="en-US" dirty="0"/>
          </a:p>
        </p:txBody>
      </p:sp>
      <p:sp>
        <p:nvSpPr>
          <p:cNvPr id="3" name="Rectangle 2"/>
          <p:cNvSpPr/>
          <p:nvPr/>
        </p:nvSpPr>
        <p:spPr bwMode="auto">
          <a:xfrm>
            <a:off x="4572094" y="1725812"/>
            <a:ext cx="2330679" cy="4302792"/>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MVC</a:t>
            </a:r>
          </a:p>
        </p:txBody>
      </p:sp>
      <p:sp>
        <p:nvSpPr>
          <p:cNvPr id="4" name="Rectangle 3"/>
          <p:cNvSpPr/>
          <p:nvPr/>
        </p:nvSpPr>
        <p:spPr bwMode="auto">
          <a:xfrm>
            <a:off x="7082057" y="1725812"/>
            <a:ext cx="2330679" cy="4302792"/>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Web API</a:t>
            </a:r>
          </a:p>
        </p:txBody>
      </p:sp>
      <p:sp>
        <p:nvSpPr>
          <p:cNvPr id="5" name="Rectangle 4"/>
          <p:cNvSpPr/>
          <p:nvPr/>
        </p:nvSpPr>
        <p:spPr bwMode="auto">
          <a:xfrm>
            <a:off x="2062132" y="1725812"/>
            <a:ext cx="2330679" cy="4302792"/>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Web Pages</a:t>
            </a:r>
          </a:p>
        </p:txBody>
      </p:sp>
      <p:sp>
        <p:nvSpPr>
          <p:cNvPr id="6" name="Rectangle 5"/>
          <p:cNvSpPr/>
          <p:nvPr/>
        </p:nvSpPr>
        <p:spPr bwMode="auto">
          <a:xfrm>
            <a:off x="2241415" y="2263661"/>
            <a:ext cx="4482075"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Razor</a:t>
            </a:r>
          </a:p>
        </p:txBody>
      </p:sp>
      <p:sp>
        <p:nvSpPr>
          <p:cNvPr id="7" name="Rectangle 6"/>
          <p:cNvSpPr/>
          <p:nvPr/>
        </p:nvSpPr>
        <p:spPr bwMode="auto">
          <a:xfrm>
            <a:off x="2245072" y="2799978"/>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HTML Helpers</a:t>
            </a:r>
          </a:p>
        </p:txBody>
      </p:sp>
      <p:sp>
        <p:nvSpPr>
          <p:cNvPr id="8" name="Rectangle 7"/>
          <p:cNvSpPr/>
          <p:nvPr/>
        </p:nvSpPr>
        <p:spPr bwMode="auto">
          <a:xfrm>
            <a:off x="4755034" y="2799978"/>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HTML Helpers</a:t>
            </a:r>
          </a:p>
        </p:txBody>
      </p:sp>
      <p:sp>
        <p:nvSpPr>
          <p:cNvPr id="9" name="Rectangle 8"/>
          <p:cNvSpPr/>
          <p:nvPr/>
        </p:nvSpPr>
        <p:spPr bwMode="auto">
          <a:xfrm>
            <a:off x="4753205" y="3336296"/>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Controllers</a:t>
            </a:r>
          </a:p>
        </p:txBody>
      </p:sp>
      <p:sp>
        <p:nvSpPr>
          <p:cNvPr id="10" name="Rectangle 9"/>
          <p:cNvSpPr/>
          <p:nvPr/>
        </p:nvSpPr>
        <p:spPr bwMode="auto">
          <a:xfrm>
            <a:off x="7263168" y="3334982"/>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Controllers</a:t>
            </a:r>
          </a:p>
        </p:txBody>
      </p:sp>
      <p:sp>
        <p:nvSpPr>
          <p:cNvPr id="11" name="Rectangle 10"/>
          <p:cNvSpPr/>
          <p:nvPr/>
        </p:nvSpPr>
        <p:spPr bwMode="auto">
          <a:xfrm>
            <a:off x="4753205" y="3871300"/>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Actions</a:t>
            </a:r>
          </a:p>
        </p:txBody>
      </p:sp>
      <p:sp>
        <p:nvSpPr>
          <p:cNvPr id="12" name="Rectangle 11"/>
          <p:cNvSpPr/>
          <p:nvPr/>
        </p:nvSpPr>
        <p:spPr bwMode="auto">
          <a:xfrm>
            <a:off x="7263168" y="3869987"/>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Actions</a:t>
            </a:r>
          </a:p>
        </p:txBody>
      </p:sp>
      <p:sp>
        <p:nvSpPr>
          <p:cNvPr id="13" name="Rectangle 12"/>
          <p:cNvSpPr/>
          <p:nvPr/>
        </p:nvSpPr>
        <p:spPr bwMode="auto">
          <a:xfrm>
            <a:off x="4753205" y="4409149"/>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Filters</a:t>
            </a:r>
          </a:p>
        </p:txBody>
      </p:sp>
      <p:sp>
        <p:nvSpPr>
          <p:cNvPr id="14" name="Rectangle 13"/>
          <p:cNvSpPr/>
          <p:nvPr/>
        </p:nvSpPr>
        <p:spPr bwMode="auto">
          <a:xfrm>
            <a:off x="7263168" y="4407836"/>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Filters</a:t>
            </a:r>
          </a:p>
        </p:txBody>
      </p:sp>
      <p:sp>
        <p:nvSpPr>
          <p:cNvPr id="15" name="Rectangle 14"/>
          <p:cNvSpPr/>
          <p:nvPr/>
        </p:nvSpPr>
        <p:spPr bwMode="auto">
          <a:xfrm>
            <a:off x="4753205" y="4944153"/>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Model binding</a:t>
            </a:r>
          </a:p>
        </p:txBody>
      </p:sp>
      <p:sp>
        <p:nvSpPr>
          <p:cNvPr id="16" name="Rectangle 15"/>
          <p:cNvSpPr/>
          <p:nvPr/>
        </p:nvSpPr>
        <p:spPr bwMode="auto">
          <a:xfrm>
            <a:off x="7263168" y="4942840"/>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Model binding</a:t>
            </a:r>
          </a:p>
        </p:txBody>
      </p:sp>
      <p:sp>
        <p:nvSpPr>
          <p:cNvPr id="17" name="Rectangle 16"/>
          <p:cNvSpPr/>
          <p:nvPr/>
        </p:nvSpPr>
        <p:spPr bwMode="auto">
          <a:xfrm>
            <a:off x="4753205" y="5477844"/>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DI</a:t>
            </a:r>
          </a:p>
        </p:txBody>
      </p:sp>
      <p:sp>
        <p:nvSpPr>
          <p:cNvPr id="18" name="Rectangle 17"/>
          <p:cNvSpPr/>
          <p:nvPr/>
        </p:nvSpPr>
        <p:spPr bwMode="auto">
          <a:xfrm>
            <a:off x="7263168" y="5476530"/>
            <a:ext cx="1968457" cy="448208"/>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solidFill>
                  <a:schemeClr val="tx1">
                    <a:lumMod val="50000"/>
                  </a:schemeClr>
                </a:solidFill>
              </a:rPr>
              <a:t>DI</a:t>
            </a:r>
          </a:p>
        </p:txBody>
      </p:sp>
    </p:spTree>
    <p:extLst>
      <p:ext uri="{BB962C8B-B14F-4D97-AF65-F5344CB8AC3E}">
        <p14:creationId xmlns:p14="http://schemas.microsoft.com/office/powerpoint/2010/main" val="12769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19834" y="2009661"/>
            <a:ext cx="11877629" cy="2806055"/>
          </a:xfrm>
          <a:prstGeom prst="rect">
            <a:avLst/>
          </a:prstGeom>
        </p:spPr>
        <p:txBody>
          <a:bodyPr wrap="square">
            <a:spAutoFit/>
          </a:bodyPr>
          <a:lstStyle/>
          <a:p>
            <a:pPr algn="ctr"/>
            <a:r>
              <a:rPr lang="en-US" sz="5882" dirty="0">
                <a:solidFill>
                  <a:schemeClr val="bg1"/>
                </a:solidFill>
                <a:latin typeface="+mj-lt"/>
              </a:rPr>
              <a:t>MVC + Web API + Web Pages =</a:t>
            </a:r>
            <a:br>
              <a:rPr lang="en-US" sz="5882" dirty="0">
                <a:solidFill>
                  <a:schemeClr val="bg1"/>
                </a:solidFill>
                <a:latin typeface="+mj-lt"/>
              </a:rPr>
            </a:br>
            <a:r>
              <a:rPr lang="en-US" sz="5882" dirty="0">
                <a:solidFill>
                  <a:schemeClr val="bg1"/>
                </a:solidFill>
                <a:latin typeface="+mj-lt"/>
              </a:rPr>
              <a:t> </a:t>
            </a:r>
            <a:br>
              <a:rPr lang="en-US" sz="5882" dirty="0">
                <a:solidFill>
                  <a:schemeClr val="bg1"/>
                </a:solidFill>
                <a:latin typeface="+mj-lt"/>
              </a:rPr>
            </a:br>
            <a:r>
              <a:rPr lang="en-US" sz="5882" dirty="0">
                <a:solidFill>
                  <a:schemeClr val="bg1"/>
                </a:solidFill>
                <a:latin typeface="+mj-lt"/>
              </a:rPr>
              <a:t>ASP.NET MVC 6</a:t>
            </a:r>
          </a:p>
        </p:txBody>
      </p:sp>
    </p:spTree>
    <p:extLst>
      <p:ext uri="{BB962C8B-B14F-4D97-AF65-F5344CB8AC3E}">
        <p14:creationId xmlns:p14="http://schemas.microsoft.com/office/powerpoint/2010/main" val="91984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6: </a:t>
            </a:r>
            <a:r>
              <a:rPr lang="en-US" dirty="0" smtClean="0"/>
              <a:t>MVC</a:t>
            </a:r>
            <a:r>
              <a:rPr lang="en-US" dirty="0"/>
              <a:t>, Web API, Web Pages</a:t>
            </a:r>
          </a:p>
        </p:txBody>
      </p:sp>
      <p:sp>
        <p:nvSpPr>
          <p:cNvPr id="3" name="Text Placeholder 2"/>
          <p:cNvSpPr>
            <a:spLocks noGrp="1"/>
          </p:cNvSpPr>
          <p:nvPr>
            <p:ph type="body" sz="quarter" idx="11"/>
          </p:nvPr>
        </p:nvSpPr>
        <p:spPr>
          <a:xfrm>
            <a:off x="560798" y="1742059"/>
            <a:ext cx="11655840" cy="4706930"/>
          </a:xfrm>
        </p:spPr>
        <p:txBody>
          <a:bodyPr/>
          <a:lstStyle/>
          <a:p>
            <a:r>
              <a:rPr lang="en-US" dirty="0" smtClean="0"/>
              <a:t>One set of concepts – remove duplication</a:t>
            </a:r>
          </a:p>
          <a:p>
            <a:r>
              <a:rPr lang="en-US" dirty="0" smtClean="0"/>
              <a:t>Web UI and Web APIs</a:t>
            </a:r>
          </a:p>
          <a:p>
            <a:r>
              <a:rPr lang="en-US" dirty="0" smtClean="0"/>
              <a:t>Smooth transition from Web Pages to MVC (future)</a:t>
            </a:r>
          </a:p>
          <a:p>
            <a:r>
              <a:rPr lang="en-US" dirty="0" smtClean="0"/>
              <a:t>Built DI first</a:t>
            </a:r>
          </a:p>
          <a:p>
            <a:r>
              <a:rPr lang="en-US" dirty="0"/>
              <a:t>Built on ASP.NET 5</a:t>
            </a:r>
          </a:p>
          <a:p>
            <a:r>
              <a:rPr lang="en-US" dirty="0" smtClean="0"/>
              <a:t>Runs on IIS or self-hosted</a:t>
            </a:r>
          </a:p>
          <a:p>
            <a:r>
              <a:rPr lang="en-US" dirty="0" smtClean="0"/>
              <a:t>Supports .NET Core</a:t>
            </a:r>
          </a:p>
        </p:txBody>
      </p:sp>
    </p:spTree>
    <p:extLst>
      <p:ext uri="{BB962C8B-B14F-4D97-AF65-F5344CB8AC3E}">
        <p14:creationId xmlns:p14="http://schemas.microsoft.com/office/powerpoint/2010/main" val="353232125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560798" y="2012463"/>
            <a:ext cx="11444935" cy="4215579"/>
          </a:xfrm>
        </p:spPr>
        <p:txBody>
          <a:bodyPr>
            <a:normAutofit/>
          </a:bodyPr>
          <a:lstStyle/>
          <a:p>
            <a:pPr marL="742950" indent="-742950">
              <a:lnSpc>
                <a:spcPct val="100000"/>
              </a:lnSpc>
              <a:buAutoNum type="arabicParenR"/>
            </a:pPr>
            <a:r>
              <a:rPr lang="en-US" sz="5400" dirty="0" smtClean="0">
                <a:latin typeface="+mj-lt"/>
              </a:rPr>
              <a:t>.NET Core Overview</a:t>
            </a:r>
          </a:p>
          <a:p>
            <a:pPr marL="742950" indent="-742950">
              <a:lnSpc>
                <a:spcPct val="100000"/>
              </a:lnSpc>
              <a:buAutoNum type="arabicParenR"/>
            </a:pPr>
            <a:r>
              <a:rPr lang="en-US" sz="5400" dirty="0" smtClean="0">
                <a:latin typeface="+mj-lt"/>
              </a:rPr>
              <a:t>Intro to ASP.NET 5</a:t>
            </a:r>
          </a:p>
          <a:p>
            <a:pPr marL="742950" indent="-742950">
              <a:lnSpc>
                <a:spcPct val="100000"/>
              </a:lnSpc>
              <a:buAutoNum type="arabicParenR"/>
            </a:pPr>
            <a:r>
              <a:rPr lang="en-US" sz="5400" dirty="0" smtClean="0">
                <a:latin typeface="+mj-lt"/>
              </a:rPr>
              <a:t>ASP.NET MVC 6</a:t>
            </a:r>
          </a:p>
          <a:p>
            <a:pPr marL="742950" indent="-742950">
              <a:lnSpc>
                <a:spcPct val="100000"/>
              </a:lnSpc>
              <a:buAutoNum type="arabicParenR"/>
            </a:pPr>
            <a:r>
              <a:rPr lang="en-US" sz="5400" dirty="0" smtClean="0">
                <a:latin typeface="+mj-lt"/>
              </a:rPr>
              <a:t>Resources</a:t>
            </a:r>
          </a:p>
        </p:txBody>
      </p:sp>
    </p:spTree>
    <p:extLst>
      <p:ext uri="{BB962C8B-B14F-4D97-AF65-F5344CB8AC3E}">
        <p14:creationId xmlns:p14="http://schemas.microsoft.com/office/powerpoint/2010/main" val="42557677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60798" y="2113380"/>
            <a:ext cx="11653523" cy="1387941"/>
          </a:xfrm>
        </p:spPr>
        <p:txBody>
          <a:bodyPr/>
          <a:lstStyle/>
          <a:p>
            <a:pPr marL="0" indent="0">
              <a:buNone/>
            </a:pPr>
            <a:r>
              <a:rPr lang="en-US" dirty="0" smtClean="0"/>
              <a:t>File / New experience</a:t>
            </a:r>
          </a:p>
          <a:p>
            <a:pPr marL="0" indent="0">
              <a:buNone/>
            </a:pPr>
            <a:r>
              <a:rPr lang="en-US" dirty="0" smtClean="0"/>
              <a:t>Model / View / Controller code and interactions</a:t>
            </a:r>
            <a:endParaRPr lang="en-US" dirty="0"/>
          </a:p>
        </p:txBody>
      </p:sp>
      <p:sp>
        <p:nvSpPr>
          <p:cNvPr id="3" name="Title 2"/>
          <p:cNvSpPr>
            <a:spLocks noGrp="1"/>
          </p:cNvSpPr>
          <p:nvPr>
            <p:ph type="title"/>
          </p:nvPr>
        </p:nvSpPr>
        <p:spPr/>
        <p:txBody>
          <a:bodyPr/>
          <a:lstStyle/>
          <a:p>
            <a:r>
              <a:rPr lang="en-US" dirty="0" smtClean="0"/>
              <a:t>What’s stayed the same</a:t>
            </a:r>
            <a:endParaRPr lang="en-US" dirty="0"/>
          </a:p>
        </p:txBody>
      </p:sp>
    </p:spTree>
    <p:extLst>
      <p:ext uri="{BB962C8B-B14F-4D97-AF65-F5344CB8AC3E}">
        <p14:creationId xmlns:p14="http://schemas.microsoft.com/office/powerpoint/2010/main" val="2815860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60798" y="1742059"/>
            <a:ext cx="11653523" cy="4706930"/>
          </a:xfrm>
        </p:spPr>
        <p:txBody>
          <a:bodyPr/>
          <a:lstStyle/>
          <a:p>
            <a:pPr marL="0" indent="0" fontAlgn="ctr">
              <a:buNone/>
            </a:pPr>
            <a:r>
              <a:rPr lang="en-US" dirty="0"/>
              <a:t>Controller </a:t>
            </a:r>
            <a:r>
              <a:rPr lang="en-US" dirty="0" smtClean="0"/>
              <a:t>invocation (e.g. POCO Controllers)</a:t>
            </a:r>
            <a:endParaRPr lang="en-US" dirty="0"/>
          </a:p>
          <a:p>
            <a:pPr marL="0" indent="0" fontAlgn="ctr">
              <a:buNone/>
            </a:pPr>
            <a:r>
              <a:rPr lang="en-US" dirty="0"/>
              <a:t>Katana to ASP.NET 5 middleware</a:t>
            </a:r>
          </a:p>
          <a:p>
            <a:pPr marL="0" indent="0" fontAlgn="ctr">
              <a:buNone/>
            </a:pPr>
            <a:r>
              <a:rPr lang="en-US" dirty="0" smtClean="0"/>
              <a:t>DI</a:t>
            </a:r>
            <a:endParaRPr lang="en-US" dirty="0"/>
          </a:p>
          <a:p>
            <a:pPr marL="0" indent="0" fontAlgn="ctr">
              <a:buNone/>
            </a:pPr>
            <a:r>
              <a:rPr lang="en-US" dirty="0" smtClean="0"/>
              <a:t>Views</a:t>
            </a:r>
          </a:p>
          <a:p>
            <a:pPr marL="0" indent="0" fontAlgn="ctr">
              <a:buNone/>
            </a:pPr>
            <a:r>
              <a:rPr lang="en-US" dirty="0" err="1" smtClean="0"/>
              <a:t>Config</a:t>
            </a:r>
            <a:endParaRPr lang="en-US" dirty="0" smtClean="0"/>
          </a:p>
          <a:p>
            <a:pPr marL="0" indent="0" fontAlgn="ctr">
              <a:buNone/>
            </a:pPr>
            <a:r>
              <a:rPr lang="en-US" dirty="0" smtClean="0"/>
              <a:t>Namespace</a:t>
            </a:r>
          </a:p>
          <a:p>
            <a:pPr marL="0" indent="0" fontAlgn="ctr">
              <a:buNone/>
            </a:pPr>
            <a:r>
              <a:rPr lang="en-US" dirty="0" err="1" smtClean="0"/>
              <a:t>System.Web</a:t>
            </a:r>
            <a:endParaRPr lang="en-US" dirty="0"/>
          </a:p>
        </p:txBody>
      </p:sp>
      <p:sp>
        <p:nvSpPr>
          <p:cNvPr id="3" name="Title 2"/>
          <p:cNvSpPr>
            <a:spLocks noGrp="1"/>
          </p:cNvSpPr>
          <p:nvPr>
            <p:ph type="title"/>
          </p:nvPr>
        </p:nvSpPr>
        <p:spPr/>
        <p:txBody>
          <a:bodyPr/>
          <a:lstStyle/>
          <a:p>
            <a:r>
              <a:rPr lang="en-US" dirty="0" smtClean="0"/>
              <a:t>What’s changed</a:t>
            </a:r>
            <a:endParaRPr lang="en-US" dirty="0"/>
          </a:p>
        </p:txBody>
      </p:sp>
    </p:spTree>
    <p:extLst>
      <p:ext uri="{BB962C8B-B14F-4D97-AF65-F5344CB8AC3E}">
        <p14:creationId xmlns:p14="http://schemas.microsoft.com/office/powerpoint/2010/main" val="1801462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 with ASP.NET MVC 6</a:t>
            </a:r>
            <a:endParaRPr lang="en-US" dirty="0"/>
          </a:p>
        </p:txBody>
      </p:sp>
      <p:sp>
        <p:nvSpPr>
          <p:cNvPr id="2" name="Content Placeholder 1"/>
          <p:cNvSpPr>
            <a:spLocks noGrp="1"/>
          </p:cNvSpPr>
          <p:nvPr>
            <p:ph type="body" sz="quarter" idx="11"/>
          </p:nvPr>
        </p:nvSpPr>
        <p:spPr>
          <a:xfrm>
            <a:off x="560798" y="1742059"/>
            <a:ext cx="11655840" cy="4706930"/>
          </a:xfrm>
        </p:spPr>
        <p:txBody>
          <a:bodyPr/>
          <a:lstStyle/>
          <a:p>
            <a:r>
              <a:rPr lang="en-US" dirty="0" smtClean="0"/>
              <a:t>Add the MVC package: </a:t>
            </a:r>
            <a:r>
              <a:rPr lang="en-US" dirty="0" err="1" smtClean="0"/>
              <a:t>Microsoft.AspNet.Mvc</a:t>
            </a:r>
            <a:endParaRPr lang="en-US" dirty="0" smtClean="0"/>
          </a:p>
          <a:p>
            <a:r>
              <a:rPr lang="en-US" dirty="0" smtClean="0"/>
              <a:t>Add the MVC services</a:t>
            </a:r>
          </a:p>
          <a:p>
            <a:r>
              <a:rPr lang="en-US" dirty="0" smtClean="0"/>
              <a:t>Configure MVC options</a:t>
            </a:r>
          </a:p>
          <a:p>
            <a:r>
              <a:rPr lang="en-US" dirty="0" smtClean="0"/>
              <a:t>Setup your MVC routes</a:t>
            </a:r>
          </a:p>
          <a:p>
            <a:endParaRPr lang="en-US" dirty="0" smtClean="0"/>
          </a:p>
          <a:p>
            <a:r>
              <a:rPr lang="en-US" i="1" dirty="0" smtClean="0"/>
              <a:t>Or</a:t>
            </a:r>
            <a:r>
              <a:rPr lang="en-US" dirty="0" smtClean="0"/>
              <a:t> just create a new ASP.NET 5 Starter Web App</a:t>
            </a:r>
          </a:p>
          <a:p>
            <a:r>
              <a:rPr lang="en-US" dirty="0" smtClean="0"/>
              <a:t>Samples and source at </a:t>
            </a:r>
            <a:r>
              <a:rPr lang="en-US" dirty="0" smtClean="0">
                <a:hlinkClick r:id="rId3"/>
              </a:rPr>
              <a:t>https://github.com/aspnet/mvc</a:t>
            </a:r>
            <a:r>
              <a:rPr lang="en-US" dirty="0" smtClean="0"/>
              <a:t> </a:t>
            </a:r>
          </a:p>
        </p:txBody>
      </p:sp>
    </p:spTree>
    <p:extLst>
      <p:ext uri="{BB962C8B-B14F-4D97-AF65-F5344CB8AC3E}">
        <p14:creationId xmlns:p14="http://schemas.microsoft.com/office/powerpoint/2010/main" val="386831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274340"/>
            <a:ext cx="11079822" cy="915154"/>
          </a:xfrm>
        </p:spPr>
        <p:txBody>
          <a:bodyPr/>
          <a:lstStyle/>
          <a:p>
            <a:r>
              <a:rPr lang="en-US" dirty="0" smtClean="0"/>
              <a:t>Routing</a:t>
            </a:r>
            <a:endParaRPr lang="en-US" dirty="0"/>
          </a:p>
        </p:txBody>
      </p:sp>
      <p:sp>
        <p:nvSpPr>
          <p:cNvPr id="5" name="Text Placeholder 4"/>
          <p:cNvSpPr>
            <a:spLocks noGrp="1"/>
          </p:cNvSpPr>
          <p:nvPr>
            <p:ph type="body" sz="quarter" idx="11"/>
          </p:nvPr>
        </p:nvSpPr>
        <p:spPr>
          <a:xfrm>
            <a:off x="269241" y="1420314"/>
            <a:ext cx="11655840" cy="5581937"/>
          </a:xfrm>
        </p:spPr>
        <p:txBody>
          <a:bodyPr/>
          <a:lstStyle/>
          <a:p>
            <a:r>
              <a:rPr lang="en-US" dirty="0" smtClean="0"/>
              <a:t>Based on the ASP.NET 5 routing middleware</a:t>
            </a:r>
          </a:p>
          <a:p>
            <a:r>
              <a:rPr lang="en-US" dirty="0" smtClean="0"/>
              <a:t>Routes fall through by default</a:t>
            </a:r>
          </a:p>
          <a:p>
            <a:pPr lvl="1"/>
            <a:r>
              <a:rPr lang="en-US" dirty="0" smtClean="0"/>
              <a:t>Fewer problems with route ordering due to a greedy route</a:t>
            </a:r>
          </a:p>
          <a:p>
            <a:r>
              <a:rPr lang="en-US" dirty="0" smtClean="0"/>
              <a:t>Compact route template syntax for default values, route constraints, optional values</a:t>
            </a:r>
          </a:p>
          <a:p>
            <a:pPr lvl="1"/>
            <a:r>
              <a:rPr lang="en-US" dirty="0" smtClean="0"/>
              <a:t>Ex. {controller=Home}/{action=Index}/{id?}</a:t>
            </a:r>
          </a:p>
          <a:p>
            <a:r>
              <a:rPr lang="en-US" dirty="0" smtClean="0"/>
              <a:t>Attribute </a:t>
            </a:r>
            <a:r>
              <a:rPr lang="en-US" dirty="0"/>
              <a:t>routing enabled by </a:t>
            </a:r>
            <a:r>
              <a:rPr lang="en-US" dirty="0" smtClean="0"/>
              <a:t>default</a:t>
            </a:r>
          </a:p>
          <a:p>
            <a:r>
              <a:rPr lang="en-US" dirty="0" smtClean="0"/>
              <a:t>Keep it DRY with area/controller/action route tokens</a:t>
            </a:r>
          </a:p>
          <a:p>
            <a:pPr lvl="1"/>
            <a:r>
              <a:rPr lang="en-US" dirty="0" smtClean="0"/>
              <a:t>Ex. [Route(“</a:t>
            </a:r>
            <a:r>
              <a:rPr lang="en-US" dirty="0" err="1" smtClean="0"/>
              <a:t>api</a:t>
            </a:r>
            <a:r>
              <a:rPr lang="en-US" dirty="0" smtClean="0"/>
              <a:t>/[controller]”)]</a:t>
            </a:r>
            <a:endParaRPr lang="en-US" dirty="0"/>
          </a:p>
          <a:p>
            <a:endParaRPr lang="en-US" dirty="0"/>
          </a:p>
        </p:txBody>
      </p:sp>
    </p:spTree>
    <p:extLst>
      <p:ext uri="{BB962C8B-B14F-4D97-AF65-F5344CB8AC3E}">
        <p14:creationId xmlns:p14="http://schemas.microsoft.com/office/powerpoint/2010/main" val="490651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65489" y="123533"/>
            <a:ext cx="11079822" cy="1216995"/>
          </a:xfrm>
        </p:spPr>
        <p:txBody>
          <a:bodyPr/>
          <a:lstStyle/>
          <a:p>
            <a:r>
              <a:rPr lang="en-US" dirty="0" smtClean="0"/>
              <a:t>Areas</a:t>
            </a:r>
            <a:endParaRPr lang="en-US" dirty="0"/>
          </a:p>
        </p:txBody>
      </p:sp>
      <p:sp>
        <p:nvSpPr>
          <p:cNvPr id="3" name="Text Placeholder 2"/>
          <p:cNvSpPr>
            <a:spLocks noGrp="1"/>
          </p:cNvSpPr>
          <p:nvPr>
            <p:ph type="body" sz="quarter" idx="11"/>
          </p:nvPr>
        </p:nvSpPr>
        <p:spPr>
          <a:xfrm>
            <a:off x="365489" y="1615623"/>
            <a:ext cx="11655840" cy="2051739"/>
          </a:xfrm>
        </p:spPr>
        <p:txBody>
          <a:bodyPr/>
          <a:lstStyle/>
          <a:p>
            <a:r>
              <a:rPr lang="en-US" dirty="0" smtClean="0"/>
              <a:t>Add route with {</a:t>
            </a:r>
            <a:r>
              <a:rPr lang="en-US" dirty="0" err="1" smtClean="0"/>
              <a:t>area:exists</a:t>
            </a:r>
            <a:r>
              <a:rPr lang="en-US" dirty="0" smtClean="0"/>
              <a:t>} route value</a:t>
            </a:r>
          </a:p>
          <a:p>
            <a:r>
              <a:rPr lang="en-US" dirty="0" smtClean="0"/>
              <a:t>Mark controllers with [Area(&lt;area&gt;)] attribute</a:t>
            </a:r>
          </a:p>
          <a:p>
            <a:r>
              <a:rPr lang="en-US" dirty="0" smtClean="0"/>
              <a:t>Put area specific views in areas/&lt;area&gt;/Views folder</a:t>
            </a:r>
          </a:p>
        </p:txBody>
      </p:sp>
    </p:spTree>
    <p:extLst>
      <p:ext uri="{BB962C8B-B14F-4D97-AF65-F5344CB8AC3E}">
        <p14:creationId xmlns:p14="http://schemas.microsoft.com/office/powerpoint/2010/main" val="172333490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167921"/>
            <a:ext cx="11079822" cy="1169421"/>
          </a:xfrm>
        </p:spPr>
        <p:txBody>
          <a:bodyPr/>
          <a:lstStyle/>
          <a:p>
            <a:r>
              <a:rPr lang="en-US" dirty="0" smtClean="0"/>
              <a:t>Model binding and formatting</a:t>
            </a:r>
            <a:endParaRPr lang="en-US" dirty="0"/>
          </a:p>
        </p:txBody>
      </p:sp>
      <p:sp>
        <p:nvSpPr>
          <p:cNvPr id="3" name="Text Placeholder 2"/>
          <p:cNvSpPr>
            <a:spLocks noGrp="1"/>
          </p:cNvSpPr>
          <p:nvPr>
            <p:ph type="body" sz="quarter" idx="11"/>
          </p:nvPr>
        </p:nvSpPr>
        <p:spPr>
          <a:xfrm>
            <a:off x="560798" y="1369667"/>
            <a:ext cx="11655840" cy="4918139"/>
          </a:xfrm>
        </p:spPr>
        <p:txBody>
          <a:bodyPr/>
          <a:lstStyle/>
          <a:p>
            <a:r>
              <a:rPr lang="en-US" dirty="0" smtClean="0"/>
              <a:t>Use [From*] attributes control how data is bound</a:t>
            </a:r>
          </a:p>
          <a:p>
            <a:pPr lvl="1"/>
            <a:r>
              <a:rPr lang="en-US" dirty="0" smtClean="0"/>
              <a:t>[</a:t>
            </a:r>
            <a:r>
              <a:rPr lang="en-US" dirty="0" err="1" smtClean="0"/>
              <a:t>FromBody</a:t>
            </a:r>
            <a:r>
              <a:rPr lang="en-US" dirty="0" smtClean="0"/>
              <a:t>] - Bind </a:t>
            </a:r>
            <a:r>
              <a:rPr lang="en-US" dirty="0"/>
              <a:t>formatted data using available </a:t>
            </a:r>
            <a:r>
              <a:rPr lang="en-US" dirty="0" smtClean="0"/>
              <a:t>formatters</a:t>
            </a:r>
          </a:p>
          <a:p>
            <a:pPr lvl="1"/>
            <a:r>
              <a:rPr lang="en-US" dirty="0" smtClean="0"/>
              <a:t>[</a:t>
            </a:r>
            <a:r>
              <a:rPr lang="en-US" dirty="0" err="1" smtClean="0"/>
              <a:t>FromForm</a:t>
            </a:r>
            <a:r>
              <a:rPr lang="en-US" dirty="0" smtClean="0"/>
              <a:t>] – Bind from form data in the body</a:t>
            </a:r>
          </a:p>
          <a:p>
            <a:pPr lvl="1"/>
            <a:r>
              <a:rPr lang="en-US" dirty="0" smtClean="0"/>
              <a:t>[</a:t>
            </a:r>
            <a:r>
              <a:rPr lang="en-US" dirty="0" err="1" smtClean="0"/>
              <a:t>FromQuery</a:t>
            </a:r>
            <a:r>
              <a:rPr lang="en-US" dirty="0" smtClean="0"/>
              <a:t>] – Bind from query parameters</a:t>
            </a:r>
          </a:p>
          <a:p>
            <a:pPr lvl="1"/>
            <a:r>
              <a:rPr lang="en-US" dirty="0" smtClean="0"/>
              <a:t>[</a:t>
            </a:r>
            <a:r>
              <a:rPr lang="en-US" dirty="0" err="1" smtClean="0"/>
              <a:t>FromRoute</a:t>
            </a:r>
            <a:r>
              <a:rPr lang="en-US" dirty="0" smtClean="0"/>
              <a:t>] – Bind from route data</a:t>
            </a:r>
          </a:p>
          <a:p>
            <a:pPr lvl="1"/>
            <a:r>
              <a:rPr lang="en-US" dirty="0" smtClean="0"/>
              <a:t>[</a:t>
            </a:r>
            <a:r>
              <a:rPr lang="en-US" dirty="0" err="1" smtClean="0"/>
              <a:t>FromHeader</a:t>
            </a:r>
            <a:r>
              <a:rPr lang="en-US" dirty="0" smtClean="0"/>
              <a:t>] – Bind from request header value</a:t>
            </a:r>
          </a:p>
          <a:p>
            <a:r>
              <a:rPr lang="en-US" dirty="0" smtClean="0"/>
              <a:t>Use [Produces]/[Consumes] to control which formats are supported</a:t>
            </a:r>
          </a:p>
          <a:p>
            <a:pPr lvl="1"/>
            <a:r>
              <a:rPr lang="en-US" dirty="0" smtClean="0"/>
              <a:t>Ex [Produces(“application/</a:t>
            </a:r>
            <a:r>
              <a:rPr lang="en-US" dirty="0" err="1" smtClean="0"/>
              <a:t>json</a:t>
            </a:r>
            <a:r>
              <a:rPr lang="en-US" dirty="0" smtClean="0"/>
              <a:t>”)] – Action only produces JSON formatted data</a:t>
            </a:r>
          </a:p>
          <a:p>
            <a:r>
              <a:rPr lang="en-US" dirty="0" smtClean="0"/>
              <a:t>Formats: JSON, XML (separate package)</a:t>
            </a:r>
          </a:p>
          <a:p>
            <a:pPr lvl="1"/>
            <a:endParaRPr lang="en-US" dirty="0" smtClean="0"/>
          </a:p>
        </p:txBody>
      </p:sp>
    </p:spTree>
    <p:extLst>
      <p:ext uri="{BB962C8B-B14F-4D97-AF65-F5344CB8AC3E}">
        <p14:creationId xmlns:p14="http://schemas.microsoft.com/office/powerpoint/2010/main" val="1425970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sz="3921" dirty="0" smtClean="0"/>
              <a:t>ASP.NET MVC 6</a:t>
            </a:r>
            <a:endParaRPr lang="en-US" dirty="0"/>
          </a:p>
        </p:txBody>
      </p:sp>
    </p:spTree>
    <p:extLst>
      <p:ext uri="{BB962C8B-B14F-4D97-AF65-F5344CB8AC3E}">
        <p14:creationId xmlns:p14="http://schemas.microsoft.com/office/powerpoint/2010/main" val="271413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9" y="11967"/>
            <a:ext cx="11079822" cy="1325375"/>
          </a:xfrm>
        </p:spPr>
        <p:txBody>
          <a:bodyPr>
            <a:normAutofit/>
          </a:bodyPr>
          <a:lstStyle/>
          <a:p>
            <a:r>
              <a:rPr lang="en-US" sz="5882" dirty="0" err="1"/>
              <a:t>TagHelpers</a:t>
            </a:r>
            <a:endParaRPr lang="en-US" sz="5882" dirty="0"/>
          </a:p>
        </p:txBody>
      </p:sp>
      <p:sp>
        <p:nvSpPr>
          <p:cNvPr id="5" name="Text Placeholder 4"/>
          <p:cNvSpPr>
            <a:spLocks noGrp="1"/>
          </p:cNvSpPr>
          <p:nvPr>
            <p:ph idx="1"/>
          </p:nvPr>
        </p:nvSpPr>
        <p:spPr/>
        <p:txBody>
          <a:bodyPr/>
          <a:lstStyle/>
          <a:p>
            <a:pPr marL="0" indent="0">
              <a:buNone/>
            </a:pPr>
            <a:r>
              <a:rPr lang="en-US" sz="3137" dirty="0"/>
              <a:t>HTML helpers expressed as tags</a:t>
            </a:r>
          </a:p>
          <a:p>
            <a:pPr marL="0" indent="0">
              <a:buNone/>
            </a:pPr>
            <a:r>
              <a:rPr lang="en-US" sz="1765" dirty="0"/>
              <a:t>Ex. Instead of: </a:t>
            </a:r>
          </a:p>
          <a:p>
            <a:pPr marL="0" indent="0">
              <a:buNone/>
            </a:pPr>
            <a:r>
              <a:rPr lang="it-IT" sz="1765" i="1" dirty="0"/>
              <a:t>@Html.LabelFor(m =&gt; m.UserName, new { @class = "col-md-2 control-label" })</a:t>
            </a:r>
            <a:endParaRPr lang="en-US" sz="1765" i="1" dirty="0"/>
          </a:p>
          <a:p>
            <a:pPr marL="0" indent="0">
              <a:buNone/>
            </a:pPr>
            <a:r>
              <a:rPr lang="en-US" sz="1765" dirty="0"/>
              <a:t>Write this: </a:t>
            </a:r>
          </a:p>
          <a:p>
            <a:pPr marL="0" indent="0">
              <a:buNone/>
            </a:pPr>
            <a:r>
              <a:rPr lang="en-US" sz="1765" i="1" dirty="0"/>
              <a:t>&lt;</a:t>
            </a:r>
            <a:r>
              <a:rPr lang="en-US" sz="1765" i="1" dirty="0"/>
              <a:t>label </a:t>
            </a:r>
            <a:r>
              <a:rPr lang="en-US" sz="1765" b="1" i="1" dirty="0"/>
              <a:t>asp-for="</a:t>
            </a:r>
            <a:r>
              <a:rPr lang="en-US" sz="1765" b="1" i="1" dirty="0" err="1"/>
              <a:t>UserName</a:t>
            </a:r>
            <a:r>
              <a:rPr lang="en-US" sz="1765" b="1" i="1" dirty="0"/>
              <a:t>"</a:t>
            </a:r>
            <a:r>
              <a:rPr lang="en-US" sz="1765" i="1" dirty="0"/>
              <a:t> class="col-md-2 control-label"&gt;&lt;/label&gt;</a:t>
            </a:r>
            <a:endParaRPr lang="en-US" sz="1765" i="1" dirty="0"/>
          </a:p>
          <a:p>
            <a:pPr marL="0" indent="0">
              <a:buNone/>
            </a:pPr>
            <a:endParaRPr lang="en-US" sz="1765" dirty="0"/>
          </a:p>
          <a:p>
            <a:pPr marL="0" indent="0">
              <a:buNone/>
            </a:pPr>
            <a:r>
              <a:rPr lang="en-US" sz="3137" dirty="0"/>
              <a:t>Easier to customize with additional attributes</a:t>
            </a:r>
          </a:p>
          <a:p>
            <a:pPr marL="0" indent="0">
              <a:buNone/>
            </a:pPr>
            <a:endParaRPr lang="en-US" sz="1765" dirty="0"/>
          </a:p>
          <a:p>
            <a:pPr marL="0" indent="0">
              <a:buNone/>
            </a:pPr>
            <a:r>
              <a:rPr lang="en-US" sz="3137" dirty="0"/>
              <a:t>Work seamlessly with the HTML editor</a:t>
            </a:r>
          </a:p>
        </p:txBody>
      </p:sp>
    </p:spTree>
    <p:extLst>
      <p:ext uri="{BB962C8B-B14F-4D97-AF65-F5344CB8AC3E}">
        <p14:creationId xmlns:p14="http://schemas.microsoft.com/office/powerpoint/2010/main" val="327745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9" y="11967"/>
            <a:ext cx="11079822" cy="1325375"/>
          </a:xfrm>
        </p:spPr>
        <p:txBody>
          <a:bodyPr>
            <a:normAutofit/>
          </a:bodyPr>
          <a:lstStyle/>
          <a:p>
            <a:r>
              <a:rPr lang="en-US" sz="5882" dirty="0" err="1"/>
              <a:t>TagHelpers</a:t>
            </a:r>
            <a:endParaRPr lang="en-US" sz="5882" dirty="0"/>
          </a:p>
        </p:txBody>
      </p:sp>
      <p:sp>
        <p:nvSpPr>
          <p:cNvPr id="5" name="Text Placeholder 4"/>
          <p:cNvSpPr>
            <a:spLocks noGrp="1"/>
          </p:cNvSpPr>
          <p:nvPr>
            <p:ph idx="1"/>
          </p:nvPr>
        </p:nvSpPr>
        <p:spPr/>
        <p:txBody>
          <a:bodyPr>
            <a:normAutofit fontScale="62500" lnSpcReduction="20000"/>
          </a:bodyPr>
          <a:lstStyle/>
          <a:p>
            <a:pPr marL="0" indent="0">
              <a:buNone/>
            </a:pPr>
            <a:r>
              <a:rPr lang="en-US" sz="3137" dirty="0"/>
              <a:t>@using (</a:t>
            </a:r>
            <a:r>
              <a:rPr lang="en-US" sz="3137" dirty="0" err="1"/>
              <a:t>Html.BeginForm</a:t>
            </a:r>
            <a:r>
              <a:rPr lang="en-US" sz="3137" dirty="0"/>
              <a:t>(new { </a:t>
            </a:r>
            <a:r>
              <a:rPr lang="en-US" sz="3137" dirty="0" err="1"/>
              <a:t>ReturnUrl</a:t>
            </a:r>
            <a:r>
              <a:rPr lang="en-US" sz="3137" dirty="0"/>
              <a:t> = </a:t>
            </a:r>
            <a:r>
              <a:rPr lang="en-US" sz="3137" dirty="0" err="1"/>
              <a:t>ViewBag.ReturnUrl</a:t>
            </a:r>
            <a:r>
              <a:rPr lang="en-US" sz="3137" dirty="0"/>
              <a:t> })) {</a:t>
            </a:r>
          </a:p>
          <a:p>
            <a:pPr marL="0" indent="0">
              <a:buNone/>
            </a:pPr>
            <a:r>
              <a:rPr lang="en-US" sz="3137" dirty="0"/>
              <a:t>    @</a:t>
            </a:r>
            <a:r>
              <a:rPr lang="en-US" sz="3137" dirty="0" err="1"/>
              <a:t>Html.AntiForgeryToken</a:t>
            </a:r>
            <a:r>
              <a:rPr lang="en-US" sz="3137" dirty="0"/>
              <a:t>()</a:t>
            </a:r>
          </a:p>
          <a:p>
            <a:pPr marL="0" indent="0">
              <a:buNone/>
            </a:pPr>
            <a:r>
              <a:rPr lang="en-US" sz="3137" dirty="0"/>
              <a:t>    @</a:t>
            </a:r>
            <a:r>
              <a:rPr lang="en-US" sz="3137" dirty="0" err="1"/>
              <a:t>Html.ValidationSummary</a:t>
            </a:r>
            <a:r>
              <a:rPr lang="en-US" sz="3137" dirty="0"/>
              <a:t>(true)</a:t>
            </a:r>
          </a:p>
          <a:p>
            <a:pPr marL="0" indent="0">
              <a:buNone/>
            </a:pPr>
            <a:endParaRPr lang="en-US" sz="3137" dirty="0"/>
          </a:p>
          <a:p>
            <a:pPr marL="0" indent="0">
              <a:buNone/>
            </a:pPr>
            <a:r>
              <a:rPr lang="en-US" sz="3137" dirty="0"/>
              <a:t>    &lt;</a:t>
            </a:r>
            <a:r>
              <a:rPr lang="en-US" sz="3137" dirty="0" err="1"/>
              <a:t>fieldset</a:t>
            </a:r>
            <a:r>
              <a:rPr lang="en-US" sz="3137" dirty="0"/>
              <a:t>&gt;</a:t>
            </a:r>
          </a:p>
          <a:p>
            <a:pPr marL="0" indent="0">
              <a:buNone/>
            </a:pPr>
            <a:r>
              <a:rPr lang="en-US" sz="3137" dirty="0"/>
              <a:t>        &lt;legend&gt;Log in Form&lt;/legend&gt;</a:t>
            </a:r>
          </a:p>
          <a:p>
            <a:pPr marL="0" indent="0">
              <a:buNone/>
            </a:pPr>
            <a:r>
              <a:rPr lang="en-US" sz="3137" dirty="0"/>
              <a:t>        &lt;</a:t>
            </a:r>
            <a:r>
              <a:rPr lang="en-US" sz="3137" dirty="0" err="1"/>
              <a:t>ol</a:t>
            </a:r>
            <a:r>
              <a:rPr lang="en-US" sz="3137" dirty="0"/>
              <a:t>&gt;</a:t>
            </a:r>
          </a:p>
          <a:p>
            <a:pPr marL="0" indent="0">
              <a:buNone/>
            </a:pPr>
            <a:r>
              <a:rPr lang="en-US" sz="3137" dirty="0"/>
              <a:t>            &lt;li&gt;</a:t>
            </a:r>
          </a:p>
          <a:p>
            <a:pPr marL="0" indent="0">
              <a:buNone/>
            </a:pPr>
            <a:r>
              <a:rPr lang="en-US" sz="3137" dirty="0"/>
              <a:t>                </a:t>
            </a:r>
            <a:r>
              <a:rPr lang="en-US" sz="3137" b="1" dirty="0"/>
              <a:t>@</a:t>
            </a:r>
            <a:r>
              <a:rPr lang="en-US" sz="3137" b="1" dirty="0" err="1"/>
              <a:t>Html.LabelFor</a:t>
            </a:r>
            <a:r>
              <a:rPr lang="en-US" sz="3137" b="1" dirty="0"/>
              <a:t>(m =&gt; </a:t>
            </a:r>
            <a:r>
              <a:rPr lang="en-US" sz="3137" b="1" dirty="0" err="1"/>
              <a:t>m.UserName</a:t>
            </a:r>
            <a:r>
              <a:rPr lang="en-US" sz="3137" b="1" dirty="0"/>
              <a:t>)</a:t>
            </a:r>
          </a:p>
          <a:p>
            <a:pPr marL="0" indent="0">
              <a:buNone/>
            </a:pPr>
            <a:r>
              <a:rPr lang="en-US" sz="3137" b="1" dirty="0"/>
              <a:t>                @</a:t>
            </a:r>
            <a:r>
              <a:rPr lang="en-US" sz="3137" b="1" dirty="0" err="1"/>
              <a:t>Html.TextBoxFor</a:t>
            </a:r>
            <a:r>
              <a:rPr lang="en-US" sz="3137" b="1" dirty="0"/>
              <a:t>(m =&gt; </a:t>
            </a:r>
            <a:r>
              <a:rPr lang="en-US" sz="3137" b="1" dirty="0" err="1"/>
              <a:t>m.UserName</a:t>
            </a:r>
            <a:r>
              <a:rPr lang="en-US" sz="3137" b="1" dirty="0"/>
              <a:t>)</a:t>
            </a:r>
          </a:p>
          <a:p>
            <a:pPr marL="0" indent="0">
              <a:buNone/>
            </a:pPr>
            <a:r>
              <a:rPr lang="en-US" sz="3137" dirty="0"/>
              <a:t>                @</a:t>
            </a:r>
            <a:r>
              <a:rPr lang="en-US" sz="3137" dirty="0" err="1"/>
              <a:t>Html.ValidationMessageFor</a:t>
            </a:r>
            <a:r>
              <a:rPr lang="en-US" sz="3137" dirty="0"/>
              <a:t>(m =&gt; </a:t>
            </a:r>
            <a:r>
              <a:rPr lang="en-US" sz="3137" dirty="0" err="1"/>
              <a:t>m.UserName</a:t>
            </a:r>
            <a:r>
              <a:rPr lang="en-US" sz="3137" dirty="0"/>
              <a:t>)</a:t>
            </a:r>
          </a:p>
          <a:p>
            <a:pPr marL="0" indent="0">
              <a:buNone/>
            </a:pPr>
            <a:r>
              <a:rPr lang="en-US" sz="3137" dirty="0"/>
              <a:t>            &lt;/li&gt;</a:t>
            </a:r>
          </a:p>
        </p:txBody>
      </p:sp>
    </p:spTree>
    <p:extLst>
      <p:ext uri="{BB962C8B-B14F-4D97-AF65-F5344CB8AC3E}">
        <p14:creationId xmlns:p14="http://schemas.microsoft.com/office/powerpoint/2010/main" val="422646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9" y="11967"/>
            <a:ext cx="11079822" cy="1325375"/>
          </a:xfrm>
        </p:spPr>
        <p:txBody>
          <a:bodyPr>
            <a:normAutofit/>
          </a:bodyPr>
          <a:lstStyle/>
          <a:p>
            <a:r>
              <a:rPr lang="en-US" sz="5882" dirty="0" err="1"/>
              <a:t>TagHelpers</a:t>
            </a:r>
            <a:endParaRPr lang="en-US" sz="5882" dirty="0"/>
          </a:p>
        </p:txBody>
      </p:sp>
      <p:sp>
        <p:nvSpPr>
          <p:cNvPr id="5" name="Text Placeholder 4"/>
          <p:cNvSpPr>
            <a:spLocks noGrp="1"/>
          </p:cNvSpPr>
          <p:nvPr>
            <p:ph idx="1"/>
          </p:nvPr>
        </p:nvSpPr>
        <p:spPr/>
        <p:txBody>
          <a:bodyPr>
            <a:normAutofit/>
          </a:bodyPr>
          <a:lstStyle/>
          <a:p>
            <a:pPr marL="0" indent="0">
              <a:buNone/>
            </a:pPr>
            <a:r>
              <a:rPr lang="en-US" sz="1961" dirty="0"/>
              <a:t>&lt;form anti-forgery=“true“ validation-summary=“true” action="Create“&gt; </a:t>
            </a:r>
          </a:p>
          <a:p>
            <a:pPr marL="0" indent="0">
              <a:buNone/>
            </a:pPr>
            <a:r>
              <a:rPr lang="en-US" sz="1961" dirty="0"/>
              <a:t>   &lt;</a:t>
            </a:r>
            <a:r>
              <a:rPr lang="en-US" sz="1961" dirty="0" err="1"/>
              <a:t>fieldset</a:t>
            </a:r>
            <a:r>
              <a:rPr lang="en-US" sz="1961" dirty="0"/>
              <a:t>&gt;</a:t>
            </a:r>
          </a:p>
          <a:p>
            <a:pPr marL="0" indent="0">
              <a:buNone/>
            </a:pPr>
            <a:r>
              <a:rPr lang="en-US" sz="1961" dirty="0"/>
              <a:t>      &lt;legend&gt;Log in Form&lt;/legend&gt;</a:t>
            </a:r>
          </a:p>
          <a:p>
            <a:pPr marL="0" indent="0">
              <a:buNone/>
            </a:pPr>
            <a:r>
              <a:rPr lang="en-US" sz="1961" dirty="0"/>
              <a:t>        &lt;</a:t>
            </a:r>
            <a:r>
              <a:rPr lang="en-US" sz="1961" dirty="0" err="1"/>
              <a:t>ol</a:t>
            </a:r>
            <a:r>
              <a:rPr lang="en-US" sz="1961" dirty="0"/>
              <a:t>&gt;</a:t>
            </a:r>
          </a:p>
          <a:p>
            <a:pPr marL="0" indent="0">
              <a:buNone/>
            </a:pPr>
            <a:r>
              <a:rPr lang="en-US" sz="1961" dirty="0"/>
              <a:t>          &lt;li&gt;</a:t>
            </a:r>
          </a:p>
          <a:p>
            <a:pPr marL="0" indent="0">
              <a:buNone/>
            </a:pPr>
            <a:r>
              <a:rPr lang="en-US" sz="1961" dirty="0"/>
              <a:t>            </a:t>
            </a:r>
            <a:r>
              <a:rPr lang="en-US" sz="1961" b="1" dirty="0"/>
              <a:t>&lt;label for=“</a:t>
            </a:r>
            <a:r>
              <a:rPr lang="en-US" sz="1961" b="1" dirty="0" err="1"/>
              <a:t>UserName</a:t>
            </a:r>
            <a:r>
              <a:rPr lang="en-US" sz="1961" b="1" dirty="0"/>
              <a:t>”&gt;</a:t>
            </a:r>
          </a:p>
          <a:p>
            <a:pPr marL="0" indent="0">
              <a:buNone/>
            </a:pPr>
            <a:r>
              <a:rPr lang="en-US" sz="1961" b="1" dirty="0"/>
              <a:t>            &lt;input for=“</a:t>
            </a:r>
            <a:r>
              <a:rPr lang="en-US" sz="1961" b="1" dirty="0" err="1"/>
              <a:t>UserName</a:t>
            </a:r>
            <a:r>
              <a:rPr lang="en-US" sz="1961" b="1" dirty="0"/>
              <a:t>”&gt;</a:t>
            </a:r>
          </a:p>
          <a:p>
            <a:pPr marL="0" indent="0">
              <a:buNone/>
            </a:pPr>
            <a:r>
              <a:rPr lang="en-US" sz="1961" dirty="0"/>
              <a:t>            &lt;span validation-for="Name" style="</a:t>
            </a:r>
            <a:r>
              <a:rPr lang="en-US" sz="1961" dirty="0" err="1"/>
              <a:t>color:blue</a:t>
            </a:r>
            <a:r>
              <a:rPr lang="en-US" sz="1961" dirty="0"/>
              <a:t>" /&gt;</a:t>
            </a:r>
          </a:p>
          <a:p>
            <a:pPr marL="0" indent="0">
              <a:buNone/>
            </a:pPr>
            <a:r>
              <a:rPr lang="en-US" sz="1961" dirty="0"/>
              <a:t> </a:t>
            </a:r>
            <a:r>
              <a:rPr lang="en-US" sz="1961" dirty="0"/>
              <a:t>         &lt;/</a:t>
            </a:r>
            <a:r>
              <a:rPr lang="en-US" sz="1961" dirty="0"/>
              <a:t>li&gt;</a:t>
            </a:r>
          </a:p>
        </p:txBody>
      </p:sp>
    </p:spTree>
    <p:extLst>
      <p:ext uri="{BB962C8B-B14F-4D97-AF65-F5344CB8AC3E}">
        <p14:creationId xmlns:p14="http://schemas.microsoft.com/office/powerpoint/2010/main" val="292242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Core Overview</a:t>
            </a:r>
            <a:endParaRPr lang="en-US" dirty="0"/>
          </a:p>
        </p:txBody>
      </p:sp>
    </p:spTree>
    <p:extLst>
      <p:ext uri="{BB962C8B-B14F-4D97-AF65-F5344CB8AC3E}">
        <p14:creationId xmlns:p14="http://schemas.microsoft.com/office/powerpoint/2010/main" val="2856619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560799" y="1610418"/>
            <a:ext cx="11044498" cy="1938992"/>
          </a:xfrm>
          <a:prstGeom prst="rect">
            <a:avLst/>
          </a:prstGeom>
          <a:solidFill>
            <a:schemeClr val="bg2"/>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dirty="0">
                <a:solidFill>
                  <a:srgbClr val="025599"/>
                </a:solidFill>
                <a:latin typeface="Arial" panose="020B0604020202020204" pitchFamily="34" charset="0"/>
              </a:rPr>
              <a:t>public interface </a:t>
            </a:r>
            <a:r>
              <a:rPr lang="en-US" altLang="en-US" sz="2400" dirty="0" err="1">
                <a:solidFill>
                  <a:srgbClr val="025599"/>
                </a:solidFill>
                <a:latin typeface="Arial" panose="020B0604020202020204" pitchFamily="34" charset="0"/>
              </a:rPr>
              <a:t>ITagHelper</a:t>
            </a:r>
            <a:endParaRPr lang="en-US" altLang="en-US" sz="2400" dirty="0">
              <a:solidFill>
                <a:srgbClr val="025599"/>
              </a:solidFill>
              <a:latin typeface="Arial" panose="020B0604020202020204" pitchFamily="34" charset="0"/>
            </a:endParaRPr>
          </a:p>
          <a:p>
            <a:pPr lvl="0" eaLnBrk="0" fontAlgn="base" hangingPunct="0">
              <a:spcBef>
                <a:spcPct val="0"/>
              </a:spcBef>
              <a:spcAft>
                <a:spcPct val="0"/>
              </a:spcAft>
            </a:pPr>
            <a:r>
              <a:rPr lang="en-US" altLang="en-US" sz="2400" dirty="0">
                <a:solidFill>
                  <a:srgbClr val="025599"/>
                </a:solidFill>
                <a:latin typeface="Arial" panose="020B0604020202020204" pitchFamily="34" charset="0"/>
              </a:rPr>
              <a:t>{</a:t>
            </a:r>
          </a:p>
          <a:p>
            <a:pPr lvl="0" eaLnBrk="0" fontAlgn="base" hangingPunct="0">
              <a:spcBef>
                <a:spcPct val="0"/>
              </a:spcBef>
              <a:spcAft>
                <a:spcPct val="0"/>
              </a:spcAft>
            </a:pPr>
            <a:r>
              <a:rPr lang="en-US" altLang="en-US" sz="2400" dirty="0">
                <a:solidFill>
                  <a:srgbClr val="025599"/>
                </a:solidFill>
                <a:latin typeface="Arial" panose="020B0604020202020204" pitchFamily="34" charset="0"/>
              </a:rPr>
              <a:t>	int Order { get; }</a:t>
            </a:r>
          </a:p>
          <a:p>
            <a:pPr lvl="0" eaLnBrk="0" fontAlgn="base" hangingPunct="0">
              <a:spcBef>
                <a:spcPct val="0"/>
              </a:spcBef>
              <a:spcAft>
                <a:spcPct val="0"/>
              </a:spcAft>
            </a:pPr>
            <a:r>
              <a:rPr lang="en-US" altLang="en-US" sz="2400" dirty="0">
                <a:solidFill>
                  <a:srgbClr val="025599"/>
                </a:solidFill>
                <a:latin typeface="Arial" panose="020B0604020202020204" pitchFamily="34" charset="0"/>
              </a:rPr>
              <a:t>	Task </a:t>
            </a:r>
            <a:r>
              <a:rPr lang="en-US" altLang="en-US" sz="2400" dirty="0" err="1">
                <a:solidFill>
                  <a:srgbClr val="025599"/>
                </a:solidFill>
                <a:latin typeface="Arial" panose="020B0604020202020204" pitchFamily="34" charset="0"/>
              </a:rPr>
              <a:t>ProcessAsync</a:t>
            </a:r>
            <a:r>
              <a:rPr lang="en-US" altLang="en-US" sz="2400" dirty="0">
                <a:solidFill>
                  <a:srgbClr val="025599"/>
                </a:solidFill>
                <a:latin typeface="Arial" panose="020B0604020202020204" pitchFamily="34" charset="0"/>
              </a:rPr>
              <a:t>(</a:t>
            </a:r>
            <a:r>
              <a:rPr lang="en-US" altLang="en-US" sz="2400" dirty="0" err="1">
                <a:solidFill>
                  <a:srgbClr val="025599"/>
                </a:solidFill>
                <a:latin typeface="Arial" panose="020B0604020202020204" pitchFamily="34" charset="0"/>
              </a:rPr>
              <a:t>TagHelperContext</a:t>
            </a:r>
            <a:r>
              <a:rPr lang="en-US" altLang="en-US" sz="2400" dirty="0">
                <a:solidFill>
                  <a:srgbClr val="025599"/>
                </a:solidFill>
                <a:latin typeface="Arial" panose="020B0604020202020204" pitchFamily="34" charset="0"/>
              </a:rPr>
              <a:t> context, </a:t>
            </a:r>
            <a:r>
              <a:rPr lang="en-US" altLang="en-US" sz="2400" dirty="0" err="1">
                <a:solidFill>
                  <a:srgbClr val="025599"/>
                </a:solidFill>
                <a:latin typeface="Arial" panose="020B0604020202020204" pitchFamily="34" charset="0"/>
              </a:rPr>
              <a:t>TagHelperOutput</a:t>
            </a:r>
            <a:r>
              <a:rPr lang="en-US" altLang="en-US" sz="2400" dirty="0">
                <a:solidFill>
                  <a:srgbClr val="025599"/>
                </a:solidFill>
                <a:latin typeface="Arial" panose="020B0604020202020204" pitchFamily="34" charset="0"/>
              </a:rPr>
              <a:t> output);</a:t>
            </a:r>
          </a:p>
          <a:p>
            <a:pPr lvl="0" eaLnBrk="0" fontAlgn="base" hangingPunct="0">
              <a:spcBef>
                <a:spcPct val="0"/>
              </a:spcBef>
              <a:spcAft>
                <a:spcPct val="0"/>
              </a:spcAft>
            </a:pPr>
            <a:r>
              <a:rPr lang="en-US" altLang="en-US" sz="2400" dirty="0">
                <a:solidFill>
                  <a:srgbClr val="025599"/>
                </a:solidFill>
                <a:latin typeface="Arial" panose="020B0604020202020204" pitchFamily="34" charset="0"/>
              </a:rPr>
              <a:t>}</a:t>
            </a:r>
          </a:p>
        </p:txBody>
      </p:sp>
      <p:sp>
        <p:nvSpPr>
          <p:cNvPr id="9" name="Title 3"/>
          <p:cNvSpPr>
            <a:spLocks noGrp="1"/>
          </p:cNvSpPr>
          <p:nvPr>
            <p:ph type="title"/>
          </p:nvPr>
        </p:nvSpPr>
        <p:spPr>
          <a:xfrm>
            <a:off x="560799" y="11967"/>
            <a:ext cx="11079822" cy="1325375"/>
          </a:xfrm>
        </p:spPr>
        <p:txBody>
          <a:bodyPr>
            <a:normAutofit/>
          </a:bodyPr>
          <a:lstStyle/>
          <a:p>
            <a:r>
              <a:rPr lang="en-US" sz="5882" dirty="0" err="1" smtClean="0"/>
              <a:t>TagHelpers</a:t>
            </a:r>
            <a:r>
              <a:rPr lang="en-US" sz="5882" dirty="0" smtClean="0"/>
              <a:t>: Create Your Own</a:t>
            </a:r>
            <a:endParaRPr lang="en-US" sz="5882" dirty="0"/>
          </a:p>
        </p:txBody>
      </p:sp>
      <p:sp>
        <p:nvSpPr>
          <p:cNvPr id="10" name="TextBox 9"/>
          <p:cNvSpPr txBox="1"/>
          <p:nvPr/>
        </p:nvSpPr>
        <p:spPr>
          <a:xfrm>
            <a:off x="435429" y="4789714"/>
            <a:ext cx="10966720" cy="830997"/>
          </a:xfrm>
          <a:prstGeom prst="rect">
            <a:avLst/>
          </a:prstGeom>
          <a:noFill/>
        </p:spPr>
        <p:txBody>
          <a:bodyPr wrap="none" rtlCol="0">
            <a:spAutoFit/>
          </a:bodyPr>
          <a:lstStyle/>
          <a:p>
            <a:r>
              <a:rPr lang="en-US" sz="2400" dirty="0" smtClean="0">
                <a:solidFill>
                  <a:schemeClr val="bg1"/>
                </a:solidFill>
              </a:rPr>
              <a:t>Examples: </a:t>
            </a:r>
            <a:br>
              <a:rPr lang="en-US" sz="2400" dirty="0" smtClean="0">
                <a:solidFill>
                  <a:schemeClr val="bg1"/>
                </a:solidFill>
              </a:rPr>
            </a:br>
            <a:r>
              <a:rPr lang="en-US" sz="2400" dirty="0" smtClean="0">
                <a:solidFill>
                  <a:schemeClr val="bg1"/>
                </a:solidFill>
                <a:hlinkClick r:id="rId2"/>
              </a:rPr>
              <a:t>https</a:t>
            </a:r>
            <a:r>
              <a:rPr lang="en-US" sz="2400" dirty="0">
                <a:solidFill>
                  <a:schemeClr val="bg1"/>
                </a:solidFill>
                <a:hlinkClick r:id="rId2"/>
              </a:rPr>
              <a:t>://</a:t>
            </a:r>
            <a:r>
              <a:rPr lang="en-US" sz="2400" dirty="0" smtClean="0">
                <a:solidFill>
                  <a:schemeClr val="bg1"/>
                </a:solidFill>
                <a:hlinkClick r:id="rId2"/>
              </a:rPr>
              <a:t>github.com/aspnet/Mvc/tree/dev/src/Microsoft.AspNet.Mvc.TagHelpers</a:t>
            </a:r>
            <a:r>
              <a:rPr lang="en-US" sz="2400" dirty="0" smtClean="0">
                <a:solidFill>
                  <a:schemeClr val="bg1"/>
                </a:solidFill>
              </a:rPr>
              <a:t> </a:t>
            </a:r>
            <a:endParaRPr lang="en-US" sz="2400" dirty="0">
              <a:solidFill>
                <a:schemeClr val="bg1"/>
              </a:solidFill>
            </a:endParaRPr>
          </a:p>
        </p:txBody>
      </p:sp>
    </p:spTree>
    <p:extLst>
      <p:ext uri="{BB962C8B-B14F-4D97-AF65-F5344CB8AC3E}">
        <p14:creationId xmlns:p14="http://schemas.microsoft.com/office/powerpoint/2010/main" val="198995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sz="3921" dirty="0"/>
              <a:t>Tag Helpers</a:t>
            </a:r>
            <a:endParaRPr lang="en-US" dirty="0"/>
          </a:p>
        </p:txBody>
      </p:sp>
    </p:spTree>
    <p:extLst>
      <p:ext uri="{BB962C8B-B14F-4D97-AF65-F5344CB8AC3E}">
        <p14:creationId xmlns:p14="http://schemas.microsoft.com/office/powerpoint/2010/main" val="2785964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br>
              <a:rPr lang="en-US" dirty="0" smtClean="0"/>
            </a:br>
            <a:r>
              <a:rPr lang="en-US" sz="5400" dirty="0" smtClean="0"/>
              <a:t>(your homework)</a:t>
            </a:r>
            <a:endParaRPr lang="en-US" dirty="0"/>
          </a:p>
        </p:txBody>
      </p:sp>
    </p:spTree>
    <p:extLst>
      <p:ext uri="{BB962C8B-B14F-4D97-AF65-F5344CB8AC3E}">
        <p14:creationId xmlns:p14="http://schemas.microsoft.com/office/powerpoint/2010/main" val="108754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b="1" dirty="0">
                <a:gradFill>
                  <a:gsLst>
                    <a:gs pos="2917">
                      <a:schemeClr val="tx1"/>
                    </a:gs>
                    <a:gs pos="30000">
                      <a:schemeClr val="tx1"/>
                    </a:gs>
                  </a:gsLst>
                  <a:lin ang="5400000" scaled="0"/>
                </a:gradFill>
                <a:hlinkClick r:id="rId2"/>
              </a:rPr>
              <a:t>http://</a:t>
            </a:r>
            <a:r>
              <a:rPr lang="en-US" sz="3137" b="1" dirty="0" smtClean="0">
                <a:gradFill>
                  <a:gsLst>
                    <a:gs pos="2917">
                      <a:schemeClr val="tx1"/>
                    </a:gs>
                    <a:gs pos="30000">
                      <a:schemeClr val="tx1"/>
                    </a:gs>
                  </a:gsLst>
                  <a:lin ang="5400000" scaled="0"/>
                </a:gradFill>
                <a:hlinkClick r:id="rId2"/>
              </a:rPr>
              <a:t>www.asp.net/vnext</a:t>
            </a:r>
            <a:r>
              <a:rPr lang="en-US" sz="3137" b="1" dirty="0" smtClean="0">
                <a:gradFill>
                  <a:gsLst>
                    <a:gs pos="2917">
                      <a:schemeClr val="tx1"/>
                    </a:gs>
                    <a:gs pos="30000">
                      <a:schemeClr val="tx1"/>
                    </a:gs>
                  </a:gsLst>
                  <a:lin ang="5400000" scaled="0"/>
                </a:gradFill>
              </a:rPr>
              <a:t> </a:t>
            </a:r>
            <a:endParaRPr lang="en-US" sz="3137" b="1" dirty="0">
              <a:gradFill>
                <a:gsLst>
                  <a:gs pos="2917">
                    <a:schemeClr val="tx1"/>
                  </a:gs>
                  <a:gs pos="30000">
                    <a:schemeClr val="tx1"/>
                  </a:gs>
                </a:gsLst>
                <a:lin ang="5400000" scaled="0"/>
              </a:gra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64" y="997752"/>
            <a:ext cx="11112473" cy="6857027"/>
          </a:xfrm>
          <a:prstGeom prst="rect">
            <a:avLst/>
          </a:prstGeom>
        </p:spPr>
      </p:pic>
    </p:spTree>
    <p:extLst>
      <p:ext uri="{BB962C8B-B14F-4D97-AF65-F5344CB8AC3E}">
        <p14:creationId xmlns:p14="http://schemas.microsoft.com/office/powerpoint/2010/main" val="367082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b="1" dirty="0">
                <a:gradFill>
                  <a:gsLst>
                    <a:gs pos="2917">
                      <a:schemeClr val="tx1"/>
                    </a:gs>
                    <a:gs pos="30000">
                      <a:schemeClr val="tx1"/>
                    </a:gs>
                  </a:gsLst>
                  <a:lin ang="5400000" scaled="0"/>
                </a:gradFill>
                <a:hlinkClick r:id="rId2"/>
              </a:rPr>
              <a:t>http</a:t>
            </a:r>
            <a:r>
              <a:rPr lang="en-US" sz="3137" b="1" dirty="0" smtClean="0">
                <a:gradFill>
                  <a:gsLst>
                    <a:gs pos="2917">
                      <a:schemeClr val="tx1"/>
                    </a:gs>
                    <a:gs pos="30000">
                      <a:schemeClr val="tx1"/>
                    </a:gs>
                  </a:gsLst>
                  <a:lin ang="5400000" scaled="0"/>
                </a:gradFill>
                <a:hlinkClick r:id="rId2"/>
              </a:rPr>
              <a:t>://live.asp.net</a:t>
            </a:r>
            <a:r>
              <a:rPr lang="en-US" sz="3137" b="1" dirty="0" smtClean="0">
                <a:gradFill>
                  <a:gsLst>
                    <a:gs pos="2917">
                      <a:schemeClr val="tx1"/>
                    </a:gs>
                    <a:gs pos="30000">
                      <a:schemeClr val="tx1"/>
                    </a:gs>
                  </a:gsLst>
                  <a:lin ang="5400000" scaled="0"/>
                </a:gradFill>
              </a:rPr>
              <a:t> </a:t>
            </a:r>
            <a:endParaRPr lang="en-US" sz="3137" b="1" dirty="0">
              <a:gradFill>
                <a:gsLst>
                  <a:gs pos="2917">
                    <a:schemeClr val="tx1"/>
                  </a:gs>
                  <a:gs pos="30000">
                    <a:schemeClr val="tx1"/>
                  </a:gs>
                </a:gsLst>
                <a:lin ang="5400000" scaled="0"/>
              </a:gra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21" y="997751"/>
            <a:ext cx="11644158" cy="6099966"/>
          </a:xfrm>
          <a:prstGeom prst="rect">
            <a:avLst/>
          </a:prstGeom>
        </p:spPr>
      </p:pic>
    </p:spTree>
    <p:extLst>
      <p:ext uri="{BB962C8B-B14F-4D97-AF65-F5344CB8AC3E}">
        <p14:creationId xmlns:p14="http://schemas.microsoft.com/office/powerpoint/2010/main" val="542311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b="1" dirty="0">
                <a:gradFill>
                  <a:gsLst>
                    <a:gs pos="2917">
                      <a:schemeClr val="tx1"/>
                    </a:gs>
                    <a:gs pos="30000">
                      <a:schemeClr val="tx1"/>
                    </a:gs>
                  </a:gsLst>
                  <a:lin ang="5400000" scaled="0"/>
                </a:gradFill>
                <a:hlinkClick r:id="rId2"/>
              </a:rPr>
              <a:t>http://</a:t>
            </a:r>
            <a:r>
              <a:rPr lang="en-US" sz="3137" b="1" dirty="0" smtClean="0">
                <a:gradFill>
                  <a:gsLst>
                    <a:gs pos="2917">
                      <a:schemeClr val="tx1"/>
                    </a:gs>
                    <a:gs pos="30000">
                      <a:schemeClr val="tx1"/>
                    </a:gs>
                  </a:gsLst>
                  <a:lin ang="5400000" scaled="0"/>
                </a:gradFill>
                <a:hlinkClick r:id="rId2"/>
              </a:rPr>
              <a:t>docs.asp.net</a:t>
            </a:r>
            <a:r>
              <a:rPr lang="en-US" sz="3137" b="1" dirty="0" smtClean="0">
                <a:gradFill>
                  <a:gsLst>
                    <a:gs pos="2917">
                      <a:schemeClr val="tx1"/>
                    </a:gs>
                    <a:gs pos="30000">
                      <a:schemeClr val="tx1"/>
                    </a:gs>
                  </a:gsLst>
                  <a:lin ang="5400000" scaled="0"/>
                </a:gradFill>
              </a:rPr>
              <a:t> </a:t>
            </a:r>
            <a:endParaRPr lang="en-US" sz="3137" b="1" dirty="0">
              <a:gradFill>
                <a:gsLst>
                  <a:gs pos="2917">
                    <a:schemeClr val="tx1"/>
                  </a:gs>
                  <a:gs pos="30000">
                    <a:schemeClr val="tx1"/>
                  </a:gs>
                </a:gsLst>
                <a:lin ang="5400000" scaled="0"/>
              </a:gra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854" y="976729"/>
            <a:ext cx="8354292" cy="5881271"/>
          </a:xfrm>
          <a:prstGeom prst="rect">
            <a:avLst/>
          </a:prstGeom>
        </p:spPr>
      </p:pic>
    </p:spTree>
    <p:extLst>
      <p:ext uri="{BB962C8B-B14F-4D97-AF65-F5344CB8AC3E}">
        <p14:creationId xmlns:p14="http://schemas.microsoft.com/office/powerpoint/2010/main" val="1714106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b="1" dirty="0">
                <a:gradFill>
                  <a:gsLst>
                    <a:gs pos="2917">
                      <a:schemeClr val="tx1"/>
                    </a:gs>
                    <a:gs pos="30000">
                      <a:schemeClr val="tx1"/>
                    </a:gs>
                  </a:gsLst>
                  <a:lin ang="5400000" scaled="0"/>
                </a:gradFill>
                <a:hlinkClick r:id="rId2"/>
              </a:rPr>
              <a:t>https://</a:t>
            </a:r>
            <a:r>
              <a:rPr lang="en-US" sz="3137" b="1" dirty="0" smtClean="0">
                <a:gradFill>
                  <a:gsLst>
                    <a:gs pos="2917">
                      <a:schemeClr val="tx1"/>
                    </a:gs>
                    <a:gs pos="30000">
                      <a:schemeClr val="tx1"/>
                    </a:gs>
                  </a:gsLst>
                  <a:lin ang="5400000" scaled="0"/>
                </a:gradFill>
                <a:hlinkClick r:id="rId2"/>
              </a:rPr>
              <a:t>github.com/aspnet/announcements/issues</a:t>
            </a:r>
            <a:r>
              <a:rPr lang="en-US" sz="3137" b="1" dirty="0" smtClean="0">
                <a:gradFill>
                  <a:gsLst>
                    <a:gs pos="2917">
                      <a:schemeClr val="tx1"/>
                    </a:gs>
                    <a:gs pos="30000">
                      <a:schemeClr val="tx1"/>
                    </a:gs>
                  </a:gsLst>
                  <a:lin ang="5400000" scaled="0"/>
                </a:gradFill>
              </a:rPr>
              <a:t> </a:t>
            </a:r>
            <a:endParaRPr lang="en-US" sz="3137" b="1" dirty="0">
              <a:gradFill>
                <a:gsLst>
                  <a:gs pos="2917">
                    <a:schemeClr val="tx1"/>
                  </a:gs>
                  <a:gs pos="30000">
                    <a:schemeClr val="tx1"/>
                  </a:gs>
                </a:gsLst>
                <a:lin ang="5400000" scaled="0"/>
              </a:gra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765" y="1187938"/>
            <a:ext cx="9460470" cy="6294528"/>
          </a:xfrm>
          <a:prstGeom prst="rect">
            <a:avLst/>
          </a:prstGeom>
        </p:spPr>
      </p:pic>
    </p:spTree>
    <p:extLst>
      <p:ext uri="{BB962C8B-B14F-4D97-AF65-F5344CB8AC3E}">
        <p14:creationId xmlns:p14="http://schemas.microsoft.com/office/powerpoint/2010/main" val="235257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289" y="1187939"/>
            <a:ext cx="8817422" cy="6857027"/>
          </a:xfrm>
          <a:prstGeom prst="rect">
            <a:avLst/>
          </a:prstGeom>
        </p:spPr>
      </p:pic>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nSpc>
                <a:spcPct val="90000"/>
              </a:lnSpc>
              <a:spcAft>
                <a:spcPts val="588"/>
              </a:spcAft>
            </a:pPr>
            <a:r>
              <a:rPr lang="en-US" sz="3137" b="1" dirty="0">
                <a:gradFill>
                  <a:gsLst>
                    <a:gs pos="2917">
                      <a:schemeClr val="tx1"/>
                    </a:gs>
                    <a:gs pos="30000">
                      <a:schemeClr val="tx1"/>
                    </a:gs>
                  </a:gsLst>
                  <a:lin ang="5400000" scaled="0"/>
                </a:gradFill>
                <a:hlinkClick r:id="rId3"/>
              </a:rPr>
              <a:t>https://</a:t>
            </a:r>
            <a:r>
              <a:rPr lang="en-US" sz="3137" b="1" dirty="0" smtClean="0">
                <a:gradFill>
                  <a:gsLst>
                    <a:gs pos="2917">
                      <a:schemeClr val="tx1"/>
                    </a:gs>
                    <a:gs pos="30000">
                      <a:schemeClr val="tx1"/>
                    </a:gs>
                  </a:gsLst>
                  <a:lin ang="5400000" scaled="0"/>
                </a:gradFill>
                <a:hlinkClick r:id="rId3"/>
              </a:rPr>
              <a:t>github.com/aspnet/Mvc/tree/dev/test/WebSites</a:t>
            </a:r>
            <a:r>
              <a:rPr lang="en-US" sz="3137" b="1" dirty="0" smtClean="0">
                <a:gradFill>
                  <a:gsLst>
                    <a:gs pos="2917">
                      <a:schemeClr val="tx1"/>
                    </a:gs>
                    <a:gs pos="30000">
                      <a:schemeClr val="tx1"/>
                    </a:gs>
                  </a:gsLst>
                  <a:lin ang="5400000" scaled="0"/>
                </a:gradFill>
              </a:rPr>
              <a:t> </a:t>
            </a:r>
            <a:endParaRPr lang="en-US" sz="3137"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17547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16988" y="1176917"/>
            <a:ext cx="9819923" cy="5153711"/>
          </a:xfrm>
          <a:prstGeom prst="rect">
            <a:avLst/>
          </a:prstGeom>
          <a:solidFill>
            <a:schemeClr val="tx1">
              <a:alpha val="99000"/>
            </a:schemeClr>
          </a:solidFill>
          <a:ln w="12700" cap="flat" cmpd="sng" algn="ctr">
            <a:solidFill>
              <a:schemeClr val="tx1">
                <a:lumMod val="40000"/>
                <a:lumOff val="60000"/>
              </a:schemeClr>
            </a:solidFill>
            <a:prstDash val="solid"/>
            <a:headEnd type="none" w="med" len="med"/>
            <a:tailEnd type="none" w="med" len="med"/>
          </a:ln>
          <a:effectLst/>
        </p:spPr>
        <p:txBody>
          <a:bodyPr vert="horz" wrap="square" lIns="182829" tIns="182829" rIns="89565" bIns="71652" numCol="1" rtlCol="0" anchor="t" anchorCtr="0" compatLnSpc="1">
            <a:prstTxWarp prst="textNoShape">
              <a:avLst/>
            </a:prstTxWarp>
          </a:bodyPr>
          <a:lstStyle/>
          <a:p>
            <a:pPr defTabSz="913863"/>
            <a:endParaRPr lang="en-US" sz="1274" dirty="0">
              <a:gradFill>
                <a:gsLst>
                  <a:gs pos="58716">
                    <a:srgbClr val="002050"/>
                  </a:gs>
                  <a:gs pos="37000">
                    <a:srgbClr val="002050"/>
                  </a:gs>
                </a:gsLst>
                <a:lin ang="5400000" scaled="1"/>
              </a:gradFill>
              <a:latin typeface="Segoe UI Light"/>
            </a:endParaRPr>
          </a:p>
        </p:txBody>
      </p:sp>
      <p:sp>
        <p:nvSpPr>
          <p:cNvPr id="5" name="Rectangle 4"/>
          <p:cNvSpPr/>
          <p:nvPr/>
        </p:nvSpPr>
        <p:spPr>
          <a:xfrm>
            <a:off x="665492" y="1268578"/>
            <a:ext cx="2736973" cy="814535"/>
          </a:xfrm>
          <a:prstGeom prst="rect">
            <a:avLst/>
          </a:prstGeom>
        </p:spPr>
        <p:txBody>
          <a:bodyPr wrap="none">
            <a:spAutoFit/>
          </a:bodyPr>
          <a:lstStyle/>
          <a:p>
            <a:pPr defTabSz="913863"/>
            <a:r>
              <a:rPr lang="en-US" sz="4704" spc="-100"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2015</a:t>
            </a:r>
            <a:endParaRPr lang="en-US" sz="1371"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6" name="Rectangle 5"/>
          <p:cNvSpPr/>
          <p:nvPr/>
        </p:nvSpPr>
        <p:spPr bwMode="auto">
          <a:xfrm>
            <a:off x="5440918" y="2238999"/>
            <a:ext cx="4612869" cy="2383858"/>
          </a:xfrm>
          <a:prstGeom prst="rect">
            <a:avLst/>
          </a:prstGeom>
          <a:solidFill>
            <a:srgbClr val="0072C6"/>
          </a:solidFill>
          <a:ln w="25400" cap="flat" cmpd="sng" algn="ctr">
            <a:noFill/>
            <a:prstDash val="solid"/>
            <a:headEnd type="none" w="med" len="med"/>
            <a:tailEnd type="none" w="med" len="med"/>
          </a:ln>
          <a:effectLst/>
        </p:spPr>
        <p:txBody>
          <a:bodyPr vert="horz" wrap="square" lIns="731313" tIns="274243" rIns="89613" bIns="89617" numCol="1" rtlCol="0" anchor="t" anchorCtr="0" compatLnSpc="1">
            <a:prstTxWarp prst="textNoShape">
              <a:avLst/>
            </a:prstTxWarp>
          </a:bodyPr>
          <a:lstStyle/>
          <a:p>
            <a:pPr defTabSz="913863"/>
            <a:endParaRPr lang="en-US" sz="2800"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788088" y="2238999"/>
            <a:ext cx="4597699" cy="2383858"/>
          </a:xfrm>
          <a:prstGeom prst="rect">
            <a:avLst/>
          </a:prstGeom>
          <a:solidFill>
            <a:srgbClr val="0072C6"/>
          </a:solidFill>
          <a:ln w="25400" cap="flat" cmpd="sng" algn="ctr">
            <a:noFill/>
            <a:prstDash val="solid"/>
            <a:headEnd type="none" w="med" len="med"/>
            <a:tailEnd type="none" w="med" len="med"/>
          </a:ln>
          <a:effectLst/>
        </p:spPr>
        <p:txBody>
          <a:bodyPr vert="horz" wrap="square" lIns="731313" tIns="274243" rIns="89613" bIns="89617" numCol="1" rtlCol="0" anchor="t" anchorCtr="0" compatLnSpc="1">
            <a:prstTxWarp prst="textNoShape">
              <a:avLst/>
            </a:prstTxWarp>
          </a:bodyPr>
          <a:lstStyle/>
          <a:p>
            <a:pPr defTabSz="913863"/>
            <a:r>
              <a:rPr lang="en-US" sz="2800" dirty="0">
                <a:gradFill>
                  <a:gsLst>
                    <a:gs pos="14679">
                      <a:srgbClr val="FFFFFF"/>
                    </a:gs>
                    <a:gs pos="38000">
                      <a:srgbClr val="FFFFFF"/>
                    </a:gs>
                  </a:gsLst>
                  <a:lin ang="5400000" scaled="1"/>
                </a:gradFill>
                <a:latin typeface="Segoe UI Light"/>
              </a:rPr>
              <a:t>  </a:t>
            </a:r>
          </a:p>
        </p:txBody>
      </p:sp>
      <p:sp>
        <p:nvSpPr>
          <p:cNvPr id="8" name="Trapezoid 7"/>
          <p:cNvSpPr/>
          <p:nvPr/>
        </p:nvSpPr>
        <p:spPr bwMode="auto">
          <a:xfrm rot="16200000" flipH="1" flipV="1">
            <a:off x="7839750" y="3674081"/>
            <a:ext cx="5153711" cy="159389"/>
          </a:xfrm>
          <a:prstGeom prst="trapezoid">
            <a:avLst>
              <a:gd name="adj" fmla="val 101149"/>
            </a:avLst>
          </a:prstGeom>
          <a:solidFill>
            <a:srgbClr val="4BD0FF"/>
          </a:solidFill>
          <a:ln w="25400" cap="flat" cmpd="sng" algn="ctr">
            <a:noFill/>
            <a:prstDash val="solid"/>
            <a:headEnd type="none" w="med" len="med"/>
            <a:tailEnd type="none" w="med" len="med"/>
          </a:ln>
          <a:effectLst/>
        </p:spPr>
        <p:txBody>
          <a:bodyPr vert="horz" wrap="square" lIns="717038" tIns="268890" rIns="87865" bIns="87867" numCol="1" rtlCol="0" anchor="t" anchorCtr="0" compatLnSpc="1">
            <a:prstTxWarp prst="textNoShape">
              <a:avLst/>
            </a:prstTxWarp>
          </a:bodyPr>
          <a:lstStyle/>
          <a:p>
            <a:pPr defTabSz="896031"/>
            <a:endParaRPr lang="en-US" sz="2745" dirty="0" err="1">
              <a:gradFill>
                <a:gsLst>
                  <a:gs pos="14679">
                    <a:srgbClr val="FFFFFF"/>
                  </a:gs>
                  <a:gs pos="38000">
                    <a:srgbClr val="FFFFFF"/>
                  </a:gs>
                </a:gsLst>
                <a:lin ang="5400000" scaled="1"/>
              </a:gradFill>
              <a:latin typeface="Segoe UI Light"/>
            </a:endParaRPr>
          </a:p>
        </p:txBody>
      </p:sp>
      <p:sp>
        <p:nvSpPr>
          <p:cNvPr id="9" name="Rectangle 8"/>
          <p:cNvSpPr/>
          <p:nvPr/>
        </p:nvSpPr>
        <p:spPr bwMode="auto">
          <a:xfrm>
            <a:off x="788089" y="4701762"/>
            <a:ext cx="9277725" cy="1363988"/>
          </a:xfrm>
          <a:prstGeom prst="rect">
            <a:avLst/>
          </a:prstGeom>
          <a:solidFill>
            <a:srgbClr val="68217A"/>
          </a:solidFill>
          <a:ln w="25400" cap="flat" cmpd="sng" algn="ctr">
            <a:noFill/>
            <a:prstDash val="solid"/>
            <a:headEnd type="none" w="med" len="med"/>
            <a:tailEnd type="none" w="med" len="med"/>
          </a:ln>
          <a:effectLst/>
        </p:spPr>
        <p:txBody>
          <a:bodyPr vert="horz" wrap="square" lIns="731210" tIns="44779" rIns="89552" bIns="71641" numCol="1" rtlCol="0" anchor="t" anchorCtr="0" compatLnSpc="1">
            <a:prstTxWarp prst="textNoShape">
              <a:avLst/>
            </a:prstTxWarp>
          </a:bodyPr>
          <a:lstStyle/>
          <a:p>
            <a:pPr defTabSz="913687"/>
            <a:endParaRPr lang="en-US" sz="2400" dirty="0">
              <a:gradFill>
                <a:gsLst>
                  <a:gs pos="14679">
                    <a:srgbClr val="FFFFFF"/>
                  </a:gs>
                  <a:gs pos="38000">
                    <a:srgbClr val="FFFFFF"/>
                  </a:gs>
                </a:gsLst>
                <a:lin ang="5400000" scaled="1"/>
              </a:gradFill>
            </a:endParaRPr>
          </a:p>
        </p:txBody>
      </p:sp>
      <p:grpSp>
        <p:nvGrpSpPr>
          <p:cNvPr id="10" name="Group 9"/>
          <p:cNvGrpSpPr/>
          <p:nvPr/>
        </p:nvGrpSpPr>
        <p:grpSpPr>
          <a:xfrm>
            <a:off x="2372540" y="4964125"/>
            <a:ext cx="1438767" cy="816118"/>
            <a:chOff x="3631207" y="5550921"/>
            <a:chExt cx="1468033" cy="832719"/>
          </a:xfrm>
        </p:grpSpPr>
        <p:sp>
          <p:nvSpPr>
            <p:cNvPr id="11" name="Rectangle 10"/>
            <p:cNvSpPr/>
            <p:nvPr/>
          </p:nvSpPr>
          <p:spPr>
            <a:xfrm>
              <a:off x="3631208" y="5913635"/>
              <a:ext cx="1037757" cy="470005"/>
            </a:xfrm>
            <a:prstGeom prst="rect">
              <a:avLst/>
            </a:prstGeom>
          </p:spPr>
          <p:txBody>
            <a:bodyPr wrap="none">
              <a:spAutoFit/>
            </a:bodyPr>
            <a:lstStyle/>
            <a:p>
              <a:pPr marL="0" lvl="1" defTabSz="913687">
                <a:lnSpc>
                  <a:spcPct val="90000"/>
                </a:lnSpc>
                <a:spcAft>
                  <a:spcPts val="333"/>
                </a:spcAft>
                <a:defRPr/>
              </a:pPr>
              <a:r>
                <a:rPr lang="en-US" sz="1200" dirty="0">
                  <a:solidFill>
                    <a:srgbClr val="FFFFFF"/>
                  </a:solidFill>
                </a:rPr>
                <a:t>Next gen JIT</a:t>
              </a:r>
              <a:endParaRPr lang="en-US" sz="1051" dirty="0">
                <a:solidFill>
                  <a:srgbClr val="FFFFFF"/>
                </a:solidFill>
              </a:endParaRPr>
            </a:p>
            <a:p>
              <a:pPr marL="0" lvl="1" defTabSz="913687">
                <a:lnSpc>
                  <a:spcPct val="90000"/>
                </a:lnSpc>
                <a:spcAft>
                  <a:spcPts val="333"/>
                </a:spcAft>
                <a:defRPr/>
              </a:pPr>
              <a:r>
                <a:rPr lang="en-US" sz="1200" dirty="0">
                  <a:solidFill>
                    <a:srgbClr val="FFFFFF"/>
                  </a:solidFill>
                </a:rPr>
                <a:t>SIMD</a:t>
              </a:r>
            </a:p>
          </p:txBody>
        </p:sp>
        <p:sp>
          <p:nvSpPr>
            <p:cNvPr id="12" name="Rectangle 11"/>
            <p:cNvSpPr/>
            <p:nvPr/>
          </p:nvSpPr>
          <p:spPr>
            <a:xfrm>
              <a:off x="3631207" y="5550921"/>
              <a:ext cx="1468033" cy="318447"/>
            </a:xfrm>
            <a:prstGeom prst="rect">
              <a:avLst/>
            </a:prstGeom>
          </p:spPr>
          <p:txBody>
            <a:bodyPr wrap="square">
              <a:spAutoFit/>
            </a:bodyPr>
            <a:lstStyle/>
            <a:p>
              <a:pPr marL="0" lvl="1" defTabSz="913687">
                <a:lnSpc>
                  <a:spcPct val="90000"/>
                </a:lnSpc>
                <a:spcAft>
                  <a:spcPts val="333"/>
                </a:spcAft>
                <a:defRPr/>
              </a:pPr>
              <a:r>
                <a:rPr lang="en-US" sz="1600" b="1" dirty="0">
                  <a:solidFill>
                    <a:srgbClr val="FFFFFF"/>
                  </a:solidFill>
                </a:rPr>
                <a:t>Runtime</a:t>
              </a:r>
            </a:p>
          </p:txBody>
        </p:sp>
      </p:grpSp>
      <p:grpSp>
        <p:nvGrpSpPr>
          <p:cNvPr id="13" name="Group 12"/>
          <p:cNvGrpSpPr/>
          <p:nvPr/>
        </p:nvGrpSpPr>
        <p:grpSpPr>
          <a:xfrm>
            <a:off x="4824627" y="4964847"/>
            <a:ext cx="1768242" cy="795272"/>
            <a:chOff x="5954092" y="5572192"/>
            <a:chExt cx="1804211" cy="811444"/>
          </a:xfrm>
        </p:grpSpPr>
        <p:sp>
          <p:nvSpPr>
            <p:cNvPr id="14" name="Rectangle 13"/>
            <p:cNvSpPr/>
            <p:nvPr/>
          </p:nvSpPr>
          <p:spPr>
            <a:xfrm>
              <a:off x="5954092" y="5572192"/>
              <a:ext cx="1759619" cy="318445"/>
            </a:xfrm>
            <a:prstGeom prst="rect">
              <a:avLst/>
            </a:prstGeom>
          </p:spPr>
          <p:txBody>
            <a:bodyPr wrap="square">
              <a:spAutoFit/>
            </a:bodyPr>
            <a:lstStyle/>
            <a:p>
              <a:pPr marL="0" lvl="1" defTabSz="913687">
                <a:lnSpc>
                  <a:spcPct val="90000"/>
                </a:lnSpc>
                <a:spcAft>
                  <a:spcPts val="333"/>
                </a:spcAft>
                <a:defRPr/>
              </a:pPr>
              <a:r>
                <a:rPr lang="en-US" sz="1600" b="1" dirty="0">
                  <a:solidFill>
                    <a:srgbClr val="FFFFFF"/>
                  </a:solidFill>
                </a:rPr>
                <a:t>Compilers</a:t>
              </a:r>
            </a:p>
          </p:txBody>
        </p:sp>
        <p:sp>
          <p:nvSpPr>
            <p:cNvPr id="15" name="Rectangle 14"/>
            <p:cNvSpPr/>
            <p:nvPr/>
          </p:nvSpPr>
          <p:spPr>
            <a:xfrm>
              <a:off x="5954092" y="5913634"/>
              <a:ext cx="1804211" cy="470002"/>
            </a:xfrm>
            <a:prstGeom prst="rect">
              <a:avLst/>
            </a:prstGeom>
          </p:spPr>
          <p:txBody>
            <a:bodyPr wrap="none">
              <a:spAutoFit/>
            </a:bodyPr>
            <a:lstStyle/>
            <a:p>
              <a:pPr marL="0" lvl="1" defTabSz="913687">
                <a:lnSpc>
                  <a:spcPct val="90000"/>
                </a:lnSpc>
                <a:spcAft>
                  <a:spcPts val="333"/>
                </a:spcAft>
              </a:pPr>
              <a:r>
                <a:rPr lang="en-US" sz="1200" dirty="0">
                  <a:solidFill>
                    <a:srgbClr val="FFFFFF"/>
                  </a:solidFill>
                </a:rPr>
                <a:t>.NET Compiler Platform</a:t>
              </a:r>
              <a:endParaRPr lang="en-US" sz="1051" dirty="0">
                <a:solidFill>
                  <a:srgbClr val="FFFFFF"/>
                </a:solidFill>
              </a:endParaRPr>
            </a:p>
            <a:p>
              <a:pPr marL="0" lvl="1" defTabSz="913687">
                <a:lnSpc>
                  <a:spcPct val="90000"/>
                </a:lnSpc>
                <a:spcAft>
                  <a:spcPts val="333"/>
                </a:spcAft>
              </a:pPr>
              <a:r>
                <a:rPr lang="en-US" sz="1200" dirty="0">
                  <a:solidFill>
                    <a:srgbClr val="FFFFFF"/>
                  </a:solidFill>
                </a:rPr>
                <a:t>Languages innovation</a:t>
              </a:r>
            </a:p>
          </p:txBody>
        </p:sp>
      </p:grpSp>
      <p:grpSp>
        <p:nvGrpSpPr>
          <p:cNvPr id="16" name="Group 15"/>
          <p:cNvGrpSpPr/>
          <p:nvPr/>
        </p:nvGrpSpPr>
        <p:grpSpPr>
          <a:xfrm>
            <a:off x="7813621" y="4947110"/>
            <a:ext cx="2322550" cy="826534"/>
            <a:chOff x="8627481" y="5540297"/>
            <a:chExt cx="2369794" cy="843344"/>
          </a:xfrm>
        </p:grpSpPr>
        <p:sp>
          <p:nvSpPr>
            <p:cNvPr id="17" name="Rectangle 16"/>
            <p:cNvSpPr/>
            <p:nvPr/>
          </p:nvSpPr>
          <p:spPr>
            <a:xfrm>
              <a:off x="8627481" y="5913638"/>
              <a:ext cx="2179291" cy="470003"/>
            </a:xfrm>
            <a:prstGeom prst="rect">
              <a:avLst/>
            </a:prstGeom>
          </p:spPr>
          <p:txBody>
            <a:bodyPr wrap="none">
              <a:spAutoFit/>
            </a:bodyPr>
            <a:lstStyle/>
            <a:p>
              <a:pPr marL="0" lvl="1" defTabSz="913687">
                <a:lnSpc>
                  <a:spcPct val="90000"/>
                </a:lnSpc>
                <a:spcAft>
                  <a:spcPts val="333"/>
                </a:spcAft>
                <a:defRPr/>
              </a:pPr>
              <a:r>
                <a:rPr lang="en-US" sz="1200" dirty="0">
                  <a:solidFill>
                    <a:srgbClr val="FFFFFF"/>
                  </a:solidFill>
                </a:rPr>
                <a:t>.NET Core 5 Libraries</a:t>
              </a:r>
            </a:p>
            <a:p>
              <a:pPr marL="0" lvl="1" defTabSz="913687">
                <a:lnSpc>
                  <a:spcPct val="90000"/>
                </a:lnSpc>
                <a:spcAft>
                  <a:spcPts val="333"/>
                </a:spcAft>
                <a:defRPr/>
              </a:pPr>
              <a:r>
                <a:rPr lang="en-US" sz="1200" dirty="0">
                  <a:solidFill>
                    <a:srgbClr val="FFFFFF"/>
                  </a:solidFill>
                </a:rPr>
                <a:t>.NET Framework 4.6 Libraries</a:t>
              </a:r>
            </a:p>
          </p:txBody>
        </p:sp>
        <p:sp>
          <p:nvSpPr>
            <p:cNvPr id="18" name="Rectangle 17"/>
            <p:cNvSpPr/>
            <p:nvPr/>
          </p:nvSpPr>
          <p:spPr>
            <a:xfrm>
              <a:off x="8627482" y="5540297"/>
              <a:ext cx="2369793" cy="318446"/>
            </a:xfrm>
            <a:prstGeom prst="rect">
              <a:avLst/>
            </a:prstGeom>
          </p:spPr>
          <p:txBody>
            <a:bodyPr wrap="square">
              <a:spAutoFit/>
            </a:bodyPr>
            <a:lstStyle/>
            <a:p>
              <a:pPr marL="0" lvl="1" defTabSz="913687">
                <a:lnSpc>
                  <a:spcPct val="90000"/>
                </a:lnSpc>
                <a:spcAft>
                  <a:spcPts val="333"/>
                </a:spcAft>
                <a:defRPr/>
              </a:pPr>
              <a:r>
                <a:rPr lang="en-US" sz="1600" b="1" dirty="0">
                  <a:solidFill>
                    <a:srgbClr val="FFFFFF"/>
                  </a:solidFill>
                </a:rPr>
                <a:t>NuGet packages</a:t>
              </a:r>
            </a:p>
          </p:txBody>
        </p:sp>
      </p:grpSp>
      <p:grpSp>
        <p:nvGrpSpPr>
          <p:cNvPr id="19" name="Group 18"/>
          <p:cNvGrpSpPr/>
          <p:nvPr/>
        </p:nvGrpSpPr>
        <p:grpSpPr>
          <a:xfrm>
            <a:off x="1684500" y="5195160"/>
            <a:ext cx="617684" cy="504824"/>
            <a:chOff x="9061629" y="5706715"/>
            <a:chExt cx="380421" cy="310912"/>
          </a:xfrm>
        </p:grpSpPr>
        <p:sp>
          <p:nvSpPr>
            <p:cNvPr id="20"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2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2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grpSp>
      <p:sp>
        <p:nvSpPr>
          <p:cNvPr id="23" name="Rectangle 22"/>
          <p:cNvSpPr/>
          <p:nvPr/>
        </p:nvSpPr>
        <p:spPr>
          <a:xfrm>
            <a:off x="834660" y="4684787"/>
            <a:ext cx="1463372" cy="459819"/>
          </a:xfrm>
          <a:prstGeom prst="rect">
            <a:avLst/>
          </a:prstGeom>
        </p:spPr>
        <p:txBody>
          <a:bodyPr wrap="none">
            <a:spAutoFit/>
          </a:bodyPr>
          <a:lstStyle/>
          <a:p>
            <a:pPr defTabSz="913687"/>
            <a:r>
              <a:rPr lang="en-US" sz="24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4" name="Freeform 25"/>
          <p:cNvSpPr>
            <a:spLocks noEditPoints="1"/>
          </p:cNvSpPr>
          <p:nvPr/>
        </p:nvSpPr>
        <p:spPr bwMode="black">
          <a:xfrm>
            <a:off x="7248946" y="5276802"/>
            <a:ext cx="489642" cy="454509"/>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82" tIns="41141" rIns="82282" bIns="41141" numCol="1" anchor="t" anchorCtr="0" compatLnSpc="1">
            <a:prstTxWarp prst="textNoShape">
              <a:avLst/>
            </a:prstTxWarp>
          </a:bodyPr>
          <a:lstStyle/>
          <a:p>
            <a:pPr defTabSz="914165"/>
            <a:endParaRPr lang="en-US" sz="1600">
              <a:solidFill>
                <a:prstClr val="black"/>
              </a:solidFill>
            </a:endParaRPr>
          </a:p>
        </p:txBody>
      </p:sp>
      <p:sp>
        <p:nvSpPr>
          <p:cNvPr id="25" name="Freeform 84"/>
          <p:cNvSpPr>
            <a:spLocks noEditPoints="1"/>
          </p:cNvSpPr>
          <p:nvPr/>
        </p:nvSpPr>
        <p:spPr bwMode="black">
          <a:xfrm>
            <a:off x="4348694" y="5211244"/>
            <a:ext cx="401470" cy="479924"/>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82" tIns="41141" rIns="82282" bIns="41141" numCol="1" anchor="t" anchorCtr="0" compatLnSpc="1">
            <a:prstTxWarp prst="textNoShape">
              <a:avLst/>
            </a:prstTxWarp>
          </a:bodyPr>
          <a:lstStyle/>
          <a:p>
            <a:pPr defTabSz="914165"/>
            <a:endParaRPr lang="en-US" sz="1600">
              <a:solidFill>
                <a:prstClr val="black"/>
              </a:solidFill>
            </a:endParaRPr>
          </a:p>
        </p:txBody>
      </p:sp>
      <p:sp>
        <p:nvSpPr>
          <p:cNvPr id="26" name="TextBox 25"/>
          <p:cNvSpPr txBox="1"/>
          <p:nvPr/>
        </p:nvSpPr>
        <p:spPr>
          <a:xfrm>
            <a:off x="1388669" y="3105117"/>
            <a:ext cx="3769125" cy="521358"/>
          </a:xfrm>
          <a:prstGeom prst="rect">
            <a:avLst/>
          </a:prstGeom>
          <a:noFill/>
        </p:spPr>
        <p:txBody>
          <a:bodyPr wrap="square" rtlCol="0">
            <a:spAutoFit/>
          </a:bodyPr>
          <a:lstStyle/>
          <a:p>
            <a:pPr defTabSz="914165"/>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7" name="TextBox 26"/>
          <p:cNvSpPr txBox="1"/>
          <p:nvPr/>
        </p:nvSpPr>
        <p:spPr>
          <a:xfrm>
            <a:off x="6661969" y="3105117"/>
            <a:ext cx="2246831" cy="521358"/>
          </a:xfrm>
          <a:prstGeom prst="rect">
            <a:avLst/>
          </a:prstGeom>
          <a:noFill/>
        </p:spPr>
        <p:txBody>
          <a:bodyPr wrap="square" rtlCol="0">
            <a:spAutoFit/>
          </a:bodyPr>
          <a:lstStyle/>
          <a:p>
            <a:pPr defTabSz="914165"/>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 5</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8" name="Picture 2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8711418" y="3916913"/>
            <a:ext cx="382211" cy="449995"/>
          </a:xfrm>
          <a:prstGeom prst="rect">
            <a:avLst/>
          </a:prstGeom>
        </p:spPr>
      </p:pic>
      <p:pic>
        <p:nvPicPr>
          <p:cNvPr id="2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576917" y="3913324"/>
            <a:ext cx="510230" cy="5009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235857" y="3873175"/>
            <a:ext cx="546121" cy="55464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2710779" y="3873175"/>
            <a:ext cx="546121" cy="55464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bwMode="auto">
          <a:xfrm>
            <a:off x="10496302" y="1341738"/>
            <a:ext cx="1441491" cy="4780006"/>
          </a:xfrm>
          <a:prstGeom prst="rect">
            <a:avLst/>
          </a:prstGeom>
          <a:solidFill>
            <a:schemeClr val="tx1">
              <a:lumMod val="20000"/>
              <a:lumOff val="80000"/>
            </a:schemeClr>
          </a:solidFill>
          <a:ln w="12700" cap="flat" cmpd="sng" algn="ctr">
            <a:solidFill>
              <a:schemeClr val="tx1">
                <a:lumMod val="40000"/>
                <a:lumOff val="60000"/>
              </a:schemeClr>
            </a:solidFill>
            <a:prstDash val="solid"/>
            <a:headEnd type="none" w="med" len="med"/>
            <a:tailEnd type="none" w="med" len="med"/>
          </a:ln>
          <a:effectLst/>
        </p:spPr>
        <p:txBody>
          <a:bodyPr vert="horz" wrap="square" lIns="89630" tIns="89630" rIns="89626" bIns="89630" numCol="1" rtlCol="0" anchor="t" anchorCtr="0" compatLnSpc="1">
            <a:prstTxWarp prst="textNoShape">
              <a:avLst/>
            </a:prstTxWarp>
          </a:bodyPr>
          <a:lstStyle/>
          <a:p>
            <a:pPr defTabSz="914039">
              <a:defRPr/>
            </a:pPr>
            <a:endParaRPr lang="en-US" sz="1766" kern="0" dirty="0" err="1">
              <a:solidFill>
                <a:srgbClr val="000000"/>
              </a:solidFill>
              <a:latin typeface="Segoe UI Light"/>
            </a:endParaRP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0485" y="2687646"/>
            <a:ext cx="1253127" cy="1170806"/>
          </a:xfrm>
          <a:prstGeom prst="rect">
            <a:avLst/>
          </a:prstGeom>
        </p:spPr>
      </p:pic>
    </p:spTree>
    <p:extLst>
      <p:ext uri="{BB962C8B-B14F-4D97-AF65-F5344CB8AC3E}">
        <p14:creationId xmlns:p14="http://schemas.microsoft.com/office/powerpoint/2010/main" val="108692552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Core</a:t>
            </a:r>
            <a:endParaRPr lang="en-US" dirty="0"/>
          </a:p>
        </p:txBody>
      </p:sp>
      <p:sp>
        <p:nvSpPr>
          <p:cNvPr id="4" name="Rectangle 3"/>
          <p:cNvSpPr/>
          <p:nvPr/>
        </p:nvSpPr>
        <p:spPr bwMode="auto">
          <a:xfrm>
            <a:off x="1717363" y="2828385"/>
            <a:ext cx="8156399" cy="334327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a:lnSpc>
                <a:spcPct val="90000"/>
              </a:lnSpc>
            </a:pPr>
            <a:endParaRPr lang="en-US" sz="1568"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3576460" y="1782887"/>
            <a:ext cx="2038625" cy="1005253"/>
          </a:xfrm>
          <a:prstGeom prst="rect">
            <a:avLst/>
          </a:prstGeom>
          <a:solidFill>
            <a:srgbClr val="7FBA00"/>
          </a:solidFill>
          <a:ln w="25400" cap="flat" cmpd="sng" algn="ctr">
            <a:noFill/>
            <a:prstDash val="solid"/>
            <a:headEnd type="none" w="med" len="med"/>
            <a:tailEnd type="none" w="med" len="med"/>
          </a:ln>
          <a:effectLst/>
        </p:spPr>
        <p:txBody>
          <a:bodyPr vert="horz" wrap="square" lIns="731313" tIns="274243" rIns="89613" bIns="89617" numCol="1" rtlCol="0" anchor="t" anchorCtr="0" compatLnSpc="1">
            <a:prstTxWarp prst="textNoShape">
              <a:avLst/>
            </a:prstTxWarp>
          </a:bodyPr>
          <a:lstStyle/>
          <a:p>
            <a:pPr defTabSz="913863"/>
            <a:r>
              <a:rPr lang="en-US" sz="2800"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5666189" y="1782887"/>
            <a:ext cx="2024534" cy="1005253"/>
          </a:xfrm>
          <a:prstGeom prst="rect">
            <a:avLst/>
          </a:prstGeom>
          <a:solidFill>
            <a:srgbClr val="7FBA00"/>
          </a:solidFill>
          <a:ln w="25400" cap="flat" cmpd="sng" algn="ctr">
            <a:noFill/>
            <a:prstDash val="solid"/>
            <a:headEnd type="none" w="med" len="med"/>
            <a:tailEnd type="none" w="med" len="med"/>
          </a:ln>
          <a:effectLst/>
        </p:spPr>
        <p:txBody>
          <a:bodyPr vert="horz" wrap="square" lIns="731313" tIns="274243" rIns="89613" bIns="89617" numCol="1" rtlCol="0" anchor="t" anchorCtr="0" compatLnSpc="1">
            <a:prstTxWarp prst="textNoShape">
              <a:avLst/>
            </a:prstTxWarp>
          </a:bodyPr>
          <a:lstStyle/>
          <a:p>
            <a:pPr defTabSz="913863"/>
            <a:r>
              <a:rPr lang="en-US" sz="2800" dirty="0">
                <a:gradFill>
                  <a:gsLst>
                    <a:gs pos="14679">
                      <a:srgbClr val="FFFFFF"/>
                    </a:gs>
                    <a:gs pos="38000">
                      <a:srgbClr val="FFFFFF"/>
                    </a:gs>
                  </a:gsLst>
                  <a:lin ang="5400000" scaled="1"/>
                </a:gradFill>
                <a:latin typeface="Segoe UI Light"/>
              </a:rPr>
              <a:t>  </a:t>
            </a:r>
          </a:p>
        </p:txBody>
      </p:sp>
      <p:sp>
        <p:nvSpPr>
          <p:cNvPr id="7" name="Rectangle 6"/>
          <p:cNvSpPr/>
          <p:nvPr/>
        </p:nvSpPr>
        <p:spPr bwMode="auto">
          <a:xfrm>
            <a:off x="7755918" y="1782887"/>
            <a:ext cx="2033181" cy="1005253"/>
          </a:xfrm>
          <a:prstGeom prst="rect">
            <a:avLst/>
          </a:prstGeom>
          <a:solidFill>
            <a:srgbClr val="7FBA00">
              <a:alpha val="70000"/>
            </a:srgbClr>
          </a:solidFill>
          <a:ln w="25400" cap="flat" cmpd="sng" algn="ctr">
            <a:noFill/>
            <a:prstDash val="solid"/>
            <a:headEnd type="none" w="med" len="med"/>
            <a:tailEnd type="none" w="med" len="med"/>
          </a:ln>
          <a:effectLst/>
        </p:spPr>
        <p:txBody>
          <a:bodyPr vert="horz" wrap="square" lIns="731313" tIns="274243" rIns="89613" bIns="89617" numCol="1" rtlCol="0" anchor="t" anchorCtr="0" compatLnSpc="1">
            <a:prstTxWarp prst="textNoShape">
              <a:avLst/>
            </a:prstTxWarp>
          </a:bodyPr>
          <a:lstStyle/>
          <a:p>
            <a:pPr defTabSz="913863"/>
            <a:r>
              <a:rPr lang="en-US" sz="2800" dirty="0">
                <a:gradFill>
                  <a:gsLst>
                    <a:gs pos="14679">
                      <a:srgbClr val="FFFFFF"/>
                    </a:gs>
                    <a:gs pos="38000">
                      <a:srgbClr val="FFFFFF"/>
                    </a:gs>
                  </a:gsLst>
                  <a:lin ang="5400000" scaled="1"/>
                </a:gradFill>
                <a:latin typeface="Segoe UI Light"/>
              </a:rPr>
              <a:t>  </a:t>
            </a:r>
          </a:p>
        </p:txBody>
      </p:sp>
      <p:sp>
        <p:nvSpPr>
          <p:cNvPr id="8" name="Rectangle 7"/>
          <p:cNvSpPr/>
          <p:nvPr/>
        </p:nvSpPr>
        <p:spPr>
          <a:xfrm>
            <a:off x="3638259" y="1837613"/>
            <a:ext cx="1887788" cy="508409"/>
          </a:xfrm>
          <a:prstGeom prst="rect">
            <a:avLst/>
          </a:prstGeom>
        </p:spPr>
        <p:txBody>
          <a:bodyPr wrap="square">
            <a:spAutoFit/>
          </a:bodyPr>
          <a:lstStyle/>
          <a:p>
            <a:pPr marL="0" lvl="1" defTabSz="913687">
              <a:lnSpc>
                <a:spcPct val="90000"/>
              </a:lnSpc>
              <a:spcAft>
                <a:spcPts val="333"/>
              </a:spcAft>
              <a:defRPr/>
            </a:pPr>
            <a:r>
              <a:rPr lang="en-US" sz="1372" dirty="0">
                <a:solidFill>
                  <a:srgbClr val="FFFFFF"/>
                </a:solidFill>
              </a:rPr>
              <a:t>ASP.NET 5</a:t>
            </a:r>
          </a:p>
          <a:p>
            <a:pPr marL="0" lvl="1" defTabSz="913687">
              <a:lnSpc>
                <a:spcPct val="90000"/>
              </a:lnSpc>
              <a:spcAft>
                <a:spcPts val="333"/>
              </a:spcAft>
              <a:defRPr/>
            </a:pPr>
            <a:r>
              <a:rPr lang="en-US" sz="1372" dirty="0">
                <a:solidFill>
                  <a:srgbClr val="FFFFFF"/>
                </a:solidFill>
              </a:rPr>
              <a:t>App Model</a:t>
            </a:r>
          </a:p>
        </p:txBody>
      </p:sp>
      <p:sp>
        <p:nvSpPr>
          <p:cNvPr id="9" name="Rectangle 8"/>
          <p:cNvSpPr/>
          <p:nvPr/>
        </p:nvSpPr>
        <p:spPr>
          <a:xfrm>
            <a:off x="5638108" y="1837613"/>
            <a:ext cx="2088941" cy="470693"/>
          </a:xfrm>
          <a:prstGeom prst="rect">
            <a:avLst/>
          </a:prstGeom>
        </p:spPr>
        <p:txBody>
          <a:bodyPr wrap="square">
            <a:spAutoFit/>
          </a:bodyPr>
          <a:lstStyle/>
          <a:p>
            <a:pPr marL="0" lvl="1" defTabSz="913687">
              <a:lnSpc>
                <a:spcPct val="90000"/>
              </a:lnSpc>
              <a:spcAft>
                <a:spcPts val="333"/>
              </a:spcAft>
              <a:defRPr/>
            </a:pPr>
            <a:r>
              <a:rPr lang="en-US" sz="1372" dirty="0">
                <a:solidFill>
                  <a:srgbClr val="FFFFFF"/>
                </a:solidFill>
              </a:rPr>
              <a:t>Universal Windows Apps Model</a:t>
            </a:r>
          </a:p>
        </p:txBody>
      </p:sp>
      <p:sp>
        <p:nvSpPr>
          <p:cNvPr id="10" name="Rectangle 9"/>
          <p:cNvSpPr/>
          <p:nvPr/>
        </p:nvSpPr>
        <p:spPr>
          <a:xfrm>
            <a:off x="7840211" y="1837613"/>
            <a:ext cx="1887788" cy="508409"/>
          </a:xfrm>
          <a:prstGeom prst="rect">
            <a:avLst/>
          </a:prstGeom>
        </p:spPr>
        <p:txBody>
          <a:bodyPr wrap="square">
            <a:spAutoFit/>
          </a:bodyPr>
          <a:lstStyle/>
          <a:p>
            <a:pPr marL="0" lvl="1" defTabSz="913687">
              <a:lnSpc>
                <a:spcPct val="90000"/>
              </a:lnSpc>
              <a:spcAft>
                <a:spcPts val="333"/>
              </a:spcAft>
              <a:defRPr/>
            </a:pPr>
            <a:r>
              <a:rPr lang="en-US" sz="1372" dirty="0">
                <a:solidFill>
                  <a:srgbClr val="FFFFFF"/>
                </a:solidFill>
              </a:rPr>
              <a:t>Any other</a:t>
            </a:r>
          </a:p>
          <a:p>
            <a:pPr marL="0" lvl="1" defTabSz="913687">
              <a:lnSpc>
                <a:spcPct val="90000"/>
              </a:lnSpc>
              <a:spcAft>
                <a:spcPts val="333"/>
              </a:spcAft>
              <a:defRPr/>
            </a:pPr>
            <a:r>
              <a:rPr lang="en-US" sz="1372" dirty="0">
                <a:solidFill>
                  <a:srgbClr val="FFFFFF"/>
                </a:solidFill>
              </a:rPr>
              <a:t>app model</a:t>
            </a:r>
          </a:p>
        </p:txBody>
      </p:sp>
      <p:sp>
        <p:nvSpPr>
          <p:cNvPr id="11" name="Freeform 626"/>
          <p:cNvSpPr>
            <a:spLocks noChangeAspect="1" noEditPoints="1"/>
          </p:cNvSpPr>
          <p:nvPr/>
        </p:nvSpPr>
        <p:spPr bwMode="auto">
          <a:xfrm>
            <a:off x="7330748" y="2334923"/>
            <a:ext cx="241873" cy="163201"/>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7222" tIns="33611" rIns="67222" bIns="33611" numCol="1" anchor="t" anchorCtr="0" compatLnSpc="1">
            <a:prstTxWarp prst="textNoShape">
              <a:avLst/>
            </a:prstTxWarp>
          </a:bodyPr>
          <a:lstStyle/>
          <a:p>
            <a:pPr defTabSz="672202">
              <a:defRPr/>
            </a:pPr>
            <a:endParaRPr lang="en-US" sz="793" b="1" kern="0">
              <a:gradFill>
                <a:gsLst>
                  <a:gs pos="14679">
                    <a:srgbClr val="FFFFFF"/>
                  </a:gs>
                  <a:gs pos="38000">
                    <a:srgbClr val="FFFFFF"/>
                  </a:gs>
                </a:gsLst>
                <a:lin ang="5400000" scaled="1"/>
              </a:gradFill>
              <a:cs typeface="Segoe UI" panose="020B0502040204020203" pitchFamily="34" charset="0"/>
            </a:endParaRPr>
          </a:p>
        </p:txBody>
      </p:sp>
      <p:sp>
        <p:nvSpPr>
          <p:cNvPr id="12" name="Rounded Rectangle 6"/>
          <p:cNvSpPr>
            <a:spLocks noChangeAspect="1"/>
          </p:cNvSpPr>
          <p:nvPr/>
        </p:nvSpPr>
        <p:spPr bwMode="black">
          <a:xfrm rot="16200000">
            <a:off x="7160452" y="2344648"/>
            <a:ext cx="119004" cy="183845"/>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252" rIns="60504" bIns="30252" numCol="1" rtlCol="0" anchor="ctr" anchorCtr="0" compatLnSpc="1">
            <a:prstTxWarp prst="textNoShape">
              <a:avLst/>
            </a:prstTxWarp>
          </a:bodyPr>
          <a:lstStyle/>
          <a:p>
            <a:pPr algn="ctr" defTabSz="544562">
              <a:defRPr/>
            </a:pPr>
            <a:endParaRPr lang="en-US" sz="1298" b="1" kern="0" spc="-89" dirty="0">
              <a:gradFill>
                <a:gsLst>
                  <a:gs pos="14679">
                    <a:srgbClr val="FFFFFF"/>
                  </a:gs>
                  <a:gs pos="38000">
                    <a:srgbClr val="FFFFFF"/>
                  </a:gs>
                </a:gsLst>
                <a:lin ang="5400000" scaled="1"/>
              </a:gradFill>
              <a:cs typeface="Segoe UI" panose="020B0502040204020203" pitchFamily="34" charset="0"/>
            </a:endParaRPr>
          </a:p>
        </p:txBody>
      </p:sp>
      <p:sp>
        <p:nvSpPr>
          <p:cNvPr id="13" name="Freeform 138"/>
          <p:cNvSpPr>
            <a:spLocks noChangeAspect="1" noEditPoints="1"/>
          </p:cNvSpPr>
          <p:nvPr/>
        </p:nvSpPr>
        <p:spPr bwMode="auto">
          <a:xfrm>
            <a:off x="7281601" y="2242945"/>
            <a:ext cx="60553" cy="120770"/>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67222" tIns="33611" rIns="67222" bIns="33611" numCol="1" anchor="t" anchorCtr="0" compatLnSpc="1">
            <a:prstTxWarp prst="textNoShape">
              <a:avLst/>
            </a:prstTxWarp>
          </a:bodyPr>
          <a:lstStyle/>
          <a:p>
            <a:pPr defTabSz="672202">
              <a:defRPr/>
            </a:pPr>
            <a:endParaRPr lang="en-US" sz="1298" b="1" kern="0">
              <a:gradFill>
                <a:gsLst>
                  <a:gs pos="14679">
                    <a:srgbClr val="FFFFFF"/>
                  </a:gs>
                  <a:gs pos="38000">
                    <a:srgbClr val="FFFFFF"/>
                  </a:gs>
                </a:gsLst>
                <a:lin ang="5400000" scaled="1"/>
              </a:gradFill>
              <a:cs typeface="Segoe UI" panose="020B0502040204020203" pitchFamily="34" charset="0"/>
            </a:endParaRPr>
          </a:p>
        </p:txBody>
      </p:sp>
      <p:sp>
        <p:nvSpPr>
          <p:cNvPr id="14" name="Oval 13"/>
          <p:cNvSpPr/>
          <p:nvPr/>
        </p:nvSpPr>
        <p:spPr bwMode="auto">
          <a:xfrm>
            <a:off x="7080233" y="2175665"/>
            <a:ext cx="540449" cy="554343"/>
          </a:xfrm>
          <a:prstGeom prst="ellipse">
            <a:avLst/>
          </a:prstGeom>
          <a:noFill/>
          <a:ln w="19050" cap="flat" cmpd="sng" algn="ctr">
            <a:solidFill>
              <a:srgbClr val="FFFFFF"/>
            </a:solidFill>
            <a:prstDash val="solid"/>
            <a:headEnd type="none" w="med" len="med"/>
            <a:tailEnd type="none" w="med" len="med"/>
          </a:ln>
          <a:effectLst/>
        </p:spPr>
        <p:txBody>
          <a:bodyPr vert="horz" wrap="square" lIns="67219" tIns="33610" rIns="67219" bIns="33610" numCol="1" rtlCol="0" anchor="ctr" anchorCtr="0" compatLnSpc="1">
            <a:prstTxWarp prst="textNoShape">
              <a:avLst/>
            </a:prstTxWarp>
          </a:bodyPr>
          <a:lstStyle/>
          <a:p>
            <a:pPr algn="ctr" defTabSz="672008" fontAlgn="base">
              <a:lnSpc>
                <a:spcPct val="90000"/>
              </a:lnSpc>
              <a:spcBef>
                <a:spcPct val="0"/>
              </a:spcBef>
              <a:spcAft>
                <a:spcPct val="0"/>
              </a:spcAft>
              <a:defRPr/>
            </a:pPr>
            <a:endParaRPr lang="en-US" sz="1442" b="1" kern="0" spc="-37" dirty="0">
              <a:gradFill>
                <a:gsLst>
                  <a:gs pos="14679">
                    <a:srgbClr val="FFFFFF"/>
                  </a:gs>
                  <a:gs pos="38000">
                    <a:srgbClr val="FFFFFF"/>
                  </a:gs>
                </a:gsLst>
                <a:lin ang="5400000" scaled="1"/>
              </a:gradFill>
              <a:cs typeface="Segoe UI" panose="020B0502040204020203" pitchFamily="34" charset="0"/>
            </a:endParaRPr>
          </a:p>
        </p:txBody>
      </p:sp>
      <p:sp>
        <p:nvSpPr>
          <p:cNvPr id="15" name="Oval 14"/>
          <p:cNvSpPr/>
          <p:nvPr/>
        </p:nvSpPr>
        <p:spPr bwMode="auto">
          <a:xfrm>
            <a:off x="4990544" y="2158604"/>
            <a:ext cx="549583" cy="547534"/>
          </a:xfrm>
          <a:prstGeom prst="ellipse">
            <a:avLst/>
          </a:prstGeom>
          <a:noFill/>
          <a:ln w="19050" cap="flat" cmpd="sng" algn="ctr">
            <a:solidFill>
              <a:srgbClr val="FFFFFF"/>
            </a:solidFill>
            <a:prstDash val="solid"/>
            <a:headEnd type="none" w="med" len="med"/>
            <a:tailEnd type="none" w="med" len="med"/>
          </a:ln>
          <a:effectLst/>
        </p:spPr>
        <p:txBody>
          <a:bodyPr vert="horz" wrap="square" lIns="67219" tIns="33610" rIns="67219" bIns="33610" numCol="1" rtlCol="0" anchor="ctr" anchorCtr="0" compatLnSpc="1">
            <a:prstTxWarp prst="textNoShape">
              <a:avLst/>
            </a:prstTxWarp>
          </a:bodyPr>
          <a:lstStyle/>
          <a:p>
            <a:pPr algn="ctr" defTabSz="672008" fontAlgn="base">
              <a:lnSpc>
                <a:spcPct val="90000"/>
              </a:lnSpc>
              <a:spcBef>
                <a:spcPct val="0"/>
              </a:spcBef>
              <a:spcAft>
                <a:spcPct val="0"/>
              </a:spcAft>
              <a:defRPr/>
            </a:pPr>
            <a:endParaRPr lang="en-US" sz="1442" b="1" kern="0" spc="-37" dirty="0">
              <a:gradFill>
                <a:gsLst>
                  <a:gs pos="14679">
                    <a:srgbClr val="FFFFFF"/>
                  </a:gs>
                  <a:gs pos="38000">
                    <a:srgbClr val="FFFFFF"/>
                  </a:gs>
                </a:gsLst>
                <a:lin ang="5400000" scaled="1"/>
              </a:gradFill>
              <a:cs typeface="Segoe UI" panose="020B0502040204020203" pitchFamily="34" charset="0"/>
            </a:endParaRPr>
          </a:p>
        </p:txBody>
      </p:sp>
      <p:sp>
        <p:nvSpPr>
          <p:cNvPr id="16" name="Freeform 10"/>
          <p:cNvSpPr>
            <a:spLocks noEditPoints="1"/>
          </p:cNvSpPr>
          <p:nvPr/>
        </p:nvSpPr>
        <p:spPr bwMode="black">
          <a:xfrm>
            <a:off x="5067107" y="2236071"/>
            <a:ext cx="243285" cy="15408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2443" tIns="26222" rIns="52443" bIns="26222" numCol="1" anchor="t" anchorCtr="0" compatLnSpc="1">
            <a:prstTxWarp prst="textNoShape">
              <a:avLst/>
            </a:prstTxWarp>
          </a:bodyPr>
          <a:lstStyle/>
          <a:p>
            <a:pPr defTabSz="524437">
              <a:defRPr/>
            </a:pPr>
            <a:endParaRPr lang="en-US" sz="1009" b="1" kern="0">
              <a:gradFill>
                <a:gsLst>
                  <a:gs pos="14679">
                    <a:srgbClr val="FFFFFF"/>
                  </a:gs>
                  <a:gs pos="38000">
                    <a:srgbClr val="FFFFFF"/>
                  </a:gs>
                </a:gsLst>
                <a:lin ang="5400000" scaled="1"/>
              </a:gradFill>
              <a:cs typeface="Segoe UI" panose="020B0502040204020203" pitchFamily="34" charset="0"/>
            </a:endParaRPr>
          </a:p>
        </p:txBody>
      </p:sp>
      <p:grpSp>
        <p:nvGrpSpPr>
          <p:cNvPr id="17" name="Group 16"/>
          <p:cNvGrpSpPr>
            <a:grpSpLocks noChangeAspect="1"/>
          </p:cNvGrpSpPr>
          <p:nvPr/>
        </p:nvGrpSpPr>
        <p:grpSpPr>
          <a:xfrm>
            <a:off x="5219124" y="2405760"/>
            <a:ext cx="212846" cy="223365"/>
            <a:chOff x="2870057" y="3971122"/>
            <a:chExt cx="478391" cy="502036"/>
          </a:xfrm>
        </p:grpSpPr>
        <p:pic>
          <p:nvPicPr>
            <p:cNvPr id="18"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19"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pic>
        <p:nvPicPr>
          <p:cNvPr id="20" name="Picture 19"/>
          <p:cNvPicPr>
            <a:picLocks noChangeAspect="1"/>
          </p:cNvPicPr>
          <p:nvPr/>
        </p:nvPicPr>
        <p:blipFill>
          <a:blip r:embed="rId3" cstate="print">
            <a:biLevel thresh="25000"/>
            <a:extLst>
              <a:ext uri="{BEBA8EAE-BF5A-486C-A8C5-ECC9F3942E4B}">
                <a14:imgProps xmlns:a14="http://schemas.microsoft.com/office/drawing/2010/main">
                  <a14:imgLayer r:embed="rId4">
                    <a14:imgEffect>
                      <a14:artisticPhotocopy/>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5400000">
            <a:off x="9216849" y="2226076"/>
            <a:ext cx="454965" cy="454965"/>
          </a:xfrm>
          <a:prstGeom prst="rect">
            <a:avLst/>
          </a:prstGeom>
        </p:spPr>
      </p:pic>
      <p:sp>
        <p:nvSpPr>
          <p:cNvPr id="21" name="Oval 20"/>
          <p:cNvSpPr/>
          <p:nvPr/>
        </p:nvSpPr>
        <p:spPr bwMode="auto">
          <a:xfrm>
            <a:off x="9169541" y="2178621"/>
            <a:ext cx="549583" cy="547534"/>
          </a:xfrm>
          <a:prstGeom prst="ellipse">
            <a:avLst/>
          </a:prstGeom>
          <a:noFill/>
          <a:ln w="19050" cap="flat" cmpd="sng" algn="ctr">
            <a:solidFill>
              <a:srgbClr val="FFFFFF"/>
            </a:solidFill>
            <a:prstDash val="solid"/>
            <a:headEnd type="none" w="med" len="med"/>
            <a:tailEnd type="none" w="med" len="med"/>
          </a:ln>
          <a:effectLst/>
        </p:spPr>
        <p:txBody>
          <a:bodyPr vert="horz" wrap="square" lIns="67219" tIns="33610" rIns="67219" bIns="33610" numCol="1" rtlCol="0" anchor="ctr" anchorCtr="0" compatLnSpc="1">
            <a:prstTxWarp prst="textNoShape">
              <a:avLst/>
            </a:prstTxWarp>
          </a:bodyPr>
          <a:lstStyle/>
          <a:p>
            <a:pPr algn="ctr" defTabSz="672008" fontAlgn="base">
              <a:lnSpc>
                <a:spcPct val="90000"/>
              </a:lnSpc>
              <a:spcBef>
                <a:spcPct val="0"/>
              </a:spcBef>
              <a:spcAft>
                <a:spcPct val="0"/>
              </a:spcAft>
              <a:defRPr/>
            </a:pPr>
            <a:endParaRPr lang="en-US" sz="1442" b="1" kern="0" spc="-37" dirty="0">
              <a:gradFill>
                <a:gsLst>
                  <a:gs pos="14679">
                    <a:srgbClr val="FFFFFF"/>
                  </a:gs>
                  <a:gs pos="38000">
                    <a:srgbClr val="FFFFFF"/>
                  </a:gs>
                </a:gsLst>
                <a:lin ang="5400000" scaled="1"/>
              </a:gradFill>
              <a:cs typeface="Segoe UI" panose="020B0502040204020203" pitchFamily="34" charset="0"/>
            </a:endParaRPr>
          </a:p>
        </p:txBody>
      </p:sp>
      <p:sp>
        <p:nvSpPr>
          <p:cNvPr id="22" name="Rectangle 21"/>
          <p:cNvSpPr/>
          <p:nvPr/>
        </p:nvSpPr>
        <p:spPr>
          <a:xfrm>
            <a:off x="1717362" y="2816447"/>
            <a:ext cx="1863412" cy="573280"/>
          </a:xfrm>
          <a:prstGeom prst="rect">
            <a:avLst/>
          </a:prstGeom>
        </p:spPr>
        <p:txBody>
          <a:bodyPr wrap="none">
            <a:spAutoFit/>
          </a:bodyPr>
          <a:lstStyle/>
          <a:p>
            <a:pPr defTabSz="913863"/>
            <a:r>
              <a:rPr lang="en-US" sz="3137" spc="-100"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Core</a:t>
            </a:r>
            <a:endParaRPr lang="en-US" sz="98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23" name="Rectangle 22"/>
          <p:cNvSpPr/>
          <p:nvPr/>
        </p:nvSpPr>
        <p:spPr bwMode="auto">
          <a:xfrm>
            <a:off x="3576460" y="2884799"/>
            <a:ext cx="6212639" cy="1749833"/>
          </a:xfrm>
          <a:prstGeom prst="rect">
            <a:avLst/>
          </a:prstGeom>
          <a:solidFill>
            <a:srgbClr val="0072C6"/>
          </a:solidFill>
          <a:ln w="25400" cap="flat" cmpd="sng" algn="ctr">
            <a:noFill/>
            <a:prstDash val="solid"/>
            <a:headEnd type="none" w="med" len="med"/>
            <a:tailEnd type="none" w="med" len="med"/>
          </a:ln>
          <a:effectLst/>
        </p:spPr>
        <p:txBody>
          <a:bodyPr vert="horz" wrap="square" lIns="731313" tIns="274243" rIns="89613" bIns="0" numCol="1" rtlCol="0" anchor="t" anchorCtr="0" compatLnSpc="1">
            <a:prstTxWarp prst="textNoShape">
              <a:avLst/>
            </a:prstTxWarp>
          </a:bodyPr>
          <a:lstStyle/>
          <a:p>
            <a:pPr defTabSz="913863"/>
            <a:r>
              <a:rPr lang="en-US" sz="2800" dirty="0">
                <a:gradFill>
                  <a:gsLst>
                    <a:gs pos="14679">
                      <a:srgbClr val="FFFFFF"/>
                    </a:gs>
                    <a:gs pos="38000">
                      <a:srgbClr val="FFFFFF"/>
                    </a:gs>
                  </a:gsLst>
                  <a:lin ang="5400000" scaled="1"/>
                </a:gradFill>
                <a:latin typeface="Segoe UI Light"/>
              </a:rPr>
              <a:t>  </a:t>
            </a:r>
          </a:p>
        </p:txBody>
      </p:sp>
      <p:sp>
        <p:nvSpPr>
          <p:cNvPr id="24" name="Rectangle 23"/>
          <p:cNvSpPr/>
          <p:nvPr/>
        </p:nvSpPr>
        <p:spPr>
          <a:xfrm>
            <a:off x="5774823" y="3449792"/>
            <a:ext cx="1887788" cy="535564"/>
          </a:xfrm>
          <a:prstGeom prst="rect">
            <a:avLst/>
          </a:prstGeom>
        </p:spPr>
        <p:txBody>
          <a:bodyPr wrap="square">
            <a:spAutoFit/>
          </a:bodyPr>
          <a:lstStyle/>
          <a:p>
            <a:pPr marL="0" lvl="1" algn="ctr" defTabSz="913687">
              <a:lnSpc>
                <a:spcPct val="90000"/>
              </a:lnSpc>
              <a:spcAft>
                <a:spcPts val="333"/>
              </a:spcAft>
              <a:defRPr/>
            </a:pPr>
            <a:r>
              <a:rPr lang="en-US" sz="1470" dirty="0">
                <a:solidFill>
                  <a:srgbClr val="FFFFFF"/>
                </a:solidFill>
              </a:rPr>
              <a:t>Unified BCL</a:t>
            </a:r>
          </a:p>
          <a:p>
            <a:pPr marL="0" lvl="1" algn="ctr" defTabSz="913687">
              <a:lnSpc>
                <a:spcPct val="90000"/>
              </a:lnSpc>
              <a:spcAft>
                <a:spcPts val="333"/>
              </a:spcAft>
              <a:defRPr/>
            </a:pPr>
            <a:r>
              <a:rPr lang="en-US" sz="1470" dirty="0">
                <a:solidFill>
                  <a:srgbClr val="FFFFFF"/>
                </a:solidFill>
              </a:rPr>
              <a:t>(Base Class Library)</a:t>
            </a:r>
          </a:p>
        </p:txBody>
      </p:sp>
      <p:sp>
        <p:nvSpPr>
          <p:cNvPr id="25" name="Rectangle 24"/>
          <p:cNvSpPr/>
          <p:nvPr/>
        </p:nvSpPr>
        <p:spPr bwMode="auto">
          <a:xfrm>
            <a:off x="3576462" y="4682891"/>
            <a:ext cx="6212638" cy="363631"/>
          </a:xfrm>
          <a:prstGeom prst="rect">
            <a:avLst/>
          </a:prstGeom>
          <a:solidFill>
            <a:srgbClr val="68217A"/>
          </a:solidFill>
          <a:ln w="25400" cap="flat" cmpd="sng" algn="ctr">
            <a:noFill/>
            <a:prstDash val="solid"/>
            <a:headEnd type="none" w="med" len="med"/>
            <a:tailEnd type="none" w="med" len="med"/>
          </a:ln>
          <a:effectLst/>
        </p:spPr>
        <p:txBody>
          <a:bodyPr vert="horz" wrap="square" lIns="731210" tIns="44779" rIns="89552" bIns="71641" numCol="1" rtlCol="0" anchor="t" anchorCtr="0" compatLnSpc="1">
            <a:prstTxWarp prst="textNoShape">
              <a:avLst/>
            </a:prstTxWarp>
          </a:bodyPr>
          <a:lstStyle/>
          <a:p>
            <a:pPr defTabSz="913687"/>
            <a:endParaRPr lang="en-US" sz="2400" dirty="0">
              <a:gradFill>
                <a:gsLst>
                  <a:gs pos="14679">
                    <a:srgbClr val="FFFFFF"/>
                  </a:gs>
                  <a:gs pos="38000">
                    <a:srgbClr val="FFFFFF"/>
                  </a:gs>
                </a:gsLst>
                <a:lin ang="5400000" scaled="1"/>
              </a:gradFill>
            </a:endParaRPr>
          </a:p>
        </p:txBody>
      </p:sp>
      <p:sp>
        <p:nvSpPr>
          <p:cNvPr id="26" name="Rectangle 25"/>
          <p:cNvSpPr/>
          <p:nvPr/>
        </p:nvSpPr>
        <p:spPr>
          <a:xfrm>
            <a:off x="5774823" y="4728790"/>
            <a:ext cx="2189205" cy="294183"/>
          </a:xfrm>
          <a:prstGeom prst="rect">
            <a:avLst/>
          </a:prstGeom>
        </p:spPr>
        <p:txBody>
          <a:bodyPr wrap="square">
            <a:spAutoFit/>
          </a:bodyPr>
          <a:lstStyle/>
          <a:p>
            <a:pPr marL="0" lvl="1" defTabSz="913687">
              <a:lnSpc>
                <a:spcPct val="90000"/>
              </a:lnSpc>
              <a:spcAft>
                <a:spcPts val="333"/>
              </a:spcAft>
              <a:defRPr/>
            </a:pPr>
            <a:r>
              <a:rPr lang="en-US" sz="1470" dirty="0">
                <a:solidFill>
                  <a:srgbClr val="FFFFFF"/>
                </a:solidFill>
              </a:rPr>
              <a:t>Runtime Adaption Layer</a:t>
            </a:r>
          </a:p>
        </p:txBody>
      </p:sp>
      <p:sp>
        <p:nvSpPr>
          <p:cNvPr id="27" name="Rectangle 26"/>
          <p:cNvSpPr/>
          <p:nvPr/>
        </p:nvSpPr>
        <p:spPr bwMode="auto">
          <a:xfrm>
            <a:off x="3576461" y="5094780"/>
            <a:ext cx="2042617" cy="1004533"/>
          </a:xfrm>
          <a:prstGeom prst="rect">
            <a:avLst/>
          </a:prstGeom>
          <a:solidFill>
            <a:srgbClr val="68217A"/>
          </a:solidFill>
          <a:ln w="25400" cap="flat" cmpd="sng" algn="ctr">
            <a:noFill/>
            <a:prstDash val="solid"/>
            <a:headEnd type="none" w="med" len="med"/>
            <a:tailEnd type="none" w="med" len="med"/>
          </a:ln>
          <a:effectLst/>
        </p:spPr>
        <p:txBody>
          <a:bodyPr vert="horz" wrap="square" lIns="731210" tIns="44779" rIns="89552" bIns="71641" numCol="1" rtlCol="0" anchor="t" anchorCtr="0" compatLnSpc="1">
            <a:prstTxWarp prst="textNoShape">
              <a:avLst/>
            </a:prstTxWarp>
          </a:bodyPr>
          <a:lstStyle/>
          <a:p>
            <a:pPr defTabSz="913687"/>
            <a:endParaRPr lang="en-US" sz="2400" dirty="0">
              <a:gradFill>
                <a:gsLst>
                  <a:gs pos="14679">
                    <a:srgbClr val="FFFFFF"/>
                  </a:gs>
                  <a:gs pos="38000">
                    <a:srgbClr val="FFFFFF"/>
                  </a:gs>
                </a:gsLst>
                <a:lin ang="5400000" scaled="1"/>
              </a:gradFill>
            </a:endParaRPr>
          </a:p>
        </p:txBody>
      </p:sp>
      <p:sp>
        <p:nvSpPr>
          <p:cNvPr id="28" name="Rectangle 27"/>
          <p:cNvSpPr/>
          <p:nvPr/>
        </p:nvSpPr>
        <p:spPr bwMode="auto">
          <a:xfrm>
            <a:off x="5676413" y="5094780"/>
            <a:ext cx="2033181" cy="1004533"/>
          </a:xfrm>
          <a:prstGeom prst="rect">
            <a:avLst/>
          </a:prstGeom>
          <a:solidFill>
            <a:srgbClr val="68217A"/>
          </a:solidFill>
          <a:ln w="25400" cap="flat" cmpd="sng" algn="ctr">
            <a:noFill/>
            <a:prstDash val="solid"/>
            <a:headEnd type="none" w="med" len="med"/>
            <a:tailEnd type="none" w="med" len="med"/>
          </a:ln>
          <a:effectLst/>
        </p:spPr>
        <p:txBody>
          <a:bodyPr vert="horz" wrap="square" lIns="731210" tIns="44779" rIns="89552" bIns="71641" numCol="1" rtlCol="0" anchor="t" anchorCtr="0" compatLnSpc="1">
            <a:prstTxWarp prst="textNoShape">
              <a:avLst/>
            </a:prstTxWarp>
          </a:bodyPr>
          <a:lstStyle/>
          <a:p>
            <a:pPr defTabSz="913687"/>
            <a:endParaRPr lang="en-US" sz="2400" dirty="0">
              <a:gradFill>
                <a:gsLst>
                  <a:gs pos="14679">
                    <a:srgbClr val="FFFFFF"/>
                  </a:gs>
                  <a:gs pos="38000">
                    <a:srgbClr val="FFFFFF"/>
                  </a:gs>
                </a:gsLst>
                <a:lin ang="5400000" scaled="1"/>
              </a:gradFill>
            </a:endParaRPr>
          </a:p>
        </p:txBody>
      </p:sp>
      <p:sp>
        <p:nvSpPr>
          <p:cNvPr id="29" name="Rectangle 28"/>
          <p:cNvSpPr/>
          <p:nvPr/>
        </p:nvSpPr>
        <p:spPr bwMode="auto">
          <a:xfrm>
            <a:off x="7765354" y="5092421"/>
            <a:ext cx="2023746" cy="1004533"/>
          </a:xfrm>
          <a:prstGeom prst="rect">
            <a:avLst/>
          </a:prstGeom>
          <a:solidFill>
            <a:srgbClr val="68217A">
              <a:alpha val="70000"/>
            </a:srgbClr>
          </a:solidFill>
          <a:ln w="25400" cap="flat" cmpd="sng" algn="ctr">
            <a:noFill/>
            <a:prstDash val="solid"/>
            <a:headEnd type="none" w="med" len="med"/>
            <a:tailEnd type="none" w="med" len="med"/>
          </a:ln>
          <a:effectLst/>
        </p:spPr>
        <p:txBody>
          <a:bodyPr vert="horz" wrap="square" lIns="731210" tIns="44779" rIns="89552" bIns="71641" numCol="1" rtlCol="0" anchor="t" anchorCtr="0" compatLnSpc="1">
            <a:prstTxWarp prst="textNoShape">
              <a:avLst/>
            </a:prstTxWarp>
          </a:bodyPr>
          <a:lstStyle/>
          <a:p>
            <a:pPr defTabSz="913687"/>
            <a:endParaRPr lang="en-US" sz="2400" dirty="0">
              <a:gradFill>
                <a:gsLst>
                  <a:gs pos="14679">
                    <a:srgbClr val="FFFFFF"/>
                  </a:gs>
                  <a:gs pos="38000">
                    <a:srgbClr val="FFFFFF"/>
                  </a:gs>
                </a:gsLst>
                <a:lin ang="5400000" scaled="1"/>
              </a:gradFill>
            </a:endParaRPr>
          </a:p>
        </p:txBody>
      </p:sp>
      <p:sp>
        <p:nvSpPr>
          <p:cNvPr id="30" name="Rectangle 29"/>
          <p:cNvSpPr/>
          <p:nvPr/>
        </p:nvSpPr>
        <p:spPr>
          <a:xfrm>
            <a:off x="5741608" y="5190189"/>
            <a:ext cx="1806601" cy="535564"/>
          </a:xfrm>
          <a:prstGeom prst="rect">
            <a:avLst/>
          </a:prstGeom>
        </p:spPr>
        <p:txBody>
          <a:bodyPr wrap="square">
            <a:spAutoFit/>
          </a:bodyPr>
          <a:lstStyle/>
          <a:p>
            <a:pPr marL="0" lvl="1" defTabSz="913687">
              <a:lnSpc>
                <a:spcPct val="90000"/>
              </a:lnSpc>
              <a:spcAft>
                <a:spcPts val="333"/>
              </a:spcAft>
              <a:defRPr/>
            </a:pPr>
            <a:r>
              <a:rPr lang="en-US" sz="1470" dirty="0">
                <a:solidFill>
                  <a:srgbClr val="FFFFFF"/>
                </a:solidFill>
              </a:rPr>
              <a:t>.NET Native</a:t>
            </a:r>
          </a:p>
          <a:p>
            <a:pPr marL="0" lvl="1" defTabSz="913687">
              <a:lnSpc>
                <a:spcPct val="90000"/>
              </a:lnSpc>
              <a:spcAft>
                <a:spcPts val="333"/>
              </a:spcAft>
              <a:defRPr/>
            </a:pPr>
            <a:r>
              <a:rPr lang="en-US" sz="1470" dirty="0">
                <a:solidFill>
                  <a:srgbClr val="FFFFFF"/>
                </a:solidFill>
              </a:rPr>
              <a:t>and Runtime</a:t>
            </a:r>
          </a:p>
        </p:txBody>
      </p:sp>
      <p:grpSp>
        <p:nvGrpSpPr>
          <p:cNvPr id="31" name="Group 30"/>
          <p:cNvGrpSpPr>
            <a:grpSpLocks noChangeAspect="1"/>
          </p:cNvGrpSpPr>
          <p:nvPr/>
        </p:nvGrpSpPr>
        <p:grpSpPr>
          <a:xfrm>
            <a:off x="5049268" y="5633791"/>
            <a:ext cx="467903" cy="382410"/>
            <a:chOff x="9061629" y="5706715"/>
            <a:chExt cx="380421" cy="310912"/>
          </a:xfrm>
        </p:grpSpPr>
        <p:sp>
          <p:nvSpPr>
            <p:cNvPr id="3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3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3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grpSp>
      <p:grpSp>
        <p:nvGrpSpPr>
          <p:cNvPr id="35" name="Group 34"/>
          <p:cNvGrpSpPr>
            <a:grpSpLocks noChangeAspect="1"/>
          </p:cNvGrpSpPr>
          <p:nvPr/>
        </p:nvGrpSpPr>
        <p:grpSpPr>
          <a:xfrm>
            <a:off x="7163561" y="5639220"/>
            <a:ext cx="467903" cy="382410"/>
            <a:chOff x="9061629" y="5706715"/>
            <a:chExt cx="380421" cy="310912"/>
          </a:xfrm>
        </p:grpSpPr>
        <p:sp>
          <p:nvSpPr>
            <p:cNvPr id="36"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37"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38"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grpSp>
      <p:grpSp>
        <p:nvGrpSpPr>
          <p:cNvPr id="39" name="Group 38"/>
          <p:cNvGrpSpPr>
            <a:grpSpLocks noChangeAspect="1"/>
          </p:cNvGrpSpPr>
          <p:nvPr/>
        </p:nvGrpSpPr>
        <p:grpSpPr>
          <a:xfrm>
            <a:off x="9257396" y="5639220"/>
            <a:ext cx="467903" cy="382410"/>
            <a:chOff x="9061629" y="5706715"/>
            <a:chExt cx="380421" cy="310912"/>
          </a:xfrm>
        </p:grpSpPr>
        <p:sp>
          <p:nvSpPr>
            <p:cNvPr id="40"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4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4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grpSp>
      <p:sp>
        <p:nvSpPr>
          <p:cNvPr id="43" name="Rectangle 42"/>
          <p:cNvSpPr/>
          <p:nvPr/>
        </p:nvSpPr>
        <p:spPr>
          <a:xfrm>
            <a:off x="3682624" y="5217068"/>
            <a:ext cx="1806601" cy="294183"/>
          </a:xfrm>
          <a:prstGeom prst="rect">
            <a:avLst/>
          </a:prstGeom>
        </p:spPr>
        <p:txBody>
          <a:bodyPr wrap="square">
            <a:spAutoFit/>
          </a:bodyPr>
          <a:lstStyle/>
          <a:p>
            <a:pPr marL="0" lvl="1" defTabSz="913687">
              <a:lnSpc>
                <a:spcPct val="90000"/>
              </a:lnSpc>
              <a:spcAft>
                <a:spcPts val="333"/>
              </a:spcAft>
              <a:defRPr/>
            </a:pPr>
            <a:r>
              <a:rPr lang="en-US" sz="1470" dirty="0">
                <a:solidFill>
                  <a:srgbClr val="FFFFFF"/>
                </a:solidFill>
              </a:rPr>
              <a:t>Core CLR</a:t>
            </a:r>
          </a:p>
        </p:txBody>
      </p:sp>
      <p:sp>
        <p:nvSpPr>
          <p:cNvPr id="44" name="Rectangle 43"/>
          <p:cNvSpPr/>
          <p:nvPr/>
        </p:nvSpPr>
        <p:spPr>
          <a:xfrm>
            <a:off x="7860355" y="5178516"/>
            <a:ext cx="1806601" cy="294183"/>
          </a:xfrm>
          <a:prstGeom prst="rect">
            <a:avLst/>
          </a:prstGeom>
        </p:spPr>
        <p:txBody>
          <a:bodyPr wrap="square">
            <a:spAutoFit/>
          </a:bodyPr>
          <a:lstStyle/>
          <a:p>
            <a:pPr marL="0" lvl="1" defTabSz="913687">
              <a:lnSpc>
                <a:spcPct val="90000"/>
              </a:lnSpc>
              <a:spcAft>
                <a:spcPts val="333"/>
              </a:spcAft>
              <a:defRPr/>
            </a:pPr>
            <a:r>
              <a:rPr lang="en-US" sz="1470" dirty="0">
                <a:solidFill>
                  <a:srgbClr val="FFFFFF"/>
                </a:solidFill>
              </a:rPr>
              <a:t>Other Runtime</a:t>
            </a:r>
          </a:p>
        </p:txBody>
      </p:sp>
      <p:pic>
        <p:nvPicPr>
          <p:cNvPr id="45" name="Picture 2" descr="http://cdn.flaticon.com/png/256/37966.png"/>
          <p:cNvPicPr>
            <a:picLocks noChangeAspect="1" noChangeArrowheads="1"/>
          </p:cNvPicPr>
          <p:nvPr/>
        </p:nvPicPr>
        <p:blipFill rotWithShape="1">
          <a:blip r:embed="rId5" cstate="print">
            <a:lum bright="70000" contrast="-70000"/>
            <a:extLst>
              <a:ext uri="{28A0092B-C50C-407E-A947-70E740481C1C}">
                <a14:useLocalDpi xmlns:a14="http://schemas.microsoft.com/office/drawing/2010/main" val="0"/>
              </a:ext>
            </a:extLst>
          </a:blip>
          <a:srcRect t="30843" b="35137"/>
          <a:stretch/>
        </p:blipFill>
        <p:spPr bwMode="auto">
          <a:xfrm>
            <a:off x="7139755" y="2513858"/>
            <a:ext cx="423380" cy="121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7374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NuGet is mainstream in .NET Core</a:t>
            </a:r>
          </a:p>
        </p:txBody>
      </p:sp>
      <p:sp>
        <p:nvSpPr>
          <p:cNvPr id="4" name="Rectangle 3"/>
          <p:cNvSpPr/>
          <p:nvPr/>
        </p:nvSpPr>
        <p:spPr bwMode="auto">
          <a:xfrm>
            <a:off x="1717363" y="2828385"/>
            <a:ext cx="8147606" cy="334327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a:lnSpc>
                <a:spcPct val="90000"/>
              </a:lnSpc>
            </a:pPr>
            <a:endParaRPr lang="en-US" sz="1568"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3576460" y="1782887"/>
            <a:ext cx="2038625" cy="1005253"/>
          </a:xfrm>
          <a:prstGeom prst="rect">
            <a:avLst/>
          </a:prstGeom>
          <a:solidFill>
            <a:srgbClr val="7FBA00"/>
          </a:solidFill>
          <a:ln w="25400" cap="flat" cmpd="sng" algn="ctr">
            <a:noFill/>
            <a:prstDash val="solid"/>
            <a:headEnd type="none" w="med" len="med"/>
            <a:tailEnd type="none" w="med" len="med"/>
          </a:ln>
          <a:effectLst/>
        </p:spPr>
        <p:txBody>
          <a:bodyPr vert="horz" wrap="square" lIns="731313" tIns="274243" rIns="89613" bIns="89617" numCol="1" rtlCol="0" anchor="t" anchorCtr="0" compatLnSpc="1">
            <a:prstTxWarp prst="textNoShape">
              <a:avLst/>
            </a:prstTxWarp>
          </a:bodyPr>
          <a:lstStyle/>
          <a:p>
            <a:pPr defTabSz="913863"/>
            <a:r>
              <a:rPr lang="en-US" sz="2800"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5666189" y="1782887"/>
            <a:ext cx="2024534" cy="1005253"/>
          </a:xfrm>
          <a:prstGeom prst="rect">
            <a:avLst/>
          </a:prstGeom>
          <a:solidFill>
            <a:srgbClr val="7FBA00"/>
          </a:solidFill>
          <a:ln w="25400" cap="flat" cmpd="sng" algn="ctr">
            <a:noFill/>
            <a:prstDash val="solid"/>
            <a:headEnd type="none" w="med" len="med"/>
            <a:tailEnd type="none" w="med" len="med"/>
          </a:ln>
          <a:effectLst/>
        </p:spPr>
        <p:txBody>
          <a:bodyPr vert="horz" wrap="square" lIns="731313" tIns="274243" rIns="89613" bIns="89617" numCol="1" rtlCol="0" anchor="t" anchorCtr="0" compatLnSpc="1">
            <a:prstTxWarp prst="textNoShape">
              <a:avLst/>
            </a:prstTxWarp>
          </a:bodyPr>
          <a:lstStyle/>
          <a:p>
            <a:pPr defTabSz="913863"/>
            <a:r>
              <a:rPr lang="en-US" sz="2800" dirty="0">
                <a:gradFill>
                  <a:gsLst>
                    <a:gs pos="14679">
                      <a:srgbClr val="FFFFFF"/>
                    </a:gs>
                    <a:gs pos="38000">
                      <a:srgbClr val="FFFFFF"/>
                    </a:gs>
                  </a:gsLst>
                  <a:lin ang="5400000" scaled="1"/>
                </a:gradFill>
                <a:latin typeface="Segoe UI Light"/>
              </a:rPr>
              <a:t>  </a:t>
            </a:r>
          </a:p>
        </p:txBody>
      </p:sp>
      <p:sp>
        <p:nvSpPr>
          <p:cNvPr id="7" name="Rectangle 6"/>
          <p:cNvSpPr/>
          <p:nvPr/>
        </p:nvSpPr>
        <p:spPr bwMode="auto">
          <a:xfrm>
            <a:off x="7755918" y="1782887"/>
            <a:ext cx="2033181" cy="1005253"/>
          </a:xfrm>
          <a:prstGeom prst="rect">
            <a:avLst/>
          </a:prstGeom>
          <a:solidFill>
            <a:srgbClr val="7FBA00">
              <a:alpha val="70000"/>
            </a:srgbClr>
          </a:solidFill>
          <a:ln w="25400" cap="flat" cmpd="sng" algn="ctr">
            <a:noFill/>
            <a:prstDash val="solid"/>
            <a:headEnd type="none" w="med" len="med"/>
            <a:tailEnd type="none" w="med" len="med"/>
          </a:ln>
          <a:effectLst/>
        </p:spPr>
        <p:txBody>
          <a:bodyPr vert="horz" wrap="square" lIns="731313" tIns="274243" rIns="89613" bIns="89617" numCol="1" rtlCol="0" anchor="t" anchorCtr="0" compatLnSpc="1">
            <a:prstTxWarp prst="textNoShape">
              <a:avLst/>
            </a:prstTxWarp>
          </a:bodyPr>
          <a:lstStyle/>
          <a:p>
            <a:pPr defTabSz="913863"/>
            <a:r>
              <a:rPr lang="en-US" sz="2800" dirty="0">
                <a:gradFill>
                  <a:gsLst>
                    <a:gs pos="14679">
                      <a:srgbClr val="FFFFFF"/>
                    </a:gs>
                    <a:gs pos="38000">
                      <a:srgbClr val="FFFFFF"/>
                    </a:gs>
                  </a:gsLst>
                  <a:lin ang="5400000" scaled="1"/>
                </a:gradFill>
                <a:latin typeface="Segoe UI Light"/>
              </a:rPr>
              <a:t>  </a:t>
            </a:r>
          </a:p>
        </p:txBody>
      </p:sp>
      <p:sp>
        <p:nvSpPr>
          <p:cNvPr id="8" name="Freeform 626"/>
          <p:cNvSpPr>
            <a:spLocks noChangeAspect="1" noEditPoints="1"/>
          </p:cNvSpPr>
          <p:nvPr/>
        </p:nvSpPr>
        <p:spPr bwMode="auto">
          <a:xfrm>
            <a:off x="7330748" y="2334923"/>
            <a:ext cx="241873" cy="163201"/>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7222" tIns="33611" rIns="67222" bIns="33611" numCol="1" anchor="t" anchorCtr="0" compatLnSpc="1">
            <a:prstTxWarp prst="textNoShape">
              <a:avLst/>
            </a:prstTxWarp>
          </a:bodyPr>
          <a:lstStyle/>
          <a:p>
            <a:pPr defTabSz="672202">
              <a:defRPr/>
            </a:pPr>
            <a:endParaRPr lang="en-US" sz="793" b="1" kern="0">
              <a:gradFill>
                <a:gsLst>
                  <a:gs pos="14679">
                    <a:srgbClr val="FFFFFF"/>
                  </a:gs>
                  <a:gs pos="38000">
                    <a:srgbClr val="FFFFFF"/>
                  </a:gs>
                </a:gsLst>
                <a:lin ang="5400000" scaled="1"/>
              </a:gradFill>
              <a:cs typeface="Segoe UI" panose="020B0502040204020203" pitchFamily="34" charset="0"/>
            </a:endParaRPr>
          </a:p>
        </p:txBody>
      </p:sp>
      <p:sp>
        <p:nvSpPr>
          <p:cNvPr id="9" name="Rounded Rectangle 6"/>
          <p:cNvSpPr>
            <a:spLocks noChangeAspect="1"/>
          </p:cNvSpPr>
          <p:nvPr/>
        </p:nvSpPr>
        <p:spPr bwMode="black">
          <a:xfrm rot="16200000">
            <a:off x="7160452" y="2344648"/>
            <a:ext cx="119004" cy="183845"/>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252" rIns="60504" bIns="30252" numCol="1" rtlCol="0" anchor="ctr" anchorCtr="0" compatLnSpc="1">
            <a:prstTxWarp prst="textNoShape">
              <a:avLst/>
            </a:prstTxWarp>
          </a:bodyPr>
          <a:lstStyle/>
          <a:p>
            <a:pPr algn="ctr" defTabSz="544562"/>
            <a:endParaRPr lang="en-US" sz="1298" b="1" kern="0" spc="-89" dirty="0">
              <a:gradFill>
                <a:gsLst>
                  <a:gs pos="14679">
                    <a:srgbClr val="FFFFFF"/>
                  </a:gs>
                  <a:gs pos="38000">
                    <a:srgbClr val="FFFFFF"/>
                  </a:gs>
                </a:gsLst>
                <a:lin ang="5400000" scaled="1"/>
              </a:gradFill>
              <a:cs typeface="Segoe UI" panose="020B0502040204020203" pitchFamily="34" charset="0"/>
            </a:endParaRPr>
          </a:p>
        </p:txBody>
      </p:sp>
      <p:sp>
        <p:nvSpPr>
          <p:cNvPr id="10" name="Oval 9"/>
          <p:cNvSpPr/>
          <p:nvPr/>
        </p:nvSpPr>
        <p:spPr bwMode="auto">
          <a:xfrm>
            <a:off x="7080233" y="2175665"/>
            <a:ext cx="540449" cy="554343"/>
          </a:xfrm>
          <a:prstGeom prst="ellipse">
            <a:avLst/>
          </a:prstGeom>
          <a:noFill/>
          <a:ln w="19050" cap="flat" cmpd="sng" algn="ctr">
            <a:solidFill>
              <a:srgbClr val="FFFFFF"/>
            </a:solidFill>
            <a:prstDash val="solid"/>
            <a:headEnd type="none" w="med" len="med"/>
            <a:tailEnd type="none" w="med" len="med"/>
          </a:ln>
          <a:effectLst/>
        </p:spPr>
        <p:txBody>
          <a:bodyPr vert="horz" wrap="square" lIns="67219" tIns="33610" rIns="67219" bIns="33610" numCol="1" rtlCol="0" anchor="ctr" anchorCtr="0" compatLnSpc="1">
            <a:prstTxWarp prst="textNoShape">
              <a:avLst/>
            </a:prstTxWarp>
          </a:bodyPr>
          <a:lstStyle/>
          <a:p>
            <a:pPr algn="ctr" defTabSz="672008" fontAlgn="base">
              <a:lnSpc>
                <a:spcPct val="90000"/>
              </a:lnSpc>
              <a:spcBef>
                <a:spcPct val="0"/>
              </a:spcBef>
              <a:spcAft>
                <a:spcPct val="0"/>
              </a:spcAft>
            </a:pPr>
            <a:endParaRPr lang="en-US" sz="1442" b="1" kern="0" spc="-37" dirty="0">
              <a:gradFill>
                <a:gsLst>
                  <a:gs pos="14679">
                    <a:srgbClr val="FFFFFF"/>
                  </a:gs>
                  <a:gs pos="38000">
                    <a:srgbClr val="FFFFFF"/>
                  </a:gs>
                </a:gsLst>
                <a:lin ang="5400000" scaled="1"/>
              </a:gradFill>
              <a:cs typeface="Segoe UI" panose="020B0502040204020203" pitchFamily="34" charset="0"/>
            </a:endParaRPr>
          </a:p>
        </p:txBody>
      </p:sp>
      <p:sp>
        <p:nvSpPr>
          <p:cNvPr id="11" name="Oval 10"/>
          <p:cNvSpPr/>
          <p:nvPr/>
        </p:nvSpPr>
        <p:spPr bwMode="auto">
          <a:xfrm>
            <a:off x="4990544" y="2158604"/>
            <a:ext cx="549583" cy="547534"/>
          </a:xfrm>
          <a:prstGeom prst="ellipse">
            <a:avLst/>
          </a:prstGeom>
          <a:noFill/>
          <a:ln w="19050" cap="flat" cmpd="sng" algn="ctr">
            <a:solidFill>
              <a:srgbClr val="FFFFFF"/>
            </a:solidFill>
            <a:prstDash val="solid"/>
            <a:headEnd type="none" w="med" len="med"/>
            <a:tailEnd type="none" w="med" len="med"/>
          </a:ln>
          <a:effectLst/>
        </p:spPr>
        <p:txBody>
          <a:bodyPr vert="horz" wrap="square" lIns="67219" tIns="33610" rIns="67219" bIns="33610" numCol="1" rtlCol="0" anchor="ctr" anchorCtr="0" compatLnSpc="1">
            <a:prstTxWarp prst="textNoShape">
              <a:avLst/>
            </a:prstTxWarp>
          </a:bodyPr>
          <a:lstStyle/>
          <a:p>
            <a:pPr algn="ctr" defTabSz="672008" fontAlgn="base">
              <a:lnSpc>
                <a:spcPct val="90000"/>
              </a:lnSpc>
              <a:spcBef>
                <a:spcPct val="0"/>
              </a:spcBef>
              <a:spcAft>
                <a:spcPct val="0"/>
              </a:spcAft>
            </a:pPr>
            <a:endParaRPr lang="en-US" sz="1442" b="1" kern="0" spc="-37" dirty="0">
              <a:gradFill>
                <a:gsLst>
                  <a:gs pos="14679">
                    <a:srgbClr val="FFFFFF"/>
                  </a:gs>
                  <a:gs pos="38000">
                    <a:srgbClr val="FFFFFF"/>
                  </a:gs>
                </a:gsLst>
                <a:lin ang="5400000" scaled="1"/>
              </a:gradFill>
              <a:cs typeface="Segoe UI" panose="020B0502040204020203" pitchFamily="34" charset="0"/>
            </a:endParaRPr>
          </a:p>
        </p:txBody>
      </p:sp>
      <p:sp>
        <p:nvSpPr>
          <p:cNvPr id="12" name="Freeform 10"/>
          <p:cNvSpPr>
            <a:spLocks noEditPoints="1"/>
          </p:cNvSpPr>
          <p:nvPr/>
        </p:nvSpPr>
        <p:spPr bwMode="black">
          <a:xfrm>
            <a:off x="5067107" y="2236071"/>
            <a:ext cx="243285" cy="15408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2443" tIns="26222" rIns="52443" bIns="26222" numCol="1" anchor="t" anchorCtr="0" compatLnSpc="1">
            <a:prstTxWarp prst="textNoShape">
              <a:avLst/>
            </a:prstTxWarp>
          </a:bodyPr>
          <a:lstStyle/>
          <a:p>
            <a:pPr defTabSz="524437"/>
            <a:endParaRPr lang="en-US" sz="1009" b="1" kern="0">
              <a:gradFill>
                <a:gsLst>
                  <a:gs pos="14679">
                    <a:srgbClr val="FFFFFF"/>
                  </a:gs>
                  <a:gs pos="38000">
                    <a:srgbClr val="FFFFFF"/>
                  </a:gs>
                </a:gsLst>
                <a:lin ang="5400000" scaled="1"/>
              </a:gradFill>
              <a:cs typeface="Segoe UI" panose="020B0502040204020203" pitchFamily="34" charset="0"/>
            </a:endParaRPr>
          </a:p>
        </p:txBody>
      </p:sp>
      <p:grpSp>
        <p:nvGrpSpPr>
          <p:cNvPr id="13" name="Group 12"/>
          <p:cNvGrpSpPr>
            <a:grpSpLocks noChangeAspect="1"/>
          </p:cNvGrpSpPr>
          <p:nvPr/>
        </p:nvGrpSpPr>
        <p:grpSpPr>
          <a:xfrm>
            <a:off x="5219124" y="2405760"/>
            <a:ext cx="212846" cy="223365"/>
            <a:chOff x="2870057" y="3971122"/>
            <a:chExt cx="478391" cy="502036"/>
          </a:xfrm>
        </p:grpSpPr>
        <p:pic>
          <p:nvPicPr>
            <p:cNvPr id="14"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15"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pic>
        <p:nvPicPr>
          <p:cNvPr id="16" name="Picture 15"/>
          <p:cNvPicPr>
            <a:picLocks noChangeAspect="1"/>
          </p:cNvPicPr>
          <p:nvPr/>
        </p:nvPicPr>
        <p:blipFill>
          <a:blip r:embed="rId3" cstate="print">
            <a:biLevel thresh="25000"/>
            <a:extLst>
              <a:ext uri="{BEBA8EAE-BF5A-486C-A8C5-ECC9F3942E4B}">
                <a14:imgProps xmlns:a14="http://schemas.microsoft.com/office/drawing/2010/main">
                  <a14:imgLayer r:embed="rId4">
                    <a14:imgEffect>
                      <a14:artisticPhotocopy/>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5400000">
            <a:off x="9216849" y="2226076"/>
            <a:ext cx="454965" cy="454965"/>
          </a:xfrm>
          <a:prstGeom prst="rect">
            <a:avLst/>
          </a:prstGeom>
        </p:spPr>
      </p:pic>
      <p:sp>
        <p:nvSpPr>
          <p:cNvPr id="17" name="Oval 16"/>
          <p:cNvSpPr/>
          <p:nvPr/>
        </p:nvSpPr>
        <p:spPr bwMode="auto">
          <a:xfrm>
            <a:off x="9169541" y="2178621"/>
            <a:ext cx="549583" cy="547534"/>
          </a:xfrm>
          <a:prstGeom prst="ellipse">
            <a:avLst/>
          </a:prstGeom>
          <a:noFill/>
          <a:ln w="19050" cap="flat" cmpd="sng" algn="ctr">
            <a:solidFill>
              <a:srgbClr val="FFFFFF"/>
            </a:solidFill>
            <a:prstDash val="solid"/>
            <a:headEnd type="none" w="med" len="med"/>
            <a:tailEnd type="none" w="med" len="med"/>
          </a:ln>
          <a:effectLst/>
        </p:spPr>
        <p:txBody>
          <a:bodyPr vert="horz" wrap="square" lIns="67219" tIns="33610" rIns="67219" bIns="33610" numCol="1" rtlCol="0" anchor="ctr" anchorCtr="0" compatLnSpc="1">
            <a:prstTxWarp prst="textNoShape">
              <a:avLst/>
            </a:prstTxWarp>
          </a:bodyPr>
          <a:lstStyle/>
          <a:p>
            <a:pPr algn="ctr" defTabSz="672008" fontAlgn="base">
              <a:lnSpc>
                <a:spcPct val="90000"/>
              </a:lnSpc>
              <a:spcBef>
                <a:spcPct val="0"/>
              </a:spcBef>
              <a:spcAft>
                <a:spcPct val="0"/>
              </a:spcAft>
            </a:pPr>
            <a:endParaRPr lang="en-US" sz="1442" b="1" kern="0" spc="-37" dirty="0">
              <a:gradFill>
                <a:gsLst>
                  <a:gs pos="14679">
                    <a:srgbClr val="FFFFFF"/>
                  </a:gs>
                  <a:gs pos="38000">
                    <a:srgbClr val="FFFFFF"/>
                  </a:gs>
                </a:gsLst>
                <a:lin ang="5400000" scaled="1"/>
              </a:gradFill>
              <a:cs typeface="Segoe UI" panose="020B0502040204020203" pitchFamily="34" charset="0"/>
            </a:endParaRPr>
          </a:p>
        </p:txBody>
      </p:sp>
      <p:sp>
        <p:nvSpPr>
          <p:cNvPr id="18" name="Rectangle 17"/>
          <p:cNvSpPr/>
          <p:nvPr/>
        </p:nvSpPr>
        <p:spPr>
          <a:xfrm>
            <a:off x="1717362" y="2816447"/>
            <a:ext cx="1863412" cy="573280"/>
          </a:xfrm>
          <a:prstGeom prst="rect">
            <a:avLst/>
          </a:prstGeom>
        </p:spPr>
        <p:txBody>
          <a:bodyPr wrap="none">
            <a:spAutoFit/>
          </a:bodyPr>
          <a:lstStyle/>
          <a:p>
            <a:pPr defTabSz="913863"/>
            <a:r>
              <a:rPr lang="en-US" sz="3137" spc="-100"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Core</a:t>
            </a:r>
            <a:endParaRPr lang="en-US" sz="98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19" name="Rectangle 18"/>
          <p:cNvSpPr/>
          <p:nvPr/>
        </p:nvSpPr>
        <p:spPr bwMode="auto">
          <a:xfrm>
            <a:off x="3576460" y="2884799"/>
            <a:ext cx="6212639" cy="1749833"/>
          </a:xfrm>
          <a:prstGeom prst="rect">
            <a:avLst/>
          </a:prstGeom>
          <a:solidFill>
            <a:srgbClr val="0072C6"/>
          </a:solidFill>
          <a:ln w="25400" cap="flat" cmpd="sng" algn="ctr">
            <a:noFill/>
            <a:prstDash val="solid"/>
            <a:headEnd type="none" w="med" len="med"/>
            <a:tailEnd type="none" w="med" len="med"/>
          </a:ln>
          <a:effectLst/>
        </p:spPr>
        <p:txBody>
          <a:bodyPr vert="horz" wrap="square" lIns="731313" tIns="274243" rIns="89613" bIns="0" numCol="1" rtlCol="0" anchor="t" anchorCtr="0" compatLnSpc="1">
            <a:prstTxWarp prst="textNoShape">
              <a:avLst/>
            </a:prstTxWarp>
          </a:bodyPr>
          <a:lstStyle/>
          <a:p>
            <a:pPr defTabSz="913863"/>
            <a:r>
              <a:rPr lang="en-US" sz="2800" dirty="0">
                <a:gradFill>
                  <a:gsLst>
                    <a:gs pos="14679">
                      <a:srgbClr val="FFFFFF"/>
                    </a:gs>
                    <a:gs pos="38000">
                      <a:srgbClr val="FFFFFF"/>
                    </a:gs>
                  </a:gsLst>
                  <a:lin ang="5400000" scaled="1"/>
                </a:gradFill>
                <a:latin typeface="Segoe UI Light"/>
              </a:rPr>
              <a:t>  </a:t>
            </a:r>
          </a:p>
        </p:txBody>
      </p:sp>
      <p:sp>
        <p:nvSpPr>
          <p:cNvPr id="20" name="Rectangle 19"/>
          <p:cNvSpPr/>
          <p:nvPr/>
        </p:nvSpPr>
        <p:spPr bwMode="auto">
          <a:xfrm>
            <a:off x="3576462" y="4682891"/>
            <a:ext cx="6212638" cy="363631"/>
          </a:xfrm>
          <a:prstGeom prst="rect">
            <a:avLst/>
          </a:prstGeom>
          <a:solidFill>
            <a:srgbClr val="68217A"/>
          </a:solidFill>
          <a:ln w="25400" cap="flat" cmpd="sng" algn="ctr">
            <a:noFill/>
            <a:prstDash val="solid"/>
            <a:headEnd type="none" w="med" len="med"/>
            <a:tailEnd type="none" w="med" len="med"/>
          </a:ln>
          <a:effectLst/>
        </p:spPr>
        <p:txBody>
          <a:bodyPr vert="horz" wrap="square" lIns="731210" tIns="44779" rIns="89552" bIns="71641" numCol="1" rtlCol="0" anchor="t" anchorCtr="0" compatLnSpc="1">
            <a:prstTxWarp prst="textNoShape">
              <a:avLst/>
            </a:prstTxWarp>
          </a:bodyPr>
          <a:lstStyle/>
          <a:p>
            <a:pPr defTabSz="913687"/>
            <a:endParaRPr lang="en-US" sz="2400" dirty="0">
              <a:gradFill>
                <a:gsLst>
                  <a:gs pos="14679">
                    <a:srgbClr val="FFFFFF"/>
                  </a:gs>
                  <a:gs pos="38000">
                    <a:srgbClr val="FFFFFF"/>
                  </a:gs>
                </a:gsLst>
                <a:lin ang="5400000" scaled="1"/>
              </a:gradFill>
            </a:endParaRPr>
          </a:p>
        </p:txBody>
      </p:sp>
      <p:sp>
        <p:nvSpPr>
          <p:cNvPr id="21" name="Rectangle 20"/>
          <p:cNvSpPr/>
          <p:nvPr/>
        </p:nvSpPr>
        <p:spPr bwMode="auto">
          <a:xfrm>
            <a:off x="3576461" y="5094780"/>
            <a:ext cx="2042617" cy="1004533"/>
          </a:xfrm>
          <a:prstGeom prst="rect">
            <a:avLst/>
          </a:prstGeom>
          <a:solidFill>
            <a:srgbClr val="68217A"/>
          </a:solidFill>
          <a:ln w="25400" cap="flat" cmpd="sng" algn="ctr">
            <a:noFill/>
            <a:prstDash val="solid"/>
            <a:headEnd type="none" w="med" len="med"/>
            <a:tailEnd type="none" w="med" len="med"/>
          </a:ln>
          <a:effectLst/>
        </p:spPr>
        <p:txBody>
          <a:bodyPr vert="horz" wrap="square" lIns="731210" tIns="44779" rIns="89552" bIns="71641" numCol="1" rtlCol="0" anchor="t" anchorCtr="0" compatLnSpc="1">
            <a:prstTxWarp prst="textNoShape">
              <a:avLst/>
            </a:prstTxWarp>
          </a:bodyPr>
          <a:lstStyle/>
          <a:p>
            <a:pPr defTabSz="913687"/>
            <a:endParaRPr lang="en-US" sz="2400" dirty="0">
              <a:gradFill>
                <a:gsLst>
                  <a:gs pos="14679">
                    <a:srgbClr val="FFFFFF"/>
                  </a:gs>
                  <a:gs pos="38000">
                    <a:srgbClr val="FFFFFF"/>
                  </a:gs>
                </a:gsLst>
                <a:lin ang="5400000" scaled="1"/>
              </a:gradFill>
            </a:endParaRPr>
          </a:p>
        </p:txBody>
      </p:sp>
      <p:sp>
        <p:nvSpPr>
          <p:cNvPr id="22" name="Rectangle 21"/>
          <p:cNvSpPr/>
          <p:nvPr/>
        </p:nvSpPr>
        <p:spPr bwMode="auto">
          <a:xfrm>
            <a:off x="5676413" y="5094780"/>
            <a:ext cx="2033181" cy="1004533"/>
          </a:xfrm>
          <a:prstGeom prst="rect">
            <a:avLst/>
          </a:prstGeom>
          <a:solidFill>
            <a:srgbClr val="68217A"/>
          </a:solidFill>
          <a:ln w="25400" cap="flat" cmpd="sng" algn="ctr">
            <a:noFill/>
            <a:prstDash val="solid"/>
            <a:headEnd type="none" w="med" len="med"/>
            <a:tailEnd type="none" w="med" len="med"/>
          </a:ln>
          <a:effectLst/>
        </p:spPr>
        <p:txBody>
          <a:bodyPr vert="horz" wrap="square" lIns="731210" tIns="44779" rIns="89552" bIns="71641" numCol="1" rtlCol="0" anchor="t" anchorCtr="0" compatLnSpc="1">
            <a:prstTxWarp prst="textNoShape">
              <a:avLst/>
            </a:prstTxWarp>
          </a:bodyPr>
          <a:lstStyle/>
          <a:p>
            <a:pPr defTabSz="913687"/>
            <a:endParaRPr lang="en-US" sz="2400" dirty="0">
              <a:gradFill>
                <a:gsLst>
                  <a:gs pos="14679">
                    <a:srgbClr val="FFFFFF"/>
                  </a:gs>
                  <a:gs pos="38000">
                    <a:srgbClr val="FFFFFF"/>
                  </a:gs>
                </a:gsLst>
                <a:lin ang="5400000" scaled="1"/>
              </a:gradFill>
            </a:endParaRPr>
          </a:p>
        </p:txBody>
      </p:sp>
      <p:sp>
        <p:nvSpPr>
          <p:cNvPr id="23" name="Rectangle 22"/>
          <p:cNvSpPr/>
          <p:nvPr/>
        </p:nvSpPr>
        <p:spPr bwMode="auto">
          <a:xfrm>
            <a:off x="7765354" y="5092421"/>
            <a:ext cx="2023746" cy="1004533"/>
          </a:xfrm>
          <a:prstGeom prst="rect">
            <a:avLst/>
          </a:prstGeom>
          <a:solidFill>
            <a:srgbClr val="68217A">
              <a:alpha val="70000"/>
            </a:srgbClr>
          </a:solidFill>
          <a:ln w="25400" cap="flat" cmpd="sng" algn="ctr">
            <a:noFill/>
            <a:prstDash val="solid"/>
            <a:headEnd type="none" w="med" len="med"/>
            <a:tailEnd type="none" w="med" len="med"/>
          </a:ln>
          <a:effectLst/>
        </p:spPr>
        <p:txBody>
          <a:bodyPr vert="horz" wrap="square" lIns="731210" tIns="44779" rIns="89552" bIns="71641" numCol="1" rtlCol="0" anchor="t" anchorCtr="0" compatLnSpc="1">
            <a:prstTxWarp prst="textNoShape">
              <a:avLst/>
            </a:prstTxWarp>
          </a:bodyPr>
          <a:lstStyle/>
          <a:p>
            <a:pPr defTabSz="913687"/>
            <a:endParaRPr lang="en-US" sz="2400" dirty="0">
              <a:gradFill>
                <a:gsLst>
                  <a:gs pos="14679">
                    <a:srgbClr val="FFFFFF"/>
                  </a:gs>
                  <a:gs pos="38000">
                    <a:srgbClr val="FFFFFF"/>
                  </a:gs>
                </a:gsLst>
                <a:lin ang="5400000" scaled="1"/>
              </a:gradFill>
            </a:endParaRPr>
          </a:p>
        </p:txBody>
      </p:sp>
      <p:grpSp>
        <p:nvGrpSpPr>
          <p:cNvPr id="24" name="Group 23"/>
          <p:cNvGrpSpPr>
            <a:grpSpLocks noChangeAspect="1"/>
          </p:cNvGrpSpPr>
          <p:nvPr/>
        </p:nvGrpSpPr>
        <p:grpSpPr>
          <a:xfrm>
            <a:off x="5049268" y="5633791"/>
            <a:ext cx="467903" cy="382410"/>
            <a:chOff x="9061629" y="5706715"/>
            <a:chExt cx="380421" cy="310912"/>
          </a:xfrm>
        </p:grpSpPr>
        <p:sp>
          <p:nvSpPr>
            <p:cNvPr id="25"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26"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27"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grpSp>
      <p:grpSp>
        <p:nvGrpSpPr>
          <p:cNvPr id="28" name="Group 27"/>
          <p:cNvGrpSpPr>
            <a:grpSpLocks noChangeAspect="1"/>
          </p:cNvGrpSpPr>
          <p:nvPr/>
        </p:nvGrpSpPr>
        <p:grpSpPr>
          <a:xfrm>
            <a:off x="7163561" y="5639220"/>
            <a:ext cx="467903" cy="382410"/>
            <a:chOff x="9061629" y="5706715"/>
            <a:chExt cx="380421" cy="310912"/>
          </a:xfrm>
        </p:grpSpPr>
        <p:sp>
          <p:nvSpPr>
            <p:cNvPr id="29"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30"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31"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grpSp>
      <p:grpSp>
        <p:nvGrpSpPr>
          <p:cNvPr id="32" name="Group 31"/>
          <p:cNvGrpSpPr>
            <a:grpSpLocks noChangeAspect="1"/>
          </p:cNvGrpSpPr>
          <p:nvPr/>
        </p:nvGrpSpPr>
        <p:grpSpPr>
          <a:xfrm>
            <a:off x="9257396" y="5639220"/>
            <a:ext cx="467903" cy="382410"/>
            <a:chOff x="9061629" y="5706715"/>
            <a:chExt cx="380421" cy="310912"/>
          </a:xfrm>
        </p:grpSpPr>
        <p:sp>
          <p:nvSpPr>
            <p:cNvPr id="33"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34"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sp>
          <p:nvSpPr>
            <p:cNvPr id="35"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0" tIns="45701" rIns="91400" bIns="45701" numCol="1" anchor="t" anchorCtr="0" compatLnSpc="1">
              <a:prstTxWarp prst="textNoShape">
                <a:avLst/>
              </a:prstTxWarp>
            </a:bodyPr>
            <a:lstStyle/>
            <a:p>
              <a:pPr defTabSz="932050"/>
              <a:endParaRPr lang="en-US" sz="1600">
                <a:gradFill>
                  <a:gsLst>
                    <a:gs pos="14679">
                      <a:srgbClr val="FFFFFF"/>
                    </a:gs>
                    <a:gs pos="38000">
                      <a:srgbClr val="FFFFFF"/>
                    </a:gs>
                  </a:gsLst>
                  <a:lin ang="5400000" scaled="1"/>
                </a:gradFill>
              </a:endParaRPr>
            </a:p>
          </p:txBody>
        </p:sp>
      </p:grpSp>
      <p:pic>
        <p:nvPicPr>
          <p:cNvPr id="36" name="Picture 2" descr="http://cdn.flaticon.com/png/256/37966.png"/>
          <p:cNvPicPr>
            <a:picLocks noChangeAspect="1" noChangeArrowheads="1"/>
          </p:cNvPicPr>
          <p:nvPr/>
        </p:nvPicPr>
        <p:blipFill rotWithShape="1">
          <a:blip r:embed="rId5" cstate="print">
            <a:lum bright="70000" contrast="-70000"/>
            <a:extLst>
              <a:ext uri="{28A0092B-C50C-407E-A947-70E740481C1C}">
                <a14:useLocalDpi xmlns:a14="http://schemas.microsoft.com/office/drawing/2010/main" val="0"/>
              </a:ext>
            </a:extLst>
          </a:blip>
          <a:srcRect t="30843" b="35137"/>
          <a:stretch/>
        </p:blipFill>
        <p:spPr bwMode="auto">
          <a:xfrm>
            <a:off x="7139755" y="2513858"/>
            <a:ext cx="423380" cy="12114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1499" y="5346317"/>
            <a:ext cx="569603" cy="61629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9569" y="5336602"/>
            <a:ext cx="569603" cy="6162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4545" y="5325645"/>
            <a:ext cx="569603" cy="61629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0245" y="470473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7048" y="4705588"/>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2728" y="4701880"/>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1013" y="3015677"/>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7817" y="3016526"/>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3497" y="3012817"/>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9443" y="3011514"/>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6247" y="3012363"/>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1927" y="3008654"/>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5277" y="3005738"/>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2081" y="3006587"/>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7761" y="3002878"/>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707" y="3001575"/>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0511" y="3002424"/>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91" y="2998716"/>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1013" y="3439472"/>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7817" y="3440321"/>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3497" y="3436612"/>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9443" y="343530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6247" y="3436158"/>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1927" y="343244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5277" y="3429533"/>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2081" y="3430382"/>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7761" y="3426673"/>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707" y="3425370"/>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0511" y="342621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91" y="3422511"/>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1013" y="3838841"/>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7817" y="3839690"/>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3497" y="3835982"/>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9443" y="383467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6247" y="3835528"/>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1927" y="383181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5277" y="3828903"/>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2081" y="3829752"/>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7761" y="3826043"/>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707" y="3824740"/>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0511" y="382558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91" y="3821881"/>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1643" y="4220866"/>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8447" y="4221715"/>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4126" y="4218006"/>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0073" y="4216703"/>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6876" y="4217552"/>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2556" y="4213844"/>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5907" y="4210927"/>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2710" y="4211776"/>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8390" y="4208068"/>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4336" y="4206765"/>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1140" y="4207614"/>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820" y="4203905"/>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0036" y="300072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6839" y="3001578"/>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0036" y="3424524"/>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6839" y="3425373"/>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0036" y="3823894"/>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6839" y="3824743"/>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0665" y="420591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7469" y="4206768"/>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535" y="1942904"/>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339" y="1943753"/>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6019" y="1940044"/>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1274" y="2324080"/>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8078" y="232492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3757" y="2321220"/>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7961" y="1941365"/>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4765" y="1942214"/>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0444" y="1938505"/>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5700" y="2322540"/>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03" y="232338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8183" y="2319681"/>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7552" y="1941365"/>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4356" y="1942214"/>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0036" y="1938505"/>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5291" y="2322540"/>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2095" y="2323389"/>
            <a:ext cx="349324" cy="377958"/>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7775" y="2319681"/>
            <a:ext cx="349324" cy="377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99864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 – 10K foot view</a:t>
            </a:r>
            <a:endParaRPr lang="en-US" dirty="0"/>
          </a:p>
        </p:txBody>
      </p:sp>
      <p:sp>
        <p:nvSpPr>
          <p:cNvPr id="4" name="Rectangle 3"/>
          <p:cNvSpPr/>
          <p:nvPr/>
        </p:nvSpPr>
        <p:spPr bwMode="auto">
          <a:xfrm>
            <a:off x="6509255" y="2834838"/>
            <a:ext cx="4612214" cy="1872296"/>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2296275"/>
            <a:ext cx="5239264" cy="2410858"/>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14867" y="4786028"/>
            <a:ext cx="9918627" cy="1363794"/>
          </a:xfrm>
          <a:prstGeom prst="rect">
            <a:avLst/>
          </a:prstGeom>
          <a:solidFill>
            <a:srgbClr val="68217A"/>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endParaRPr lang="en-US" sz="2400" dirty="0">
              <a:gradFill>
                <a:gsLst>
                  <a:gs pos="14679">
                    <a:srgbClr val="FFFFFF"/>
                  </a:gs>
                  <a:gs pos="38000">
                    <a:srgbClr val="FFFFFF"/>
                  </a:gs>
                </a:gsLst>
                <a:lin ang="5400000" scaled="1"/>
              </a:gradFill>
            </a:endParaRPr>
          </a:p>
        </p:txBody>
      </p:sp>
      <p:grpSp>
        <p:nvGrpSpPr>
          <p:cNvPr id="7" name="Group 6"/>
          <p:cNvGrpSpPr/>
          <p:nvPr/>
        </p:nvGrpSpPr>
        <p:grpSpPr>
          <a:xfrm>
            <a:off x="3432789" y="4894287"/>
            <a:ext cx="1592610" cy="972698"/>
            <a:chOff x="3622511" y="5393703"/>
            <a:chExt cx="1625236" cy="992626"/>
          </a:xfrm>
        </p:grpSpPr>
        <p:sp>
          <p:nvSpPr>
            <p:cNvPr id="8" name="Rectangle 7"/>
            <p:cNvSpPr/>
            <p:nvPr/>
          </p:nvSpPr>
          <p:spPr>
            <a:xfrm>
              <a:off x="3631208" y="5913635"/>
              <a:ext cx="1616539" cy="472694"/>
            </a:xfrm>
            <a:prstGeom prst="rect">
              <a:avLst/>
            </a:prstGeom>
          </p:spPr>
          <p:txBody>
            <a:bodyPr wrap="none">
              <a:spAutoFit/>
            </a:bodyPr>
            <a:lstStyle/>
            <a:p>
              <a:pPr marL="0" lvl="1" defTabSz="913511">
                <a:lnSpc>
                  <a:spcPct val="90000"/>
                </a:lnSpc>
                <a:spcAft>
                  <a:spcPts val="333"/>
                </a:spcAft>
                <a:defRPr/>
              </a:pPr>
              <a:r>
                <a:rPr lang="en-US" sz="1200" dirty="0">
                  <a:solidFill>
                    <a:srgbClr val="FFFFFF"/>
                  </a:solidFill>
                </a:rPr>
                <a:t>Next gen JIT (</a:t>
              </a:r>
              <a:r>
                <a:rPr lang="en-US" sz="1200" dirty="0" err="1">
                  <a:solidFill>
                    <a:srgbClr val="FFFFFF"/>
                  </a:solidFill>
                </a:rPr>
                <a:t>RyuJIT</a:t>
              </a:r>
              <a:r>
                <a:rPr lang="en-US" sz="1200" dirty="0">
                  <a:solidFill>
                    <a:srgbClr val="FFFFFF"/>
                  </a:solidFill>
                </a:rPr>
                <a:t>)</a:t>
              </a:r>
            </a:p>
            <a:p>
              <a:pPr marL="0" lvl="1" defTabSz="913511">
                <a:lnSpc>
                  <a:spcPct val="90000"/>
                </a:lnSpc>
                <a:spcAft>
                  <a:spcPts val="333"/>
                </a:spcAft>
                <a:defRPr/>
              </a:pPr>
              <a:r>
                <a:rPr lang="en-US" sz="1200" dirty="0">
                  <a:solidFill>
                    <a:srgbClr val="FFFFFF"/>
                  </a:solidFill>
                </a:rPr>
                <a:t>SIMD</a:t>
              </a:r>
              <a:endParaRPr lang="en-US" sz="1051"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Runtime Components</a:t>
              </a:r>
            </a:p>
          </p:txBody>
        </p:sp>
      </p:grpSp>
      <p:grpSp>
        <p:nvGrpSpPr>
          <p:cNvPr id="10" name="Group 9"/>
          <p:cNvGrpSpPr/>
          <p:nvPr/>
        </p:nvGrpSpPr>
        <p:grpSpPr>
          <a:xfrm>
            <a:off x="5893049" y="5049079"/>
            <a:ext cx="2342693" cy="797794"/>
            <a:chOff x="5954092" y="5572192"/>
            <a:chExt cx="2390686" cy="814132"/>
          </a:xfrm>
        </p:grpSpPr>
        <p:sp>
          <p:nvSpPr>
            <p:cNvPr id="11" name="Rectangle 10"/>
            <p:cNvSpPr/>
            <p:nvPr/>
          </p:nvSpPr>
          <p:spPr>
            <a:xfrm>
              <a:off x="5954092" y="5572192"/>
              <a:ext cx="1759619" cy="324831"/>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Compilers</a:t>
              </a:r>
            </a:p>
          </p:txBody>
        </p:sp>
        <p:sp>
          <p:nvSpPr>
            <p:cNvPr id="12" name="Rectangle 11"/>
            <p:cNvSpPr/>
            <p:nvPr/>
          </p:nvSpPr>
          <p:spPr>
            <a:xfrm>
              <a:off x="5954092" y="5913634"/>
              <a:ext cx="2390686" cy="472690"/>
            </a:xfrm>
            <a:prstGeom prst="rect">
              <a:avLst/>
            </a:prstGeom>
          </p:spPr>
          <p:txBody>
            <a:bodyPr wrap="none">
              <a:spAutoFit/>
            </a:bodyPr>
            <a:lstStyle/>
            <a:p>
              <a:pPr marL="0" lvl="1" defTabSz="913511">
                <a:lnSpc>
                  <a:spcPct val="90000"/>
                </a:lnSpc>
                <a:spcAft>
                  <a:spcPts val="333"/>
                </a:spcAft>
              </a:pPr>
              <a:r>
                <a:rPr lang="en-US" sz="1200" dirty="0">
                  <a:solidFill>
                    <a:srgbClr val="FFFFFF"/>
                  </a:solidFill>
                </a:rPr>
                <a:t>.NET Compiler Platform (Roslyn)</a:t>
              </a:r>
              <a:endParaRPr lang="en-US" sz="1051" dirty="0">
                <a:solidFill>
                  <a:srgbClr val="FFFFFF"/>
                </a:solidFill>
              </a:endParaRPr>
            </a:p>
            <a:p>
              <a:pPr marL="0" lvl="1" defTabSz="913511">
                <a:lnSpc>
                  <a:spcPct val="90000"/>
                </a:lnSpc>
                <a:spcAft>
                  <a:spcPts val="333"/>
                </a:spcAft>
              </a:pPr>
              <a:r>
                <a:rPr lang="en-US" sz="1200" dirty="0">
                  <a:solidFill>
                    <a:srgbClr val="FFFFFF"/>
                  </a:solidFill>
                </a:rPr>
                <a:t>Languages innovation</a:t>
              </a:r>
            </a:p>
          </p:txBody>
        </p:sp>
      </p:grpSp>
      <p:grpSp>
        <p:nvGrpSpPr>
          <p:cNvPr id="13" name="Group 12"/>
          <p:cNvGrpSpPr/>
          <p:nvPr/>
        </p:nvGrpSpPr>
        <p:grpSpPr>
          <a:xfrm>
            <a:off x="8881619" y="5031339"/>
            <a:ext cx="2322221" cy="829051"/>
            <a:chOff x="8627481" y="5540297"/>
            <a:chExt cx="2369794" cy="846033"/>
          </a:xfrm>
        </p:grpSpPr>
        <p:sp>
          <p:nvSpPr>
            <p:cNvPr id="14" name="Rectangle 13"/>
            <p:cNvSpPr/>
            <p:nvPr/>
          </p:nvSpPr>
          <p:spPr>
            <a:xfrm>
              <a:off x="8627481" y="5913638"/>
              <a:ext cx="2177502" cy="472692"/>
            </a:xfrm>
            <a:prstGeom prst="rect">
              <a:avLst/>
            </a:prstGeom>
          </p:spPr>
          <p:txBody>
            <a:bodyPr wrap="none">
              <a:spAutoFit/>
            </a:bodyPr>
            <a:lstStyle/>
            <a:p>
              <a:pPr marL="0" lvl="1" defTabSz="913511">
                <a:lnSpc>
                  <a:spcPct val="90000"/>
                </a:lnSpc>
                <a:spcAft>
                  <a:spcPts val="333"/>
                </a:spcAft>
                <a:defRPr/>
              </a:pPr>
              <a:r>
                <a:rPr lang="en-US" sz="1200" dirty="0">
                  <a:solidFill>
                    <a:srgbClr val="FFFFFF"/>
                  </a:solidFill>
                </a:rPr>
                <a:t>.NET Core 5 Libraries</a:t>
              </a:r>
            </a:p>
            <a:p>
              <a:pPr marL="0" lvl="1" defTabSz="913511">
                <a:lnSpc>
                  <a:spcPct val="90000"/>
                </a:lnSpc>
                <a:spcAft>
                  <a:spcPts val="333"/>
                </a:spcAft>
                <a:defRPr/>
              </a:pPr>
              <a:r>
                <a:rPr lang="en-US" sz="1200"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NuGet packages</a:t>
              </a:r>
            </a:p>
          </p:txBody>
        </p:sp>
      </p:grpSp>
      <p:grpSp>
        <p:nvGrpSpPr>
          <p:cNvPr id="16" name="Group 15"/>
          <p:cNvGrpSpPr/>
          <p:nvPr/>
        </p:nvGrpSpPr>
        <p:grpSpPr>
          <a:xfrm>
            <a:off x="2753368" y="5279355"/>
            <a:ext cx="617596" cy="504753"/>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grpSp>
      <p:sp>
        <p:nvSpPr>
          <p:cNvPr id="20" name="Rectangle 19"/>
          <p:cNvSpPr/>
          <p:nvPr/>
        </p:nvSpPr>
        <p:spPr>
          <a:xfrm>
            <a:off x="1280604" y="4793864"/>
            <a:ext cx="1492504" cy="468972"/>
          </a:xfrm>
          <a:prstGeom prst="rect">
            <a:avLst/>
          </a:prstGeom>
        </p:spPr>
        <p:txBody>
          <a:bodyPr wrap="none">
            <a:spAutoFit/>
          </a:bodyPr>
          <a:lstStyle/>
          <a:p>
            <a:pPr defTabSz="913511"/>
            <a:r>
              <a:rPr lang="en-US" sz="24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317024" y="5360987"/>
            <a:ext cx="489573" cy="454444"/>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2" name="Freeform 84"/>
          <p:cNvSpPr>
            <a:spLocks noEditPoints="1"/>
          </p:cNvSpPr>
          <p:nvPr/>
        </p:nvSpPr>
        <p:spPr bwMode="black">
          <a:xfrm>
            <a:off x="5417184" y="5295436"/>
            <a:ext cx="401413" cy="47985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3" name="TextBox 22"/>
          <p:cNvSpPr txBox="1"/>
          <p:nvPr/>
        </p:nvSpPr>
        <p:spPr>
          <a:xfrm>
            <a:off x="1280603" y="282636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592653" y="283803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 5</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4001291"/>
            <a:ext cx="382157" cy="449931"/>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399770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4080" y="395755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501" y="395755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02661" y="333454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30" name="Rectangle 29"/>
          <p:cNvSpPr/>
          <p:nvPr/>
        </p:nvSpPr>
        <p:spPr>
          <a:xfrm>
            <a:off x="6672974" y="328333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31" name="Rectangle 30"/>
          <p:cNvSpPr/>
          <p:nvPr/>
        </p:nvSpPr>
        <p:spPr bwMode="auto">
          <a:xfrm>
            <a:off x="1214867" y="1496886"/>
            <a:ext cx="1296917"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074576" y="1487022"/>
            <a:ext cx="2379555"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38342" y="1496886"/>
            <a:ext cx="1509672"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509252" y="1487022"/>
            <a:ext cx="2321970"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35" name="Rectangle 34"/>
          <p:cNvSpPr/>
          <p:nvPr/>
        </p:nvSpPr>
        <p:spPr bwMode="auto">
          <a:xfrm>
            <a:off x="8881622" y="1487023"/>
            <a:ext cx="2239847" cy="77285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509252" y="2296275"/>
            <a:ext cx="2321970" cy="494381"/>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37" name="Rectangle 36"/>
          <p:cNvSpPr/>
          <p:nvPr/>
        </p:nvSpPr>
        <p:spPr bwMode="auto">
          <a:xfrm>
            <a:off x="8881620" y="2305886"/>
            <a:ext cx="2239848" cy="484769"/>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155107" y="2368043"/>
            <a:ext cx="345453" cy="35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064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488"/>
            <a:ext cx="5647789" cy="6857026"/>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1320" tIns="2061777" rIns="179285" bIns="143428" numCol="1" rtlCol="0" anchor="t" anchorCtr="0" compatLnSpc="1">
            <a:prstTxWarp prst="textNoShape">
              <a:avLst/>
            </a:prstTxWarp>
          </a:bodyPr>
          <a:lstStyle/>
          <a:p>
            <a:pPr defTabSz="914098">
              <a:lnSpc>
                <a:spcPct val="90000"/>
              </a:lnSpc>
              <a:spcBef>
                <a:spcPts val="1765"/>
              </a:spcBef>
            </a:pPr>
            <a:endParaRPr lang="en-US" sz="2745"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69241" y="289957"/>
            <a:ext cx="11655840" cy="899537"/>
          </a:xfrm>
        </p:spPr>
        <p:txBody>
          <a:bodyPr>
            <a:normAutofit fontScale="90000"/>
          </a:bodyPr>
          <a:lstStyle/>
          <a:p>
            <a:r>
              <a:rPr lang="en-US" dirty="0" smtClean="0">
                <a:solidFill>
                  <a:schemeClr val="accent2">
                    <a:lumMod val="40000"/>
                    <a:lumOff val="60000"/>
                  </a:schemeClr>
                </a:solidFill>
              </a:rPr>
              <a:t>.NET Compiler </a:t>
            </a:r>
            <a:br>
              <a:rPr lang="en-US" dirty="0" smtClean="0">
                <a:solidFill>
                  <a:schemeClr val="accent2">
                    <a:lumMod val="40000"/>
                    <a:lumOff val="60000"/>
                  </a:schemeClr>
                </a:solidFill>
              </a:rPr>
            </a:br>
            <a:r>
              <a:rPr lang="en-US" dirty="0" smtClean="0">
                <a:solidFill>
                  <a:schemeClr val="accent2">
                    <a:lumMod val="40000"/>
                    <a:lumOff val="60000"/>
                  </a:schemeClr>
                </a:solidFill>
              </a:rPr>
              <a:t>Platform (“Roslyn”) </a:t>
            </a:r>
            <a:endParaRPr lang="en-US" dirty="0">
              <a:solidFill>
                <a:schemeClr val="accent2">
                  <a:lumMod val="40000"/>
                  <a:lumOff val="60000"/>
                </a:schemeClr>
              </a:solidFill>
            </a:endParaRPr>
          </a:p>
        </p:txBody>
      </p:sp>
      <p:sp>
        <p:nvSpPr>
          <p:cNvPr id="6" name="Rectangle 5"/>
          <p:cNvSpPr/>
          <p:nvPr/>
        </p:nvSpPr>
        <p:spPr>
          <a:xfrm>
            <a:off x="356393" y="2199034"/>
            <a:ext cx="3742475" cy="1240096"/>
          </a:xfrm>
          <a:prstGeom prst="rect">
            <a:avLst/>
          </a:prstGeom>
        </p:spPr>
        <p:txBody>
          <a:bodyPr wrap="square">
            <a:spAutoFit/>
          </a:bodyPr>
          <a:lstStyle/>
          <a:p>
            <a:pPr defTabSz="914098">
              <a:lnSpc>
                <a:spcPct val="90000"/>
              </a:lnSpc>
              <a:spcBef>
                <a:spcPts val="882"/>
              </a:spcBef>
            </a:pPr>
            <a:r>
              <a:rPr lang="en-US" sz="2745"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FROM</a:t>
            </a:r>
          </a:p>
          <a:p>
            <a:pPr defTabSz="914098">
              <a:lnSpc>
                <a:spcPct val="90000"/>
              </a:lnSpc>
              <a:spcBef>
                <a:spcPts val="882"/>
              </a:spcBef>
              <a:buClr>
                <a:srgbClr val="FFFFFF"/>
              </a:buClr>
              <a:buSzPct val="80000"/>
            </a:pPr>
            <a:r>
              <a:rPr lang="en-US" sz="1961" dirty="0">
                <a:gradFill>
                  <a:gsLst>
                    <a:gs pos="100000">
                      <a:srgbClr val="FFFFFF"/>
                    </a:gs>
                    <a:gs pos="0">
                      <a:srgbClr val="FFFFFF"/>
                    </a:gs>
                  </a:gsLst>
                  <a:lin ang="5400000" scaled="0"/>
                </a:gradFill>
                <a:ea typeface="ＭＳ Ｐゴシック" charset="0"/>
              </a:rPr>
              <a:t>Isolated/closed compilers</a:t>
            </a:r>
          </a:p>
          <a:p>
            <a:pPr defTabSz="914098">
              <a:lnSpc>
                <a:spcPct val="90000"/>
              </a:lnSpc>
              <a:spcBef>
                <a:spcPts val="882"/>
              </a:spcBef>
              <a:buClr>
                <a:srgbClr val="FFFFFF"/>
              </a:buClr>
              <a:buSzPct val="80000"/>
            </a:pPr>
            <a:r>
              <a:rPr lang="en-US" sz="1961" dirty="0">
                <a:gradFill>
                  <a:gsLst>
                    <a:gs pos="100000">
                      <a:srgbClr val="FFFFFF"/>
                    </a:gs>
                    <a:gs pos="0">
                      <a:srgbClr val="FFFFFF"/>
                    </a:gs>
                  </a:gsLst>
                  <a:lin ang="5400000" scaled="0"/>
                </a:gradFill>
                <a:ea typeface="ＭＳ Ｐゴシック" charset="0"/>
              </a:rPr>
              <a:t>Hard to extend </a:t>
            </a:r>
            <a:r>
              <a:rPr lang="en-US" sz="1961" dirty="0" err="1">
                <a:gradFill>
                  <a:gsLst>
                    <a:gs pos="100000">
                      <a:srgbClr val="FFFFFF"/>
                    </a:gs>
                    <a:gs pos="0">
                      <a:srgbClr val="FFFFFF"/>
                    </a:gs>
                  </a:gsLst>
                  <a:lin ang="5400000" scaled="0"/>
                </a:gradFill>
                <a:ea typeface="ＭＳ Ｐゴシック" charset="0"/>
              </a:rPr>
              <a:t>dev</a:t>
            </a:r>
            <a:r>
              <a:rPr lang="en-US" sz="1961" dirty="0">
                <a:gradFill>
                  <a:gsLst>
                    <a:gs pos="100000">
                      <a:srgbClr val="FFFFFF"/>
                    </a:gs>
                    <a:gs pos="0">
                      <a:srgbClr val="FFFFFF"/>
                    </a:gs>
                  </a:gsLst>
                  <a:lin ang="5400000" scaled="0"/>
                </a:gradFill>
                <a:ea typeface="ＭＳ Ｐゴシック" charset="0"/>
              </a:rPr>
              <a:t> experience</a:t>
            </a:r>
            <a:endParaRPr lang="en-US" sz="1961" dirty="0">
              <a:solidFill>
                <a:srgbClr val="000000"/>
              </a:solidFill>
            </a:endParaRPr>
          </a:p>
        </p:txBody>
      </p:sp>
      <p:sp>
        <p:nvSpPr>
          <p:cNvPr id="19" name="Rectangle 18"/>
          <p:cNvSpPr/>
          <p:nvPr/>
        </p:nvSpPr>
        <p:spPr>
          <a:xfrm>
            <a:off x="356393" y="3653107"/>
            <a:ext cx="4873800" cy="2394198"/>
          </a:xfrm>
          <a:prstGeom prst="rect">
            <a:avLst/>
          </a:prstGeom>
        </p:spPr>
        <p:txBody>
          <a:bodyPr wrap="square">
            <a:spAutoFit/>
          </a:bodyPr>
          <a:lstStyle/>
          <a:p>
            <a:pPr defTabSz="914098">
              <a:lnSpc>
                <a:spcPct val="90000"/>
              </a:lnSpc>
              <a:spcBef>
                <a:spcPts val="882"/>
              </a:spcBef>
            </a:pPr>
            <a:r>
              <a:rPr lang="en-US" sz="2745"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TO</a:t>
            </a:r>
          </a:p>
          <a:p>
            <a:pPr defTabSz="914098">
              <a:lnSpc>
                <a:spcPct val="90000"/>
              </a:lnSpc>
              <a:spcBef>
                <a:spcPts val="882"/>
              </a:spcBef>
              <a:buClr>
                <a:srgbClr val="FFFFFF"/>
              </a:buClr>
              <a:buSzPct val="80000"/>
            </a:pPr>
            <a:r>
              <a:rPr lang="en-US" sz="1961" dirty="0">
                <a:gradFill>
                  <a:gsLst>
                    <a:gs pos="100000">
                      <a:srgbClr val="FFFFFF"/>
                    </a:gs>
                    <a:gs pos="0">
                      <a:srgbClr val="FFFFFF"/>
                    </a:gs>
                  </a:gsLst>
                  <a:lin ang="5400000" scaled="0"/>
                </a:gradFill>
                <a:ea typeface="ＭＳ Ｐゴシック" charset="0"/>
              </a:rPr>
              <a:t>API: open platform</a:t>
            </a:r>
          </a:p>
          <a:p>
            <a:pPr defTabSz="914098">
              <a:lnSpc>
                <a:spcPct val="90000"/>
              </a:lnSpc>
              <a:spcBef>
                <a:spcPts val="882"/>
              </a:spcBef>
              <a:buClr>
                <a:srgbClr val="FFFFFF"/>
              </a:buClr>
              <a:buSzPct val="80000"/>
            </a:pPr>
            <a:r>
              <a:rPr lang="en-US" sz="1961" dirty="0">
                <a:gradFill>
                  <a:gsLst>
                    <a:gs pos="100000">
                      <a:srgbClr val="FFFFFF"/>
                    </a:gs>
                    <a:gs pos="0">
                      <a:srgbClr val="FFFFFF"/>
                    </a:gs>
                  </a:gsLst>
                  <a:lin ang="5400000" scaled="0"/>
                </a:gradFill>
                <a:ea typeface="ＭＳ Ｐゴシック" charset="0"/>
              </a:rPr>
              <a:t>Rich IDE experiences/refactoring</a:t>
            </a:r>
          </a:p>
          <a:p>
            <a:pPr defTabSz="914098">
              <a:lnSpc>
                <a:spcPct val="90000"/>
              </a:lnSpc>
              <a:spcBef>
                <a:spcPts val="882"/>
              </a:spcBef>
              <a:buClr>
                <a:srgbClr val="FFFFFF"/>
              </a:buClr>
              <a:buSzPct val="80000"/>
            </a:pPr>
            <a:r>
              <a:rPr lang="en-US" sz="1961" dirty="0">
                <a:gradFill>
                  <a:gsLst>
                    <a:gs pos="100000">
                      <a:srgbClr val="FFFFFF"/>
                    </a:gs>
                    <a:gs pos="0">
                      <a:srgbClr val="FFFFFF"/>
                    </a:gs>
                  </a:gsLst>
                  <a:lin ang="5400000" scaled="0"/>
                </a:gradFill>
                <a:ea typeface="ＭＳ Ｐゴシック" charset="0"/>
              </a:rPr>
              <a:t>Code analysis</a:t>
            </a:r>
          </a:p>
          <a:p>
            <a:pPr defTabSz="914098">
              <a:lnSpc>
                <a:spcPct val="90000"/>
              </a:lnSpc>
              <a:spcBef>
                <a:spcPts val="882"/>
              </a:spcBef>
              <a:buClr>
                <a:srgbClr val="FFFFFF"/>
              </a:buClr>
              <a:buSzPct val="80000"/>
            </a:pPr>
            <a:r>
              <a:rPr lang="en-US" sz="1961" dirty="0">
                <a:gradFill>
                  <a:gsLst>
                    <a:gs pos="100000">
                      <a:srgbClr val="FFFFFF"/>
                    </a:gs>
                    <a:gs pos="0">
                      <a:srgbClr val="FFFFFF"/>
                    </a:gs>
                  </a:gsLst>
                  <a:lin ang="5400000" scaled="0"/>
                </a:gradFill>
                <a:ea typeface="ＭＳ Ｐゴシック" charset="0"/>
              </a:rPr>
              <a:t>Custom diagnostics</a:t>
            </a:r>
          </a:p>
          <a:p>
            <a:pPr defTabSz="914098">
              <a:lnSpc>
                <a:spcPct val="90000"/>
              </a:lnSpc>
              <a:spcBef>
                <a:spcPts val="882"/>
              </a:spcBef>
              <a:buClr>
                <a:srgbClr val="FFFFFF"/>
              </a:buClr>
              <a:buSzPct val="80000"/>
            </a:pPr>
            <a:r>
              <a:rPr lang="en-US" sz="1961" dirty="0">
                <a:gradFill>
                  <a:gsLst>
                    <a:gs pos="100000">
                      <a:srgbClr val="FFFFFF"/>
                    </a:gs>
                    <a:gs pos="0">
                      <a:srgbClr val="FFFFFF"/>
                    </a:gs>
                  </a:gsLst>
                  <a:lin ang="5400000" scaled="0"/>
                </a:gradFill>
                <a:ea typeface="ＭＳ Ｐゴシック" charset="0"/>
              </a:rPr>
              <a:t>Open Source compilers</a:t>
            </a:r>
            <a:endParaRPr lang="en-US" sz="1961" dirty="0">
              <a:solidFill>
                <a:srgbClr val="000000"/>
              </a:solidFill>
            </a:endParaRPr>
          </a:p>
        </p:txBody>
      </p:sp>
      <p:sp>
        <p:nvSpPr>
          <p:cNvPr id="45" name="3 arrow"/>
          <p:cNvSpPr/>
          <p:nvPr/>
        </p:nvSpPr>
        <p:spPr bwMode="auto">
          <a:xfrm>
            <a:off x="7342608" y="1798808"/>
            <a:ext cx="4580154" cy="1016287"/>
          </a:xfrm>
          <a:prstGeom prst="homePlate">
            <a:avLst/>
          </a:prstGeom>
          <a:solidFill>
            <a:srgbClr val="68217A"/>
          </a:solidFill>
          <a:ln w="25400" cap="flat" cmpd="sng" algn="ctr">
            <a:noFill/>
            <a:prstDash val="solid"/>
            <a:headEnd type="none" w="med" len="med"/>
            <a:tailEnd type="none" w="med" len="med"/>
          </a:ln>
          <a:effectLst/>
        </p:spPr>
        <p:txBody>
          <a:bodyPr vert="horz" wrap="square" lIns="537855" tIns="44798" rIns="89590" bIns="71672" numCol="1" rtlCol="0" anchor="ctr" anchorCtr="0" compatLnSpc="1">
            <a:prstTxWarp prst="textNoShape">
              <a:avLst/>
            </a:prstTxWarp>
          </a:bodyPr>
          <a:lstStyle/>
          <a:p>
            <a:pPr defTabSz="895859"/>
            <a:r>
              <a:rPr lang="en-US" sz="2745" kern="0" dirty="0">
                <a:gradFill>
                  <a:gsLst>
                    <a:gs pos="9583">
                      <a:srgbClr val="FFFFFF"/>
                    </a:gs>
                    <a:gs pos="24000">
                      <a:srgbClr val="FFFFFF"/>
                    </a:gs>
                  </a:gsLst>
                  <a:lin ang="5400000" scaled="0"/>
                </a:gradFill>
                <a:latin typeface="Segoe UI Light"/>
              </a:rPr>
              <a:t>Language and IDE</a:t>
            </a:r>
            <a:endParaRPr lang="en-US" sz="1961" kern="0" dirty="0">
              <a:gradFill>
                <a:gsLst>
                  <a:gs pos="9583">
                    <a:srgbClr val="FFFFFF"/>
                  </a:gs>
                  <a:gs pos="24000">
                    <a:srgbClr val="FFFFFF"/>
                  </a:gs>
                </a:gsLst>
                <a:lin ang="5400000" scaled="0"/>
              </a:gradFill>
              <a:latin typeface="Segoe UI Light"/>
            </a:endParaRPr>
          </a:p>
        </p:txBody>
      </p:sp>
      <p:sp>
        <p:nvSpPr>
          <p:cNvPr id="51" name="3 arrow"/>
          <p:cNvSpPr/>
          <p:nvPr/>
        </p:nvSpPr>
        <p:spPr bwMode="auto">
          <a:xfrm>
            <a:off x="7342608" y="3403200"/>
            <a:ext cx="4580154" cy="1016287"/>
          </a:xfrm>
          <a:prstGeom prst="homePlate">
            <a:avLst/>
          </a:prstGeom>
          <a:solidFill>
            <a:srgbClr val="68217A"/>
          </a:solidFill>
          <a:ln w="25400" cap="flat" cmpd="sng" algn="ctr">
            <a:noFill/>
            <a:prstDash val="solid"/>
            <a:headEnd type="none" w="med" len="med"/>
            <a:tailEnd type="none" w="med" len="med"/>
          </a:ln>
          <a:effectLst/>
        </p:spPr>
        <p:txBody>
          <a:bodyPr vert="horz" wrap="square" lIns="537855" tIns="44798" rIns="89590" bIns="71672" numCol="1" rtlCol="0" anchor="ctr" anchorCtr="0" compatLnSpc="1">
            <a:prstTxWarp prst="textNoShape">
              <a:avLst/>
            </a:prstTxWarp>
          </a:bodyPr>
          <a:lstStyle/>
          <a:p>
            <a:pPr defTabSz="895859">
              <a:lnSpc>
                <a:spcPct val="85000"/>
              </a:lnSpc>
            </a:pPr>
            <a:r>
              <a:rPr lang="en-US" sz="2745" kern="0" dirty="0">
                <a:gradFill>
                  <a:gsLst>
                    <a:gs pos="9583">
                      <a:srgbClr val="FFFFFF"/>
                    </a:gs>
                    <a:gs pos="24000">
                      <a:srgbClr val="FFFFFF"/>
                    </a:gs>
                  </a:gsLst>
                  <a:lin ang="5400000" scaled="0"/>
                </a:gradFill>
                <a:latin typeface="Segoe UI Light"/>
              </a:rPr>
              <a:t>VS </a:t>
            </a:r>
            <a:r>
              <a:rPr lang="en-US" sz="2745" kern="0" dirty="0" err="1">
                <a:gradFill>
                  <a:gsLst>
                    <a:gs pos="9583">
                      <a:srgbClr val="FFFFFF"/>
                    </a:gs>
                    <a:gs pos="24000">
                      <a:srgbClr val="FFFFFF"/>
                    </a:gs>
                  </a:gsLst>
                  <a:lin ang="5400000" scaled="0"/>
                </a:gradFill>
                <a:latin typeface="Segoe UI Light"/>
              </a:rPr>
              <a:t>dev</a:t>
            </a:r>
            <a:r>
              <a:rPr lang="en-US" sz="2745" kern="0" dirty="0">
                <a:gradFill>
                  <a:gsLst>
                    <a:gs pos="9583">
                      <a:srgbClr val="FFFFFF"/>
                    </a:gs>
                    <a:gs pos="24000">
                      <a:srgbClr val="FFFFFF"/>
                    </a:gs>
                  </a:gsLst>
                  <a:lin ang="5400000" scaled="0"/>
                </a:gradFill>
                <a:latin typeface="Segoe UI Light"/>
              </a:rPr>
              <a:t> experience extensibility</a:t>
            </a:r>
            <a:endParaRPr lang="en-US" sz="1961" kern="0" dirty="0">
              <a:gradFill>
                <a:gsLst>
                  <a:gs pos="9583">
                    <a:srgbClr val="FFFFFF"/>
                  </a:gs>
                  <a:gs pos="24000">
                    <a:srgbClr val="FFFFFF"/>
                  </a:gs>
                </a:gsLst>
                <a:lin ang="5400000" scaled="0"/>
              </a:gradFill>
              <a:latin typeface="Segoe UI Light"/>
            </a:endParaRPr>
          </a:p>
        </p:txBody>
      </p:sp>
      <p:sp>
        <p:nvSpPr>
          <p:cNvPr id="52" name="3 arrow"/>
          <p:cNvSpPr/>
          <p:nvPr/>
        </p:nvSpPr>
        <p:spPr bwMode="auto">
          <a:xfrm>
            <a:off x="7342608" y="5007594"/>
            <a:ext cx="4580154" cy="1016287"/>
          </a:xfrm>
          <a:prstGeom prst="homePlate">
            <a:avLst/>
          </a:prstGeom>
          <a:solidFill>
            <a:srgbClr val="68217A"/>
          </a:solidFill>
          <a:ln w="25400" cap="flat" cmpd="sng" algn="ctr">
            <a:noFill/>
            <a:prstDash val="solid"/>
            <a:headEnd type="none" w="med" len="med"/>
            <a:tailEnd type="none" w="med" len="med"/>
          </a:ln>
          <a:effectLst/>
        </p:spPr>
        <p:txBody>
          <a:bodyPr vert="horz" wrap="square" lIns="537855" tIns="44798" rIns="89590" bIns="71672" numCol="1" rtlCol="0" anchor="ctr" anchorCtr="0" compatLnSpc="1">
            <a:prstTxWarp prst="textNoShape">
              <a:avLst/>
            </a:prstTxWarp>
          </a:bodyPr>
          <a:lstStyle/>
          <a:p>
            <a:pPr defTabSz="895859"/>
            <a:r>
              <a:rPr lang="en-US" sz="2745" kern="0" dirty="0">
                <a:gradFill>
                  <a:gsLst>
                    <a:gs pos="9583">
                      <a:srgbClr val="FFFFFF"/>
                    </a:gs>
                    <a:gs pos="24000">
                      <a:srgbClr val="FFFFFF"/>
                    </a:gs>
                  </a:gsLst>
                  <a:lin ang="5400000" scaled="0"/>
                </a:gradFill>
                <a:latin typeface="Segoe UI Light"/>
              </a:rPr>
              <a:t>Open Source</a:t>
            </a:r>
            <a:endParaRPr lang="en-US" sz="1961" kern="0" dirty="0">
              <a:gradFill>
                <a:gsLst>
                  <a:gs pos="9583">
                    <a:srgbClr val="FFFFFF"/>
                  </a:gs>
                  <a:gs pos="24000">
                    <a:srgbClr val="FFFFFF"/>
                  </a:gs>
                </a:gsLst>
                <a:lin ang="5400000" scaled="0"/>
              </a:gradFill>
              <a:latin typeface="Segoe UI Light"/>
            </a:endParaRPr>
          </a:p>
        </p:txBody>
      </p:sp>
      <p:sp>
        <p:nvSpPr>
          <p:cNvPr id="53" name="Title 1"/>
          <p:cNvSpPr txBox="1">
            <a:spLocks/>
          </p:cNvSpPr>
          <p:nvPr/>
        </p:nvSpPr>
        <p:spPr>
          <a:xfrm>
            <a:off x="6819100" y="559610"/>
            <a:ext cx="4476477" cy="684826"/>
          </a:xfrm>
          <a:prstGeom prst="rect">
            <a:avLst/>
          </a:prstGeom>
        </p:spPr>
        <p:txBody>
          <a:bodyPr vert="horz" wrap="square" lIns="143385" tIns="89616" rIns="143385" bIns="89616" rtlCol="0" anchor="t">
            <a:noAutofit/>
          </a:bodyPr>
          <a:lst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529" spc="0" dirty="0">
                <a:solidFill>
                  <a:srgbClr val="FFFFFF"/>
                </a:solidFill>
              </a:rPr>
              <a:t>Scenarios/usage cases</a:t>
            </a:r>
          </a:p>
        </p:txBody>
      </p:sp>
      <p:sp>
        <p:nvSpPr>
          <p:cNvPr id="54" name="Oval 53"/>
          <p:cNvSpPr/>
          <p:nvPr/>
        </p:nvSpPr>
        <p:spPr bwMode="auto">
          <a:xfrm>
            <a:off x="6101929" y="4771214"/>
            <a:ext cx="1473559" cy="1473559"/>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745" b="1" dirty="0">
                <a:solidFill>
                  <a:schemeClr val="tx2">
                    <a:lumMod val="75000"/>
                  </a:schemeClr>
                </a:solidFill>
                <a:ea typeface="Segoe UI" pitchFamily="34" charset="0"/>
                <a:cs typeface="Segoe UI" pitchFamily="34" charset="0"/>
              </a:rPr>
              <a:t>OSS</a:t>
            </a:r>
          </a:p>
        </p:txBody>
      </p:sp>
      <p:sp>
        <p:nvSpPr>
          <p:cNvPr id="55" name="Oval 54"/>
          <p:cNvSpPr/>
          <p:nvPr/>
        </p:nvSpPr>
        <p:spPr bwMode="auto">
          <a:xfrm>
            <a:off x="6101929" y="3166821"/>
            <a:ext cx="1473559" cy="1473559"/>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745" b="1" dirty="0">
                <a:solidFill>
                  <a:schemeClr val="tx2">
                    <a:lumMod val="75000"/>
                  </a:schemeClr>
                </a:solidFill>
                <a:ea typeface="Segoe UI" pitchFamily="34" charset="0"/>
                <a:cs typeface="Segoe UI" pitchFamily="34" charset="0"/>
              </a:rPr>
              <a:t>API</a:t>
            </a:r>
          </a:p>
        </p:txBody>
      </p:sp>
      <p:sp>
        <p:nvSpPr>
          <p:cNvPr id="56" name="Oval 55"/>
          <p:cNvSpPr/>
          <p:nvPr/>
        </p:nvSpPr>
        <p:spPr bwMode="auto">
          <a:xfrm>
            <a:off x="6101929" y="1562428"/>
            <a:ext cx="1473559" cy="1473559"/>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745" b="1" dirty="0">
                <a:solidFill>
                  <a:schemeClr val="tx2">
                    <a:lumMod val="75000"/>
                  </a:schemeClr>
                </a:solidFill>
                <a:ea typeface="Segoe UI" pitchFamily="34" charset="0"/>
                <a:cs typeface="Segoe UI" pitchFamily="34" charset="0"/>
              </a:rPr>
              <a:t>C#</a:t>
            </a:r>
          </a:p>
          <a:p>
            <a:pPr algn="ctr" defTabSz="914102" fontAlgn="base">
              <a:lnSpc>
                <a:spcPct val="90000"/>
              </a:lnSpc>
              <a:spcBef>
                <a:spcPct val="0"/>
              </a:spcBef>
              <a:spcAft>
                <a:spcPct val="0"/>
              </a:spcAft>
            </a:pPr>
            <a:r>
              <a:rPr lang="en-US" sz="2745" b="1" dirty="0">
                <a:solidFill>
                  <a:schemeClr val="tx2">
                    <a:lumMod val="75000"/>
                  </a:schemeClr>
                </a:solidFill>
                <a:ea typeface="Segoe UI" pitchFamily="34" charset="0"/>
                <a:cs typeface="Segoe UI" pitchFamily="34" charset="0"/>
              </a:rPr>
              <a:t>VB</a:t>
            </a:r>
          </a:p>
        </p:txBody>
      </p:sp>
    </p:spTree>
    <p:extLst>
      <p:ext uri="{BB962C8B-B14F-4D97-AF65-F5344CB8AC3E}">
        <p14:creationId xmlns:p14="http://schemas.microsoft.com/office/powerpoint/2010/main" val="1318018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par>
                          <p:cTn id="17" fill="hold">
                            <p:stCondLst>
                              <p:cond delay="1700"/>
                            </p:stCondLst>
                            <p:childTnLst>
                              <p:par>
                                <p:cTn id="18" presetID="53" presetClass="entr" presetSubtype="16"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250" fill="hold"/>
                                        <p:tgtEl>
                                          <p:spTgt spid="56"/>
                                        </p:tgtEl>
                                        <p:attrNameLst>
                                          <p:attrName>ppt_w</p:attrName>
                                        </p:attrNameLst>
                                      </p:cBhvr>
                                      <p:tavLst>
                                        <p:tav tm="0">
                                          <p:val>
                                            <p:fltVal val="0"/>
                                          </p:val>
                                        </p:tav>
                                        <p:tav tm="100000">
                                          <p:val>
                                            <p:strVal val="#ppt_w"/>
                                          </p:val>
                                        </p:tav>
                                      </p:tavLst>
                                    </p:anim>
                                    <p:anim calcmode="lin" valueType="num">
                                      <p:cBhvr>
                                        <p:cTn id="21" dur="250" fill="hold"/>
                                        <p:tgtEl>
                                          <p:spTgt spid="56"/>
                                        </p:tgtEl>
                                        <p:attrNameLst>
                                          <p:attrName>ppt_h</p:attrName>
                                        </p:attrNameLst>
                                      </p:cBhvr>
                                      <p:tavLst>
                                        <p:tav tm="0">
                                          <p:val>
                                            <p:fltVal val="0"/>
                                          </p:val>
                                        </p:tav>
                                        <p:tav tm="100000">
                                          <p:val>
                                            <p:strVal val="#ppt_h"/>
                                          </p:val>
                                        </p:tav>
                                      </p:tavLst>
                                    </p:anim>
                                    <p:animEffect transition="in" filter="fade">
                                      <p:cBhvr>
                                        <p:cTn id="22" dur="250"/>
                                        <p:tgtEl>
                                          <p:spTgt spid="56"/>
                                        </p:tgtEl>
                                      </p:cBhvr>
                                    </p:animEffect>
                                  </p:childTnLst>
                                </p:cTn>
                              </p:par>
                              <p:par>
                                <p:cTn id="23" presetID="6" presetClass="emph" presetSubtype="0" decel="100000" fill="hold" grpId="1" nodeType="withEffect">
                                  <p:stCondLst>
                                    <p:cond delay="100"/>
                                  </p:stCondLst>
                                  <p:childTnLst>
                                    <p:animScale>
                                      <p:cBhvr>
                                        <p:cTn id="24" dur="250" fill="hold"/>
                                        <p:tgtEl>
                                          <p:spTgt spid="56"/>
                                        </p:tgtEl>
                                      </p:cBhvr>
                                      <p:by x="110000" y="110000"/>
                                    </p:animScale>
                                  </p:childTnLst>
                                </p:cTn>
                              </p:par>
                              <p:par>
                                <p:cTn id="25" presetID="6" presetClass="emph" presetSubtype="0" decel="100000" fill="hold" grpId="2" nodeType="withEffect">
                                  <p:stCondLst>
                                    <p:cond delay="200"/>
                                  </p:stCondLst>
                                  <p:childTnLst>
                                    <p:animScale>
                                      <p:cBhvr>
                                        <p:cTn id="26" dur="250" fill="hold"/>
                                        <p:tgtEl>
                                          <p:spTgt spid="56"/>
                                        </p:tgtEl>
                                      </p:cBhvr>
                                      <p:by x="91000" y="91000"/>
                                    </p:animScale>
                                  </p:childTnLst>
                                </p:cTn>
                              </p:par>
                            </p:childTnLst>
                          </p:cTn>
                        </p:par>
                        <p:par>
                          <p:cTn id="27" fill="hold">
                            <p:stCondLst>
                              <p:cond delay="2150"/>
                            </p:stCondLst>
                            <p:childTnLst>
                              <p:par>
                                <p:cTn id="28" presetID="2" presetClass="entr" presetSubtype="8" decel="10000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700" fill="hold"/>
                                        <p:tgtEl>
                                          <p:spTgt spid="45"/>
                                        </p:tgtEl>
                                        <p:attrNameLst>
                                          <p:attrName>ppt_x</p:attrName>
                                        </p:attrNameLst>
                                      </p:cBhvr>
                                      <p:tavLst>
                                        <p:tav tm="0">
                                          <p:val>
                                            <p:strVal val="0-#ppt_w/2"/>
                                          </p:val>
                                        </p:tav>
                                        <p:tav tm="100000">
                                          <p:val>
                                            <p:strVal val="#ppt_x"/>
                                          </p:val>
                                        </p:tav>
                                      </p:tavLst>
                                    </p:anim>
                                    <p:anim calcmode="lin" valueType="num">
                                      <p:cBhvr additive="base">
                                        <p:cTn id="31" dur="7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2850"/>
                            </p:stCondLst>
                            <p:childTnLst>
                              <p:par>
                                <p:cTn id="33" presetID="53" presetClass="entr" presetSubtype="16"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250" fill="hold"/>
                                        <p:tgtEl>
                                          <p:spTgt spid="55"/>
                                        </p:tgtEl>
                                        <p:attrNameLst>
                                          <p:attrName>ppt_w</p:attrName>
                                        </p:attrNameLst>
                                      </p:cBhvr>
                                      <p:tavLst>
                                        <p:tav tm="0">
                                          <p:val>
                                            <p:fltVal val="0"/>
                                          </p:val>
                                        </p:tav>
                                        <p:tav tm="100000">
                                          <p:val>
                                            <p:strVal val="#ppt_w"/>
                                          </p:val>
                                        </p:tav>
                                      </p:tavLst>
                                    </p:anim>
                                    <p:anim calcmode="lin" valueType="num">
                                      <p:cBhvr>
                                        <p:cTn id="36" dur="250" fill="hold"/>
                                        <p:tgtEl>
                                          <p:spTgt spid="55"/>
                                        </p:tgtEl>
                                        <p:attrNameLst>
                                          <p:attrName>ppt_h</p:attrName>
                                        </p:attrNameLst>
                                      </p:cBhvr>
                                      <p:tavLst>
                                        <p:tav tm="0">
                                          <p:val>
                                            <p:fltVal val="0"/>
                                          </p:val>
                                        </p:tav>
                                        <p:tav tm="100000">
                                          <p:val>
                                            <p:strVal val="#ppt_h"/>
                                          </p:val>
                                        </p:tav>
                                      </p:tavLst>
                                    </p:anim>
                                    <p:animEffect transition="in" filter="fade">
                                      <p:cBhvr>
                                        <p:cTn id="37" dur="250"/>
                                        <p:tgtEl>
                                          <p:spTgt spid="55"/>
                                        </p:tgtEl>
                                      </p:cBhvr>
                                    </p:animEffect>
                                  </p:childTnLst>
                                </p:cTn>
                              </p:par>
                              <p:par>
                                <p:cTn id="38" presetID="6" presetClass="emph" presetSubtype="0" decel="100000" fill="hold" grpId="1" nodeType="withEffect">
                                  <p:stCondLst>
                                    <p:cond delay="100"/>
                                  </p:stCondLst>
                                  <p:childTnLst>
                                    <p:animScale>
                                      <p:cBhvr>
                                        <p:cTn id="39" dur="250" fill="hold"/>
                                        <p:tgtEl>
                                          <p:spTgt spid="55"/>
                                        </p:tgtEl>
                                      </p:cBhvr>
                                      <p:by x="110000" y="110000"/>
                                    </p:animScale>
                                  </p:childTnLst>
                                </p:cTn>
                              </p:par>
                              <p:par>
                                <p:cTn id="40" presetID="6" presetClass="emph" presetSubtype="0" decel="100000" fill="hold" grpId="2" nodeType="withEffect">
                                  <p:stCondLst>
                                    <p:cond delay="200"/>
                                  </p:stCondLst>
                                  <p:childTnLst>
                                    <p:animScale>
                                      <p:cBhvr>
                                        <p:cTn id="41" dur="250" fill="hold"/>
                                        <p:tgtEl>
                                          <p:spTgt spid="55"/>
                                        </p:tgtEl>
                                      </p:cBhvr>
                                      <p:by x="91000" y="91000"/>
                                    </p:animScale>
                                  </p:childTnLst>
                                </p:cTn>
                              </p:par>
                            </p:childTnLst>
                          </p:cTn>
                        </p:par>
                        <p:par>
                          <p:cTn id="42" fill="hold">
                            <p:stCondLst>
                              <p:cond delay="3300"/>
                            </p:stCondLst>
                            <p:childTnLst>
                              <p:par>
                                <p:cTn id="43" presetID="2" presetClass="entr" presetSubtype="8" decel="100000"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700" fill="hold"/>
                                        <p:tgtEl>
                                          <p:spTgt spid="51"/>
                                        </p:tgtEl>
                                        <p:attrNameLst>
                                          <p:attrName>ppt_x</p:attrName>
                                        </p:attrNameLst>
                                      </p:cBhvr>
                                      <p:tavLst>
                                        <p:tav tm="0">
                                          <p:val>
                                            <p:strVal val="0-#ppt_w/2"/>
                                          </p:val>
                                        </p:tav>
                                        <p:tav tm="100000">
                                          <p:val>
                                            <p:strVal val="#ppt_x"/>
                                          </p:val>
                                        </p:tav>
                                      </p:tavLst>
                                    </p:anim>
                                    <p:anim calcmode="lin" valueType="num">
                                      <p:cBhvr additive="base">
                                        <p:cTn id="46" dur="700" fill="hold"/>
                                        <p:tgtEl>
                                          <p:spTgt spid="51"/>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53" presetClass="entr" presetSubtype="16"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p:cTn id="50" dur="250" fill="hold"/>
                                        <p:tgtEl>
                                          <p:spTgt spid="54"/>
                                        </p:tgtEl>
                                        <p:attrNameLst>
                                          <p:attrName>ppt_w</p:attrName>
                                        </p:attrNameLst>
                                      </p:cBhvr>
                                      <p:tavLst>
                                        <p:tav tm="0">
                                          <p:val>
                                            <p:fltVal val="0"/>
                                          </p:val>
                                        </p:tav>
                                        <p:tav tm="100000">
                                          <p:val>
                                            <p:strVal val="#ppt_w"/>
                                          </p:val>
                                        </p:tav>
                                      </p:tavLst>
                                    </p:anim>
                                    <p:anim calcmode="lin" valueType="num">
                                      <p:cBhvr>
                                        <p:cTn id="51" dur="250" fill="hold"/>
                                        <p:tgtEl>
                                          <p:spTgt spid="54"/>
                                        </p:tgtEl>
                                        <p:attrNameLst>
                                          <p:attrName>ppt_h</p:attrName>
                                        </p:attrNameLst>
                                      </p:cBhvr>
                                      <p:tavLst>
                                        <p:tav tm="0">
                                          <p:val>
                                            <p:fltVal val="0"/>
                                          </p:val>
                                        </p:tav>
                                        <p:tav tm="100000">
                                          <p:val>
                                            <p:strVal val="#ppt_h"/>
                                          </p:val>
                                        </p:tav>
                                      </p:tavLst>
                                    </p:anim>
                                    <p:animEffect transition="in" filter="fade">
                                      <p:cBhvr>
                                        <p:cTn id="52" dur="250"/>
                                        <p:tgtEl>
                                          <p:spTgt spid="54"/>
                                        </p:tgtEl>
                                      </p:cBhvr>
                                    </p:animEffect>
                                  </p:childTnLst>
                                </p:cTn>
                              </p:par>
                              <p:par>
                                <p:cTn id="53" presetID="6" presetClass="emph" presetSubtype="0" decel="100000" fill="hold" grpId="1" nodeType="withEffect">
                                  <p:stCondLst>
                                    <p:cond delay="100"/>
                                  </p:stCondLst>
                                  <p:childTnLst>
                                    <p:animScale>
                                      <p:cBhvr>
                                        <p:cTn id="54" dur="250" fill="hold"/>
                                        <p:tgtEl>
                                          <p:spTgt spid="54"/>
                                        </p:tgtEl>
                                      </p:cBhvr>
                                      <p:by x="110000" y="110000"/>
                                    </p:animScale>
                                  </p:childTnLst>
                                </p:cTn>
                              </p:par>
                              <p:par>
                                <p:cTn id="55" presetID="6" presetClass="emph" presetSubtype="0" decel="100000" fill="hold" grpId="2" nodeType="withEffect">
                                  <p:stCondLst>
                                    <p:cond delay="200"/>
                                  </p:stCondLst>
                                  <p:childTnLst>
                                    <p:animScale>
                                      <p:cBhvr>
                                        <p:cTn id="56" dur="250" fill="hold"/>
                                        <p:tgtEl>
                                          <p:spTgt spid="54"/>
                                        </p:tgtEl>
                                      </p:cBhvr>
                                      <p:by x="91000" y="91000"/>
                                    </p:animScale>
                                  </p:childTnLst>
                                </p:cTn>
                              </p:par>
                            </p:childTnLst>
                          </p:cTn>
                        </p:par>
                        <p:par>
                          <p:cTn id="57" fill="hold">
                            <p:stCondLst>
                              <p:cond delay="4450"/>
                            </p:stCondLst>
                            <p:childTnLst>
                              <p:par>
                                <p:cTn id="58" presetID="2" presetClass="entr" presetSubtype="8" decel="100000" fill="hold" grpId="0" nodeType="after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additive="base">
                                        <p:cTn id="60" dur="700" fill="hold"/>
                                        <p:tgtEl>
                                          <p:spTgt spid="52"/>
                                        </p:tgtEl>
                                        <p:attrNameLst>
                                          <p:attrName>ppt_x</p:attrName>
                                        </p:attrNameLst>
                                      </p:cBhvr>
                                      <p:tavLst>
                                        <p:tav tm="0">
                                          <p:val>
                                            <p:strVal val="0-#ppt_w/2"/>
                                          </p:val>
                                        </p:tav>
                                        <p:tav tm="100000">
                                          <p:val>
                                            <p:strVal val="#ppt_x"/>
                                          </p:val>
                                        </p:tav>
                                      </p:tavLst>
                                    </p:anim>
                                    <p:anim calcmode="lin" valueType="num">
                                      <p:cBhvr additive="base">
                                        <p:cTn id="61" dur="7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45" grpId="0" animBg="1"/>
      <p:bldP spid="51" grpId="0" animBg="1"/>
      <p:bldP spid="52" grpId="0" animBg="1"/>
      <p:bldP spid="53" grpId="0"/>
      <p:bldP spid="54" grpId="0" animBg="1"/>
      <p:bldP spid="54" grpId="1" animBg="1"/>
      <p:bldP spid="54" grpId="2" animBg="1"/>
      <p:bldP spid="55" grpId="0" animBg="1"/>
      <p:bldP spid="55" grpId="1" animBg="1"/>
      <p:bldP spid="55" grpId="2" animBg="1"/>
      <p:bldP spid="56" grpId="0" animBg="1"/>
      <p:bldP spid="56" grpId="1" animBg="1"/>
      <p:bldP spid="56" grpId="2" animBg="1"/>
    </p:bld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Custom 1">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TotalTime>
  <Words>2032</Words>
  <Application>Microsoft Office PowerPoint</Application>
  <PresentationFormat>Widescreen</PresentationFormat>
  <Paragraphs>472</Paragraphs>
  <Slides>48</Slides>
  <Notes>8</Notes>
  <HiddenSlides>4</HiddenSlides>
  <MMClips>0</MMClips>
  <ScaleCrop>false</ScaleCrop>
  <HeadingPairs>
    <vt:vector size="6" baseType="variant">
      <vt:variant>
        <vt:lpstr>Fonts Used</vt:lpstr>
      </vt:variant>
      <vt:variant>
        <vt:i4>8</vt:i4>
      </vt:variant>
      <vt:variant>
        <vt:lpstr>Theme</vt:lpstr>
      </vt:variant>
      <vt:variant>
        <vt:i4>11</vt:i4>
      </vt:variant>
      <vt:variant>
        <vt:lpstr>Slide Titles</vt:lpstr>
      </vt:variant>
      <vt:variant>
        <vt:i4>48</vt:i4>
      </vt:variant>
    </vt:vector>
  </HeadingPairs>
  <TitlesOfParts>
    <vt:vector size="67" baseType="lpstr">
      <vt:lpstr>Arial</vt:lpstr>
      <vt:lpstr>Calibri</vt:lpstr>
      <vt:lpstr>Consolas</vt:lpstr>
      <vt:lpstr>ＭＳ Ｐゴシック</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1_Azure Medium</vt:lpstr>
      <vt:lpstr>1_Azure Graphite</vt:lpstr>
      <vt:lpstr>2_Azure Medium</vt:lpstr>
      <vt:lpstr>2_Azure Graphite</vt:lpstr>
      <vt:lpstr>ASP.NET 5 Preview</vt:lpstr>
      <vt:lpstr>Today’s Agenda</vt:lpstr>
      <vt:lpstr>Agenda</vt:lpstr>
      <vt:lpstr>.NET Core Overview</vt:lpstr>
      <vt:lpstr>PowerPoint Presentation</vt:lpstr>
      <vt:lpstr>What is .NET Core</vt:lpstr>
      <vt:lpstr>NuGet is mainstream in .NET Core</vt:lpstr>
      <vt:lpstr>.NET 2015 – 10K foot view</vt:lpstr>
      <vt:lpstr>.NET Compiler  Platform (“Roslyn”) </vt:lpstr>
      <vt:lpstr>PowerPoint Presentation</vt:lpstr>
      <vt:lpstr>Intro to ASP.NET 5</vt:lpstr>
      <vt:lpstr>PowerPoint Presentation</vt:lpstr>
      <vt:lpstr>What is Open Source?</vt:lpstr>
      <vt:lpstr>PowerPoint Presentation</vt:lpstr>
      <vt:lpstr>History of ASP (18+ years)</vt:lpstr>
      <vt:lpstr>ASP.NET and the Modern Web</vt:lpstr>
      <vt:lpstr>Modern Web - Agility</vt:lpstr>
      <vt:lpstr>Modern Web - Fast</vt:lpstr>
      <vt:lpstr>Modern Web - Cloud</vt:lpstr>
      <vt:lpstr>Modern Web – Cross Platform</vt:lpstr>
      <vt:lpstr>Demo</vt:lpstr>
      <vt:lpstr>ASP.NET 2015 in a Nutshell</vt:lpstr>
      <vt:lpstr>ASP.NET 5 - Compatibility</vt:lpstr>
      <vt:lpstr>ASP.NET 5 - Summary</vt:lpstr>
      <vt:lpstr>ASP.NET 5 - Schedule</vt:lpstr>
      <vt:lpstr>ASP.NET MVC 6</vt:lpstr>
      <vt:lpstr>The world today – similar, but different</vt:lpstr>
      <vt:lpstr>PowerPoint Presentation</vt:lpstr>
      <vt:lpstr>MVC 6: MVC, Web API, Web Pages</vt:lpstr>
      <vt:lpstr>What’s stayed the same</vt:lpstr>
      <vt:lpstr>What’s changed</vt:lpstr>
      <vt:lpstr>Getting Started with ASP.NET MVC 6</vt:lpstr>
      <vt:lpstr>Routing</vt:lpstr>
      <vt:lpstr>Areas</vt:lpstr>
      <vt:lpstr>Model binding and formatting</vt:lpstr>
      <vt:lpstr>Demo</vt:lpstr>
      <vt:lpstr>TagHelpers</vt:lpstr>
      <vt:lpstr>TagHelpers</vt:lpstr>
      <vt:lpstr>TagHelpers</vt:lpstr>
      <vt:lpstr>TagHelpers: Create Your Own</vt:lpstr>
      <vt:lpstr>Demo</vt:lpstr>
      <vt:lpstr>Resources (your homework)</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33</cp:revision>
  <dcterms:created xsi:type="dcterms:W3CDTF">2013-08-05T17:04:56Z</dcterms:created>
  <dcterms:modified xsi:type="dcterms:W3CDTF">2015-10-13T07:09:42Z</dcterms:modified>
</cp:coreProperties>
</file>