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6"/>
  </p:notesMasterIdLst>
  <p:sldIdLst>
    <p:sldId id="257" r:id="rId8"/>
    <p:sldId id="297" r:id="rId9"/>
    <p:sldId id="270" r:id="rId10"/>
    <p:sldId id="271" r:id="rId11"/>
    <p:sldId id="272" r:id="rId12"/>
    <p:sldId id="273" r:id="rId13"/>
    <p:sldId id="298" r:id="rId14"/>
    <p:sldId id="301" r:id="rId15"/>
    <p:sldId id="299" r:id="rId16"/>
    <p:sldId id="300" r:id="rId17"/>
    <p:sldId id="276" r:id="rId18"/>
    <p:sldId id="278" r:id="rId19"/>
    <p:sldId id="279" r:id="rId20"/>
    <p:sldId id="280" r:id="rId21"/>
    <p:sldId id="281" r:id="rId22"/>
    <p:sldId id="282" r:id="rId23"/>
    <p:sldId id="283" r:id="rId24"/>
    <p:sldId id="284" r:id="rId25"/>
    <p:sldId id="285" r:id="rId26"/>
    <p:sldId id="286" r:id="rId27"/>
    <p:sldId id="296" r:id="rId28"/>
    <p:sldId id="295" r:id="rId29"/>
    <p:sldId id="291" r:id="rId30"/>
    <p:sldId id="292" r:id="rId31"/>
    <p:sldId id="293" r:id="rId32"/>
    <p:sldId id="294" r:id="rId33"/>
    <p:sldId id="289" r:id="rId34"/>
    <p:sldId id="26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3C454F"/>
    <a:srgbClr val="000000"/>
    <a:srgbClr val="00518E"/>
    <a:srgbClr val="1D4380"/>
    <a:srgbClr val="7F498F"/>
    <a:srgbClr val="289FD7"/>
    <a:srgbClr val="48BAE7"/>
    <a:srgbClr val="E34F24"/>
    <a:srgbClr val="BDCD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74" autoAdjust="0"/>
    <p:restoredTop sz="80453" autoAdjust="0"/>
  </p:normalViewPr>
  <p:slideViewPr>
    <p:cSldViewPr snapToGrid="0">
      <p:cViewPr varScale="1">
        <p:scale>
          <a:sx n="93" d="100"/>
          <a:sy n="93" d="100"/>
        </p:scale>
        <p:origin x="498" y="72"/>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50133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12437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60985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57573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16449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https://azure.microsoft.com/en-us/pricing/member-offers/msdn-benefits-details/ </a:t>
            </a:r>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0A28030-5D59-4E14-AFE9-B93D391AF3AF}" type="datetime1">
              <a:rPr lang="en-US" smtClean="0"/>
              <a:t>1/25/2016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88556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357031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304675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9707310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5574285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137698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908179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205688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483099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94092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547487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59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image" Target="../media/image1.emf"/><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1.emf"/><Relationship Id="rId4" Type="http://schemas.openxmlformats.org/officeDocument/2006/relationships/slideLayout" Target="../slideLayouts/slideLayout2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image" Target="../media/image1.emf"/><Relationship Id="rId4" Type="http://schemas.openxmlformats.org/officeDocument/2006/relationships/slideLayout" Target="../slideLayouts/slideLayout3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image" Target="../media/image1.emf"/><Relationship Id="rId5" Type="http://schemas.openxmlformats.org/officeDocument/2006/relationships/slideLayout" Target="../slideLayouts/slideLayout43.xml"/><Relationship Id="rId10" Type="http://schemas.openxmlformats.org/officeDocument/2006/relationships/theme" Target="../theme/theme5.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10" Type="http://schemas.openxmlformats.org/officeDocument/2006/relationships/image" Target="../media/image1.emf"/><Relationship Id="rId4" Type="http://schemas.openxmlformats.org/officeDocument/2006/relationships/slideLayout" Target="../slideLayouts/slideLayout51.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9" r:id="rId13"/>
    <p:sldLayoutId id="2147483791" r:id="rId14"/>
    <p:sldLayoutId id="2147483794" r:id="rId15"/>
    <p:sldLayoutId id="2147483796" r:id="rId16"/>
    <p:sldLayoutId id="2147483797" r:id="rId17"/>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95"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 Id="rId5" Type="http://schemas.openxmlformats.org/officeDocument/2006/relationships/image" Target="../media/image9.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5" Type="http://schemas.openxmlformats.org/officeDocument/2006/relationships/image" Target="../media/image9.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mtClean="0"/>
              <a:t>Web Camps</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6: </a:t>
            </a:r>
            <a:r>
              <a:rPr lang="en-US" dirty="0" smtClean="0"/>
              <a:t>MVC</a:t>
            </a:r>
            <a:r>
              <a:rPr lang="en-US" dirty="0"/>
              <a:t>, Web API, Web Pages</a:t>
            </a:r>
          </a:p>
        </p:txBody>
      </p:sp>
      <p:sp>
        <p:nvSpPr>
          <p:cNvPr id="3" name="Text Placeholder 2"/>
          <p:cNvSpPr>
            <a:spLocks noGrp="1"/>
          </p:cNvSpPr>
          <p:nvPr>
            <p:ph type="body" sz="quarter" idx="11"/>
          </p:nvPr>
        </p:nvSpPr>
        <p:spPr>
          <a:xfrm>
            <a:off x="560798" y="1742059"/>
            <a:ext cx="11655840" cy="4706930"/>
          </a:xfrm>
        </p:spPr>
        <p:txBody>
          <a:bodyPr/>
          <a:lstStyle/>
          <a:p>
            <a:r>
              <a:rPr lang="en-US" dirty="0" smtClean="0"/>
              <a:t>One set of concepts – remove duplication</a:t>
            </a:r>
          </a:p>
          <a:p>
            <a:r>
              <a:rPr lang="en-US" dirty="0" smtClean="0"/>
              <a:t>Web UI and Web APIs</a:t>
            </a:r>
          </a:p>
          <a:p>
            <a:r>
              <a:rPr lang="en-US" dirty="0" smtClean="0"/>
              <a:t>Smooth transition from Web Pages to MVC (future)</a:t>
            </a:r>
          </a:p>
          <a:p>
            <a:r>
              <a:rPr lang="en-US" dirty="0" smtClean="0"/>
              <a:t>Built DI first</a:t>
            </a:r>
          </a:p>
          <a:p>
            <a:r>
              <a:rPr lang="en-US" dirty="0"/>
              <a:t>Built </a:t>
            </a:r>
            <a:r>
              <a:rPr lang="en-US"/>
              <a:t>on </a:t>
            </a:r>
            <a:r>
              <a:rPr lang="en-US" smtClean="0"/>
              <a:t>ASP.NET Core 1.0</a:t>
            </a:r>
            <a:endParaRPr lang="en-US" dirty="0"/>
          </a:p>
          <a:p>
            <a:r>
              <a:rPr lang="en-US" dirty="0" smtClean="0"/>
              <a:t>Runs on IIS or self-hosted</a:t>
            </a:r>
          </a:p>
          <a:p>
            <a:r>
              <a:rPr lang="en-US" dirty="0" smtClean="0"/>
              <a:t>Supports .NET Core</a:t>
            </a:r>
          </a:p>
        </p:txBody>
      </p:sp>
    </p:spTree>
    <p:extLst>
      <p:ext uri="{BB962C8B-B14F-4D97-AF65-F5344CB8AC3E}">
        <p14:creationId xmlns:p14="http://schemas.microsoft.com/office/powerpoint/2010/main" val="5444176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Deploying ASP.NET Apps to the Cloud</a:t>
            </a:r>
          </a:p>
        </p:txBody>
      </p:sp>
      <p:sp>
        <p:nvSpPr>
          <p:cNvPr id="5" name="Text Placeholder 4"/>
          <p:cNvSpPr>
            <a:spLocks noGrp="1"/>
          </p:cNvSpPr>
          <p:nvPr>
            <p:ph type="body" sz="quarter" idx="10"/>
          </p:nvPr>
        </p:nvSpPr>
        <p:spPr>
          <a:xfrm>
            <a:off x="520701" y="1820579"/>
            <a:ext cx="5404810" cy="2554545"/>
          </a:xfrm>
        </p:spPr>
        <p:txBody>
          <a:bodyPr>
            <a:normAutofit/>
          </a:bodyPr>
          <a:lstStyle/>
          <a:p>
            <a:pPr>
              <a:spcBef>
                <a:spcPts val="1200"/>
              </a:spcBef>
              <a:spcAft>
                <a:spcPts val="0"/>
              </a:spcAft>
            </a:pPr>
            <a:r>
              <a:rPr lang="en-US" sz="2800" dirty="0" smtClean="0">
                <a:solidFill>
                  <a:schemeClr val="bg1"/>
                </a:solidFill>
              </a:rPr>
              <a:t>Microsoft </a:t>
            </a:r>
            <a:r>
              <a:rPr lang="en-US" sz="2800" dirty="0">
                <a:solidFill>
                  <a:schemeClr val="bg1"/>
                </a:solidFill>
              </a:rPr>
              <a:t>Azure Web Sites (10 free!)</a:t>
            </a:r>
          </a:p>
          <a:p>
            <a:pPr>
              <a:spcBef>
                <a:spcPts val="1200"/>
              </a:spcBef>
              <a:spcAft>
                <a:spcPts val="0"/>
              </a:spcAft>
            </a:pPr>
            <a:r>
              <a:rPr lang="en-US" sz="2800" dirty="0">
                <a:solidFill>
                  <a:schemeClr val="bg1"/>
                </a:solidFill>
              </a:rPr>
              <a:t>Fast site creation and deployment</a:t>
            </a:r>
          </a:p>
          <a:p>
            <a:pPr>
              <a:spcBef>
                <a:spcPts val="1200"/>
              </a:spcBef>
              <a:spcAft>
                <a:spcPts val="0"/>
              </a:spcAft>
            </a:pPr>
            <a:r>
              <a:rPr lang="en-US" sz="2800" dirty="0">
                <a:solidFill>
                  <a:schemeClr val="bg1"/>
                </a:solidFill>
              </a:rPr>
              <a:t>Nothing new to learn</a:t>
            </a:r>
          </a:p>
          <a:p>
            <a:pPr>
              <a:spcBef>
                <a:spcPts val="1200"/>
              </a:spcBef>
              <a:spcAft>
                <a:spcPts val="0"/>
              </a:spcAft>
            </a:pPr>
            <a:r>
              <a:rPr lang="en-US" sz="2800" dirty="0">
                <a:solidFill>
                  <a:schemeClr val="bg1"/>
                </a:solidFill>
              </a:rPr>
              <a:t>Easy to </a:t>
            </a:r>
            <a:r>
              <a:rPr lang="en-US" sz="2800" dirty="0" smtClean="0">
                <a:solidFill>
                  <a:schemeClr val="bg1"/>
                </a:solidFill>
              </a:rPr>
              <a:t>scale</a:t>
            </a:r>
            <a:endParaRPr lang="en-US" sz="2800" dirty="0">
              <a:solidFill>
                <a:schemeClr val="bg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9316" y="101600"/>
            <a:ext cx="10598728" cy="6858000"/>
          </a:xfrm>
          <a:prstGeom prst="rect">
            <a:avLst/>
          </a:prstGeom>
        </p:spPr>
      </p:pic>
    </p:spTree>
    <p:extLst>
      <p:ext uri="{BB962C8B-B14F-4D97-AF65-F5344CB8AC3E}">
        <p14:creationId xmlns:p14="http://schemas.microsoft.com/office/powerpoint/2010/main" val="157961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signup</a:t>
            </a:r>
            <a:endParaRPr lang="en-US" dirty="0"/>
          </a:p>
        </p:txBody>
      </p:sp>
      <p:sp>
        <p:nvSpPr>
          <p:cNvPr id="3" name="Subtitle 2"/>
          <p:cNvSpPr>
            <a:spLocks noGrp="1"/>
          </p:cNvSpPr>
          <p:nvPr>
            <p:ph type="subTitle" idx="1"/>
          </p:nvPr>
        </p:nvSpPr>
        <p:spPr>
          <a:xfrm>
            <a:off x="1889617" y="5630473"/>
            <a:ext cx="5561050" cy="461665"/>
          </a:xfrm>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678878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461563"/>
          </a:xfrm>
          <a:prstGeom prst="rect">
            <a:avLst/>
          </a:prstGeom>
        </p:spPr>
      </p:pic>
      <p:sp>
        <p:nvSpPr>
          <p:cNvPr id="3" name="TextBox 2"/>
          <p:cNvSpPr txBox="1"/>
          <p:nvPr/>
        </p:nvSpPr>
        <p:spPr>
          <a:xfrm>
            <a:off x="377539" y="6257835"/>
            <a:ext cx="11436921" cy="1200329"/>
          </a:xfrm>
          <a:prstGeom prst="rect">
            <a:avLst/>
          </a:prstGeom>
          <a:solidFill>
            <a:schemeClr val="tx2"/>
          </a:solidFill>
        </p:spPr>
        <p:txBody>
          <a:bodyPr wrap="square" rtlCol="0">
            <a:spAutoFit/>
          </a:bodyPr>
          <a:lstStyle/>
          <a:p>
            <a:pPr>
              <a:lnSpc>
                <a:spcPct val="200000"/>
              </a:lnSpc>
            </a:pPr>
            <a:r>
              <a:rPr lang="en-US" dirty="0">
                <a:solidFill>
                  <a:schemeClr val="bg1"/>
                </a:solidFill>
              </a:rPr>
              <a:t>https://azure.microsoft.com/pricing/spending-limits</a:t>
            </a:r>
            <a:r>
              <a:rPr lang="en-US" dirty="0" smtClean="0">
                <a:solidFill>
                  <a:schemeClr val="bg1"/>
                </a:solidFill>
              </a:rPr>
              <a:t>/</a:t>
            </a:r>
          </a:p>
          <a:p>
            <a:pPr>
              <a:lnSpc>
                <a:spcPct val="200000"/>
              </a:lnSpc>
            </a:pPr>
            <a:endParaRPr lang="en-US" dirty="0">
              <a:solidFill>
                <a:schemeClr val="bg1"/>
              </a:solidFill>
            </a:endParaRPr>
          </a:p>
        </p:txBody>
      </p:sp>
    </p:spTree>
    <p:extLst>
      <p:ext uri="{BB962C8B-B14F-4D97-AF65-F5344CB8AC3E}">
        <p14:creationId xmlns:p14="http://schemas.microsoft.com/office/powerpoint/2010/main" val="36635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94" y="0"/>
            <a:ext cx="11155212" cy="6858000"/>
          </a:xfrm>
          <a:prstGeom prst="rect">
            <a:avLst/>
          </a:prstGeom>
        </p:spPr>
      </p:pic>
    </p:spTree>
    <p:extLst>
      <p:ext uri="{BB962C8B-B14F-4D97-AF65-F5344CB8AC3E}">
        <p14:creationId xmlns:p14="http://schemas.microsoft.com/office/powerpoint/2010/main" val="18319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94" y="0"/>
            <a:ext cx="11155212" cy="6858000"/>
          </a:xfrm>
          <a:prstGeom prst="rect">
            <a:avLst/>
          </a:prstGeom>
        </p:spPr>
      </p:pic>
    </p:spTree>
    <p:extLst>
      <p:ext uri="{BB962C8B-B14F-4D97-AF65-F5344CB8AC3E}">
        <p14:creationId xmlns:p14="http://schemas.microsoft.com/office/powerpoint/2010/main" val="277458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45582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71" y="0"/>
            <a:ext cx="11187058" cy="6858000"/>
          </a:xfrm>
          <a:prstGeom prst="rect">
            <a:avLst/>
          </a:prstGeom>
        </p:spPr>
      </p:pic>
    </p:spTree>
    <p:extLst>
      <p:ext uri="{BB962C8B-B14F-4D97-AF65-F5344CB8AC3E}">
        <p14:creationId xmlns:p14="http://schemas.microsoft.com/office/powerpoint/2010/main" val="151398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48" y="0"/>
            <a:ext cx="11135503" cy="6858000"/>
          </a:xfrm>
          <a:prstGeom prst="rect">
            <a:avLst/>
          </a:prstGeom>
        </p:spPr>
      </p:pic>
    </p:spTree>
    <p:extLst>
      <p:ext uri="{BB962C8B-B14F-4D97-AF65-F5344CB8AC3E}">
        <p14:creationId xmlns:p14="http://schemas.microsoft.com/office/powerpoint/2010/main" val="256178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2" y="0"/>
            <a:ext cx="11126755" cy="6858000"/>
          </a:xfrm>
          <a:prstGeom prst="rect">
            <a:avLst/>
          </a:prstGeom>
        </p:spPr>
      </p:pic>
    </p:spTree>
    <p:extLst>
      <p:ext uri="{BB962C8B-B14F-4D97-AF65-F5344CB8AC3E}">
        <p14:creationId xmlns:p14="http://schemas.microsoft.com/office/powerpoint/2010/main" val="30692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608542744"/>
              </p:ext>
            </p:extLst>
          </p:nvPr>
        </p:nvGraphicFramePr>
        <p:xfrm>
          <a:off x="421864" y="1451247"/>
          <a:ext cx="11483183" cy="4804969"/>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val="20000"/>
                    </a:ext>
                  </a:extLst>
                </a:gridCol>
                <a:gridCol w="1662043">
                  <a:extLst>
                    <a:ext uri="{9D8B030D-6E8A-4147-A177-3AD203B41FA5}">
                      <a16:colId xmlns:a16="http://schemas.microsoft.com/office/drawing/2014/main" val="20001"/>
                    </a:ext>
                  </a:extLst>
                </a:gridCol>
                <a:gridCol w="1470628">
                  <a:extLst>
                    <a:ext uri="{9D8B030D-6E8A-4147-A177-3AD203B41FA5}">
                      <a16:colId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FFC000"/>
                    </a:solidFill>
                  </a:tcPr>
                </a:tc>
                <a:extLst>
                  <a:ext uri="{0D108BD9-81ED-4DB2-BD59-A6C34878D82A}">
                    <a16:rowId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extLst>
                  <a:ext uri="{0D108BD9-81ED-4DB2-BD59-A6C34878D82A}">
                    <a16:rowId xmlns:a16="http://schemas.microsoft.com/office/drawing/2014/main" val="10002"/>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val="10004"/>
                  </a:ext>
                </a:extLst>
              </a:tr>
              <a:tr h="421237">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val="10006"/>
                  </a:ext>
                </a:extLst>
              </a:tr>
              <a:tr h="40918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extLst>
                  <a:ext uri="{0D108BD9-81ED-4DB2-BD59-A6C34878D82A}">
                    <a16:rowId xmlns:a16="http://schemas.microsoft.com/office/drawing/2014/main" val="10008"/>
                  </a:ext>
                </a:extLst>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a16="http://schemas.microsoft.com/office/drawing/2014/main" val="10007"/>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val="10009"/>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extLst>
                  <a:ext uri="{0D108BD9-81ED-4DB2-BD59-A6C34878D82A}">
                    <a16:rowId xmlns:a16="http://schemas.microsoft.com/office/drawing/2014/main" val="10010"/>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500030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58" y="0"/>
            <a:ext cx="11158483" cy="6858000"/>
          </a:xfrm>
          <a:prstGeom prst="rect">
            <a:avLst/>
          </a:prstGeom>
        </p:spPr>
      </p:pic>
      <p:sp>
        <p:nvSpPr>
          <p:cNvPr id="4" name="TextBox 3"/>
          <p:cNvSpPr txBox="1"/>
          <p:nvPr/>
        </p:nvSpPr>
        <p:spPr>
          <a:xfrm>
            <a:off x="8959066" y="400692"/>
            <a:ext cx="1837362" cy="246221"/>
          </a:xfrm>
          <a:prstGeom prst="rect">
            <a:avLst/>
          </a:prstGeom>
          <a:solidFill>
            <a:srgbClr val="3C454F"/>
          </a:solidFill>
        </p:spPr>
        <p:txBody>
          <a:bodyPr wrap="none" rtlCol="0">
            <a:spAutoFit/>
          </a:bodyPr>
          <a:lstStyle/>
          <a:p>
            <a:r>
              <a:rPr lang="en-US" sz="1000" dirty="0" smtClean="0">
                <a:solidFill>
                  <a:schemeClr val="bg1"/>
                </a:solidFill>
              </a:rPr>
              <a:t>yournamehere@outlook.com</a:t>
            </a:r>
            <a:endParaRPr lang="en-US" sz="1000" dirty="0">
              <a:solidFill>
                <a:schemeClr val="bg1"/>
              </a:solidFill>
            </a:endParaRPr>
          </a:p>
        </p:txBody>
      </p:sp>
    </p:spTree>
    <p:extLst>
      <p:ext uri="{BB962C8B-B14F-4D97-AF65-F5344CB8AC3E}">
        <p14:creationId xmlns:p14="http://schemas.microsoft.com/office/powerpoint/2010/main" val="410340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SITES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5420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30" y="1828966"/>
            <a:ext cx="10772844" cy="3918712"/>
          </a:xfrm>
        </p:spPr>
      </p:pic>
      <p:sp>
        <p:nvSpPr>
          <p:cNvPr id="4" name="Slide Number Placeholder 3"/>
          <p:cNvSpPr>
            <a:spLocks noGrp="1"/>
          </p:cNvSpPr>
          <p:nvPr>
            <p:ph type="sldNum" sz="quarter" idx="12"/>
          </p:nvPr>
        </p:nvSpPr>
        <p:spPr/>
        <p:txBody>
          <a:bodyPr/>
          <a:lstStyle/>
          <a:p>
            <a:fld id="{0A164282-434E-41D4-9582-783D542A7B68}" type="slidenum">
              <a:rPr lang="en-US" smtClean="0"/>
              <a:t>22</a:t>
            </a:fld>
            <a:endParaRPr lang="en-US"/>
          </a:p>
        </p:txBody>
      </p:sp>
    </p:spTree>
    <p:extLst>
      <p:ext uri="{BB962C8B-B14F-4D97-AF65-F5344CB8AC3E}">
        <p14:creationId xmlns:p14="http://schemas.microsoft.com/office/powerpoint/2010/main" val="956239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98" y="2429299"/>
            <a:ext cx="10591278" cy="2697466"/>
          </a:xfrm>
          <a:prstGeom prst="rect">
            <a:avLst/>
          </a:prstGeom>
        </p:spPr>
      </p:pic>
    </p:spTree>
    <p:extLst>
      <p:ext uri="{BB962C8B-B14F-4D97-AF65-F5344CB8AC3E}">
        <p14:creationId xmlns:p14="http://schemas.microsoft.com/office/powerpoint/2010/main" val="3568708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32" y="2697112"/>
            <a:ext cx="11185188" cy="2604050"/>
          </a:xfrm>
          <a:prstGeom prst="rect">
            <a:avLst/>
          </a:prstGeom>
        </p:spPr>
      </p:pic>
    </p:spTree>
    <p:extLst>
      <p:ext uri="{BB962C8B-B14F-4D97-AF65-F5344CB8AC3E}">
        <p14:creationId xmlns:p14="http://schemas.microsoft.com/office/powerpoint/2010/main" val="2861930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74" y="2330998"/>
            <a:ext cx="10739846" cy="2533934"/>
          </a:xfrm>
          <a:prstGeom prst="rect">
            <a:avLst/>
          </a:prstGeom>
        </p:spPr>
      </p:pic>
    </p:spTree>
    <p:extLst>
      <p:ext uri="{BB962C8B-B14F-4D97-AF65-F5344CB8AC3E}">
        <p14:creationId xmlns:p14="http://schemas.microsoft.com/office/powerpoint/2010/main" val="2466788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p:txBody>
        </p:sp>
      </p:grpSp>
    </p:spTree>
    <p:extLst>
      <p:ext uri="{BB962C8B-B14F-4D97-AF65-F5344CB8AC3E}">
        <p14:creationId xmlns:p14="http://schemas.microsoft.com/office/powerpoint/2010/main" val="307562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mtClean="0"/>
              <a:t>Resources</a:t>
            </a:r>
            <a:endParaRPr lang="en-US" dirty="0"/>
          </a:p>
        </p:txBody>
      </p:sp>
      <p:sp>
        <p:nvSpPr>
          <p:cNvPr id="3" name="Text Placeholder 2"/>
          <p:cNvSpPr>
            <a:spLocks noGrp="1"/>
          </p:cNvSpPr>
          <p:nvPr>
            <p:ph type="body" sz="quarter" idx="10"/>
            <p:custDataLst>
              <p:tags r:id="rId1"/>
            </p:custDataLst>
          </p:nvPr>
        </p:nvSpPr>
        <p:spPr>
          <a:xfrm>
            <a:off x="520701" y="1447800"/>
            <a:ext cx="11149013" cy="4038029"/>
          </a:xfrm>
        </p:spPr>
        <p:txBody>
          <a:bodyPr>
            <a:normAutofit lnSpcReduction="10000"/>
          </a:bodyPr>
          <a:lstStyle/>
          <a:p>
            <a:pPr>
              <a:spcAft>
                <a:spcPts val="1200"/>
              </a:spcAft>
            </a:pPr>
            <a:r>
              <a:rPr lang="en-US" sz="4400" dirty="0">
                <a:ln w="3175">
                  <a:noFill/>
                </a:ln>
                <a:solidFill>
                  <a:schemeClr val="bg1"/>
                </a:solidFill>
                <a:cs typeface="Arial" charset="0"/>
              </a:rPr>
              <a:t>Feedback and questions </a:t>
            </a:r>
            <a:r>
              <a:rPr lang="en-US" sz="4400" dirty="0" smtClean="0">
                <a:ln w="3175">
                  <a:noFill/>
                </a:ln>
                <a:solidFill>
                  <a:schemeClr val="bg1"/>
                </a:solidFill>
                <a:cs typeface="Arial" charset="0"/>
              </a:rPr>
              <a:t/>
            </a:r>
            <a:br>
              <a:rPr lang="en-US" sz="4400" dirty="0" smtClean="0">
                <a:ln w="3175">
                  <a:noFill/>
                </a:ln>
                <a:solidFill>
                  <a:schemeClr val="bg1"/>
                </a:solidFill>
                <a:cs typeface="Arial" charset="0"/>
              </a:rPr>
            </a:br>
            <a:r>
              <a:rPr lang="en-US" dirty="0" smtClean="0">
                <a:solidFill>
                  <a:schemeClr val="bg1"/>
                </a:solidFill>
              </a:rPr>
              <a:t/>
            </a:r>
            <a:br>
              <a:rPr lang="en-US" dirty="0" smtClean="0">
                <a:solidFill>
                  <a:schemeClr val="bg1"/>
                </a:solidFill>
              </a:rPr>
            </a:br>
            <a:r>
              <a:rPr lang="en-US" sz="3200" dirty="0">
                <a:solidFill>
                  <a:schemeClr val="bg1"/>
                </a:solidFill>
                <a:latin typeface="+mn-lt"/>
              </a:rPr>
              <a:t>http://asp.net</a:t>
            </a:r>
          </a:p>
          <a:p>
            <a:pPr>
              <a:spcAft>
                <a:spcPts val="1200"/>
              </a:spcAft>
            </a:pPr>
            <a:r>
              <a:rPr lang="en-US" sz="3200" dirty="0">
                <a:solidFill>
                  <a:schemeClr val="bg1"/>
                </a:solidFill>
                <a:latin typeface="+mn-lt"/>
              </a:rPr>
              <a:t>http://asp.net/vnext</a:t>
            </a:r>
          </a:p>
          <a:p>
            <a:pPr>
              <a:spcAft>
                <a:spcPts val="1200"/>
              </a:spcAft>
            </a:pPr>
            <a:r>
              <a:rPr lang="en-US" sz="3200" b="1" dirty="0">
                <a:solidFill>
                  <a:schemeClr val="bg1"/>
                </a:solidFill>
              </a:rPr>
              <a:t>http</a:t>
            </a:r>
            <a:r>
              <a:rPr lang="en-US" sz="3200" b="1" dirty="0" smtClean="0">
                <a:solidFill>
                  <a:schemeClr val="bg1"/>
                </a:solidFill>
              </a:rPr>
              <a:t>://azure.microsoft.com</a:t>
            </a:r>
            <a:endParaRPr lang="en-US" sz="3200" b="1" dirty="0" smtClean="0">
              <a:solidFill>
                <a:schemeClr val="bg1"/>
              </a:solidFill>
              <a:latin typeface="+mn-lt"/>
            </a:endParaRPr>
          </a:p>
          <a:p>
            <a:pPr>
              <a:spcAft>
                <a:spcPts val="1200"/>
              </a:spcAft>
            </a:pPr>
            <a:r>
              <a:rPr lang="en-US" sz="3200" smtClean="0">
                <a:solidFill>
                  <a:schemeClr val="bg1"/>
                </a:solidFill>
                <a:latin typeface="+mn-lt"/>
              </a:rPr>
              <a:t>http</a:t>
            </a:r>
            <a:r>
              <a:rPr lang="en-US" sz="3200" dirty="0">
                <a:solidFill>
                  <a:schemeClr val="bg1"/>
                </a:solidFill>
                <a:latin typeface="+mn-lt"/>
              </a:rPr>
              <a:t>://aka.ms/webcamps-training-kit </a:t>
            </a:r>
          </a:p>
          <a:p>
            <a:pPr>
              <a:spcAft>
                <a:spcPts val="1200"/>
              </a:spcAft>
            </a:pPr>
            <a:r>
              <a:rPr lang="en-US" sz="3200" dirty="0">
                <a:solidFill>
                  <a:schemeClr val="bg1"/>
                </a:solidFill>
                <a:latin typeface="+mn-lt"/>
              </a:rPr>
              <a:t>http://aka.ms/webcamps-azure </a:t>
            </a:r>
            <a:r>
              <a:rPr lang="en-US" sz="3200" dirty="0">
                <a:solidFill>
                  <a:schemeClr val="bg1"/>
                </a:solidFill>
              </a:rPr>
              <a:t>(free trial)</a:t>
            </a:r>
            <a:endParaRPr lang="en-US" sz="3200" dirty="0">
              <a:solidFill>
                <a:schemeClr val="bg1"/>
              </a:solidFill>
              <a:latin typeface="+mn-lt"/>
            </a:endParaRPr>
          </a:p>
        </p:txBody>
      </p:sp>
      <p:sp>
        <p:nvSpPr>
          <p:cNvPr id="8" name="Freeform 58"/>
          <p:cNvSpPr>
            <a:spLocks noEditPoints="1"/>
          </p:cNvSpPr>
          <p:nvPr/>
        </p:nvSpPr>
        <p:spPr bwMode="black">
          <a:xfrm>
            <a:off x="7197998"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6040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p:txBody>
        </p:sp>
      </p:grpSp>
    </p:spTree>
    <p:extLst>
      <p:ext uri="{BB962C8B-B14F-4D97-AF65-F5344CB8AC3E}">
        <p14:creationId xmlns:p14="http://schemas.microsoft.com/office/powerpoint/2010/main" val="293929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4" y="586142"/>
            <a:ext cx="11158536" cy="553998"/>
          </a:xfrm>
          <a:prstGeom prst="rect">
            <a:avLst/>
          </a:prstGeom>
        </p:spPr>
        <p:txBody>
          <a:bodyPr>
            <a:normAutofit fontScale="90000"/>
          </a:bodyPr>
          <a:lstStyle/>
          <a:p>
            <a:r>
              <a:rPr lang="en-US" sz="4000" dirty="0"/>
              <a:t>Visual Studio </a:t>
            </a:r>
            <a:r>
              <a:rPr lang="en-US" sz="4000" dirty="0" smtClean="0"/>
              <a:t>2015: </a:t>
            </a:r>
            <a:r>
              <a:rPr lang="en-US" sz="4000" i="1" dirty="0"/>
              <a:t>The</a:t>
            </a:r>
            <a:r>
              <a:rPr lang="en-US" sz="4000" dirty="0"/>
              <a:t> editor for serious web dev</a:t>
            </a:r>
          </a:p>
        </p:txBody>
      </p:sp>
      <p:sp>
        <p:nvSpPr>
          <p:cNvPr id="5" name="Text Placeholder 4"/>
          <p:cNvSpPr>
            <a:spLocks noGrp="1"/>
          </p:cNvSpPr>
          <p:nvPr>
            <p:ph type="body" sz="quarter" idx="10"/>
          </p:nvPr>
        </p:nvSpPr>
        <p:spPr>
          <a:xfrm>
            <a:off x="519114" y="2154962"/>
            <a:ext cx="5404810" cy="3170099"/>
          </a:xfrm>
        </p:spPr>
        <p:txBody>
          <a:bodyPr>
            <a:normAutofit lnSpcReduction="10000"/>
          </a:bodyPr>
          <a:lstStyle/>
          <a:p>
            <a:pPr>
              <a:spcBef>
                <a:spcPts val="2400"/>
              </a:spcBef>
              <a:spcAft>
                <a:spcPts val="0"/>
              </a:spcAft>
            </a:pPr>
            <a:r>
              <a:rPr lang="en-US" sz="2800" dirty="0">
                <a:solidFill>
                  <a:schemeClr val="bg2"/>
                </a:solidFill>
              </a:rPr>
              <a:t>HTML5 / CSS3 standards and smarts</a:t>
            </a:r>
          </a:p>
          <a:p>
            <a:pPr>
              <a:spcBef>
                <a:spcPts val="2400"/>
              </a:spcBef>
              <a:spcAft>
                <a:spcPts val="0"/>
              </a:spcAft>
            </a:pPr>
            <a:r>
              <a:rPr lang="en-US" sz="2800" dirty="0">
                <a:solidFill>
                  <a:schemeClr val="bg2"/>
                </a:solidFill>
              </a:rPr>
              <a:t>JavaScript language features</a:t>
            </a:r>
          </a:p>
          <a:p>
            <a:pPr>
              <a:spcBef>
                <a:spcPts val="2400"/>
              </a:spcBef>
              <a:spcAft>
                <a:spcPts val="0"/>
              </a:spcAft>
            </a:pPr>
            <a:r>
              <a:rPr lang="en-US" sz="2800" dirty="0">
                <a:solidFill>
                  <a:schemeClr val="bg2"/>
                </a:solidFill>
              </a:rPr>
              <a:t>Page </a:t>
            </a:r>
            <a:r>
              <a:rPr lang="en-US" sz="2800" dirty="0" smtClean="0">
                <a:solidFill>
                  <a:schemeClr val="bg2"/>
                </a:solidFill>
              </a:rPr>
              <a:t>Inspector + Browser Link</a:t>
            </a:r>
          </a:p>
          <a:p>
            <a:pPr>
              <a:spcBef>
                <a:spcPts val="2400"/>
              </a:spcBef>
              <a:spcAft>
                <a:spcPts val="0"/>
              </a:spcAft>
            </a:pPr>
            <a:r>
              <a:rPr lang="en-US" sz="2800" dirty="0" smtClean="0">
                <a:solidFill>
                  <a:schemeClr val="bg2"/>
                </a:solidFill>
              </a:rPr>
              <a:t>One code editor for client and server</a:t>
            </a:r>
          </a:p>
          <a:p>
            <a:pPr>
              <a:spcBef>
                <a:spcPts val="2400"/>
              </a:spcBef>
              <a:spcAft>
                <a:spcPts val="0"/>
              </a:spcAft>
            </a:pPr>
            <a:r>
              <a:rPr lang="en-US" sz="2800" dirty="0" smtClean="0">
                <a:solidFill>
                  <a:schemeClr val="bg2"/>
                </a:solidFill>
              </a:rPr>
              <a:t>Web </a:t>
            </a:r>
            <a:r>
              <a:rPr lang="en-US" sz="2800" dirty="0">
                <a:solidFill>
                  <a:schemeClr val="bg2"/>
                </a:solidFill>
              </a:rPr>
              <a:t>Essentials extension</a:t>
            </a:r>
          </a:p>
        </p:txBody>
      </p:sp>
      <p:grpSp>
        <p:nvGrpSpPr>
          <p:cNvPr id="3" name="Group 2"/>
          <p:cNvGrpSpPr/>
          <p:nvPr/>
        </p:nvGrpSpPr>
        <p:grpSpPr>
          <a:xfrm>
            <a:off x="6080126" y="1695450"/>
            <a:ext cx="5597525" cy="4089124"/>
            <a:chOff x="6080126" y="1695450"/>
            <a:chExt cx="5597525" cy="4089124"/>
          </a:xfrm>
        </p:grpSpPr>
        <p:sp>
          <p:nvSpPr>
            <p:cNvPr id="10" name="Rectangle 9"/>
            <p:cNvSpPr/>
            <p:nvPr/>
          </p:nvSpPr>
          <p:spPr bwMode="auto">
            <a:xfrm>
              <a:off x="6080126"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46571"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649131"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20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NuGet: The smart, easy way to manage dependencies</a:t>
            </a:r>
          </a:p>
        </p:txBody>
      </p:sp>
      <p:sp>
        <p:nvSpPr>
          <p:cNvPr id="5" name="Text Placeholder 4"/>
          <p:cNvSpPr>
            <a:spLocks noGrp="1"/>
          </p:cNvSpPr>
          <p:nvPr>
            <p:ph type="body" sz="quarter" idx="10"/>
          </p:nvPr>
        </p:nvSpPr>
        <p:spPr>
          <a:xfrm>
            <a:off x="519113" y="1695450"/>
            <a:ext cx="5404810" cy="4173450"/>
          </a:xfrm>
        </p:spPr>
        <p:txBody>
          <a:bodyPr>
            <a:normAutofit fontScale="92500"/>
          </a:bodyPr>
          <a:lstStyle/>
          <a:p>
            <a:pPr>
              <a:spcBef>
                <a:spcPts val="2400"/>
              </a:spcBef>
              <a:spcAft>
                <a:spcPts val="0"/>
              </a:spcAft>
            </a:pPr>
            <a:r>
              <a:rPr lang="en-US" sz="2400" dirty="0">
                <a:solidFill>
                  <a:schemeClr val="bg2"/>
                </a:solidFill>
              </a:rPr>
              <a:t>Find the latest release</a:t>
            </a:r>
          </a:p>
          <a:p>
            <a:pPr>
              <a:spcBef>
                <a:spcPts val="2400"/>
              </a:spcBef>
              <a:spcAft>
                <a:spcPts val="0"/>
              </a:spcAft>
            </a:pPr>
            <a:r>
              <a:rPr lang="en-US" sz="2400" dirty="0">
                <a:solidFill>
                  <a:schemeClr val="bg2"/>
                </a:solidFill>
              </a:rPr>
              <a:t>Install and configure in your project</a:t>
            </a:r>
          </a:p>
          <a:p>
            <a:pPr>
              <a:spcBef>
                <a:spcPts val="2400"/>
              </a:spcBef>
              <a:spcAft>
                <a:spcPts val="0"/>
              </a:spcAft>
            </a:pPr>
            <a:r>
              <a:rPr lang="en-US" sz="2400" dirty="0">
                <a:solidFill>
                  <a:schemeClr val="bg2"/>
                </a:solidFill>
              </a:rPr>
              <a:t>Handle dependencies and versions</a:t>
            </a:r>
          </a:p>
          <a:p>
            <a:pPr>
              <a:spcBef>
                <a:spcPts val="2400"/>
              </a:spcBef>
              <a:spcAft>
                <a:spcPts val="0"/>
              </a:spcAft>
            </a:pPr>
            <a:r>
              <a:rPr lang="en-US" sz="2400" dirty="0">
                <a:solidFill>
                  <a:schemeClr val="bg2"/>
                </a:solidFill>
              </a:rPr>
              <a:t>Updates with dependency checking</a:t>
            </a:r>
          </a:p>
          <a:p>
            <a:pPr>
              <a:spcBef>
                <a:spcPts val="2400"/>
              </a:spcBef>
              <a:spcAft>
                <a:spcPts val="0"/>
              </a:spcAft>
            </a:pPr>
            <a:r>
              <a:rPr lang="en-US" sz="2400" dirty="0">
                <a:solidFill>
                  <a:schemeClr val="bg2"/>
                </a:solidFill>
              </a:rPr>
              <a:t>Common list of installed packages</a:t>
            </a:r>
          </a:p>
          <a:p>
            <a:pPr>
              <a:spcBef>
                <a:spcPts val="2400"/>
              </a:spcBef>
              <a:spcAft>
                <a:spcPts val="0"/>
              </a:spcAft>
            </a:pPr>
            <a:r>
              <a:rPr lang="en-US" sz="2400" dirty="0">
                <a:solidFill>
                  <a:schemeClr val="bg2"/>
                </a:solidFill>
              </a:rPr>
              <a:t>Simplified uninstalls</a:t>
            </a:r>
          </a:p>
          <a:p>
            <a:pPr>
              <a:spcBef>
                <a:spcPts val="2400"/>
              </a:spcBef>
              <a:spcAft>
                <a:spcPts val="0"/>
              </a:spcAft>
            </a:pPr>
            <a:r>
              <a:rPr lang="en-US" sz="2400" dirty="0">
                <a:solidFill>
                  <a:schemeClr val="bg2"/>
                </a:solidFill>
              </a:rPr>
              <a:t>Streamlined deployment with Package Restore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0" y="1892595"/>
            <a:ext cx="3694834" cy="3694834"/>
          </a:xfrm>
          <a:prstGeom prst="rect">
            <a:avLst/>
          </a:prstGeom>
        </p:spPr>
      </p:pic>
    </p:spTree>
    <p:extLst>
      <p:ext uri="{BB962C8B-B14F-4D97-AF65-F5344CB8AC3E}">
        <p14:creationId xmlns:p14="http://schemas.microsoft.com/office/powerpoint/2010/main" val="1986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065" y="181959"/>
            <a:ext cx="11079822" cy="1325563"/>
          </a:xfrm>
        </p:spPr>
        <p:txBody>
          <a:bodyPr/>
          <a:lstStyle/>
          <a:p>
            <a:r>
              <a:rPr lang="en-US" dirty="0" smtClean="0"/>
              <a:t>One ASP.NET: A Framework for us all</a:t>
            </a:r>
            <a:endParaRPr lang="en-US" dirty="0"/>
          </a:p>
        </p:txBody>
      </p:sp>
      <p:sp>
        <p:nvSpPr>
          <p:cNvPr id="34" name="Rectangle 33"/>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2195419122"/>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2015 – 10K foot view</a:t>
            </a:r>
            <a:endParaRPr lang="en-US" dirty="0"/>
          </a:p>
        </p:txBody>
      </p:sp>
      <p:sp>
        <p:nvSpPr>
          <p:cNvPr id="4" name="Rectangle 3"/>
          <p:cNvSpPr/>
          <p:nvPr/>
        </p:nvSpPr>
        <p:spPr bwMode="auto">
          <a:xfrm>
            <a:off x="6509255" y="2834838"/>
            <a:ext cx="4612214" cy="1872296"/>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endParaRPr lang="en-US" sz="2800"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14867" y="2296275"/>
            <a:ext cx="5239264" cy="2410858"/>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r>
              <a:rPr lang="en-US" sz="2800"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1214867" y="4786028"/>
            <a:ext cx="9918627" cy="1363794"/>
          </a:xfrm>
          <a:prstGeom prst="rect">
            <a:avLst/>
          </a:prstGeom>
          <a:solidFill>
            <a:srgbClr val="68217A"/>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endParaRPr lang="en-US" sz="2400" dirty="0">
              <a:gradFill>
                <a:gsLst>
                  <a:gs pos="14679">
                    <a:srgbClr val="FFFFFF"/>
                  </a:gs>
                  <a:gs pos="38000">
                    <a:srgbClr val="FFFFFF"/>
                  </a:gs>
                </a:gsLst>
                <a:lin ang="5400000" scaled="1"/>
              </a:gradFill>
            </a:endParaRPr>
          </a:p>
        </p:txBody>
      </p:sp>
      <p:grpSp>
        <p:nvGrpSpPr>
          <p:cNvPr id="7" name="Group 6"/>
          <p:cNvGrpSpPr/>
          <p:nvPr/>
        </p:nvGrpSpPr>
        <p:grpSpPr>
          <a:xfrm>
            <a:off x="3432789" y="4894287"/>
            <a:ext cx="1592610" cy="972698"/>
            <a:chOff x="3622511" y="5393703"/>
            <a:chExt cx="1625236" cy="992626"/>
          </a:xfrm>
        </p:grpSpPr>
        <p:sp>
          <p:nvSpPr>
            <p:cNvPr id="8" name="Rectangle 7"/>
            <p:cNvSpPr/>
            <p:nvPr/>
          </p:nvSpPr>
          <p:spPr>
            <a:xfrm>
              <a:off x="3631208" y="5913635"/>
              <a:ext cx="1616539" cy="472694"/>
            </a:xfrm>
            <a:prstGeom prst="rect">
              <a:avLst/>
            </a:prstGeom>
          </p:spPr>
          <p:txBody>
            <a:bodyPr wrap="none">
              <a:spAutoFit/>
            </a:bodyPr>
            <a:lstStyle/>
            <a:p>
              <a:pPr marL="0" lvl="1" defTabSz="913511">
                <a:lnSpc>
                  <a:spcPct val="90000"/>
                </a:lnSpc>
                <a:spcAft>
                  <a:spcPts val="333"/>
                </a:spcAft>
                <a:defRPr/>
              </a:pPr>
              <a:r>
                <a:rPr lang="en-US" sz="1200" dirty="0">
                  <a:solidFill>
                    <a:srgbClr val="FFFFFF"/>
                  </a:solidFill>
                </a:rPr>
                <a:t>Next gen JIT (</a:t>
              </a:r>
              <a:r>
                <a:rPr lang="en-US" sz="1200" dirty="0" err="1">
                  <a:solidFill>
                    <a:srgbClr val="FFFFFF"/>
                  </a:solidFill>
                </a:rPr>
                <a:t>RyuJIT</a:t>
              </a:r>
              <a:r>
                <a:rPr lang="en-US" sz="1200" dirty="0">
                  <a:solidFill>
                    <a:srgbClr val="FFFFFF"/>
                  </a:solidFill>
                </a:rPr>
                <a:t>)</a:t>
              </a:r>
            </a:p>
            <a:p>
              <a:pPr marL="0" lvl="1" defTabSz="913511">
                <a:lnSpc>
                  <a:spcPct val="90000"/>
                </a:lnSpc>
                <a:spcAft>
                  <a:spcPts val="333"/>
                </a:spcAft>
                <a:defRPr/>
              </a:pPr>
              <a:r>
                <a:rPr lang="en-US" sz="1200" dirty="0">
                  <a:solidFill>
                    <a:srgbClr val="FFFFFF"/>
                  </a:solidFill>
                </a:rPr>
                <a:t>SIMD</a:t>
              </a:r>
              <a:endParaRPr lang="en-US" sz="1051" dirty="0">
                <a:solidFill>
                  <a:srgbClr val="FFFFFF"/>
                </a:solidFill>
              </a:endParaRPr>
            </a:p>
          </p:txBody>
        </p:sp>
        <p:sp>
          <p:nvSpPr>
            <p:cNvPr id="9" name="Rectangle 8"/>
            <p:cNvSpPr/>
            <p:nvPr/>
          </p:nvSpPr>
          <p:spPr>
            <a:xfrm>
              <a:off x="3622511" y="5393703"/>
              <a:ext cx="1468033" cy="555454"/>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Runtime Components</a:t>
              </a:r>
            </a:p>
          </p:txBody>
        </p:sp>
      </p:grpSp>
      <p:grpSp>
        <p:nvGrpSpPr>
          <p:cNvPr id="10" name="Group 9"/>
          <p:cNvGrpSpPr/>
          <p:nvPr/>
        </p:nvGrpSpPr>
        <p:grpSpPr>
          <a:xfrm>
            <a:off x="5893049" y="5049079"/>
            <a:ext cx="2342693" cy="797794"/>
            <a:chOff x="5954092" y="5572192"/>
            <a:chExt cx="2390686" cy="814132"/>
          </a:xfrm>
        </p:grpSpPr>
        <p:sp>
          <p:nvSpPr>
            <p:cNvPr id="11" name="Rectangle 10"/>
            <p:cNvSpPr/>
            <p:nvPr/>
          </p:nvSpPr>
          <p:spPr>
            <a:xfrm>
              <a:off x="5954092" y="5572192"/>
              <a:ext cx="1759619" cy="324831"/>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Compilers</a:t>
              </a:r>
            </a:p>
          </p:txBody>
        </p:sp>
        <p:sp>
          <p:nvSpPr>
            <p:cNvPr id="12" name="Rectangle 11"/>
            <p:cNvSpPr/>
            <p:nvPr/>
          </p:nvSpPr>
          <p:spPr>
            <a:xfrm>
              <a:off x="5954092" y="5913634"/>
              <a:ext cx="2390686" cy="472690"/>
            </a:xfrm>
            <a:prstGeom prst="rect">
              <a:avLst/>
            </a:prstGeom>
          </p:spPr>
          <p:txBody>
            <a:bodyPr wrap="none">
              <a:spAutoFit/>
            </a:bodyPr>
            <a:lstStyle/>
            <a:p>
              <a:pPr marL="0" lvl="1" defTabSz="913511">
                <a:lnSpc>
                  <a:spcPct val="90000"/>
                </a:lnSpc>
                <a:spcAft>
                  <a:spcPts val="333"/>
                </a:spcAft>
              </a:pPr>
              <a:r>
                <a:rPr lang="en-US" sz="1200" dirty="0">
                  <a:solidFill>
                    <a:srgbClr val="FFFFFF"/>
                  </a:solidFill>
                </a:rPr>
                <a:t>.NET Compiler Platform (Roslyn)</a:t>
              </a:r>
              <a:endParaRPr lang="en-US" sz="1051" dirty="0">
                <a:solidFill>
                  <a:srgbClr val="FFFFFF"/>
                </a:solidFill>
              </a:endParaRPr>
            </a:p>
            <a:p>
              <a:pPr marL="0" lvl="1" defTabSz="913511">
                <a:lnSpc>
                  <a:spcPct val="90000"/>
                </a:lnSpc>
                <a:spcAft>
                  <a:spcPts val="333"/>
                </a:spcAft>
              </a:pPr>
              <a:r>
                <a:rPr lang="en-US" sz="1200" dirty="0">
                  <a:solidFill>
                    <a:srgbClr val="FFFFFF"/>
                  </a:solidFill>
                </a:rPr>
                <a:t>Languages innovation</a:t>
              </a:r>
            </a:p>
          </p:txBody>
        </p:sp>
      </p:grpSp>
      <p:grpSp>
        <p:nvGrpSpPr>
          <p:cNvPr id="13" name="Group 12"/>
          <p:cNvGrpSpPr/>
          <p:nvPr/>
        </p:nvGrpSpPr>
        <p:grpSpPr>
          <a:xfrm>
            <a:off x="8881619" y="5031339"/>
            <a:ext cx="2322221" cy="829051"/>
            <a:chOff x="8627481" y="5540297"/>
            <a:chExt cx="2369794" cy="846033"/>
          </a:xfrm>
        </p:grpSpPr>
        <p:sp>
          <p:nvSpPr>
            <p:cNvPr id="14" name="Rectangle 13"/>
            <p:cNvSpPr/>
            <p:nvPr/>
          </p:nvSpPr>
          <p:spPr>
            <a:xfrm>
              <a:off x="8627481" y="5913638"/>
              <a:ext cx="2177502" cy="472692"/>
            </a:xfrm>
            <a:prstGeom prst="rect">
              <a:avLst/>
            </a:prstGeom>
          </p:spPr>
          <p:txBody>
            <a:bodyPr wrap="none">
              <a:spAutoFit/>
            </a:bodyPr>
            <a:lstStyle/>
            <a:p>
              <a:pPr marL="0" lvl="1" defTabSz="913511">
                <a:lnSpc>
                  <a:spcPct val="90000"/>
                </a:lnSpc>
                <a:spcAft>
                  <a:spcPts val="333"/>
                </a:spcAft>
                <a:defRPr/>
              </a:pPr>
              <a:r>
                <a:rPr lang="en-US" sz="1200" smtClean="0">
                  <a:solidFill>
                    <a:srgbClr val="FFFFFF"/>
                  </a:solidFill>
                </a:rPr>
                <a:t>.NET Core 1.0 </a:t>
              </a:r>
              <a:r>
                <a:rPr lang="en-US" sz="1200" dirty="0">
                  <a:solidFill>
                    <a:srgbClr val="FFFFFF"/>
                  </a:solidFill>
                </a:rPr>
                <a:t>Libraries</a:t>
              </a:r>
            </a:p>
            <a:p>
              <a:pPr marL="0" lvl="1" defTabSz="913511">
                <a:lnSpc>
                  <a:spcPct val="90000"/>
                </a:lnSpc>
                <a:spcAft>
                  <a:spcPts val="333"/>
                </a:spcAft>
                <a:defRPr/>
              </a:pPr>
              <a:r>
                <a:rPr lang="en-US" sz="1200" dirty="0">
                  <a:solidFill>
                    <a:srgbClr val="FFFFFF"/>
                  </a:solidFill>
                </a:rPr>
                <a:t>.NET Framework 4.6 Libraries</a:t>
              </a:r>
            </a:p>
          </p:txBody>
        </p:sp>
        <p:sp>
          <p:nvSpPr>
            <p:cNvPr id="15" name="Rectangle 14"/>
            <p:cNvSpPr/>
            <p:nvPr/>
          </p:nvSpPr>
          <p:spPr>
            <a:xfrm>
              <a:off x="8627482" y="5540297"/>
              <a:ext cx="2369793" cy="324832"/>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NuGet packages</a:t>
              </a:r>
            </a:p>
          </p:txBody>
        </p:sp>
      </p:grpSp>
      <p:grpSp>
        <p:nvGrpSpPr>
          <p:cNvPr id="16" name="Group 15"/>
          <p:cNvGrpSpPr/>
          <p:nvPr/>
        </p:nvGrpSpPr>
        <p:grpSpPr>
          <a:xfrm>
            <a:off x="2753368" y="5279355"/>
            <a:ext cx="617596" cy="504753"/>
            <a:chOff x="9061629" y="5706715"/>
            <a:chExt cx="380421" cy="310912"/>
          </a:xfrm>
        </p:grpSpPr>
        <p:sp>
          <p:nvSpPr>
            <p:cNvPr id="1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sp>
          <p:nvSpPr>
            <p:cNvPr id="18"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sp>
          <p:nvSpPr>
            <p:cNvPr id="19"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grpSp>
      <p:sp>
        <p:nvSpPr>
          <p:cNvPr id="20" name="Rectangle 19"/>
          <p:cNvSpPr/>
          <p:nvPr/>
        </p:nvSpPr>
        <p:spPr>
          <a:xfrm>
            <a:off x="1280604" y="4793864"/>
            <a:ext cx="1492504" cy="468972"/>
          </a:xfrm>
          <a:prstGeom prst="rect">
            <a:avLst/>
          </a:prstGeom>
        </p:spPr>
        <p:txBody>
          <a:bodyPr wrap="none">
            <a:spAutoFit/>
          </a:bodyPr>
          <a:lstStyle/>
          <a:p>
            <a:pPr defTabSz="913511"/>
            <a:r>
              <a:rPr lang="en-US" sz="24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1" name="Freeform 25"/>
          <p:cNvSpPr>
            <a:spLocks noEditPoints="1"/>
          </p:cNvSpPr>
          <p:nvPr/>
        </p:nvSpPr>
        <p:spPr bwMode="black">
          <a:xfrm>
            <a:off x="8317024" y="5360987"/>
            <a:ext cx="489573" cy="454444"/>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70" tIns="41135" rIns="82270" bIns="41135" numCol="1" anchor="t" anchorCtr="0" compatLnSpc="1">
            <a:prstTxWarp prst="textNoShape">
              <a:avLst/>
            </a:prstTxWarp>
          </a:bodyPr>
          <a:lstStyle/>
          <a:p>
            <a:pPr defTabSz="913990"/>
            <a:endParaRPr lang="en-US" sz="1600">
              <a:solidFill>
                <a:prstClr val="black"/>
              </a:solidFill>
            </a:endParaRPr>
          </a:p>
        </p:txBody>
      </p:sp>
      <p:sp>
        <p:nvSpPr>
          <p:cNvPr id="22" name="Freeform 84"/>
          <p:cNvSpPr>
            <a:spLocks noEditPoints="1"/>
          </p:cNvSpPr>
          <p:nvPr/>
        </p:nvSpPr>
        <p:spPr bwMode="black">
          <a:xfrm>
            <a:off x="5417184" y="5295436"/>
            <a:ext cx="401413" cy="47985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270" tIns="41135" rIns="82270" bIns="41135" numCol="1" anchor="t" anchorCtr="0" compatLnSpc="1">
            <a:prstTxWarp prst="textNoShape">
              <a:avLst/>
            </a:prstTxWarp>
          </a:bodyPr>
          <a:lstStyle/>
          <a:p>
            <a:pPr defTabSz="913990"/>
            <a:endParaRPr lang="en-US" sz="1600">
              <a:solidFill>
                <a:prstClr val="black"/>
              </a:solidFill>
            </a:endParaRPr>
          </a:p>
        </p:txBody>
      </p:sp>
      <p:sp>
        <p:nvSpPr>
          <p:cNvPr id="23" name="TextBox 22"/>
          <p:cNvSpPr txBox="1"/>
          <p:nvPr/>
        </p:nvSpPr>
        <p:spPr>
          <a:xfrm>
            <a:off x="1280603" y="282636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4" name="TextBox 23"/>
          <p:cNvSpPr txBox="1"/>
          <p:nvPr/>
        </p:nvSpPr>
        <p:spPr>
          <a:xfrm>
            <a:off x="6592653" y="2838035"/>
            <a:ext cx="4424508" cy="531737"/>
          </a:xfrm>
          <a:prstGeom prst="rect">
            <a:avLst/>
          </a:prstGeom>
          <a:noFill/>
        </p:spPr>
        <p:txBody>
          <a:bodyPr wrap="square" rtlCol="0">
            <a:spAutoFit/>
          </a:bodyPr>
          <a:lstStyle/>
          <a:p>
            <a:pPr algn="ctr" defTabSz="913990"/>
            <a:r>
              <a:rPr lang="en-US" sz="2800" b="1" smtClean="0">
                <a:solidFill>
                  <a:srgbClr val="FFFFFF"/>
                </a:solidFill>
                <a:latin typeface="Segoe UI Semibold" panose="020B0702040204020203" pitchFamily="34" charset="0"/>
                <a:cs typeface="Segoe UI Semibold" panose="020B0702040204020203" pitchFamily="34" charset="0"/>
              </a:rPr>
              <a:t>.NET Core 1.0 </a:t>
            </a:r>
            <a:endParaRPr lang="en-US" sz="2800" b="1" dirty="0">
              <a:solidFill>
                <a:srgbClr val="FFFFFF"/>
              </a:solidFill>
              <a:latin typeface="Segoe UI Semibold" panose="020B0702040204020203" pitchFamily="34" charset="0"/>
              <a:cs typeface="Segoe UI Semibold" panose="020B0702040204020203" pitchFamily="34" charset="0"/>
            </a:endParaRPr>
          </a:p>
        </p:txBody>
      </p:sp>
      <p:pic>
        <p:nvPicPr>
          <p:cNvPr id="25" name="Picture 2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79289" y="4001291"/>
            <a:ext cx="382157" cy="449931"/>
          </a:xfrm>
          <a:prstGeom prst="rect">
            <a:avLst/>
          </a:prstGeom>
        </p:spPr>
      </p:pic>
      <p:pic>
        <p:nvPicPr>
          <p:cNvPr id="26"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399770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304080" y="395755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79501" y="395755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1602661" y="3334546"/>
            <a:ext cx="4817610" cy="584436"/>
          </a:xfrm>
          <a:prstGeom prst="rect">
            <a:avLst/>
          </a:prstGeom>
        </p:spPr>
        <p:txBody>
          <a:bodyPr wrap="square">
            <a:spAutoFit/>
          </a:bodyPr>
          <a:lstStyle/>
          <a:p>
            <a:pPr algn="ctr" defTabSz="913736"/>
            <a:r>
              <a:rPr lang="en-US" sz="1567" i="1" dirty="0">
                <a:solidFill>
                  <a:srgbClr val="FFFFFF"/>
                </a:solidFill>
              </a:rPr>
              <a:t>Full .NET Framework for any scenario and </a:t>
            </a:r>
          </a:p>
          <a:p>
            <a:pPr algn="ctr" defTabSz="913736"/>
            <a:r>
              <a:rPr lang="en-US" sz="1567" i="1" dirty="0">
                <a:solidFill>
                  <a:srgbClr val="FFFFFF"/>
                </a:solidFill>
              </a:rPr>
              <a:t>library support on Windows</a:t>
            </a:r>
          </a:p>
        </p:txBody>
      </p:sp>
      <p:sp>
        <p:nvSpPr>
          <p:cNvPr id="30" name="Rectangle 29"/>
          <p:cNvSpPr/>
          <p:nvPr/>
        </p:nvSpPr>
        <p:spPr>
          <a:xfrm>
            <a:off x="6672974" y="3283333"/>
            <a:ext cx="4276112" cy="584436"/>
          </a:xfrm>
          <a:prstGeom prst="rect">
            <a:avLst/>
          </a:prstGeom>
        </p:spPr>
        <p:txBody>
          <a:bodyPr wrap="square">
            <a:spAutoFit/>
          </a:bodyPr>
          <a:lstStyle/>
          <a:p>
            <a:pPr algn="ctr" defTabSz="913736"/>
            <a:r>
              <a:rPr lang="en-US" sz="1567" i="1" dirty="0">
                <a:solidFill>
                  <a:srgbClr val="FFFFFF"/>
                </a:solidFill>
              </a:rPr>
              <a:t>Modular libraries &amp; runtime optimized for server and cloud workloads</a:t>
            </a:r>
          </a:p>
        </p:txBody>
      </p:sp>
      <p:sp>
        <p:nvSpPr>
          <p:cNvPr id="31" name="Rectangle 30"/>
          <p:cNvSpPr/>
          <p:nvPr/>
        </p:nvSpPr>
        <p:spPr bwMode="auto">
          <a:xfrm>
            <a:off x="1214867" y="1496886"/>
            <a:ext cx="1296917"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WPF</a:t>
            </a:r>
          </a:p>
        </p:txBody>
      </p:sp>
      <p:sp>
        <p:nvSpPr>
          <p:cNvPr id="32" name="Rectangle 31"/>
          <p:cNvSpPr/>
          <p:nvPr/>
        </p:nvSpPr>
        <p:spPr bwMode="auto">
          <a:xfrm>
            <a:off x="4074576" y="1487022"/>
            <a:ext cx="2379555"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(4 &amp; 5)</a:t>
            </a:r>
          </a:p>
        </p:txBody>
      </p:sp>
      <p:sp>
        <p:nvSpPr>
          <p:cNvPr id="33" name="Rectangle 32"/>
          <p:cNvSpPr/>
          <p:nvPr/>
        </p:nvSpPr>
        <p:spPr bwMode="auto">
          <a:xfrm>
            <a:off x="2538342" y="1496886"/>
            <a:ext cx="1509672"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Windows Forms</a:t>
            </a:r>
          </a:p>
        </p:txBody>
      </p:sp>
      <p:sp>
        <p:nvSpPr>
          <p:cNvPr id="34" name="Rectangle 33"/>
          <p:cNvSpPr/>
          <p:nvPr/>
        </p:nvSpPr>
        <p:spPr bwMode="auto">
          <a:xfrm>
            <a:off x="6509252" y="1487022"/>
            <a:ext cx="2321970"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smtClean="0">
                <a:gradFill>
                  <a:gsLst>
                    <a:gs pos="0">
                      <a:srgbClr val="FFFFFF"/>
                    </a:gs>
                    <a:gs pos="100000">
                      <a:srgbClr val="FFFFFF"/>
                    </a:gs>
                  </a:gsLst>
                  <a:lin ang="5400000" scaled="0"/>
                </a:gradFill>
                <a:ea typeface="Segoe UI" pitchFamily="34" charset="0"/>
                <a:cs typeface="Segoe UI" pitchFamily="34" charset="0"/>
              </a:rPr>
              <a:t>ASP.NET Core 1.0</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8881622" y="1487023"/>
            <a:ext cx="2239847" cy="77285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Universal Windows Apps</a:t>
            </a:r>
          </a:p>
        </p:txBody>
      </p:sp>
      <p:sp>
        <p:nvSpPr>
          <p:cNvPr id="36" name="Rectangle 35"/>
          <p:cNvSpPr/>
          <p:nvPr/>
        </p:nvSpPr>
        <p:spPr bwMode="auto">
          <a:xfrm>
            <a:off x="6509252" y="2296275"/>
            <a:ext cx="2321970" cy="494381"/>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Core CLR</a:t>
            </a:r>
          </a:p>
        </p:txBody>
      </p:sp>
      <p:sp>
        <p:nvSpPr>
          <p:cNvPr id="37" name="Rectangle 36"/>
          <p:cNvSpPr/>
          <p:nvPr/>
        </p:nvSpPr>
        <p:spPr bwMode="auto">
          <a:xfrm>
            <a:off x="8881620" y="2305886"/>
            <a:ext cx="2239848" cy="484769"/>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.Net Native</a:t>
            </a:r>
          </a:p>
        </p:txBody>
      </p:sp>
      <p:pic>
        <p:nvPicPr>
          <p:cNvPr id="3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155107" y="2368043"/>
            <a:ext cx="345453" cy="35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3393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0983" y="639849"/>
            <a:ext cx="11080750" cy="900112"/>
          </a:xfrm>
        </p:spPr>
        <p:txBody>
          <a:bodyPr/>
          <a:lstStyle/>
          <a:p>
            <a:r>
              <a:rPr lang="en-US" dirty="0">
                <a:solidFill>
                  <a:srgbClr val="E7F2FC"/>
                </a:solidFill>
              </a:rPr>
              <a:t>ASP.NET 2015 in a Nutshell</a:t>
            </a:r>
          </a:p>
        </p:txBody>
      </p:sp>
      <p:sp>
        <p:nvSpPr>
          <p:cNvPr id="4" name="Rectangle 3"/>
          <p:cNvSpPr/>
          <p:nvPr/>
        </p:nvSpPr>
        <p:spPr bwMode="auto">
          <a:xfrm>
            <a:off x="6381297" y="4422560"/>
            <a:ext cx="4521548" cy="1835491"/>
          </a:xfrm>
          <a:prstGeom prst="rect">
            <a:avLst/>
          </a:prstGeom>
          <a:solidFill>
            <a:srgbClr val="3C454F"/>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endParaRPr lang="en-US" sz="2745"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190986" y="3894584"/>
            <a:ext cx="5136271" cy="2363466"/>
          </a:xfrm>
          <a:prstGeom prst="rect">
            <a:avLst/>
          </a:prstGeom>
          <a:solidFill>
            <a:srgbClr val="3C454F"/>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r>
              <a:rPr lang="en-US" sz="2745" dirty="0">
                <a:gradFill>
                  <a:gsLst>
                    <a:gs pos="14679">
                      <a:srgbClr val="FFFFFF"/>
                    </a:gs>
                    <a:gs pos="38000">
                      <a:srgbClr val="FFFFFF"/>
                    </a:gs>
                  </a:gsLst>
                  <a:lin ang="5400000" scaled="1"/>
                </a:gradFill>
                <a:latin typeface="Segoe UI Light"/>
              </a:rPr>
              <a:t>  </a:t>
            </a:r>
          </a:p>
        </p:txBody>
      </p:sp>
      <p:sp>
        <p:nvSpPr>
          <p:cNvPr id="6" name="TextBox 5"/>
          <p:cNvSpPr txBox="1"/>
          <p:nvPr/>
        </p:nvSpPr>
        <p:spPr>
          <a:xfrm>
            <a:off x="1255430" y="4414249"/>
            <a:ext cx="5071825" cy="521284"/>
          </a:xfrm>
          <a:prstGeom prst="rect">
            <a:avLst/>
          </a:prstGeom>
          <a:solidFill>
            <a:srgbClr val="3C454F"/>
          </a:solidFill>
        </p:spPr>
        <p:txBody>
          <a:bodyPr wrap="square" rtlCol="0">
            <a:spAutoFit/>
          </a:bodyPr>
          <a:lstStyle/>
          <a:p>
            <a:pPr algn="ctr" defTabSz="895984"/>
            <a:r>
              <a:rPr lang="en-US" sz="2745"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463056" y="4425695"/>
            <a:ext cx="4337531" cy="521284"/>
          </a:xfrm>
          <a:prstGeom prst="rect">
            <a:avLst/>
          </a:prstGeom>
          <a:solidFill>
            <a:srgbClr val="3C454F"/>
          </a:solidFill>
        </p:spPr>
        <p:txBody>
          <a:bodyPr wrap="square" rtlCol="0">
            <a:spAutoFit/>
          </a:bodyPr>
          <a:lstStyle/>
          <a:p>
            <a:pPr algn="ctr" defTabSz="895984"/>
            <a:r>
              <a:rPr lang="en-US" sz="2745" b="1" smtClean="0">
                <a:solidFill>
                  <a:srgbClr val="FFFFFF"/>
                </a:solidFill>
                <a:latin typeface="Segoe UI Semibold" panose="020B0702040204020203" pitchFamily="34" charset="0"/>
                <a:cs typeface="Segoe UI Semibold" panose="020B0702040204020203" pitchFamily="34" charset="0"/>
              </a:rPr>
              <a:t>.NET Core 1.0 </a:t>
            </a:r>
            <a:endParaRPr lang="en-US" sz="2745" b="1" dirty="0">
              <a:solidFill>
                <a:srgbClr val="FFFFFF"/>
              </a:solidFill>
              <a:latin typeface="Segoe UI Semibold" panose="020B0702040204020203" pitchFamily="34" charset="0"/>
              <a:cs typeface="Segoe UI Semibold" panose="020B0702040204020203" pitchFamily="34" charset="0"/>
            </a:endParaRPr>
          </a:p>
        </p:txBody>
      </p:sp>
      <p:pic>
        <p:nvPicPr>
          <p:cNvPr id="8" name="Picture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587049" y="5566084"/>
            <a:ext cx="374645" cy="441086"/>
          </a:xfrm>
          <a:prstGeom prst="rect">
            <a:avLst/>
          </a:prstGeom>
          <a:solidFill>
            <a:srgbClr val="3C454F"/>
          </a:solidFill>
        </p:spPr>
      </p:pic>
      <p:pic>
        <p:nvPicPr>
          <p:cNvPr id="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475009" y="5562564"/>
            <a:ext cx="500128" cy="491001"/>
          </a:xfrm>
          <a:prstGeom prst="rect">
            <a:avLst/>
          </a:prstGeom>
          <a:solidFill>
            <a:srgbClr val="3C454F"/>
          </a:solidFill>
          <a:extLst/>
        </p:spPr>
      </p:pic>
      <p:pic>
        <p:nvPicPr>
          <p:cNvPr id="1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160498" y="5523210"/>
            <a:ext cx="535310" cy="543665"/>
          </a:xfrm>
          <a:prstGeom prst="rect">
            <a:avLst/>
          </a:prstGeom>
          <a:solidFill>
            <a:srgbClr val="3C454F"/>
          </a:solidFill>
          <a:extLst/>
        </p:spPr>
      </p:pic>
      <p:pic>
        <p:nvPicPr>
          <p:cNvPr id="1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05204" y="5523210"/>
            <a:ext cx="535310" cy="543665"/>
          </a:xfrm>
          <a:prstGeom prst="rect">
            <a:avLst/>
          </a:prstGeom>
          <a:solidFill>
            <a:srgbClr val="3C454F"/>
          </a:solidFill>
          <a:extLst/>
        </p:spPr>
      </p:pic>
      <p:sp>
        <p:nvSpPr>
          <p:cNvPr id="12" name="Rectangle 11"/>
          <p:cNvSpPr/>
          <p:nvPr/>
        </p:nvSpPr>
        <p:spPr>
          <a:xfrm>
            <a:off x="1571156" y="4912445"/>
            <a:ext cx="4722906" cy="572947"/>
          </a:xfrm>
          <a:prstGeom prst="rect">
            <a:avLst/>
          </a:prstGeom>
          <a:solidFill>
            <a:srgbClr val="3C454F"/>
          </a:solidFill>
        </p:spPr>
        <p:txBody>
          <a:bodyPr wrap="square">
            <a:spAutoFit/>
          </a:bodyPr>
          <a:lstStyle/>
          <a:p>
            <a:pPr algn="ctr" defTabSz="895735"/>
            <a:r>
              <a:rPr lang="en-US" sz="1536" i="1" dirty="0">
                <a:solidFill>
                  <a:srgbClr val="FFFFFF"/>
                </a:solidFill>
              </a:rPr>
              <a:t>Full .NET Framework for any scenario and </a:t>
            </a:r>
          </a:p>
          <a:p>
            <a:pPr algn="ctr" defTabSz="895735"/>
            <a:r>
              <a:rPr lang="en-US" sz="1536" i="1" dirty="0">
                <a:solidFill>
                  <a:srgbClr val="FFFFFF"/>
                </a:solidFill>
              </a:rPr>
              <a:t>library support on Windows</a:t>
            </a:r>
          </a:p>
        </p:txBody>
      </p:sp>
      <p:sp>
        <p:nvSpPr>
          <p:cNvPr id="13" name="Rectangle 12"/>
          <p:cNvSpPr/>
          <p:nvPr/>
        </p:nvSpPr>
        <p:spPr>
          <a:xfrm>
            <a:off x="6541798" y="4862239"/>
            <a:ext cx="4192053" cy="572947"/>
          </a:xfrm>
          <a:prstGeom prst="rect">
            <a:avLst/>
          </a:prstGeom>
          <a:solidFill>
            <a:srgbClr val="3C454F"/>
          </a:solidFill>
        </p:spPr>
        <p:txBody>
          <a:bodyPr wrap="square">
            <a:spAutoFit/>
          </a:bodyPr>
          <a:lstStyle/>
          <a:p>
            <a:pPr algn="ctr" defTabSz="895735"/>
            <a:r>
              <a:rPr lang="en-US" sz="1536" i="1" dirty="0">
                <a:solidFill>
                  <a:srgbClr val="FFFFFF"/>
                </a:solidFill>
              </a:rPr>
              <a:t>Modular libraries &amp; runtime optimized for server and cloud workloads</a:t>
            </a:r>
          </a:p>
        </p:txBody>
      </p:sp>
      <p:sp>
        <p:nvSpPr>
          <p:cNvPr id="14" name="Rectangle 13"/>
          <p:cNvSpPr/>
          <p:nvPr/>
        </p:nvSpPr>
        <p:spPr bwMode="auto">
          <a:xfrm>
            <a:off x="1190986" y="3344725"/>
            <a:ext cx="3888755" cy="504671"/>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ASP.NET 4.6  </a:t>
            </a:r>
            <a:r>
              <a:rPr lang="en-US" sz="1922" dirty="0" err="1">
                <a:gradFill>
                  <a:gsLst>
                    <a:gs pos="0">
                      <a:srgbClr val="FFFFFF"/>
                    </a:gs>
                    <a:gs pos="100000">
                      <a:srgbClr val="FFFFFF"/>
                    </a:gs>
                  </a:gsLst>
                  <a:lin ang="5400000" scaled="0"/>
                </a:gradFill>
                <a:ea typeface="Segoe UI" pitchFamily="34" charset="0"/>
                <a:cs typeface="Segoe UI" pitchFamily="34" charset="0"/>
              </a:rPr>
              <a:t>System.Web</a:t>
            </a:r>
            <a:endParaRPr lang="en-US" sz="1922"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609593" y="2532462"/>
            <a:ext cx="1095612"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MVC 5.x</a:t>
            </a:r>
          </a:p>
        </p:txBody>
      </p:sp>
      <p:sp>
        <p:nvSpPr>
          <p:cNvPr id="16" name="Rectangle 15"/>
          <p:cNvSpPr/>
          <p:nvPr/>
        </p:nvSpPr>
        <p:spPr bwMode="auto">
          <a:xfrm>
            <a:off x="5149463" y="2522792"/>
            <a:ext cx="5753381" cy="7576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MVC / Web API 6</a:t>
            </a:r>
          </a:p>
        </p:txBody>
      </p:sp>
      <p:sp>
        <p:nvSpPr>
          <p:cNvPr id="17" name="Rectangle 16"/>
          <p:cNvSpPr/>
          <p:nvPr/>
        </p:nvSpPr>
        <p:spPr bwMode="auto">
          <a:xfrm>
            <a:off x="6381294" y="3894584"/>
            <a:ext cx="2276325" cy="484663"/>
          </a:xfrm>
          <a:prstGeom prst="rect">
            <a:avLst/>
          </a:prstGeom>
          <a:solidFill>
            <a:srgbClr val="3C454F"/>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defTabSz="895515"/>
            <a:r>
              <a:rPr lang="en-US" sz="1922" dirty="0">
                <a:gradFill>
                  <a:gsLst>
                    <a:gs pos="14679">
                      <a:srgbClr val="FFFFFF"/>
                    </a:gs>
                    <a:gs pos="38000">
                      <a:srgbClr val="FFFFFF"/>
                    </a:gs>
                  </a:gsLst>
                  <a:lin ang="5400000" scaled="1"/>
                </a:gradFill>
              </a:rPr>
              <a:t>Core CLR</a:t>
            </a:r>
          </a:p>
        </p:txBody>
      </p:sp>
      <p:sp>
        <p:nvSpPr>
          <p:cNvPr id="18" name="Rectangle 17"/>
          <p:cNvSpPr/>
          <p:nvPr/>
        </p:nvSpPr>
        <p:spPr bwMode="auto">
          <a:xfrm>
            <a:off x="8707027" y="3904007"/>
            <a:ext cx="2195817" cy="475239"/>
          </a:xfrm>
          <a:prstGeom prst="rect">
            <a:avLst/>
          </a:prstGeom>
          <a:solidFill>
            <a:srgbClr val="3C454F"/>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defTabSz="895515"/>
            <a:r>
              <a:rPr lang="en-US" sz="1922" dirty="0">
                <a:gradFill>
                  <a:gsLst>
                    <a:gs pos="14679">
                      <a:srgbClr val="FFFFFF"/>
                    </a:gs>
                    <a:gs pos="38000">
                      <a:srgbClr val="FFFFFF"/>
                    </a:gs>
                  </a:gsLst>
                  <a:lin ang="5400000" scaled="1"/>
                </a:gradFill>
              </a:rPr>
              <a:t>.Net Native</a:t>
            </a:r>
          </a:p>
        </p:txBody>
      </p:sp>
      <p:pic>
        <p:nvPicPr>
          <p:cNvPr id="19"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8975138" y="3964942"/>
            <a:ext cx="338662" cy="343948"/>
          </a:xfrm>
          <a:prstGeom prst="rect">
            <a:avLst/>
          </a:prstGeom>
          <a:solidFill>
            <a:srgbClr val="3C454F"/>
          </a:solidFill>
          <a:extLst/>
        </p:spPr>
      </p:pic>
      <p:sp>
        <p:nvSpPr>
          <p:cNvPr id="20" name="Rectangle 19"/>
          <p:cNvSpPr/>
          <p:nvPr/>
        </p:nvSpPr>
        <p:spPr bwMode="auto">
          <a:xfrm>
            <a:off x="5149463" y="3344725"/>
            <a:ext cx="5753381" cy="495012"/>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smtClean="0">
                <a:gradFill>
                  <a:gsLst>
                    <a:gs pos="0">
                      <a:srgbClr val="FFFFFF"/>
                    </a:gs>
                    <a:gs pos="100000">
                      <a:srgbClr val="FFFFFF"/>
                    </a:gs>
                  </a:gsLst>
                  <a:lin ang="5400000" scaled="0"/>
                </a:gradFill>
                <a:ea typeface="Segoe UI" pitchFamily="34" charset="0"/>
                <a:cs typeface="Segoe UI" pitchFamily="34" charset="0"/>
              </a:rPr>
              <a:t>ASP.NET Core 1.0</a:t>
            </a:r>
            <a:endParaRPr lang="en-US" sz="1922"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3824746" y="2523496"/>
            <a:ext cx="1254995"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Web API 2.2</a:t>
            </a:r>
          </a:p>
        </p:txBody>
      </p:sp>
      <p:sp>
        <p:nvSpPr>
          <p:cNvPr id="22" name="Rectangle 21"/>
          <p:cNvSpPr/>
          <p:nvPr/>
        </p:nvSpPr>
        <p:spPr bwMode="auto">
          <a:xfrm>
            <a:off x="1210907" y="2532462"/>
            <a:ext cx="1279144"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Web</a:t>
            </a:r>
          </a:p>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Forms</a:t>
            </a:r>
          </a:p>
        </p:txBody>
      </p:sp>
      <p:sp>
        <p:nvSpPr>
          <p:cNvPr id="23" name="Rectangle 22"/>
          <p:cNvSpPr/>
          <p:nvPr/>
        </p:nvSpPr>
        <p:spPr bwMode="auto">
          <a:xfrm>
            <a:off x="1222981" y="1536780"/>
            <a:ext cx="3868835" cy="4439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Visual Basic 14</a:t>
            </a:r>
          </a:p>
        </p:txBody>
      </p:sp>
      <p:sp>
        <p:nvSpPr>
          <p:cNvPr id="24" name="Rectangle 23"/>
          <p:cNvSpPr/>
          <p:nvPr/>
        </p:nvSpPr>
        <p:spPr bwMode="auto">
          <a:xfrm>
            <a:off x="1222980" y="2033653"/>
            <a:ext cx="9686574" cy="4325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C#</a:t>
            </a:r>
          </a:p>
        </p:txBody>
      </p:sp>
      <p:sp>
        <p:nvSpPr>
          <p:cNvPr id="25" name="Rectangle 24"/>
          <p:cNvSpPr/>
          <p:nvPr/>
        </p:nvSpPr>
        <p:spPr bwMode="auto">
          <a:xfrm>
            <a:off x="5149463" y="1536780"/>
            <a:ext cx="5753381" cy="443971"/>
          </a:xfrm>
          <a:prstGeom prst="rect">
            <a:avLst/>
          </a:prstGeom>
          <a:solidFill>
            <a:schemeClr val="accent2">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Visual Basic 14 (coming soon)</a:t>
            </a:r>
          </a:p>
        </p:txBody>
      </p:sp>
    </p:spTree>
    <p:extLst>
      <p:ext uri="{BB962C8B-B14F-4D97-AF65-F5344CB8AC3E}">
        <p14:creationId xmlns:p14="http://schemas.microsoft.com/office/powerpoint/2010/main" val="1968126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19834" y="2009661"/>
            <a:ext cx="11877629" cy="2806055"/>
          </a:xfrm>
          <a:prstGeom prst="rect">
            <a:avLst/>
          </a:prstGeom>
        </p:spPr>
        <p:txBody>
          <a:bodyPr wrap="square">
            <a:spAutoFit/>
          </a:bodyPr>
          <a:lstStyle/>
          <a:p>
            <a:pPr algn="ctr"/>
            <a:r>
              <a:rPr lang="en-US" sz="5882" dirty="0">
                <a:solidFill>
                  <a:schemeClr val="bg1"/>
                </a:solidFill>
                <a:latin typeface="+mj-lt"/>
              </a:rPr>
              <a:t>MVC + Web API + Web Pages =</a:t>
            </a:r>
            <a:br>
              <a:rPr lang="en-US" sz="5882" dirty="0">
                <a:solidFill>
                  <a:schemeClr val="bg1"/>
                </a:solidFill>
                <a:latin typeface="+mj-lt"/>
              </a:rPr>
            </a:br>
            <a:r>
              <a:rPr lang="en-US" sz="5882" dirty="0">
                <a:solidFill>
                  <a:schemeClr val="bg1"/>
                </a:solidFill>
                <a:latin typeface="+mj-lt"/>
              </a:rPr>
              <a:t> </a:t>
            </a:r>
            <a:br>
              <a:rPr lang="en-US" sz="5882" dirty="0">
                <a:solidFill>
                  <a:schemeClr val="bg1"/>
                </a:solidFill>
                <a:latin typeface="+mj-lt"/>
              </a:rPr>
            </a:br>
            <a:r>
              <a:rPr lang="en-US" sz="5882" dirty="0">
                <a:solidFill>
                  <a:schemeClr val="bg1"/>
                </a:solidFill>
                <a:latin typeface="+mj-lt"/>
              </a:rPr>
              <a:t>ASP.NET MVC 6</a:t>
            </a:r>
          </a:p>
        </p:txBody>
      </p:sp>
    </p:spTree>
    <p:extLst>
      <p:ext uri="{BB962C8B-B14F-4D97-AF65-F5344CB8AC3E}">
        <p14:creationId xmlns:p14="http://schemas.microsoft.com/office/powerpoint/2010/main" val="2155003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661</Words>
  <Application>Microsoft Office PowerPoint</Application>
  <PresentationFormat>Widescreen</PresentationFormat>
  <Paragraphs>182</Paragraphs>
  <Slides>28</Slides>
  <Notes>8</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28</vt:i4>
      </vt:variant>
    </vt:vector>
  </HeadingPairs>
  <TitlesOfParts>
    <vt:vector size="40"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Web Camps</vt:lpstr>
      <vt:lpstr>Today’s Agenda</vt:lpstr>
      <vt:lpstr>The foundation: tools &amp; frameworks</vt:lpstr>
      <vt:lpstr>Visual Studio 2015: The editor for serious web dev</vt:lpstr>
      <vt:lpstr>NuGet: The smart, easy way to manage dependencies</vt:lpstr>
      <vt:lpstr>One ASP.NET: A Framework for us all</vt:lpstr>
      <vt:lpstr>.NET 2015 – 10K foot view</vt:lpstr>
      <vt:lpstr>ASP.NET 2015 in a Nutshell</vt:lpstr>
      <vt:lpstr>PowerPoint Presentation</vt:lpstr>
      <vt:lpstr>MVC 6: MVC, Web API, Web Pages</vt:lpstr>
      <vt:lpstr>Deploying ASP.NET Apps to the Cloud</vt:lpstr>
      <vt:lpstr>Microsoft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Azure</vt:lpstr>
      <vt:lpstr>Microsoft Azure</vt:lpstr>
      <vt:lpstr>Microsoft Azure</vt:lpstr>
      <vt:lpstr>Microsoft Azure</vt:lpstr>
      <vt:lpstr>The foundation: tools &amp; frameworks</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2014-06-19T07:13:47Z</dcterms:created>
  <dcterms:modified xsi:type="dcterms:W3CDTF">2016-01-25T08:27:41Z</dcterms:modified>
</cp:coreProperties>
</file>