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7.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 id="2147483791" r:id="rId8"/>
  </p:sldMasterIdLst>
  <p:notesMasterIdLst>
    <p:notesMasterId r:id="rId28"/>
  </p:notesMasterIdLst>
  <p:sldIdLst>
    <p:sldId id="257" r:id="rId9"/>
    <p:sldId id="287" r:id="rId10"/>
    <p:sldId id="259" r:id="rId11"/>
    <p:sldId id="270" r:id="rId12"/>
    <p:sldId id="256" r:id="rId13"/>
    <p:sldId id="286" r:id="rId14"/>
    <p:sldId id="272" r:id="rId15"/>
    <p:sldId id="273" r:id="rId16"/>
    <p:sldId id="274" r:id="rId17"/>
    <p:sldId id="275" r:id="rId18"/>
    <p:sldId id="276" r:id="rId19"/>
    <p:sldId id="277" r:id="rId20"/>
    <p:sldId id="278" r:id="rId21"/>
    <p:sldId id="279" r:id="rId22"/>
    <p:sldId id="282" r:id="rId23"/>
    <p:sldId id="283" r:id="rId24"/>
    <p:sldId id="284" r:id="rId25"/>
    <p:sldId id="285" r:id="rId26"/>
    <p:sldId id="26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F2FC"/>
    <a:srgbClr val="FFC000"/>
    <a:srgbClr val="E34F24"/>
    <a:srgbClr val="009950"/>
    <a:srgbClr val="80B940"/>
    <a:srgbClr val="1D4380"/>
    <a:srgbClr val="289FD7"/>
    <a:srgbClr val="3C454F"/>
    <a:srgbClr val="BDCD2C"/>
    <a:srgbClr val="6170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82" autoAdjust="0"/>
    <p:restoredTop sz="77354" autoAdjust="0"/>
  </p:normalViewPr>
  <p:slideViewPr>
    <p:cSldViewPr snapToGrid="0">
      <p:cViewPr varScale="1">
        <p:scale>
          <a:sx n="89" d="100"/>
          <a:sy n="89" d="100"/>
        </p:scale>
        <p:origin x="105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10/12/2015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We’ve seen how ASP.NET provides a common core which supports several different toolsets.</a:t>
            </a:r>
          </a:p>
          <a:p>
            <a:r>
              <a:rPr lang="en-US" dirty="0" smtClean="0"/>
              <a:t>2. [click for first animation] On the left side, we have tools which produce HTML, which will be</a:t>
            </a:r>
            <a:r>
              <a:rPr lang="en-US" baseline="0" dirty="0" smtClean="0"/>
              <a:t> viewed in browsers by people.</a:t>
            </a:r>
          </a:p>
          <a:p>
            <a:r>
              <a:rPr lang="en-US" baseline="0" dirty="0" smtClean="0"/>
              <a:t>3. [click for second animation] On the right, we have Web API, which produces other formats which are consumed by machines (represented by this happy robot) – JSON, XML, and other custom formats which are read by JavaScript code, other programs, other servers, etc. </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4</a:t>
            </a:fld>
            <a:endParaRPr lang="en-US"/>
          </a:p>
        </p:txBody>
      </p:sp>
    </p:spTree>
    <p:extLst>
      <p:ext uri="{BB962C8B-B14F-4D97-AF65-F5344CB8AC3E}">
        <p14:creationId xmlns:p14="http://schemas.microsoft.com/office/powerpoint/2010/main" val="2583210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hidden by default – up to you if you want to talk about some of </a:t>
            </a:r>
            <a:r>
              <a:rPr lang="en-US" smtClean="0"/>
              <a:t>these things.</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5</a:t>
            </a:fld>
            <a:endParaRPr lang="en-US"/>
          </a:p>
        </p:txBody>
      </p:sp>
    </p:spTree>
    <p:extLst>
      <p:ext uri="{BB962C8B-B14F-4D97-AF65-F5344CB8AC3E}">
        <p14:creationId xmlns:p14="http://schemas.microsoft.com/office/powerpoint/2010/main" val="3787118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13850978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1352691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62915300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29857560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29911376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604249504"/>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727639739"/>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3293491965"/>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102460366"/>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766185799"/>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11732979"/>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214287029"/>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2262913"/>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976602902"/>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a:t>
            </a:r>
            <a:r>
              <a:rPr kumimoji="0" lang="en-US" sz="686"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Segoe UI" pitchFamily="34" charset="0"/>
              </a:rPr>
              <a:t>Microsoft, Microsoft </a:t>
            </a: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Vista and other product names are or may be registered trademarks and/or trademarks in the U.S. and/or other countries.</a:t>
            </a:r>
          </a:p>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12391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81685051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303879691"/>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538114265"/>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964167463"/>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grpSp>
    </p:spTree>
    <p:extLst>
      <p:ext uri="{BB962C8B-B14F-4D97-AF65-F5344CB8AC3E}">
        <p14:creationId xmlns:p14="http://schemas.microsoft.com/office/powerpoint/2010/main" val="3568750183"/>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601133134"/>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1.emf"/><Relationship Id="rId2" Type="http://schemas.openxmlformats.org/officeDocument/2006/relationships/slideLayout" Target="../slideLayouts/slideLayout7.xml"/><Relationship Id="rId16"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image" Target="../media/image1.emf"/><Relationship Id="rId4" Type="http://schemas.openxmlformats.org/officeDocument/2006/relationships/slideLayout" Target="../slideLayouts/slideLayout24.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10" Type="http://schemas.openxmlformats.org/officeDocument/2006/relationships/image" Target="../media/image1.emf"/><Relationship Id="rId4" Type="http://schemas.openxmlformats.org/officeDocument/2006/relationships/slideLayout" Target="../slideLayouts/slideLayout32.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10" Type="http://schemas.openxmlformats.org/officeDocument/2006/relationships/image" Target="../media/image1.emf"/><Relationship Id="rId4" Type="http://schemas.openxmlformats.org/officeDocument/2006/relationships/slideLayout" Target="../slideLayouts/slideLayout40.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10" Type="http://schemas.openxmlformats.org/officeDocument/2006/relationships/image" Target="../media/image1.emf"/><Relationship Id="rId4" Type="http://schemas.openxmlformats.org/officeDocument/2006/relationships/slideLayout" Target="../slideLayouts/slideLayout48.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5.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image" Target="../media/image1.emf"/><Relationship Id="rId2" Type="http://schemas.openxmlformats.org/officeDocument/2006/relationships/slideLayout" Target="../slideLayouts/slideLayout61.xml"/><Relationship Id="rId16" Type="http://schemas.openxmlformats.org/officeDocument/2006/relationships/theme" Target="../theme/theme8.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7"/>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5" r:id="rId10"/>
    <p:sldLayoutId id="2147483786" r:id="rId11"/>
    <p:sldLayoutId id="2147483787" r:id="rId12"/>
    <p:sldLayoutId id="2147483788" r:id="rId13"/>
    <p:sldLayoutId id="2147483789" r:id="rId14"/>
    <p:sldLayoutId id="2147483790"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D099E2A-118A-4377-8F98-2DF40BCBA9FE}"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1368845436"/>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6.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1.xml"/><Relationship Id="rId4"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1.xml"/><Relationship Id="rId1" Type="http://schemas.openxmlformats.org/officeDocument/2006/relationships/tags" Target="../tags/tag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1.xml"/><Relationship Id="rId1" Type="http://schemas.openxmlformats.org/officeDocument/2006/relationships/tags" Target="../tags/tag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0.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dirty="0"/>
              <a:t>API </a:t>
            </a:r>
            <a:r>
              <a:rPr lang="en-US" dirty="0" smtClean="0"/>
              <a:t>Services</a:t>
            </a:r>
            <a:br>
              <a:rPr lang="en-US" dirty="0" smtClean="0"/>
            </a:br>
            <a:r>
              <a:rPr lang="en-US" sz="7200" dirty="0" smtClean="0"/>
              <a:t>for </a:t>
            </a:r>
            <a:r>
              <a:rPr lang="en-US" sz="7200" dirty="0"/>
              <a:t>both web and devices</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1037"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0"/>
                        <a:ext cx="158750" cy="158750"/>
                      </a:xfrm>
                      <a:prstGeom prst="rect">
                        <a:avLst/>
                      </a:prstGeom>
                    </p:spPr>
                  </p:pic>
                </p:oleObj>
              </mc:Fallback>
            </mc:AlternateContent>
          </a:graphicData>
        </a:graphic>
      </p:graphicFrame>
      <p:sp>
        <p:nvSpPr>
          <p:cNvPr id="2" name="Title 1"/>
          <p:cNvSpPr>
            <a:spLocks noGrp="1"/>
          </p:cNvSpPr>
          <p:nvPr>
            <p:ph type="title" idx="4294967295"/>
            <p:custDataLst>
              <p:tags r:id="rId3"/>
            </p:custDataLst>
          </p:nvPr>
        </p:nvSpPr>
        <p:spPr>
          <a:xfrm>
            <a:off x="0" y="228600"/>
            <a:ext cx="11152188" cy="747713"/>
          </a:xfrm>
        </p:spPr>
        <p:txBody>
          <a:bodyPr>
            <a:normAutofit fontScale="90000"/>
          </a:bodyPr>
          <a:lstStyle/>
          <a:p>
            <a:r>
              <a:rPr lang="en-US" dirty="0" smtClean="0"/>
              <a:t>Manipulating HTTP Responses</a:t>
            </a:r>
            <a:endParaRPr lang="en-US" dirty="0"/>
          </a:p>
        </p:txBody>
      </p:sp>
      <p:sp>
        <p:nvSpPr>
          <p:cNvPr id="9" name="Rectangle 8"/>
          <p:cNvSpPr/>
          <p:nvPr/>
        </p:nvSpPr>
        <p:spPr bwMode="auto">
          <a:xfrm>
            <a:off x="1588" y="2118999"/>
            <a:ext cx="12188825" cy="39670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TextBox 13"/>
          <p:cNvSpPr txBox="1"/>
          <p:nvPr/>
        </p:nvSpPr>
        <p:spPr>
          <a:xfrm>
            <a:off x="4374486" y="2115779"/>
            <a:ext cx="7384894" cy="3754874"/>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/person/5</a:t>
            </a:r>
          </a:p>
          <a:p>
            <a:r>
              <a:rPr lang="en-US" sz="1400" dirty="0">
                <a:solidFill>
                  <a:schemeClr val="lt1">
                    <a:alpha val="99000"/>
                  </a:schemeClr>
                </a:solidFill>
                <a:latin typeface="Consolas" pitchFamily="49" charset="0"/>
                <a:cs typeface="Consolas" pitchFamily="49" charset="0"/>
              </a:rPr>
              <a:t>public </a:t>
            </a:r>
            <a:r>
              <a:rPr lang="en-US" sz="1400" dirty="0" err="1">
                <a:solidFill>
                  <a:schemeClr val="accent4">
                    <a:lumMod val="60000"/>
                    <a:lumOff val="40000"/>
                    <a:alpha val="99000"/>
                  </a:schemeClr>
                </a:solidFill>
                <a:latin typeface="Consolas" pitchFamily="49" charset="0"/>
                <a:cs typeface="Consolas" pitchFamily="49" charset="0"/>
              </a:rPr>
              <a:t>HttpResponseMessage</a:t>
            </a:r>
            <a:r>
              <a:rPr lang="en-US" sz="1400" dirty="0">
                <a:solidFill>
                  <a:schemeClr val="bg1">
                    <a:alpha val="99000"/>
                  </a:schemeClr>
                </a:solidFill>
                <a:latin typeface="Consolas" pitchFamily="49" charset="0"/>
                <a:cs typeface="Consolas" pitchFamily="49" charset="0"/>
              </a:rPr>
              <a:t>&lt;Person&gt;</a:t>
            </a:r>
            <a:r>
              <a:rPr lang="en-US" sz="1400" dirty="0">
                <a:solidFill>
                  <a:schemeClr val="lt1">
                    <a:alpha val="99000"/>
                  </a:schemeClr>
                </a:solidFill>
                <a:latin typeface="Consolas" pitchFamily="49" charset="0"/>
                <a:cs typeface="Consolas" pitchFamily="49" charset="0"/>
              </a:rPr>
              <a:t> Get(</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try</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var</a:t>
            </a:r>
            <a:r>
              <a:rPr lang="en-US" sz="1400" dirty="0">
                <a:solidFill>
                  <a:schemeClr val="lt1">
                    <a:alpha val="99000"/>
                  </a:schemeClr>
                </a:solidFill>
                <a:latin typeface="Consolas" pitchFamily="49" charset="0"/>
                <a:cs typeface="Consolas" pitchFamily="49" charset="0"/>
              </a:rPr>
              <a:t> person = _</a:t>
            </a:r>
            <a:r>
              <a:rPr lang="en-US" sz="1400" dirty="0" err="1">
                <a:solidFill>
                  <a:schemeClr val="lt1">
                    <a:alpha val="99000"/>
                  </a:schemeClr>
                </a:solidFill>
                <a:latin typeface="Consolas" pitchFamily="49" charset="0"/>
                <a:cs typeface="Consolas" pitchFamily="49" charset="0"/>
              </a:rPr>
              <a:t>people.First</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id);</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accent4">
                    <a:lumMod val="60000"/>
                    <a:lumOff val="40000"/>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&lt;Person&gt;(</a:t>
            </a:r>
          </a:p>
          <a:p>
            <a:r>
              <a:rPr lang="en-US" sz="1400" dirty="0">
                <a:solidFill>
                  <a:schemeClr val="lt1">
                    <a:alpha val="99000"/>
                  </a:schemeClr>
                </a:solidFill>
                <a:latin typeface="Consolas" pitchFamily="49" charset="0"/>
                <a:cs typeface="Consolas" pitchFamily="49" charset="0"/>
              </a:rPr>
              <a:t>            person,</a:t>
            </a:r>
          </a:p>
          <a:p>
            <a:r>
              <a:rPr lang="en-US" sz="1400" dirty="0">
                <a:solidFill>
                  <a:schemeClr val="lt1">
                    <a:alpha val="99000"/>
                  </a:schemeClr>
                </a:solidFill>
                <a:latin typeface="Consolas" pitchFamily="49" charset="0"/>
                <a:cs typeface="Consolas" pitchFamily="49" charset="0"/>
              </a:rPr>
              <a:t>            </a:t>
            </a:r>
            <a:r>
              <a:rPr lang="en-US" sz="1400" dirty="0" err="1">
                <a:solidFill>
                  <a:schemeClr val="accent4">
                    <a:lumMod val="60000"/>
                    <a:lumOff val="40000"/>
                    <a:alpha val="99000"/>
                  </a:schemeClr>
                </a:solidFill>
                <a:latin typeface="Consolas" pitchFamily="49" charset="0"/>
                <a:cs typeface="Consolas" pitchFamily="49" charset="0"/>
              </a:rPr>
              <a:t>HttpStatusCode.OK</a:t>
            </a:r>
            <a:endParaRPr lang="en-US" sz="1400" dirty="0">
              <a:solidFill>
                <a:schemeClr val="accent4">
                  <a:lumMod val="60000"/>
                  <a:lumOff val="40000"/>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catch</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accent4">
                    <a:lumMod val="60000"/>
                    <a:lumOff val="40000"/>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&lt;Person&gt;(</a:t>
            </a:r>
            <a:r>
              <a:rPr lang="en-US" sz="1400" dirty="0" err="1">
                <a:solidFill>
                  <a:schemeClr val="accent4">
                    <a:lumMod val="60000"/>
                    <a:lumOff val="40000"/>
                    <a:alpha val="99000"/>
                  </a:schemeClr>
                </a:solidFill>
                <a:latin typeface="Consolas" pitchFamily="49" charset="0"/>
                <a:cs typeface="Consolas" pitchFamily="49" charset="0"/>
              </a:rPr>
              <a:t>HttpStatusCode.NotFound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p>
        </p:txBody>
      </p:sp>
      <p:sp>
        <p:nvSpPr>
          <p:cNvPr id="15" name="Rectangle 14"/>
          <p:cNvSpPr/>
          <p:nvPr/>
        </p:nvSpPr>
        <p:spPr>
          <a:xfrm>
            <a:off x="435427" y="2119000"/>
            <a:ext cx="3057247" cy="1538883"/>
          </a:xfrm>
          <a:prstGeom prst="rect">
            <a:avLst/>
          </a:prstGeom>
        </p:spPr>
        <p:txBody>
          <a:bodyPr wrap="none">
            <a:spAutoFit/>
          </a:bodyPr>
          <a:lstStyle/>
          <a:p>
            <a:r>
              <a:rPr lang="en-US" sz="4000" dirty="0">
                <a:solidFill>
                  <a:schemeClr val="accent2">
                    <a:alpha val="99000"/>
                  </a:schemeClr>
                </a:solidFill>
                <a:latin typeface="Segoe UI Light" pitchFamily="34" charset="0"/>
              </a:rPr>
              <a:t>Example</a:t>
            </a:r>
          </a:p>
          <a:p>
            <a:r>
              <a:rPr lang="en-US" dirty="0">
                <a:solidFill>
                  <a:schemeClr val="tx2">
                    <a:alpha val="99000"/>
                  </a:schemeClr>
                </a:solidFill>
                <a:latin typeface="Segoe UI Light" pitchFamily="34" charset="0"/>
              </a:rPr>
              <a:t>Find a person and return it,</a:t>
            </a:r>
            <a:br>
              <a:rPr lang="en-US" dirty="0">
                <a:solidFill>
                  <a:schemeClr val="tx2">
                    <a:alpha val="99000"/>
                  </a:schemeClr>
                </a:solidFill>
                <a:latin typeface="Segoe UI Light" pitchFamily="34" charset="0"/>
              </a:rPr>
            </a:br>
            <a:r>
              <a:rPr lang="en-US" dirty="0">
                <a:solidFill>
                  <a:schemeClr val="tx2">
                    <a:alpha val="99000"/>
                  </a:schemeClr>
                </a:solidFill>
                <a:latin typeface="Segoe UI Light" pitchFamily="34" charset="0"/>
              </a:rPr>
              <a:t>but what happens if we don’t </a:t>
            </a:r>
            <a:br>
              <a:rPr lang="en-US" dirty="0">
                <a:solidFill>
                  <a:schemeClr val="tx2">
                    <a:alpha val="99000"/>
                  </a:schemeClr>
                </a:solidFill>
                <a:latin typeface="Segoe UI Light" pitchFamily="34" charset="0"/>
              </a:rPr>
            </a:br>
            <a:r>
              <a:rPr lang="en-US" dirty="0">
                <a:solidFill>
                  <a:schemeClr val="tx2">
                    <a:alpha val="99000"/>
                  </a:schemeClr>
                </a:solidFill>
                <a:latin typeface="Segoe UI Light" pitchFamily="34" charset="0"/>
              </a:rPr>
              <a:t>find a match?</a:t>
            </a:r>
          </a:p>
        </p:txBody>
      </p:sp>
      <p:sp>
        <p:nvSpPr>
          <p:cNvPr id="16" name="Rectangle 15"/>
          <p:cNvSpPr/>
          <p:nvPr>
            <p:custDataLst>
              <p:tags r:id="rId4"/>
            </p:custDataLst>
          </p:nvPr>
        </p:nvSpPr>
        <p:spPr bwMode="auto">
          <a:xfrm>
            <a:off x="432619" y="1425143"/>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4363" fontAlgn="base">
              <a:spcBef>
                <a:spcPts val="1200"/>
              </a:spcBef>
              <a:buSzPct val="80000"/>
            </a:pPr>
            <a:r>
              <a:rPr lang="en-US" sz="2800" dirty="0">
                <a:ln>
                  <a:solidFill>
                    <a:schemeClr val="bg1">
                      <a:alpha val="0"/>
                    </a:schemeClr>
                  </a:solidFill>
                </a:ln>
                <a:solidFill>
                  <a:schemeClr val="bg1"/>
                </a:solidFill>
              </a:rPr>
              <a:t>Return </a:t>
            </a:r>
            <a:r>
              <a:rPr lang="en-US" sz="2800" dirty="0" err="1">
                <a:ln>
                  <a:solidFill>
                    <a:schemeClr val="bg1">
                      <a:alpha val="0"/>
                    </a:schemeClr>
                  </a:solidFill>
                </a:ln>
                <a:solidFill>
                  <a:schemeClr val="bg1"/>
                </a:solidFill>
              </a:rPr>
              <a:t>HttpResponseMessage</a:t>
            </a:r>
            <a:r>
              <a:rPr lang="en-US" sz="2800" dirty="0">
                <a:ln>
                  <a:solidFill>
                    <a:schemeClr val="bg1">
                      <a:alpha val="0"/>
                    </a:schemeClr>
                  </a:solidFill>
                </a:ln>
                <a:solidFill>
                  <a:schemeClr val="bg1"/>
                </a:solidFill>
              </a:rPr>
              <a:t>&lt;T&gt; to modify response headers</a:t>
            </a:r>
          </a:p>
        </p:txBody>
      </p:sp>
    </p:spTree>
    <p:extLst>
      <p:ext uri="{BB962C8B-B14F-4D97-AF65-F5344CB8AC3E}">
        <p14:creationId xmlns:p14="http://schemas.microsoft.com/office/powerpoint/2010/main" val="83572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11152188" cy="747713"/>
          </a:xfrm>
        </p:spPr>
        <p:txBody>
          <a:bodyPr>
            <a:normAutofit fontScale="90000"/>
          </a:bodyPr>
          <a:lstStyle/>
          <a:p>
            <a:r>
              <a:rPr lang="en-US" dirty="0"/>
              <a:t>Manipulating HTTP Responses</a:t>
            </a:r>
          </a:p>
        </p:txBody>
      </p:sp>
      <p:pic>
        <p:nvPicPr>
          <p:cNvPr id="61442" name="Picture 2" descr="C:\Users\bradyg\AppData\Local\Temp\SNAGHTML3a1fd01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5331" y="2246314"/>
            <a:ext cx="5532540" cy="3036885"/>
          </a:xfrm>
          <a:prstGeom prst="rect">
            <a:avLst/>
          </a:prstGeom>
          <a:noFill/>
          <a:extLst>
            <a:ext uri="{909E8E84-426E-40DD-AFC4-6F175D3DCCD1}">
              <a14:hiddenFill xmlns:a14="http://schemas.microsoft.com/office/drawing/2010/main">
                <a:solidFill>
                  <a:srgbClr val="FFFFFF"/>
                </a:solidFill>
              </a14:hiddenFill>
            </a:ext>
          </a:extLst>
        </p:spPr>
      </p:pic>
      <p:pic>
        <p:nvPicPr>
          <p:cNvPr id="61444" name="Picture 4" descr="C:\Users\bradyg\AppData\Local\Temp\SNAGHTML3a20b9b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630" y="2246313"/>
            <a:ext cx="5532546" cy="303688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custDataLst>
              <p:tags r:id="rId1"/>
            </p:custDataLst>
          </p:nvPr>
        </p:nvSpPr>
        <p:spPr bwMode="auto">
          <a:xfrm>
            <a:off x="432619" y="1399743"/>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a:r>
              <a:rPr lang="en-US" sz="2800" dirty="0"/>
              <a:t>A successful API call returns an HTTP OK and the JSON data</a:t>
            </a:r>
          </a:p>
        </p:txBody>
      </p:sp>
    </p:spTree>
    <p:extLst>
      <p:ext uri="{BB962C8B-B14F-4D97-AF65-F5344CB8AC3E}">
        <p14:creationId xmlns:p14="http://schemas.microsoft.com/office/powerpoint/2010/main" val="978787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11152188" cy="747713"/>
          </a:xfrm>
        </p:spPr>
        <p:txBody>
          <a:bodyPr>
            <a:normAutofit fontScale="90000"/>
          </a:bodyPr>
          <a:lstStyle/>
          <a:p>
            <a:r>
              <a:rPr lang="en-US" dirty="0"/>
              <a:t>Manipulating HTTP Responses</a:t>
            </a:r>
          </a:p>
        </p:txBody>
      </p:sp>
      <p:sp>
        <p:nvSpPr>
          <p:cNvPr id="9" name="Rectangle 8"/>
          <p:cNvSpPr/>
          <p:nvPr>
            <p:custDataLst>
              <p:tags r:id="rId1"/>
            </p:custDataLst>
          </p:nvPr>
        </p:nvSpPr>
        <p:spPr bwMode="auto">
          <a:xfrm>
            <a:off x="432619" y="1399743"/>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a:r>
              <a:rPr lang="en-US" sz="2800" dirty="0"/>
              <a:t>An unsuccessful API call returns an HTTP 404 (and no JSON)</a:t>
            </a:r>
          </a:p>
        </p:txBody>
      </p:sp>
      <p:pic>
        <p:nvPicPr>
          <p:cNvPr id="62466" name="Picture 2" descr="C:\Users\bradyg\AppData\Local\Temp\SNAGHTML3a25734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85" y="2246313"/>
            <a:ext cx="5525558" cy="3033052"/>
          </a:xfrm>
          <a:prstGeom prst="rect">
            <a:avLst/>
          </a:prstGeom>
          <a:noFill/>
          <a:extLst>
            <a:ext uri="{909E8E84-426E-40DD-AFC4-6F175D3DCCD1}">
              <a14:hiddenFill xmlns:a14="http://schemas.microsoft.com/office/drawing/2010/main">
                <a:solidFill>
                  <a:srgbClr val="FFFFFF"/>
                </a:solidFill>
              </a14:hiddenFill>
            </a:ext>
          </a:extLst>
        </p:spPr>
      </p:pic>
      <p:pic>
        <p:nvPicPr>
          <p:cNvPr id="62468" name="Picture 4" descr="C:\Users\bradyg\AppData\Local\Temp\SNAGHTML3a263f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269" y="2246314"/>
            <a:ext cx="5564189" cy="305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242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1589" y="1158339"/>
            <a:ext cx="12188825" cy="39670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itle 2"/>
          <p:cNvSpPr>
            <a:spLocks noGrp="1"/>
          </p:cNvSpPr>
          <p:nvPr>
            <p:ph type="title"/>
          </p:nvPr>
        </p:nvSpPr>
        <p:spPr>
          <a:xfrm>
            <a:off x="520701" y="228601"/>
            <a:ext cx="11149013" cy="664797"/>
          </a:xfrm>
        </p:spPr>
        <p:txBody>
          <a:bodyPr>
            <a:normAutofit fontScale="90000"/>
          </a:bodyPr>
          <a:lstStyle/>
          <a:p>
            <a:r>
              <a:rPr lang="en-US" sz="4800" dirty="0"/>
              <a:t>Posting Data to a Web API</a:t>
            </a:r>
          </a:p>
        </p:txBody>
      </p:sp>
      <p:sp>
        <p:nvSpPr>
          <p:cNvPr id="5" name="TextBox 4"/>
          <p:cNvSpPr txBox="1"/>
          <p:nvPr/>
        </p:nvSpPr>
        <p:spPr>
          <a:xfrm>
            <a:off x="4174191" y="1155118"/>
            <a:ext cx="7598978" cy="3970318"/>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 Post(Person person)</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person.Id</a:t>
            </a:r>
            <a:r>
              <a:rPr lang="en-US" sz="1400" dirty="0">
                <a:solidFill>
                  <a:schemeClr val="lt1">
                    <a:alpha val="99000"/>
                  </a:schemeClr>
                </a:solidFill>
                <a:latin typeface="Consolas" pitchFamily="49" charset="0"/>
                <a:cs typeface="Consolas" pitchFamily="49" charset="0"/>
              </a:rPr>
              <a:t> = _</a:t>
            </a:r>
            <a:r>
              <a:rPr lang="en-US" sz="1400" dirty="0" err="1">
                <a:solidFill>
                  <a:schemeClr val="lt1">
                    <a:alpha val="99000"/>
                  </a:schemeClr>
                </a:solidFill>
                <a:latin typeface="Consolas" pitchFamily="49" charset="0"/>
                <a:cs typeface="Consolas" pitchFamily="49" charset="0"/>
              </a:rPr>
              <a:t>people.Count</a:t>
            </a:r>
            <a:r>
              <a:rPr lang="en-US" sz="1400" dirty="0">
                <a:solidFill>
                  <a:schemeClr val="lt1">
                    <a:alpha val="99000"/>
                  </a:schemeClr>
                </a:solidFill>
                <a:latin typeface="Consolas" pitchFamily="49" charset="0"/>
                <a:cs typeface="Consolas" pitchFamily="49" charset="0"/>
              </a:rPr>
              <a:t> + 1;</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if (_</a:t>
            </a:r>
            <a:r>
              <a:rPr lang="en-US" sz="1400" dirty="0" err="1">
                <a:solidFill>
                  <a:schemeClr val="lt1">
                    <a:alpha val="99000"/>
                  </a:schemeClr>
                </a:solidFill>
                <a:latin typeface="Consolas" pitchFamily="49" charset="0"/>
                <a:cs typeface="Consolas" pitchFamily="49" charset="0"/>
              </a:rPr>
              <a:t>people.Any</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a:t>
            </a:r>
            <a:r>
              <a:rPr lang="en-US" sz="1400" dirty="0" err="1">
                <a:solidFill>
                  <a:schemeClr val="lt1">
                    <a:alpha val="99000"/>
                  </a:schemeClr>
                </a:solidFill>
                <a:latin typeface="Consolas" pitchFamily="49" charset="0"/>
                <a:cs typeface="Consolas" pitchFamily="49" charset="0"/>
              </a:rPr>
              <a:t>person.Id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HttpStatusCode.BadRequest</a:t>
            </a:r>
            <a:r>
              <a:rPr lang="en-US" sz="1400" dirty="0">
                <a:solidFill>
                  <a:schemeClr val="lt1">
                    <a:alpha val="99000"/>
                  </a:schemeClr>
                </a:solidFill>
                <a:latin typeface="Consolas" pitchFamily="49" charset="0"/>
                <a:cs typeface="Consolas" pitchFamily="49" charset="0"/>
              </a:rPr>
              <a:t>);</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try</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_</a:t>
            </a:r>
            <a:r>
              <a:rPr lang="en-US" sz="1400" dirty="0" err="1">
                <a:solidFill>
                  <a:schemeClr val="lt1">
                    <a:alpha val="99000"/>
                  </a:schemeClr>
                </a:solidFill>
                <a:latin typeface="Consolas" pitchFamily="49" charset="0"/>
                <a:cs typeface="Consolas" pitchFamily="49" charset="0"/>
              </a:rPr>
              <a:t>people.Add</a:t>
            </a:r>
            <a:r>
              <a:rPr lang="en-US" sz="1400" dirty="0">
                <a:solidFill>
                  <a:schemeClr val="lt1">
                    <a:alpha val="99000"/>
                  </a:schemeClr>
                </a:solidFill>
                <a:latin typeface="Consolas" pitchFamily="49" charset="0"/>
                <a:cs typeface="Consolas" pitchFamily="49" charset="0"/>
              </a:rPr>
              <a:t>(person);</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catch</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HttpStatusCode.BadRequest</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HttpStatusCode.OK</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a:t>
            </a:r>
          </a:p>
        </p:txBody>
      </p:sp>
      <p:sp>
        <p:nvSpPr>
          <p:cNvPr id="8" name="Rectangle 7"/>
          <p:cNvSpPr/>
          <p:nvPr/>
        </p:nvSpPr>
        <p:spPr>
          <a:xfrm>
            <a:off x="435427" y="1158339"/>
            <a:ext cx="3427926" cy="984885"/>
          </a:xfrm>
          <a:prstGeom prst="rect">
            <a:avLst/>
          </a:prstGeom>
        </p:spPr>
        <p:txBody>
          <a:bodyPr wrap="none">
            <a:spAutoFit/>
          </a:bodyPr>
          <a:lstStyle/>
          <a:p>
            <a:r>
              <a:rPr lang="en-US" sz="4000" dirty="0">
                <a:solidFill>
                  <a:schemeClr val="accent2">
                    <a:alpha val="99000"/>
                  </a:schemeClr>
                </a:solidFill>
                <a:latin typeface="Segoe UI Light" pitchFamily="34" charset="0"/>
              </a:rPr>
              <a:t>Use HTTP Post:</a:t>
            </a:r>
          </a:p>
          <a:p>
            <a:r>
              <a:rPr lang="en-US" dirty="0">
                <a:solidFill>
                  <a:schemeClr val="tx2">
                    <a:alpha val="99000"/>
                  </a:schemeClr>
                </a:solidFill>
                <a:latin typeface="Segoe UI Light" pitchFamily="34" charset="0"/>
              </a:rPr>
              <a:t>Pass a Model</a:t>
            </a:r>
          </a:p>
        </p:txBody>
      </p:sp>
    </p:spTree>
    <p:extLst>
      <p:ext uri="{BB962C8B-B14F-4D97-AF65-F5344CB8AC3E}">
        <p14:creationId xmlns:p14="http://schemas.microsoft.com/office/powerpoint/2010/main" val="279465522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0701" y="228601"/>
            <a:ext cx="11149013" cy="664797"/>
          </a:xfrm>
        </p:spPr>
        <p:txBody>
          <a:bodyPr>
            <a:normAutofit fontScale="90000"/>
          </a:bodyPr>
          <a:lstStyle/>
          <a:p>
            <a:r>
              <a:rPr lang="en-US" sz="4800" dirty="0"/>
              <a:t>Posting Data to a Web API</a:t>
            </a:r>
          </a:p>
        </p:txBody>
      </p:sp>
      <p:pic>
        <p:nvPicPr>
          <p:cNvPr id="65538" name="Picture 2" descr="C:\Users\bradyg\AppData\Local\Temp\SNAGHTML672b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274" y="1202172"/>
            <a:ext cx="6270350" cy="3716667"/>
          </a:xfrm>
          <a:prstGeom prst="rect">
            <a:avLst/>
          </a:prstGeom>
          <a:noFill/>
          <a:extLst>
            <a:ext uri="{909E8E84-426E-40DD-AFC4-6F175D3DCCD1}">
              <a14:hiddenFill xmlns:a14="http://schemas.microsoft.com/office/drawing/2010/main">
                <a:solidFill>
                  <a:srgbClr val="FFFFFF"/>
                </a:solidFill>
              </a14:hiddenFill>
            </a:ext>
          </a:extLst>
        </p:spPr>
      </p:pic>
      <p:pic>
        <p:nvPicPr>
          <p:cNvPr id="655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7157" y="5389345"/>
            <a:ext cx="7666038"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0177" y="2399315"/>
            <a:ext cx="519112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0177" y="1202171"/>
            <a:ext cx="519112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Up Arrow 1"/>
          <p:cNvSpPr/>
          <p:nvPr/>
        </p:nvSpPr>
        <p:spPr bwMode="auto">
          <a:xfrm rot="7200000">
            <a:off x="2054926" y="5129019"/>
            <a:ext cx="893380" cy="706656"/>
          </a:xfrm>
          <a:prstGeom prst="up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 name="Up Arrow 11"/>
          <p:cNvSpPr/>
          <p:nvPr/>
        </p:nvSpPr>
        <p:spPr bwMode="auto">
          <a:xfrm>
            <a:off x="8939048" y="4847431"/>
            <a:ext cx="893380" cy="706656"/>
          </a:xfrm>
          <a:prstGeom prst="up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192884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fade">
                                      <p:cBhvr>
                                        <p:cTn id="7" dur="500"/>
                                        <p:tgtEl>
                                          <p:spTgt spid="655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65539"/>
                                        </p:tgtEl>
                                        <p:attrNameLst>
                                          <p:attrName>style.visibility</p:attrName>
                                        </p:attrNameLst>
                                      </p:cBhvr>
                                      <p:to>
                                        <p:strVal val="visible"/>
                                      </p:to>
                                    </p:set>
                                    <p:animEffect transition="in" filter="fade">
                                      <p:cBhvr>
                                        <p:cTn id="15" dur="500"/>
                                        <p:tgtEl>
                                          <p:spTgt spid="6553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65541"/>
                                        </p:tgtEl>
                                        <p:attrNameLst>
                                          <p:attrName>style.visibility</p:attrName>
                                        </p:attrNameLst>
                                      </p:cBhvr>
                                      <p:to>
                                        <p:strVal val="visible"/>
                                      </p:to>
                                    </p:set>
                                    <p:animEffect transition="in" filter="fade">
                                      <p:cBhvr>
                                        <p:cTn id="23" dur="500"/>
                                        <p:tgtEl>
                                          <p:spTgt spid="65541"/>
                                        </p:tgtEl>
                                      </p:cBhvr>
                                    </p:animEffect>
                                  </p:childTnLst>
                                </p:cTn>
                              </p:par>
                              <p:par>
                                <p:cTn id="24" presetID="10" presetClass="entr" presetSubtype="0" fill="hold" nodeType="withEffect">
                                  <p:stCondLst>
                                    <p:cond delay="0"/>
                                  </p:stCondLst>
                                  <p:childTnLst>
                                    <p:set>
                                      <p:cBhvr>
                                        <p:cTn id="25" dur="1" fill="hold">
                                          <p:stCondLst>
                                            <p:cond delay="0"/>
                                          </p:stCondLst>
                                        </p:cTn>
                                        <p:tgtEl>
                                          <p:spTgt spid="65542"/>
                                        </p:tgtEl>
                                        <p:attrNameLst>
                                          <p:attrName>style.visibility</p:attrName>
                                        </p:attrNameLst>
                                      </p:cBhvr>
                                      <p:to>
                                        <p:strVal val="visible"/>
                                      </p:to>
                                    </p:set>
                                    <p:animEffect transition="in" filter="fade">
                                      <p:cBhvr>
                                        <p:cTn id="26" dur="500"/>
                                        <p:tgtEl>
                                          <p:spTgt spid="6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File / New Project / Web API</a:t>
            </a:r>
            <a:endParaRPr lang="en-US" dirty="0"/>
          </a:p>
        </p:txBody>
      </p:sp>
    </p:spTree>
    <p:extLst>
      <p:ext uri="{BB962C8B-B14F-4D97-AF65-F5344CB8AC3E}">
        <p14:creationId xmlns:p14="http://schemas.microsoft.com/office/powerpoint/2010/main" val="6051274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Building the </a:t>
            </a:r>
            <a:r>
              <a:rPr lang="en-US" dirty="0" err="1" smtClean="0"/>
              <a:t>GeekQuiz</a:t>
            </a:r>
            <a:r>
              <a:rPr lang="en-US" dirty="0" smtClean="0"/>
              <a:t> services</a:t>
            </a:r>
            <a:endParaRPr lang="en-US" dirty="0"/>
          </a:p>
        </p:txBody>
      </p:sp>
    </p:spTree>
    <p:extLst>
      <p:ext uri="{BB962C8B-B14F-4D97-AF65-F5344CB8AC3E}">
        <p14:creationId xmlns:p14="http://schemas.microsoft.com/office/powerpoint/2010/main" val="36060102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Consuming Web APIs in client apps</a:t>
            </a:r>
            <a:endParaRPr lang="en-US" dirty="0"/>
          </a:p>
        </p:txBody>
      </p:sp>
    </p:spTree>
    <p:extLst>
      <p:ext uri="{BB962C8B-B14F-4D97-AF65-F5344CB8AC3E}">
        <p14:creationId xmlns:p14="http://schemas.microsoft.com/office/powerpoint/2010/main" val="13963346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1815570"/>
          </a:xfrm>
        </p:spPr>
        <p:txBody>
          <a:bodyPr/>
          <a:lstStyle/>
          <a:p>
            <a:r>
              <a:rPr lang="en-US" dirty="0" smtClean="0"/>
              <a:t>Recap</a:t>
            </a:r>
            <a:endParaRPr lang="en-US" dirty="0"/>
          </a:p>
        </p:txBody>
      </p:sp>
      <p:sp>
        <p:nvSpPr>
          <p:cNvPr id="3" name="Subtitle 2"/>
          <p:cNvSpPr>
            <a:spLocks noGrp="1"/>
          </p:cNvSpPr>
          <p:nvPr>
            <p:ph type="subTitle" idx="1"/>
          </p:nvPr>
        </p:nvSpPr>
        <p:spPr>
          <a:xfrm>
            <a:off x="606174" y="2937933"/>
            <a:ext cx="11034445" cy="1655762"/>
          </a:xfrm>
        </p:spPr>
        <p:txBody>
          <a:bodyPr>
            <a:noAutofit/>
          </a:bodyPr>
          <a:lstStyle/>
          <a:p>
            <a:pPr>
              <a:buFont typeface="Wingdings" panose="05000000000000000000" pitchFamily="2" charset="2"/>
              <a:buChar char="à"/>
            </a:pPr>
            <a:r>
              <a:rPr lang="en-US" dirty="0" smtClean="0"/>
              <a:t>How </a:t>
            </a:r>
            <a:r>
              <a:rPr lang="en-US" dirty="0"/>
              <a:t>does ASP.NET Web API fit </a:t>
            </a:r>
            <a:r>
              <a:rPr lang="en-US" dirty="0" smtClean="0"/>
              <a:t>in?</a:t>
            </a:r>
          </a:p>
          <a:p>
            <a:pPr>
              <a:buFont typeface="Wingdings" panose="05000000000000000000" pitchFamily="2" charset="2"/>
              <a:buChar char="à"/>
            </a:pPr>
            <a:r>
              <a:rPr lang="en-US" dirty="0" smtClean="0"/>
              <a:t>Understanding HTTP APIs</a:t>
            </a:r>
          </a:p>
          <a:p>
            <a:pPr>
              <a:buFont typeface="Wingdings" panose="05000000000000000000" pitchFamily="2" charset="2"/>
              <a:buChar char="à"/>
            </a:pPr>
            <a:r>
              <a:rPr lang="en-US" dirty="0" smtClean="0"/>
              <a:t>Introduction </a:t>
            </a:r>
            <a:r>
              <a:rPr lang="en-US" dirty="0"/>
              <a:t>to Web </a:t>
            </a:r>
            <a:r>
              <a:rPr lang="en-US" dirty="0" smtClean="0"/>
              <a:t>API</a:t>
            </a:r>
          </a:p>
          <a:p>
            <a:pPr>
              <a:buFont typeface="Wingdings" panose="05000000000000000000" pitchFamily="2" charset="2"/>
              <a:buChar char="à"/>
            </a:pPr>
            <a:r>
              <a:rPr lang="en-US" dirty="0" smtClean="0"/>
              <a:t>Consuming </a:t>
            </a:r>
            <a:r>
              <a:rPr lang="en-US" dirty="0"/>
              <a:t>Web APIs in web </a:t>
            </a:r>
            <a:r>
              <a:rPr lang="en-US" dirty="0" smtClean="0"/>
              <a:t>apps</a:t>
            </a:r>
          </a:p>
          <a:p>
            <a:pPr>
              <a:buFont typeface="Wingdings" panose="05000000000000000000" pitchFamily="2" charset="2"/>
              <a:buChar char="à"/>
            </a:pPr>
            <a:r>
              <a:rPr lang="en-US" dirty="0" smtClean="0"/>
              <a:t>Consuming </a:t>
            </a:r>
            <a:r>
              <a:rPr lang="en-US" dirty="0"/>
              <a:t>Web APIs in client apps</a:t>
            </a:r>
          </a:p>
        </p:txBody>
      </p:sp>
    </p:spTree>
    <p:extLst>
      <p:ext uri="{BB962C8B-B14F-4D97-AF65-F5344CB8AC3E}">
        <p14:creationId xmlns:p14="http://schemas.microsoft.com/office/powerpoint/2010/main" val="3945085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154968"/>
            <a:ext cx="11079822" cy="1325563"/>
          </a:xfrm>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1781366558"/>
              </p:ext>
            </p:extLst>
          </p:nvPr>
        </p:nvGraphicFramePr>
        <p:xfrm>
          <a:off x="454816" y="1031200"/>
          <a:ext cx="11483183" cy="5634204"/>
        </p:xfrm>
        <a:graphic>
          <a:graphicData uri="http://schemas.openxmlformats.org/drawingml/2006/table">
            <a:tbl>
              <a:tblPr firstRow="1" bandRow="1">
                <a:tableStyleId>{6E25E649-3F16-4E02-A733-19D2CDBF48F0}</a:tableStyleId>
              </a:tblPr>
              <a:tblGrid>
                <a:gridCol w="8350512">
                  <a:extLst>
                    <a:ext uri="{9D8B030D-6E8A-4147-A177-3AD203B41FA5}">
                      <a16:colId xmlns:a16="http://schemas.microsoft.com/office/drawing/2014/main" val="20000"/>
                    </a:ext>
                  </a:extLst>
                </a:gridCol>
                <a:gridCol w="1662043">
                  <a:extLst>
                    <a:ext uri="{9D8B030D-6E8A-4147-A177-3AD203B41FA5}">
                      <a16:colId xmlns:a16="http://schemas.microsoft.com/office/drawing/2014/main" val="20001"/>
                    </a:ext>
                  </a:extLst>
                </a:gridCol>
                <a:gridCol w="1470628">
                  <a:extLst>
                    <a:ext uri="{9D8B030D-6E8A-4147-A177-3AD203B41FA5}">
                      <a16:colId xmlns:a16="http://schemas.microsoft.com/office/drawing/2014/main" val="20002"/>
                    </a:ext>
                  </a:extLst>
                </a:gridCol>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extLst>
                  <a:ext uri="{0D108BD9-81ED-4DB2-BD59-A6C34878D82A}">
                    <a16:rowId xmlns:a16="http://schemas.microsoft.com/office/drawing/2014/main" val="10000"/>
                  </a:ext>
                </a:extLst>
              </a:tr>
              <a:tr h="409188">
                <a:tc>
                  <a:txBody>
                    <a:bodyPr/>
                    <a:lstStyle/>
                    <a:p>
                      <a:r>
                        <a:rPr lang="en-US" sz="2000" dirty="0" smtClean="0">
                          <a:solidFill>
                            <a:srgbClr val="000000"/>
                          </a:solidFill>
                        </a:rPr>
                        <a:t>Keynote</a:t>
                      </a:r>
                      <a:endParaRPr lang="en-US" sz="2000" dirty="0">
                        <a:solidFill>
                          <a:srgbClr val="000000"/>
                        </a:solidFill>
                      </a:endParaRPr>
                    </a:p>
                  </a:txBody>
                  <a:tcPr marL="45720" marR="45720">
                    <a:solidFill>
                      <a:srgbClr val="E7F2FC"/>
                    </a:solidFill>
                  </a:tcPr>
                </a:tc>
                <a:tc>
                  <a:txBody>
                    <a:bodyPr/>
                    <a:lstStyle/>
                    <a:p>
                      <a:r>
                        <a:rPr lang="en-US" sz="2000" dirty="0" smtClean="0">
                          <a:solidFill>
                            <a:srgbClr val="000000"/>
                          </a:solidFill>
                        </a:rPr>
                        <a:t>8:30</a:t>
                      </a:r>
                      <a:endParaRPr lang="en-US" sz="2000" dirty="0">
                        <a:solidFill>
                          <a:srgbClr val="000000"/>
                        </a:solidFill>
                      </a:endParaRPr>
                    </a:p>
                  </a:txBody>
                  <a:tcPr marL="45720" marR="45720">
                    <a:solidFill>
                      <a:srgbClr val="E7F2FC"/>
                    </a:solidFill>
                  </a:tcPr>
                </a:tc>
                <a:tc>
                  <a:txBody>
                    <a:bodyPr/>
                    <a:lstStyle/>
                    <a:p>
                      <a:r>
                        <a:rPr lang="en-US" sz="2000" dirty="0" smtClean="0">
                          <a:solidFill>
                            <a:srgbClr val="000000"/>
                          </a:solidFill>
                        </a:rPr>
                        <a:t>9:00</a:t>
                      </a:r>
                      <a:endParaRPr lang="en-US" sz="2000" dirty="0">
                        <a:solidFill>
                          <a:srgbClr val="000000"/>
                        </a:solidFill>
                      </a:endParaRPr>
                    </a:p>
                  </a:txBody>
                  <a:tcPr marL="45720" marR="45720">
                    <a:solidFill>
                      <a:srgbClr val="E7F2FC"/>
                    </a:solidFill>
                  </a:tcPr>
                </a:tc>
                <a:extLst>
                  <a:ext uri="{0D108BD9-81ED-4DB2-BD59-A6C34878D82A}">
                    <a16:rowId xmlns:a16="http://schemas.microsoft.com/office/drawing/2014/main" val="10001"/>
                  </a:ext>
                </a:extLst>
              </a:tr>
              <a:tr h="409188">
                <a:tc>
                  <a:txBody>
                    <a:bodyPr/>
                    <a:lstStyle/>
                    <a:p>
                      <a:r>
                        <a:rPr lang="en-US" sz="2000" dirty="0" smtClean="0">
                          <a:solidFill>
                            <a:srgbClr val="000000"/>
                          </a:solidFill>
                        </a:rPr>
                        <a:t>Introduction to ASP.NET and Visual Studio 2015 Web Tools</a:t>
                      </a:r>
                      <a:endParaRPr lang="en-US" sz="2000" dirty="0">
                        <a:solidFill>
                          <a:srgbClr val="000000"/>
                        </a:solidFill>
                      </a:endParaRPr>
                    </a:p>
                  </a:txBody>
                  <a:tcPr marL="45720" marR="45720"/>
                </a:tc>
                <a:tc>
                  <a:txBody>
                    <a:bodyPr/>
                    <a:lstStyle/>
                    <a:p>
                      <a:r>
                        <a:rPr lang="en-US" sz="2000" dirty="0" smtClean="0">
                          <a:solidFill>
                            <a:srgbClr val="000000"/>
                          </a:solidFill>
                        </a:rPr>
                        <a:t>9:00</a:t>
                      </a:r>
                      <a:endParaRPr lang="en-US" sz="2000" dirty="0">
                        <a:solidFill>
                          <a:srgbClr val="000000"/>
                        </a:solidFill>
                      </a:endParaRPr>
                    </a:p>
                  </a:txBody>
                  <a:tcPr marL="45720" marR="45720"/>
                </a:tc>
                <a:tc>
                  <a:txBody>
                    <a:bodyPr/>
                    <a:lstStyle/>
                    <a:p>
                      <a:r>
                        <a:rPr lang="en-US" sz="2000" dirty="0" smtClean="0">
                          <a:solidFill>
                            <a:srgbClr val="000000"/>
                          </a:solidFill>
                        </a:rPr>
                        <a:t>10:00</a:t>
                      </a:r>
                      <a:endParaRPr lang="en-US" sz="2000" dirty="0">
                        <a:solidFill>
                          <a:srgbClr val="000000"/>
                        </a:solidFill>
                      </a:endParaRPr>
                    </a:p>
                  </a:txBody>
                  <a:tcPr marL="45720" marR="45720"/>
                </a:tc>
                <a:extLst>
                  <a:ext uri="{0D108BD9-81ED-4DB2-BD59-A6C34878D82A}">
                    <a16:rowId xmlns:a16="http://schemas.microsoft.com/office/drawing/2014/main" val="10002"/>
                  </a:ext>
                </a:extLst>
              </a:tr>
              <a:tr h="409188">
                <a:tc>
                  <a:txBody>
                    <a:bodyPr/>
                    <a:lstStyle/>
                    <a:p>
                      <a:r>
                        <a:rPr lang="en-US" sz="2000" dirty="0" smtClean="0">
                          <a:solidFill>
                            <a:srgbClr val="000000"/>
                          </a:solidFill>
                        </a:rPr>
                        <a:t>Building Web Applications using the latest ASP.NET technologies</a:t>
                      </a:r>
                      <a:endParaRPr lang="en-US" sz="2000" dirty="0">
                        <a:solidFill>
                          <a:srgbClr val="000000"/>
                        </a:solidFill>
                      </a:endParaRPr>
                    </a:p>
                  </a:txBody>
                  <a:tcPr marL="45720" marR="45720"/>
                </a:tc>
                <a:tc>
                  <a:txBody>
                    <a:bodyPr/>
                    <a:lstStyle/>
                    <a:p>
                      <a:r>
                        <a:rPr lang="en-US" sz="2000" dirty="0" smtClean="0">
                          <a:solidFill>
                            <a:srgbClr val="000000"/>
                          </a:solidFill>
                        </a:rPr>
                        <a:t>10:00</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extLst>
                  <a:ext uri="{0D108BD9-81ED-4DB2-BD59-A6C34878D82A}">
                    <a16:rowId xmlns:a16="http://schemas.microsoft.com/office/drawing/2014/main" val="10003"/>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tc>
                  <a:txBody>
                    <a:bodyPr/>
                    <a:lstStyle/>
                    <a:p>
                      <a:r>
                        <a:rPr lang="en-US" sz="2000" dirty="0" smtClean="0">
                          <a:solidFill>
                            <a:srgbClr val="000000"/>
                          </a:solidFill>
                        </a:rPr>
                        <a:t>11:15</a:t>
                      </a:r>
                      <a:endParaRPr lang="en-US" sz="2000" dirty="0">
                        <a:solidFill>
                          <a:srgbClr val="000000"/>
                        </a:solidFill>
                      </a:endParaRPr>
                    </a:p>
                  </a:txBody>
                  <a:tcPr marL="45720" marR="45720"/>
                </a:tc>
                <a:extLst>
                  <a:ext uri="{0D108BD9-81ED-4DB2-BD59-A6C34878D82A}">
                    <a16:rowId xmlns:a16="http://schemas.microsoft.com/office/drawing/2014/main" val="10004"/>
                  </a:ext>
                </a:extLst>
              </a:tr>
              <a:tr h="723948">
                <a:tc>
                  <a:txBody>
                    <a:bodyPr/>
                    <a:lstStyle/>
                    <a:p>
                      <a:r>
                        <a:rPr lang="en-US" sz="2000" dirty="0" smtClean="0">
                          <a:solidFill>
                            <a:srgbClr val="000000"/>
                          </a:solidFill>
                        </a:rPr>
                        <a:t>Building web front ends for both desktop and mobile using the latest web standards</a:t>
                      </a:r>
                      <a:endParaRPr lang="en-US" sz="2000" dirty="0">
                        <a:solidFill>
                          <a:srgbClr val="000000"/>
                        </a:solidFill>
                      </a:endParaRPr>
                    </a:p>
                  </a:txBody>
                  <a:tcPr marL="45720" marR="45720"/>
                </a:tc>
                <a:tc>
                  <a:txBody>
                    <a:bodyPr/>
                    <a:lstStyle/>
                    <a:p>
                      <a:r>
                        <a:rPr lang="en-US" sz="2000" dirty="0" smtClean="0">
                          <a:solidFill>
                            <a:srgbClr val="000000"/>
                          </a:solidFill>
                        </a:rPr>
                        <a:t>11:15</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extLst>
                  <a:ext uri="{0D108BD9-81ED-4DB2-BD59-A6C34878D82A}">
                    <a16:rowId xmlns:a16="http://schemas.microsoft.com/office/drawing/2014/main" val="10005"/>
                  </a:ext>
                </a:extLst>
              </a:tr>
              <a:tr h="409188">
                <a:tc>
                  <a:txBody>
                    <a:bodyPr/>
                    <a:lstStyle/>
                    <a:p>
                      <a:r>
                        <a:rPr lang="en-US" sz="2000" dirty="0" smtClean="0">
                          <a:solidFill>
                            <a:srgbClr val="000000"/>
                          </a:solidFill>
                        </a:rPr>
                        <a:t>Lunch</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extLst>
                  <a:ext uri="{0D108BD9-81ED-4DB2-BD59-A6C34878D82A}">
                    <a16:rowId xmlns:a16="http://schemas.microsoft.com/office/drawing/2014/main" val="10006"/>
                  </a:ext>
                </a:extLst>
              </a:tr>
              <a:tr h="409188">
                <a:tc>
                  <a:txBody>
                    <a:bodyPr/>
                    <a:lstStyle/>
                    <a:p>
                      <a:r>
                        <a:rPr lang="en-US" sz="2000" dirty="0" smtClean="0">
                          <a:solidFill>
                            <a:srgbClr val="000000"/>
                          </a:solidFill>
                        </a:rPr>
                        <a:t>API Services for both web and devices</a:t>
                      </a:r>
                      <a:endParaRPr lang="en-US" sz="2000" dirty="0">
                        <a:solidFill>
                          <a:srgbClr val="000000"/>
                        </a:solidFill>
                      </a:endParaRPr>
                    </a:p>
                  </a:txBody>
                  <a:tcPr marL="45720" marR="45720">
                    <a:solidFill>
                      <a:srgbClr val="FFC000"/>
                    </a:solidFill>
                  </a:tcPr>
                </a:tc>
                <a:tc>
                  <a:txBody>
                    <a:bodyPr/>
                    <a:lstStyle/>
                    <a:p>
                      <a:r>
                        <a:rPr lang="en-US" sz="2000" dirty="0" smtClean="0">
                          <a:solidFill>
                            <a:srgbClr val="000000"/>
                          </a:solidFill>
                        </a:rPr>
                        <a:t>1:15</a:t>
                      </a:r>
                      <a:endParaRPr lang="en-US" sz="2000" dirty="0">
                        <a:solidFill>
                          <a:srgbClr val="000000"/>
                        </a:solidFill>
                      </a:endParaRPr>
                    </a:p>
                  </a:txBody>
                  <a:tcPr marL="45720" marR="45720">
                    <a:solidFill>
                      <a:srgbClr val="FFC000"/>
                    </a:solidFill>
                  </a:tcPr>
                </a:tc>
                <a:tc>
                  <a:txBody>
                    <a:bodyPr/>
                    <a:lstStyle/>
                    <a:p>
                      <a:r>
                        <a:rPr lang="en-US" sz="2000" dirty="0" smtClean="0">
                          <a:solidFill>
                            <a:srgbClr val="000000"/>
                          </a:solidFill>
                        </a:rPr>
                        <a:t>2:15</a:t>
                      </a:r>
                      <a:endParaRPr lang="en-US" sz="2000" dirty="0">
                        <a:solidFill>
                          <a:srgbClr val="000000"/>
                        </a:solidFill>
                      </a:endParaRPr>
                    </a:p>
                  </a:txBody>
                  <a:tcPr marL="45720" marR="45720">
                    <a:solidFill>
                      <a:srgbClr val="FFC000"/>
                    </a:solidFill>
                  </a:tcPr>
                </a:tc>
                <a:extLst>
                  <a:ext uri="{0D108BD9-81ED-4DB2-BD59-A6C34878D82A}">
                    <a16:rowId xmlns:a16="http://schemas.microsoft.com/office/drawing/2014/main" val="10007"/>
                  </a:ext>
                </a:extLst>
              </a:tr>
              <a:tr h="409188">
                <a:tc>
                  <a:txBody>
                    <a:bodyPr/>
                    <a:lstStyle/>
                    <a:p>
                      <a:r>
                        <a:rPr lang="en-US" sz="2000" dirty="0" smtClean="0">
                          <a:solidFill>
                            <a:srgbClr val="000000"/>
                          </a:solidFill>
                        </a:rPr>
                        <a:t>Running, improving and maintaining a site in the real world</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extLst>
                  <a:ext uri="{0D108BD9-81ED-4DB2-BD59-A6C34878D82A}">
                    <a16:rowId xmlns:a16="http://schemas.microsoft.com/office/drawing/2014/main" val="10008"/>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extLst>
                  <a:ext uri="{0D108BD9-81ED-4DB2-BD59-A6C34878D82A}">
                    <a16:rowId xmlns:a16="http://schemas.microsoft.com/office/drawing/2014/main" val="10009"/>
                  </a:ext>
                </a:extLst>
              </a:tr>
              <a:tr h="409188">
                <a:tc>
                  <a:txBody>
                    <a:bodyPr/>
                    <a:lstStyle/>
                    <a:p>
                      <a:r>
                        <a:rPr lang="en-US" sz="2000" dirty="0" smtClean="0">
                          <a:solidFill>
                            <a:srgbClr val="000000"/>
                          </a:solidFill>
                        </a:rPr>
                        <a:t>Real-time Communications</a:t>
                      </a:r>
                      <a:r>
                        <a:rPr lang="en-US" sz="2000" baseline="0" dirty="0" smtClean="0">
                          <a:solidFill>
                            <a:srgbClr val="000000"/>
                          </a:solidFill>
                        </a:rPr>
                        <a:t> with </a:t>
                      </a:r>
                      <a:r>
                        <a:rPr lang="en-US" sz="2000" dirty="0" smtClean="0">
                          <a:solidFill>
                            <a:srgbClr val="000000"/>
                          </a:solidFill>
                        </a:rPr>
                        <a:t>SignalR</a:t>
                      </a: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tc>
                  <a:txBody>
                    <a:bodyPr/>
                    <a:lstStyle/>
                    <a:p>
                      <a:r>
                        <a:rPr lang="en-US" sz="2000" dirty="0" smtClean="0">
                          <a:solidFill>
                            <a:srgbClr val="000000"/>
                          </a:solidFill>
                        </a:rPr>
                        <a:t>4:00</a:t>
                      </a:r>
                      <a:endParaRPr lang="en-US" sz="2000" dirty="0">
                        <a:solidFill>
                          <a:srgbClr val="000000"/>
                        </a:solidFill>
                      </a:endParaRPr>
                    </a:p>
                  </a:txBody>
                  <a:tcPr marL="45720" marR="45720"/>
                </a:tc>
                <a:extLst>
                  <a:ext uri="{0D108BD9-81ED-4DB2-BD59-A6C34878D82A}">
                    <a16:rowId xmlns:a16="http://schemas.microsoft.com/office/drawing/2014/main" val="10010"/>
                  </a:ext>
                </a:extLst>
              </a:tr>
              <a:tr h="409188">
                <a:tc>
                  <a:txBody>
                    <a:bodyPr/>
                    <a:lstStyle/>
                    <a:p>
                      <a:r>
                        <a:rPr lang="en-US" sz="2000" dirty="0" smtClean="0">
                          <a:solidFill>
                            <a:srgbClr val="000000"/>
                          </a:solidFill>
                        </a:rPr>
                        <a:t>ASP.NET 5 Preview</a:t>
                      </a:r>
                    </a:p>
                  </a:txBody>
                  <a:tcPr marL="45720" marR="45720"/>
                </a:tc>
                <a:tc>
                  <a:txBody>
                    <a:bodyPr/>
                    <a:lstStyle/>
                    <a:p>
                      <a:r>
                        <a:rPr lang="en-US" sz="2000" dirty="0" smtClean="0">
                          <a:solidFill>
                            <a:srgbClr val="000000"/>
                          </a:solidFill>
                        </a:rPr>
                        <a:t>4:00</a:t>
                      </a:r>
                      <a:endParaRPr lang="en-US" sz="2000" dirty="0">
                        <a:solidFill>
                          <a:srgbClr val="000000"/>
                        </a:solidFill>
                      </a:endParaRPr>
                    </a:p>
                  </a:txBody>
                  <a:tcPr marL="45720" marR="45720"/>
                </a:tc>
                <a:tc>
                  <a:txBody>
                    <a:bodyPr/>
                    <a:lstStyle/>
                    <a:p>
                      <a:r>
                        <a:rPr lang="en-US" sz="2000" dirty="0" smtClean="0">
                          <a:solidFill>
                            <a:srgbClr val="000000"/>
                          </a:solidFill>
                        </a:rPr>
                        <a:t>4:45</a:t>
                      </a:r>
                      <a:endParaRPr lang="en-US" sz="2000" dirty="0">
                        <a:solidFill>
                          <a:srgbClr val="000000"/>
                        </a:solidFill>
                      </a:endParaRPr>
                    </a:p>
                  </a:txBody>
                  <a:tcPr marL="45720" marR="45720"/>
                </a:tc>
                <a:extLst>
                  <a:ext uri="{0D108BD9-81ED-4DB2-BD59-A6C34878D82A}">
                    <a16:rowId xmlns:a16="http://schemas.microsoft.com/office/drawing/2014/main" val="4181698176"/>
                  </a:ext>
                </a:extLst>
              </a:tr>
              <a:tr h="409188">
                <a:tc>
                  <a:txBody>
                    <a:bodyPr/>
                    <a:lstStyle/>
                    <a:p>
                      <a:r>
                        <a:rPr lang="en-US" sz="2000" dirty="0" smtClean="0">
                          <a:solidFill>
                            <a:srgbClr val="000000"/>
                          </a:solidFill>
                        </a:rPr>
                        <a:t>Wrap</a:t>
                      </a:r>
                      <a:r>
                        <a:rPr lang="en-US" sz="2000" baseline="0" dirty="0" smtClean="0">
                          <a:solidFill>
                            <a:srgbClr val="000000"/>
                          </a:solidFill>
                        </a:rPr>
                        <a:t> Up</a:t>
                      </a:r>
                      <a:endParaRPr lang="en-US" sz="2000" dirty="0">
                        <a:solidFill>
                          <a:srgbClr val="000000"/>
                        </a:solidFill>
                      </a:endParaRPr>
                    </a:p>
                  </a:txBody>
                  <a:tcPr marL="45720" marR="45720"/>
                </a:tc>
                <a:tc>
                  <a:txBody>
                    <a:bodyPr/>
                    <a:lstStyle/>
                    <a:p>
                      <a:r>
                        <a:rPr lang="en-US" sz="2000" dirty="0" smtClean="0">
                          <a:solidFill>
                            <a:srgbClr val="000000"/>
                          </a:solidFill>
                        </a:rPr>
                        <a:t>4:45</a:t>
                      </a:r>
                      <a:endParaRPr lang="en-US" sz="2000" dirty="0">
                        <a:solidFill>
                          <a:srgbClr val="000000"/>
                        </a:solidFill>
                      </a:endParaRPr>
                    </a:p>
                  </a:txBody>
                  <a:tcPr marL="45720" marR="45720"/>
                </a:tc>
                <a:tc>
                  <a:txBody>
                    <a:bodyPr/>
                    <a:lstStyle/>
                    <a:p>
                      <a:r>
                        <a:rPr lang="en-US" sz="2000" dirty="0" smtClean="0">
                          <a:solidFill>
                            <a:srgbClr val="000000"/>
                          </a:solidFill>
                        </a:rPr>
                        <a:t>5:00</a:t>
                      </a:r>
                      <a:endParaRPr lang="en-US" sz="2000" dirty="0">
                        <a:solidFill>
                          <a:srgbClr val="000000"/>
                        </a:solidFill>
                      </a:endParaRPr>
                    </a:p>
                  </a:txBody>
                  <a:tcPr marL="45720" marR="4572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37432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fontScale="92500" lnSpcReduction="10000"/>
          </a:bodyPr>
          <a:lstStyle/>
          <a:p>
            <a:pPr marL="742950" indent="-742950">
              <a:lnSpc>
                <a:spcPct val="100000"/>
              </a:lnSpc>
              <a:buAutoNum type="arabicParenR"/>
            </a:pPr>
            <a:r>
              <a:rPr lang="en-US" sz="5400" dirty="0" smtClean="0">
                <a:latin typeface="+mj-lt"/>
              </a:rPr>
              <a:t>How does ASP.NET Web API fit in?</a:t>
            </a:r>
          </a:p>
          <a:p>
            <a:pPr marL="742950" indent="-742950">
              <a:lnSpc>
                <a:spcPct val="100000"/>
              </a:lnSpc>
              <a:buAutoNum type="arabicParenR"/>
            </a:pPr>
            <a:r>
              <a:rPr lang="en-US" sz="5400" dirty="0" smtClean="0">
                <a:latin typeface="+mj-lt"/>
              </a:rPr>
              <a:t>Understanding HTTP APIs</a:t>
            </a:r>
          </a:p>
          <a:p>
            <a:pPr marL="742950" indent="-742950">
              <a:lnSpc>
                <a:spcPct val="100000"/>
              </a:lnSpc>
              <a:buAutoNum type="arabicParenR"/>
            </a:pPr>
            <a:r>
              <a:rPr lang="en-US" sz="5400" dirty="0" smtClean="0">
                <a:latin typeface="+mj-lt"/>
              </a:rPr>
              <a:t>Introduction to Web API</a:t>
            </a:r>
          </a:p>
          <a:p>
            <a:pPr marL="742950" indent="-742950">
              <a:lnSpc>
                <a:spcPct val="100000"/>
              </a:lnSpc>
              <a:buAutoNum type="arabicParenR"/>
            </a:pPr>
            <a:r>
              <a:rPr lang="en-US" sz="5400" dirty="0" smtClean="0">
                <a:latin typeface="+mj-lt"/>
              </a:rPr>
              <a:t>Consuming Web APIs in web apps</a:t>
            </a:r>
          </a:p>
          <a:p>
            <a:pPr marL="742950" indent="-742950">
              <a:lnSpc>
                <a:spcPct val="100000"/>
              </a:lnSpc>
              <a:buAutoNum type="arabicParenR"/>
            </a:pPr>
            <a:r>
              <a:rPr lang="en-US" sz="5400" dirty="0" smtClean="0">
                <a:latin typeface="+mj-lt"/>
              </a:rPr>
              <a:t>Consuming Web APIs in client apps</a:t>
            </a:r>
            <a:endParaRPr lang="en-US" sz="5400" dirty="0">
              <a:latin typeface="+mj-lt"/>
            </a:endParaRP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60798" y="92646"/>
            <a:ext cx="11079822" cy="1325563"/>
          </a:xfrm>
        </p:spPr>
        <p:txBody>
          <a:bodyPr>
            <a:noAutofit/>
          </a:bodyPr>
          <a:lstStyle/>
          <a:p>
            <a:r>
              <a:rPr lang="en-US" dirty="0" smtClean="0"/>
              <a:t>How ASP.NET </a:t>
            </a:r>
            <a:r>
              <a:rPr lang="en-US" dirty="0"/>
              <a:t>Web </a:t>
            </a:r>
            <a:r>
              <a:rPr lang="en-US" dirty="0" smtClean="0"/>
              <a:t>API Fits In</a:t>
            </a:r>
            <a:endParaRPr lang="en-US" dirty="0"/>
          </a:p>
        </p:txBody>
      </p:sp>
      <p:grpSp>
        <p:nvGrpSpPr>
          <p:cNvPr id="13" name="Group 12"/>
          <p:cNvGrpSpPr/>
          <p:nvPr/>
        </p:nvGrpSpPr>
        <p:grpSpPr>
          <a:xfrm>
            <a:off x="1385097" y="2971800"/>
            <a:ext cx="9420380" cy="2905342"/>
            <a:chOff x="646246" y="2190750"/>
            <a:chExt cx="7850317" cy="2421118"/>
          </a:xfrm>
        </p:grpSpPr>
        <p:sp>
          <p:nvSpPr>
            <p:cNvPr id="4" name="Rectangle 3"/>
            <p:cNvSpPr/>
            <p:nvPr/>
          </p:nvSpPr>
          <p:spPr bwMode="auto">
            <a:xfrm>
              <a:off x="664897" y="3749143"/>
              <a:ext cx="7831666" cy="862725"/>
            </a:xfrm>
            <a:prstGeom prst="rect">
              <a:avLst/>
            </a:prstGeom>
            <a:solidFill>
              <a:srgbClr val="1D438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endParaRPr lang="en-US" sz="1620" dirty="0">
                <a:gradFill>
                  <a:gsLst>
                    <a:gs pos="0">
                      <a:srgbClr val="FFFFFF"/>
                    </a:gs>
                    <a:gs pos="100000">
                      <a:srgbClr val="FFFFFF"/>
                    </a:gs>
                  </a:gsLst>
                  <a:lin ang="5400000" scaled="0"/>
                </a:gradFill>
              </a:endParaRPr>
            </a:p>
          </p:txBody>
        </p:sp>
        <p:sp>
          <p:nvSpPr>
            <p:cNvPr id="17" name="TextBox 28"/>
            <p:cNvSpPr txBox="1"/>
            <p:nvPr/>
          </p:nvSpPr>
          <p:spPr>
            <a:xfrm>
              <a:off x="1526376" y="3955539"/>
              <a:ext cx="6097615" cy="423192"/>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2700" dirty="0">
                  <a:solidFill>
                    <a:srgbClr val="FFFFFF">
                      <a:alpha val="99000"/>
                    </a:srgbClr>
                  </a:solidFill>
                </a:rPr>
                <a:t>ASP.NET Core</a:t>
              </a:r>
            </a:p>
          </p:txBody>
        </p:sp>
        <p:grpSp>
          <p:nvGrpSpPr>
            <p:cNvPr id="2" name="Group 1"/>
            <p:cNvGrpSpPr/>
            <p:nvPr/>
          </p:nvGrpSpPr>
          <p:grpSpPr>
            <a:xfrm>
              <a:off x="6453941" y="2190750"/>
              <a:ext cx="2042622" cy="1483699"/>
              <a:chOff x="6450162" y="1837082"/>
              <a:chExt cx="2042622" cy="1483699"/>
            </a:xfrm>
          </p:grpSpPr>
          <p:sp>
            <p:nvSpPr>
              <p:cNvPr id="41" name="Rectangle 40"/>
              <p:cNvSpPr/>
              <p:nvPr/>
            </p:nvSpPr>
            <p:spPr>
              <a:xfrm>
                <a:off x="6450162" y="2602822"/>
                <a:ext cx="2042622" cy="71795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2800" dirty="0">
                    <a:gradFill>
                      <a:gsLst>
                        <a:gs pos="0">
                          <a:srgbClr val="FFFFFF"/>
                        </a:gs>
                        <a:gs pos="100000">
                          <a:srgbClr val="FFFFFF"/>
                        </a:gs>
                      </a:gsLst>
                      <a:lin ang="5400000" scaled="0"/>
                    </a:gradFill>
                  </a:rPr>
                  <a:t>Web API</a:t>
                </a:r>
              </a:p>
            </p:txBody>
          </p:sp>
          <p:sp>
            <p:nvSpPr>
              <p:cNvPr id="42" name="Rectangle 41"/>
              <p:cNvSpPr/>
              <p:nvPr/>
            </p:nvSpPr>
            <p:spPr>
              <a:xfrm>
                <a:off x="6450162" y="1850820"/>
                <a:ext cx="1017438" cy="65583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2800" dirty="0">
                    <a:gradFill>
                      <a:gsLst>
                        <a:gs pos="0">
                          <a:srgbClr val="FFFFFF"/>
                        </a:gs>
                        <a:gs pos="100000">
                          <a:srgbClr val="FFFFFF"/>
                        </a:gs>
                      </a:gsLst>
                      <a:lin ang="5400000" scaled="0"/>
                    </a:gradFill>
                  </a:rPr>
                  <a:t>JSON</a:t>
                </a:r>
              </a:p>
            </p:txBody>
          </p:sp>
          <p:sp>
            <p:nvSpPr>
              <p:cNvPr id="44" name="Rectangle 43"/>
              <p:cNvSpPr/>
              <p:nvPr/>
            </p:nvSpPr>
            <p:spPr>
              <a:xfrm>
                <a:off x="7562449" y="1837082"/>
                <a:ext cx="930335" cy="66956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2800" dirty="0">
                    <a:gradFill>
                      <a:gsLst>
                        <a:gs pos="0">
                          <a:srgbClr val="FFFFFF"/>
                        </a:gs>
                        <a:gs pos="100000">
                          <a:srgbClr val="FFFFFF"/>
                        </a:gs>
                      </a:gsLst>
                      <a:lin ang="5400000" scaled="0"/>
                    </a:gradFill>
                  </a:rPr>
                  <a:t>XML</a:t>
                </a:r>
              </a:p>
            </p:txBody>
          </p:sp>
        </p:grpSp>
        <p:grpSp>
          <p:nvGrpSpPr>
            <p:cNvPr id="12" name="Group 11"/>
            <p:cNvGrpSpPr/>
            <p:nvPr/>
          </p:nvGrpSpPr>
          <p:grpSpPr>
            <a:xfrm>
              <a:off x="646246" y="2200704"/>
              <a:ext cx="5731496" cy="1473748"/>
              <a:chOff x="646246" y="2200704"/>
              <a:chExt cx="5731496" cy="1473748"/>
            </a:xfrm>
          </p:grpSpPr>
          <p:sp>
            <p:nvSpPr>
              <p:cNvPr id="28" name="Rectangle 27"/>
              <p:cNvSpPr/>
              <p:nvPr/>
            </p:nvSpPr>
            <p:spPr>
              <a:xfrm>
                <a:off x="664898" y="2940743"/>
                <a:ext cx="1853482" cy="733709"/>
              </a:xfrm>
              <a:prstGeom prst="rect">
                <a:avLst/>
              </a:prstGeom>
              <a:solidFill>
                <a:srgbClr val="0099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2800" dirty="0">
                    <a:gradFill>
                      <a:gsLst>
                        <a:gs pos="0">
                          <a:srgbClr val="FFFFFF"/>
                        </a:gs>
                        <a:gs pos="100000">
                          <a:srgbClr val="FFFFFF"/>
                        </a:gs>
                      </a:gsLst>
                      <a:lin ang="5400000" scaled="0"/>
                    </a:gradFill>
                  </a:rPr>
                  <a:t>Web Forms</a:t>
                </a:r>
              </a:p>
            </p:txBody>
          </p:sp>
          <p:sp>
            <p:nvSpPr>
              <p:cNvPr id="40" name="Rectangle 39"/>
              <p:cNvSpPr/>
              <p:nvPr/>
            </p:nvSpPr>
            <p:spPr>
              <a:xfrm>
                <a:off x="646246" y="2200704"/>
                <a:ext cx="5712846" cy="659614"/>
              </a:xfrm>
              <a:prstGeom prst="rect">
                <a:avLst/>
              </a:prstGeom>
              <a:solidFill>
                <a:srgbClr val="0099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2800" dirty="0">
                    <a:gradFill>
                      <a:gsLst>
                        <a:gs pos="0">
                          <a:srgbClr val="FFFFFF"/>
                        </a:gs>
                        <a:gs pos="100000">
                          <a:srgbClr val="FFFFFF"/>
                        </a:gs>
                      </a:gsLst>
                      <a:lin ang="5400000" scaled="0"/>
                    </a:gradFill>
                  </a:rPr>
                  <a:t>HTML</a:t>
                </a:r>
              </a:p>
            </p:txBody>
          </p:sp>
          <p:sp>
            <p:nvSpPr>
              <p:cNvPr id="25" name="Rectangle 24"/>
              <p:cNvSpPr/>
              <p:nvPr/>
            </p:nvSpPr>
            <p:spPr>
              <a:xfrm>
                <a:off x="4524260" y="2940740"/>
                <a:ext cx="1853482" cy="733709"/>
              </a:xfrm>
              <a:prstGeom prst="rect">
                <a:avLst/>
              </a:prstGeom>
              <a:solidFill>
                <a:srgbClr val="0099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2800" dirty="0">
                    <a:gradFill>
                      <a:gsLst>
                        <a:gs pos="0">
                          <a:srgbClr val="FFFFFF"/>
                        </a:gs>
                        <a:gs pos="100000">
                          <a:srgbClr val="FFFFFF"/>
                        </a:gs>
                      </a:gsLst>
                      <a:lin ang="5400000" scaled="0"/>
                    </a:gradFill>
                  </a:rPr>
                  <a:t>MVC</a:t>
                </a:r>
              </a:p>
            </p:txBody>
          </p:sp>
          <p:sp>
            <p:nvSpPr>
              <p:cNvPr id="26" name="Rectangle 25"/>
              <p:cNvSpPr/>
              <p:nvPr/>
            </p:nvSpPr>
            <p:spPr>
              <a:xfrm>
                <a:off x="2594579" y="2940741"/>
                <a:ext cx="1853482" cy="733709"/>
              </a:xfrm>
              <a:prstGeom prst="rect">
                <a:avLst/>
              </a:prstGeom>
              <a:solidFill>
                <a:srgbClr val="0099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2800" dirty="0">
                    <a:gradFill>
                      <a:gsLst>
                        <a:gs pos="0">
                          <a:srgbClr val="FFFFFF"/>
                        </a:gs>
                        <a:gs pos="100000">
                          <a:srgbClr val="FFFFFF"/>
                        </a:gs>
                      </a:gsLst>
                      <a:lin ang="5400000" scaled="0"/>
                    </a:gradFill>
                  </a:rPr>
                  <a:t>Web Pages</a:t>
                </a:r>
              </a:p>
            </p:txBody>
          </p:sp>
        </p:grpSp>
      </p:grpSp>
      <p:sp>
        <p:nvSpPr>
          <p:cNvPr id="30" name="Rectangle 29"/>
          <p:cNvSpPr/>
          <p:nvPr/>
        </p:nvSpPr>
        <p:spPr>
          <a:xfrm>
            <a:off x="1385097" y="1535748"/>
            <a:ext cx="6855416" cy="1351504"/>
          </a:xfrm>
          <a:prstGeom prst="rect">
            <a:avLst/>
          </a:prstGeom>
          <a:solidFill>
            <a:srgbClr val="E34F2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6480" dirty="0">
                <a:solidFill>
                  <a:srgbClr val="FFFFFF"/>
                </a:solidFill>
                <a:latin typeface="Segoe UI Symbol" panose="020B0502040204020203" pitchFamily="34" charset="0"/>
                <a:ea typeface="Segoe UI Symbol" panose="020B0502040204020203" pitchFamily="34" charset="0"/>
              </a:rPr>
              <a:t></a:t>
            </a:r>
          </a:p>
        </p:txBody>
      </p:sp>
      <p:grpSp>
        <p:nvGrpSpPr>
          <p:cNvPr id="5" name="Group 4"/>
          <p:cNvGrpSpPr/>
          <p:nvPr/>
        </p:nvGrpSpPr>
        <p:grpSpPr>
          <a:xfrm>
            <a:off x="8354332" y="1533208"/>
            <a:ext cx="2451147" cy="1351504"/>
            <a:chOff x="8352743" y="1533208"/>
            <a:chExt cx="2451147" cy="1351504"/>
          </a:xfrm>
        </p:grpSpPr>
        <p:sp>
          <p:nvSpPr>
            <p:cNvPr id="32" name="Rectangle 31"/>
            <p:cNvSpPr/>
            <p:nvPr/>
          </p:nvSpPr>
          <p:spPr>
            <a:xfrm>
              <a:off x="8352743" y="1533208"/>
              <a:ext cx="2451147" cy="135150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endParaRPr lang="en-US" sz="6480" dirty="0">
                <a:solidFill>
                  <a:srgbClr val="FFFFFF"/>
                </a:solidFill>
                <a:latin typeface="Segoe UI Symbol" panose="020B0502040204020203" pitchFamily="34" charset="0"/>
                <a:ea typeface="Segoe UI Symbol" panose="020B0502040204020203" pitchFamily="34" charset="0"/>
              </a:endParaRP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8044" y="1808307"/>
              <a:ext cx="1491250" cy="797734"/>
            </a:xfrm>
            <a:prstGeom prst="rect">
              <a:avLst/>
            </a:prstGeom>
          </p:spPr>
        </p:pic>
        <p:sp>
          <p:nvSpPr>
            <p:cNvPr id="11" name="TextBox 10"/>
            <p:cNvSpPr txBox="1"/>
            <p:nvPr/>
          </p:nvSpPr>
          <p:spPr>
            <a:xfrm>
              <a:off x="8372273" y="1710362"/>
              <a:ext cx="282129" cy="249299"/>
            </a:xfrm>
            <a:prstGeom prst="rect">
              <a:avLst/>
            </a:prstGeom>
            <a:noFill/>
          </p:spPr>
          <p:txBody>
            <a:bodyPr wrap="none" lIns="0" tIns="0" rIns="0" bIns="0" rtlCol="0">
              <a:spAutoFit/>
            </a:bodyPr>
            <a:lstStyle/>
            <a:p>
              <a:pPr defTabSz="1096870">
                <a:lnSpc>
                  <a:spcPct val="90000"/>
                </a:lnSpc>
                <a:spcBef>
                  <a:spcPct val="20000"/>
                </a:spcBef>
                <a:buSzPct val="80000"/>
              </a:pPr>
              <a:r>
                <a:rPr lang="en-US" dirty="0">
                  <a:solidFill>
                    <a:srgbClr val="FFFFFF"/>
                  </a:solidFill>
                  <a:latin typeface="Segoe UI Symbol" panose="020B0502040204020203" pitchFamily="34" charset="0"/>
                  <a:ea typeface="Segoe UI Symbol" panose="020B0502040204020203" pitchFamily="34" charset="0"/>
                </a:rPr>
                <a:t></a:t>
              </a:r>
            </a:p>
          </p:txBody>
        </p:sp>
        <p:sp>
          <p:nvSpPr>
            <p:cNvPr id="34" name="TextBox 33"/>
            <p:cNvSpPr txBox="1"/>
            <p:nvPr/>
          </p:nvSpPr>
          <p:spPr>
            <a:xfrm>
              <a:off x="10398038" y="2272306"/>
              <a:ext cx="282129" cy="249299"/>
            </a:xfrm>
            <a:prstGeom prst="rect">
              <a:avLst/>
            </a:prstGeom>
            <a:noFill/>
          </p:spPr>
          <p:txBody>
            <a:bodyPr wrap="none" lIns="0" tIns="0" rIns="0" bIns="0" rtlCol="0">
              <a:spAutoFit/>
            </a:bodyPr>
            <a:lstStyle/>
            <a:p>
              <a:pPr defTabSz="1096870">
                <a:lnSpc>
                  <a:spcPct val="90000"/>
                </a:lnSpc>
                <a:spcBef>
                  <a:spcPct val="20000"/>
                </a:spcBef>
                <a:buSzPct val="80000"/>
              </a:pPr>
              <a:r>
                <a:rPr lang="en-US" dirty="0">
                  <a:solidFill>
                    <a:srgbClr val="FFFFFF"/>
                  </a:solidFill>
                  <a:latin typeface="Segoe UI Symbol" panose="020B0502040204020203" pitchFamily="34" charset="0"/>
                  <a:ea typeface="Segoe UI Symbol" panose="020B0502040204020203" pitchFamily="34" charset="0"/>
                </a:rPr>
                <a:t></a:t>
              </a:r>
            </a:p>
          </p:txBody>
        </p:sp>
      </p:grpSp>
    </p:spTree>
    <p:extLst>
      <p:ext uri="{BB962C8B-B14F-4D97-AF65-F5344CB8AC3E}">
        <p14:creationId xmlns:p14="http://schemas.microsoft.com/office/powerpoint/2010/main" val="1812960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HTTP APIs</a:t>
            </a:r>
            <a:endParaRPr lang="en-US" dirty="0"/>
          </a:p>
        </p:txBody>
      </p:sp>
      <p:sp>
        <p:nvSpPr>
          <p:cNvPr id="4" name="Content Placeholder 3"/>
          <p:cNvSpPr>
            <a:spLocks noGrp="1"/>
          </p:cNvSpPr>
          <p:nvPr>
            <p:ph idx="1"/>
          </p:nvPr>
        </p:nvSpPr>
        <p:spPr/>
        <p:txBody>
          <a:bodyPr/>
          <a:lstStyle/>
          <a:p>
            <a:r>
              <a:rPr lang="en-US" dirty="0"/>
              <a:t>REST / HTTP</a:t>
            </a:r>
          </a:p>
          <a:p>
            <a:r>
              <a:rPr lang="en-US" dirty="0"/>
              <a:t>Hypermedia</a:t>
            </a:r>
          </a:p>
          <a:p>
            <a:r>
              <a:rPr lang="en-US" dirty="0"/>
              <a:t>API </a:t>
            </a:r>
            <a:r>
              <a:rPr lang="en-US" dirty="0" smtClean="0"/>
              <a:t>design</a:t>
            </a:r>
          </a:p>
          <a:p>
            <a:r>
              <a:rPr lang="en-US" dirty="0" smtClean="0"/>
              <a:t>HTTP Status Codes</a:t>
            </a:r>
            <a:endParaRPr lang="en-US" dirty="0"/>
          </a:p>
          <a:p>
            <a:endParaRPr lang="en-US" dirty="0"/>
          </a:p>
        </p:txBody>
      </p:sp>
    </p:spTree>
    <p:extLst>
      <p:ext uri="{BB962C8B-B14F-4D97-AF65-F5344CB8AC3E}">
        <p14:creationId xmlns:p14="http://schemas.microsoft.com/office/powerpoint/2010/main" val="4225324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ASP.NET Web API</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74824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588" y="2430927"/>
            <a:ext cx="12188825" cy="3108543"/>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1589" y="1158339"/>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itle 2"/>
          <p:cNvSpPr>
            <a:spLocks noGrp="1"/>
          </p:cNvSpPr>
          <p:nvPr>
            <p:ph type="title"/>
          </p:nvPr>
        </p:nvSpPr>
        <p:spPr>
          <a:xfrm>
            <a:off x="520701" y="228601"/>
            <a:ext cx="11149013" cy="664797"/>
          </a:xfrm>
        </p:spPr>
        <p:txBody>
          <a:bodyPr>
            <a:normAutofit fontScale="90000"/>
          </a:bodyPr>
          <a:lstStyle/>
          <a:p>
            <a:r>
              <a:rPr lang="en-US" sz="4800" dirty="0"/>
              <a:t>Sample Read-only Model and Controller</a:t>
            </a:r>
          </a:p>
        </p:txBody>
      </p:sp>
      <p:sp>
        <p:nvSpPr>
          <p:cNvPr id="5" name="TextBox 4"/>
          <p:cNvSpPr txBox="1"/>
          <p:nvPr/>
        </p:nvSpPr>
        <p:spPr>
          <a:xfrm>
            <a:off x="5131614" y="1155119"/>
            <a:ext cx="6211891"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class Person</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public </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 { get; set; }</a:t>
            </a:r>
          </a:p>
          <a:p>
            <a:r>
              <a:rPr lang="en-US" sz="1400" dirty="0">
                <a:solidFill>
                  <a:schemeClr val="lt1">
                    <a:alpha val="99000"/>
                  </a:schemeClr>
                </a:solidFill>
                <a:latin typeface="Consolas" pitchFamily="49" charset="0"/>
                <a:cs typeface="Consolas" pitchFamily="49" charset="0"/>
              </a:rPr>
              <a:t>    public string Name { get; set; }</a:t>
            </a:r>
          </a:p>
          <a:p>
            <a:r>
              <a:rPr lang="en-US" sz="1400" dirty="0">
                <a:solidFill>
                  <a:schemeClr val="lt1">
                    <a:alpha val="99000"/>
                  </a:schemeClr>
                </a:solidFill>
                <a:latin typeface="Consolas" pitchFamily="49" charset="0"/>
                <a:cs typeface="Consolas" pitchFamily="49" charset="0"/>
              </a:rPr>
              <a:t>}</a:t>
            </a:r>
          </a:p>
        </p:txBody>
      </p:sp>
      <p:sp>
        <p:nvSpPr>
          <p:cNvPr id="8" name="Rectangle 7"/>
          <p:cNvSpPr/>
          <p:nvPr/>
        </p:nvSpPr>
        <p:spPr>
          <a:xfrm>
            <a:off x="435427" y="1158339"/>
            <a:ext cx="1672446" cy="984885"/>
          </a:xfrm>
          <a:prstGeom prst="rect">
            <a:avLst/>
          </a:prstGeom>
        </p:spPr>
        <p:txBody>
          <a:bodyPr wrap="none">
            <a:spAutoFit/>
          </a:bodyPr>
          <a:lstStyle/>
          <a:p>
            <a:r>
              <a:rPr lang="en-US" sz="4000" dirty="0">
                <a:solidFill>
                  <a:schemeClr val="accent2">
                    <a:alpha val="99000"/>
                  </a:schemeClr>
                </a:solidFill>
                <a:latin typeface="Segoe UI Light" pitchFamily="34" charset="0"/>
              </a:rPr>
              <a:t>Step 1:</a:t>
            </a:r>
          </a:p>
          <a:p>
            <a:r>
              <a:rPr lang="en-US" dirty="0">
                <a:solidFill>
                  <a:schemeClr val="tx2">
                    <a:alpha val="99000"/>
                  </a:schemeClr>
                </a:solidFill>
                <a:latin typeface="Segoe UI Light" pitchFamily="34" charset="0"/>
              </a:rPr>
              <a:t>Create a Model</a:t>
            </a:r>
          </a:p>
        </p:txBody>
      </p:sp>
      <p:sp>
        <p:nvSpPr>
          <p:cNvPr id="9" name="TextBox 8"/>
          <p:cNvSpPr txBox="1"/>
          <p:nvPr/>
        </p:nvSpPr>
        <p:spPr>
          <a:xfrm>
            <a:off x="5131612" y="2430927"/>
            <a:ext cx="6211893" cy="3108543"/>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class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 : </a:t>
            </a:r>
            <a:r>
              <a:rPr lang="en-US" sz="1400" dirty="0" err="1">
                <a:solidFill>
                  <a:schemeClr val="accent4">
                    <a:lumMod val="40000"/>
                    <a:lumOff val="60000"/>
                    <a:alpha val="99000"/>
                  </a:schemeClr>
                </a:solidFill>
                <a:latin typeface="Consolas" pitchFamily="49" charset="0"/>
                <a:cs typeface="Consolas" pitchFamily="49" charset="0"/>
              </a:rPr>
              <a:t>ApiController</a:t>
            </a:r>
            <a:endParaRPr lang="en-US" sz="1400" dirty="0">
              <a:solidFill>
                <a:schemeClr val="accent4">
                  <a:lumMod val="40000"/>
                  <a:lumOff val="60000"/>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List&lt;Person&gt; _people;</a:t>
            </a:r>
          </a:p>
          <a:p>
            <a:r>
              <a:rPr lang="en-US" sz="1400" dirty="0">
                <a:solidFill>
                  <a:schemeClr val="lt1">
                    <a:alpha val="99000"/>
                  </a:schemeClr>
                </a:solidFill>
                <a:latin typeface="Consolas" pitchFamily="49" charset="0"/>
                <a:cs typeface="Consolas" pitchFamily="49" charset="0"/>
              </a:rPr>
              <a:t>    public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_people = new List&lt;Person&gt;();</a:t>
            </a:r>
          </a:p>
          <a:p>
            <a:r>
              <a:rPr lang="en-US" sz="1400" dirty="0">
                <a:solidFill>
                  <a:schemeClr val="lt1">
                    <a:alpha val="99000"/>
                  </a:schemeClr>
                </a:solidFill>
                <a:latin typeface="Consolas" pitchFamily="49" charset="0"/>
                <a:cs typeface="Consolas" pitchFamily="49" charset="0"/>
              </a:rPr>
              <a:t>        _</a:t>
            </a:r>
            <a:r>
              <a:rPr lang="en-US" sz="1400" dirty="0" err="1">
                <a:solidFill>
                  <a:schemeClr val="lt1">
                    <a:alpha val="99000"/>
                  </a:schemeClr>
                </a:solidFill>
                <a:latin typeface="Consolas" pitchFamily="49" charset="0"/>
                <a:cs typeface="Consolas" pitchFamily="49" charset="0"/>
              </a:rPr>
              <a:t>people.AddRange</a:t>
            </a:r>
            <a:r>
              <a:rPr lang="en-US" sz="1400" dirty="0">
                <a:solidFill>
                  <a:schemeClr val="lt1">
                    <a:alpha val="99000"/>
                  </a:schemeClr>
                </a:solidFill>
                <a:latin typeface="Consolas" pitchFamily="49" charset="0"/>
                <a:cs typeface="Consolas" pitchFamily="49" charset="0"/>
              </a:rPr>
              <a:t>(new Person[]</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new Person { Id = 1, Name = "Chuck Norris" },</a:t>
            </a:r>
          </a:p>
          <a:p>
            <a:r>
              <a:rPr lang="en-US" sz="1400" dirty="0">
                <a:solidFill>
                  <a:schemeClr val="lt1">
                    <a:alpha val="99000"/>
                  </a:schemeClr>
                </a:solidFill>
                <a:latin typeface="Consolas" pitchFamily="49" charset="0"/>
                <a:cs typeface="Consolas" pitchFamily="49" charset="0"/>
              </a:rPr>
              <a:t>            new Person { Id = 2, Name = "David </a:t>
            </a:r>
            <a:r>
              <a:rPr lang="en-US" sz="1400" dirty="0" err="1">
                <a:solidFill>
                  <a:schemeClr val="lt1">
                    <a:alpha val="99000"/>
                  </a:schemeClr>
                </a:solidFill>
                <a:latin typeface="Consolas" pitchFamily="49" charset="0"/>
                <a:cs typeface="Consolas" pitchFamily="49" charset="0"/>
              </a:rPr>
              <a:t>Carradine</a:t>
            </a:r>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new Person { Id = 3, Name = "Bruce Lee"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p>
        </p:txBody>
      </p:sp>
      <p:sp>
        <p:nvSpPr>
          <p:cNvPr id="10" name="Rectangle 9"/>
          <p:cNvSpPr/>
          <p:nvPr/>
        </p:nvSpPr>
        <p:spPr>
          <a:xfrm>
            <a:off x="435427" y="2430927"/>
            <a:ext cx="2416239" cy="984885"/>
          </a:xfrm>
          <a:prstGeom prst="rect">
            <a:avLst/>
          </a:prstGeom>
        </p:spPr>
        <p:txBody>
          <a:bodyPr wrap="none">
            <a:spAutoFit/>
          </a:bodyPr>
          <a:lstStyle/>
          <a:p>
            <a:r>
              <a:rPr lang="en-US" sz="4000" dirty="0">
                <a:solidFill>
                  <a:schemeClr val="accent2">
                    <a:alpha val="99000"/>
                  </a:schemeClr>
                </a:solidFill>
                <a:latin typeface="Segoe UI Light" pitchFamily="34" charset="0"/>
              </a:rPr>
              <a:t>Step 2:</a:t>
            </a:r>
          </a:p>
          <a:p>
            <a:r>
              <a:rPr lang="en-US" dirty="0">
                <a:solidFill>
                  <a:schemeClr val="tx2">
                    <a:alpha val="99000"/>
                  </a:schemeClr>
                </a:solidFill>
                <a:latin typeface="Segoe UI Light" pitchFamily="34" charset="0"/>
              </a:rPr>
              <a:t>Make an API Controller</a:t>
            </a:r>
          </a:p>
        </p:txBody>
      </p:sp>
    </p:spTree>
    <p:extLst>
      <p:ext uri="{BB962C8B-B14F-4D97-AF65-F5344CB8AC3E}">
        <p14:creationId xmlns:p14="http://schemas.microsoft.com/office/powerpoint/2010/main" val="318494401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588" y="2547611"/>
            <a:ext cx="12188825" cy="11695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1589" y="1241467"/>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itle 2"/>
          <p:cNvSpPr>
            <a:spLocks noGrp="1"/>
          </p:cNvSpPr>
          <p:nvPr>
            <p:ph type="title"/>
          </p:nvPr>
        </p:nvSpPr>
        <p:spPr>
          <a:xfrm>
            <a:off x="520701" y="228601"/>
            <a:ext cx="11149013" cy="664797"/>
          </a:xfrm>
        </p:spPr>
        <p:txBody>
          <a:bodyPr>
            <a:normAutofit fontScale="90000"/>
          </a:bodyPr>
          <a:lstStyle/>
          <a:p>
            <a:r>
              <a:rPr lang="en-US" sz="4800" dirty="0"/>
              <a:t>Read-only Controller Actions to return data</a:t>
            </a:r>
          </a:p>
        </p:txBody>
      </p:sp>
      <p:sp>
        <p:nvSpPr>
          <p:cNvPr id="5" name="TextBox 4"/>
          <p:cNvSpPr txBox="1"/>
          <p:nvPr/>
        </p:nvSpPr>
        <p:spPr>
          <a:xfrm>
            <a:off x="5131614" y="1238247"/>
            <a:ext cx="5901497"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a:t>
            </a:r>
          </a:p>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IEnumerable</a:t>
            </a:r>
            <a:r>
              <a:rPr lang="en-US" sz="1400" dirty="0">
                <a:solidFill>
                  <a:schemeClr val="lt1">
                    <a:alpha val="99000"/>
                  </a:schemeClr>
                </a:solidFill>
                <a:latin typeface="Consolas" pitchFamily="49" charset="0"/>
                <a:cs typeface="Consolas" pitchFamily="49" charset="0"/>
              </a:rPr>
              <a:t>&lt;</a:t>
            </a:r>
            <a:r>
              <a:rPr lang="en-US" sz="1400" dirty="0">
                <a:solidFill>
                  <a:schemeClr val="accent4">
                    <a:lumMod val="40000"/>
                    <a:lumOff val="60000"/>
                    <a:alpha val="99000"/>
                  </a:schemeClr>
                </a:solidFill>
                <a:latin typeface="Consolas" pitchFamily="49" charset="0"/>
                <a:cs typeface="Consolas" pitchFamily="49" charset="0"/>
              </a:rPr>
              <a:t>Person</a:t>
            </a:r>
            <a:r>
              <a:rPr lang="en-US" sz="1400" dirty="0">
                <a:solidFill>
                  <a:schemeClr val="lt1">
                    <a:alpha val="99000"/>
                  </a:schemeClr>
                </a:solidFill>
                <a:latin typeface="Consolas" pitchFamily="49" charset="0"/>
                <a:cs typeface="Consolas" pitchFamily="49" charset="0"/>
              </a:rPr>
              <a:t>&gt; Get()</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_people;</a:t>
            </a:r>
          </a:p>
          <a:p>
            <a:r>
              <a:rPr lang="en-US" sz="1400" dirty="0">
                <a:solidFill>
                  <a:schemeClr val="lt1">
                    <a:alpha val="99000"/>
                  </a:schemeClr>
                </a:solidFill>
                <a:latin typeface="Consolas" pitchFamily="49" charset="0"/>
                <a:cs typeface="Consolas" pitchFamily="49" charset="0"/>
              </a:rPr>
              <a:t>}</a:t>
            </a:r>
          </a:p>
        </p:txBody>
      </p:sp>
      <p:sp>
        <p:nvSpPr>
          <p:cNvPr id="8" name="Rectangle 7"/>
          <p:cNvSpPr/>
          <p:nvPr/>
        </p:nvSpPr>
        <p:spPr>
          <a:xfrm>
            <a:off x="435428" y="1241467"/>
            <a:ext cx="1911677" cy="984885"/>
          </a:xfrm>
          <a:prstGeom prst="rect">
            <a:avLst/>
          </a:prstGeom>
        </p:spPr>
        <p:txBody>
          <a:bodyPr wrap="none">
            <a:spAutoFit/>
          </a:bodyPr>
          <a:lstStyle/>
          <a:p>
            <a:r>
              <a:rPr lang="en-US" sz="4000" dirty="0">
                <a:solidFill>
                  <a:schemeClr val="accent2">
                    <a:alpha val="99000"/>
                  </a:schemeClr>
                </a:solidFill>
                <a:latin typeface="Segoe UI Light" pitchFamily="34" charset="0"/>
              </a:rPr>
              <a:t>Step 3:</a:t>
            </a:r>
          </a:p>
          <a:p>
            <a:r>
              <a:rPr lang="en-US" dirty="0">
                <a:solidFill>
                  <a:schemeClr val="tx2">
                    <a:alpha val="99000"/>
                  </a:schemeClr>
                </a:solidFill>
                <a:latin typeface="Segoe UI Light" pitchFamily="34" charset="0"/>
              </a:rPr>
              <a:t>Return everything</a:t>
            </a:r>
          </a:p>
        </p:txBody>
      </p:sp>
      <p:sp>
        <p:nvSpPr>
          <p:cNvPr id="9" name="TextBox 8"/>
          <p:cNvSpPr txBox="1"/>
          <p:nvPr/>
        </p:nvSpPr>
        <p:spPr>
          <a:xfrm>
            <a:off x="5131612" y="2547611"/>
            <a:ext cx="5901499"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/person/5</a:t>
            </a:r>
          </a:p>
          <a:p>
            <a:r>
              <a:rPr lang="en-US" sz="1400" dirty="0">
                <a:solidFill>
                  <a:schemeClr val="lt1">
                    <a:alpha val="99000"/>
                  </a:schemeClr>
                </a:solidFill>
                <a:latin typeface="Consolas" pitchFamily="49" charset="0"/>
                <a:cs typeface="Consolas" pitchFamily="49" charset="0"/>
              </a:rPr>
              <a:t>public </a:t>
            </a:r>
            <a:r>
              <a:rPr lang="en-US" sz="1400" dirty="0">
                <a:solidFill>
                  <a:schemeClr val="accent4">
                    <a:lumMod val="40000"/>
                    <a:lumOff val="60000"/>
                    <a:alpha val="99000"/>
                  </a:schemeClr>
                </a:solidFill>
                <a:latin typeface="Consolas" pitchFamily="49" charset="0"/>
                <a:cs typeface="Consolas" pitchFamily="49" charset="0"/>
              </a:rPr>
              <a:t>Person</a:t>
            </a:r>
            <a:r>
              <a:rPr lang="en-US" sz="1400" dirty="0">
                <a:solidFill>
                  <a:schemeClr val="lt1">
                    <a:alpha val="99000"/>
                  </a:schemeClr>
                </a:solidFill>
                <a:latin typeface="Consolas" pitchFamily="49" charset="0"/>
                <a:cs typeface="Consolas" pitchFamily="49" charset="0"/>
              </a:rPr>
              <a:t> Get(</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_</a:t>
            </a:r>
            <a:r>
              <a:rPr lang="en-US" sz="1400" dirty="0" err="1">
                <a:solidFill>
                  <a:schemeClr val="lt1">
                    <a:alpha val="99000"/>
                  </a:schemeClr>
                </a:solidFill>
                <a:latin typeface="Consolas" pitchFamily="49" charset="0"/>
                <a:cs typeface="Consolas" pitchFamily="49" charset="0"/>
              </a:rPr>
              <a:t>people.First</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id);</a:t>
            </a:r>
          </a:p>
          <a:p>
            <a:r>
              <a:rPr lang="en-US" sz="1400" dirty="0">
                <a:solidFill>
                  <a:schemeClr val="lt1">
                    <a:alpha val="99000"/>
                  </a:schemeClr>
                </a:solidFill>
                <a:latin typeface="Consolas" pitchFamily="49" charset="0"/>
                <a:cs typeface="Consolas" pitchFamily="49" charset="0"/>
              </a:rPr>
              <a:t>}</a:t>
            </a:r>
          </a:p>
        </p:txBody>
      </p:sp>
      <p:sp>
        <p:nvSpPr>
          <p:cNvPr id="10" name="Rectangle 9"/>
          <p:cNvSpPr/>
          <p:nvPr/>
        </p:nvSpPr>
        <p:spPr>
          <a:xfrm>
            <a:off x="435426" y="2547611"/>
            <a:ext cx="1740476" cy="984885"/>
          </a:xfrm>
          <a:prstGeom prst="rect">
            <a:avLst/>
          </a:prstGeom>
        </p:spPr>
        <p:txBody>
          <a:bodyPr wrap="none">
            <a:spAutoFit/>
          </a:bodyPr>
          <a:lstStyle/>
          <a:p>
            <a:r>
              <a:rPr lang="en-US" sz="4000" dirty="0">
                <a:solidFill>
                  <a:schemeClr val="accent2">
                    <a:alpha val="99000"/>
                  </a:schemeClr>
                </a:solidFill>
                <a:latin typeface="Segoe UI Light" pitchFamily="34" charset="0"/>
              </a:rPr>
              <a:t>Step 4:</a:t>
            </a:r>
          </a:p>
          <a:p>
            <a:r>
              <a:rPr lang="en-US" dirty="0">
                <a:solidFill>
                  <a:schemeClr val="tx2">
                    <a:alpha val="99000"/>
                  </a:schemeClr>
                </a:solidFill>
                <a:latin typeface="Segoe UI Light" pitchFamily="34" charset="0"/>
              </a:rPr>
              <a:t>Return one item</a:t>
            </a:r>
          </a:p>
        </p:txBody>
      </p:sp>
    </p:spTree>
    <p:extLst>
      <p:ext uri="{BB962C8B-B14F-4D97-AF65-F5344CB8AC3E}">
        <p14:creationId xmlns:p14="http://schemas.microsoft.com/office/powerpoint/2010/main" val="371993223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1589" y="1397332"/>
            <a:ext cx="12188825" cy="181266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itle 2"/>
          <p:cNvSpPr>
            <a:spLocks noGrp="1"/>
          </p:cNvSpPr>
          <p:nvPr>
            <p:ph type="title"/>
          </p:nvPr>
        </p:nvSpPr>
        <p:spPr>
          <a:xfrm>
            <a:off x="520701" y="228601"/>
            <a:ext cx="11149013" cy="664797"/>
          </a:xfrm>
        </p:spPr>
        <p:txBody>
          <a:bodyPr>
            <a:normAutofit fontScale="90000"/>
          </a:bodyPr>
          <a:lstStyle/>
          <a:p>
            <a:r>
              <a:rPr lang="en-US" sz="4800" dirty="0"/>
              <a:t>Routing a Web API</a:t>
            </a:r>
          </a:p>
        </p:txBody>
      </p:sp>
      <p:sp>
        <p:nvSpPr>
          <p:cNvPr id="5" name="TextBox 4"/>
          <p:cNvSpPr txBox="1"/>
          <p:nvPr/>
        </p:nvSpPr>
        <p:spPr>
          <a:xfrm>
            <a:off x="5131614" y="1394111"/>
            <a:ext cx="6211891" cy="1815882"/>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static void </a:t>
            </a:r>
            <a:r>
              <a:rPr lang="en-US" sz="1400" dirty="0" err="1">
                <a:solidFill>
                  <a:schemeClr val="lt1">
                    <a:alpha val="99000"/>
                  </a:schemeClr>
                </a:solidFill>
                <a:latin typeface="Consolas" pitchFamily="49" charset="0"/>
                <a:cs typeface="Consolas" pitchFamily="49" charset="0"/>
              </a:rPr>
              <a:t>RegisterRoutes</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RouteCollection</a:t>
            </a:r>
            <a:r>
              <a:rPr lang="en-US" sz="1400" dirty="0">
                <a:solidFill>
                  <a:schemeClr val="lt1">
                    <a:alpha val="99000"/>
                  </a:schemeClr>
                </a:solidFill>
                <a:latin typeface="Consolas" pitchFamily="49" charset="0"/>
                <a:cs typeface="Consolas" pitchFamily="49" charset="0"/>
              </a:rPr>
              <a:t> routes)</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routes.MapHttpRoute</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name: "</a:t>
            </a:r>
            <a:r>
              <a:rPr lang="en-US" sz="1400" dirty="0" err="1">
                <a:solidFill>
                  <a:schemeClr val="lt1">
                    <a:alpha val="99000"/>
                  </a:schemeClr>
                </a:solidFill>
                <a:latin typeface="Consolas" pitchFamily="49" charset="0"/>
                <a:cs typeface="Consolas" pitchFamily="49" charset="0"/>
              </a:rPr>
              <a:t>DefaultApi</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routeTemplate</a:t>
            </a:r>
            <a:r>
              <a:rPr lang="en-US" sz="1400" dirty="0">
                <a:solidFill>
                  <a:schemeClr val="lt1">
                    <a:alpha val="99000"/>
                  </a:schemeClr>
                </a:solidFill>
                <a:latin typeface="Consolas" pitchFamily="49" charset="0"/>
                <a:cs typeface="Consolas" pitchFamily="49" charset="0"/>
              </a:rPr>
              <a:t>: "</a:t>
            </a:r>
            <a:r>
              <a:rPr lang="en-US" sz="1400" dirty="0" err="1">
                <a:solidFill>
                  <a:schemeClr val="accent4">
                    <a:lumMod val="60000"/>
                    <a:lumOff val="40000"/>
                    <a:alpha val="99000"/>
                  </a:schemeClr>
                </a:solidFill>
                <a:latin typeface="Consolas" pitchFamily="49" charset="0"/>
                <a:cs typeface="Consolas" pitchFamily="49" charset="0"/>
              </a:rPr>
              <a:t>api</a:t>
            </a:r>
            <a:r>
              <a:rPr lang="en-US" sz="1400" dirty="0">
                <a:solidFill>
                  <a:schemeClr val="accent4">
                    <a:lumMod val="60000"/>
                    <a:lumOff val="40000"/>
                    <a:alpha val="99000"/>
                  </a:schemeClr>
                </a:solidFill>
                <a:latin typeface="Consolas" pitchFamily="49" charset="0"/>
                <a:cs typeface="Consolas" pitchFamily="49" charset="0"/>
              </a:rPr>
              <a:t>/{controller}/{id}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defaults: new { id = </a:t>
            </a:r>
            <a:r>
              <a:rPr lang="en-US" sz="1400" dirty="0" err="1">
                <a:solidFill>
                  <a:schemeClr val="lt1">
                    <a:alpha val="99000"/>
                  </a:schemeClr>
                </a:solidFill>
                <a:latin typeface="Consolas" pitchFamily="49" charset="0"/>
                <a:cs typeface="Consolas" pitchFamily="49" charset="0"/>
              </a:rPr>
              <a:t>RouteParameter.Optional</a:t>
            </a:r>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p>
        </p:txBody>
      </p:sp>
      <p:sp>
        <p:nvSpPr>
          <p:cNvPr id="8" name="Rectangle 7"/>
          <p:cNvSpPr/>
          <p:nvPr/>
        </p:nvSpPr>
        <p:spPr>
          <a:xfrm>
            <a:off x="435428" y="1397331"/>
            <a:ext cx="2395399" cy="1261884"/>
          </a:xfrm>
          <a:prstGeom prst="rect">
            <a:avLst/>
          </a:prstGeom>
        </p:spPr>
        <p:txBody>
          <a:bodyPr wrap="none">
            <a:spAutoFit/>
          </a:bodyPr>
          <a:lstStyle/>
          <a:p>
            <a:r>
              <a:rPr lang="en-US" sz="4000" dirty="0">
                <a:solidFill>
                  <a:schemeClr val="accent2">
                    <a:alpha val="99000"/>
                  </a:schemeClr>
                </a:solidFill>
                <a:latin typeface="Segoe UI Light" pitchFamily="34" charset="0"/>
              </a:rPr>
              <a:t>Routing:</a:t>
            </a:r>
          </a:p>
          <a:p>
            <a:r>
              <a:rPr lang="en-US" dirty="0">
                <a:solidFill>
                  <a:schemeClr val="tx2">
                    <a:alpha val="99000"/>
                  </a:schemeClr>
                </a:solidFill>
                <a:latin typeface="Segoe UI Light" pitchFamily="34" charset="0"/>
              </a:rPr>
              <a:t>Familiar syntax, </a:t>
            </a:r>
            <a:br>
              <a:rPr lang="en-US" dirty="0">
                <a:solidFill>
                  <a:schemeClr val="tx2">
                    <a:alpha val="99000"/>
                  </a:schemeClr>
                </a:solidFill>
                <a:latin typeface="Segoe UI Light" pitchFamily="34" charset="0"/>
              </a:rPr>
            </a:br>
            <a:r>
              <a:rPr lang="en-US" dirty="0">
                <a:solidFill>
                  <a:schemeClr val="tx2">
                    <a:alpha val="99000"/>
                  </a:schemeClr>
                </a:solidFill>
                <a:latin typeface="Segoe UI Light" pitchFamily="34" charset="0"/>
              </a:rPr>
              <a:t>conventional approach</a:t>
            </a:r>
          </a:p>
        </p:txBody>
      </p:sp>
      <p:pic>
        <p:nvPicPr>
          <p:cNvPr id="64520" name="Picture 8" descr="C:\Users\bradyg\AppData\Local\Temp\SNAGHTML48d14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9770" y="3938155"/>
            <a:ext cx="8402335" cy="148344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flipH="1">
            <a:off x="5924406" y="2545773"/>
            <a:ext cx="1776846" cy="176645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2" name="Straight Arrow Connector 21"/>
          <p:cNvCxnSpPr/>
          <p:nvPr/>
        </p:nvCxnSpPr>
        <p:spPr>
          <a:xfrm flipH="1">
            <a:off x="6340044" y="2545773"/>
            <a:ext cx="2036619" cy="176645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5" name="Straight Arrow Connector 24"/>
          <p:cNvCxnSpPr/>
          <p:nvPr/>
        </p:nvCxnSpPr>
        <p:spPr>
          <a:xfrm flipH="1">
            <a:off x="6579033" y="2545773"/>
            <a:ext cx="2878284" cy="185997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885253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7.K6bBAJvkS3.ukwBGLqd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696</TotalTime>
  <Words>751</Words>
  <Application>Microsoft Office PowerPoint</Application>
  <PresentationFormat>Widescreen</PresentationFormat>
  <Paragraphs>186</Paragraphs>
  <Slides>19</Slides>
  <Notes>2</Notes>
  <HiddenSlides>1</HiddenSlides>
  <MMClips>0</MMClips>
  <ScaleCrop>false</ScaleCrop>
  <HeadingPairs>
    <vt:vector size="8" baseType="variant">
      <vt:variant>
        <vt:lpstr>Fonts Used</vt:lpstr>
      </vt:variant>
      <vt:variant>
        <vt:i4>8</vt:i4>
      </vt:variant>
      <vt:variant>
        <vt:lpstr>Theme</vt:lpstr>
      </vt:variant>
      <vt:variant>
        <vt:i4>8</vt:i4>
      </vt:variant>
      <vt:variant>
        <vt:lpstr>Embedded OLE Servers</vt:lpstr>
      </vt:variant>
      <vt:variant>
        <vt:i4>1</vt:i4>
      </vt:variant>
      <vt:variant>
        <vt:lpstr>Slide Titles</vt:lpstr>
      </vt:variant>
      <vt:variant>
        <vt:i4>19</vt:i4>
      </vt:variant>
    </vt:vector>
  </HeadingPairs>
  <TitlesOfParts>
    <vt:vector size="36" baseType="lpstr">
      <vt:lpstr>Arial</vt:lpstr>
      <vt:lpstr>Calibri</vt:lpstr>
      <vt:lpstr>Consolas</vt:lpstr>
      <vt:lpstr>Segoe UI</vt:lpstr>
      <vt:lpstr>Segoe UI Light</vt:lpstr>
      <vt:lpstr>Segoe UI Semibold</vt:lpstr>
      <vt:lpstr>Segoe UI Symbol</vt:lpstr>
      <vt:lpstr>Wingdings</vt:lpstr>
      <vt:lpstr>Deck Title Slide</vt:lpstr>
      <vt:lpstr>Azure Medium</vt:lpstr>
      <vt:lpstr>Azure Green</vt:lpstr>
      <vt:lpstr>Azure Graphite</vt:lpstr>
      <vt:lpstr>Azure Dark</vt:lpstr>
      <vt:lpstr>Azure Basic</vt:lpstr>
      <vt:lpstr>Azure Noir</vt:lpstr>
      <vt:lpstr>1_Azure Medium</vt:lpstr>
      <vt:lpstr>think-cell Slide</vt:lpstr>
      <vt:lpstr>API Services for both web and devices</vt:lpstr>
      <vt:lpstr>Today’s Agenda</vt:lpstr>
      <vt:lpstr>Agenda</vt:lpstr>
      <vt:lpstr>How ASP.NET Web API Fits In</vt:lpstr>
      <vt:lpstr>Understanding HTTP APIs</vt:lpstr>
      <vt:lpstr>Introduction to ASP.NET Web API</vt:lpstr>
      <vt:lpstr>Sample Read-only Model and Controller</vt:lpstr>
      <vt:lpstr>Read-only Controller Actions to return data</vt:lpstr>
      <vt:lpstr>Routing a Web API</vt:lpstr>
      <vt:lpstr>Manipulating HTTP Responses</vt:lpstr>
      <vt:lpstr>Manipulating HTTP Responses</vt:lpstr>
      <vt:lpstr>Manipulating HTTP Responses</vt:lpstr>
      <vt:lpstr>Posting Data to a Web API</vt:lpstr>
      <vt:lpstr>Posting Data to a Web API</vt:lpstr>
      <vt:lpstr>Demo</vt:lpstr>
      <vt:lpstr>Demo</vt:lpstr>
      <vt:lpstr>Demo</vt:lpstr>
      <vt:lpstr>Recap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26</cp:revision>
  <dcterms:created xsi:type="dcterms:W3CDTF">2013-08-05T17:04:56Z</dcterms:created>
  <dcterms:modified xsi:type="dcterms:W3CDTF">2015-10-13T05:03:20Z</dcterms:modified>
</cp:coreProperties>
</file>