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5.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6.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55" r:id="rId1"/>
    <p:sldMasterId id="2147483714" r:id="rId2"/>
    <p:sldMasterId id="2147483727" r:id="rId3"/>
    <p:sldMasterId id="2147483734" r:id="rId4"/>
    <p:sldMasterId id="2147483741" r:id="rId5"/>
    <p:sldMasterId id="2147483748" r:id="rId6"/>
    <p:sldMasterId id="2147483758" r:id="rId7"/>
  </p:sldMasterIdLst>
  <p:notesMasterIdLst>
    <p:notesMasterId r:id="rId32"/>
  </p:notesMasterIdLst>
  <p:sldIdLst>
    <p:sldId id="257" r:id="rId8"/>
    <p:sldId id="269" r:id="rId9"/>
    <p:sldId id="270" r:id="rId10"/>
    <p:sldId id="271" r:id="rId11"/>
    <p:sldId id="272" r:id="rId12"/>
    <p:sldId id="273" r:id="rId13"/>
    <p:sldId id="276" r:id="rId14"/>
    <p:sldId id="278" r:id="rId15"/>
    <p:sldId id="279" r:id="rId16"/>
    <p:sldId id="280" r:id="rId17"/>
    <p:sldId id="281" r:id="rId18"/>
    <p:sldId id="282" r:id="rId19"/>
    <p:sldId id="283" r:id="rId20"/>
    <p:sldId id="284" r:id="rId21"/>
    <p:sldId id="285" r:id="rId22"/>
    <p:sldId id="286" r:id="rId23"/>
    <p:sldId id="296" r:id="rId24"/>
    <p:sldId id="295" r:id="rId25"/>
    <p:sldId id="291" r:id="rId26"/>
    <p:sldId id="292" r:id="rId27"/>
    <p:sldId id="293" r:id="rId28"/>
    <p:sldId id="294" r:id="rId29"/>
    <p:sldId id="289" r:id="rId30"/>
    <p:sldId id="26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454F"/>
    <a:srgbClr val="000000"/>
    <a:srgbClr val="00518E"/>
    <a:srgbClr val="1D4380"/>
    <a:srgbClr val="7F498F"/>
    <a:srgbClr val="289FD7"/>
    <a:srgbClr val="48BAE7"/>
    <a:srgbClr val="E34F24"/>
    <a:srgbClr val="BDCD2C"/>
    <a:srgbClr val="6170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474" autoAdjust="0"/>
    <p:restoredTop sz="80453" autoAdjust="0"/>
  </p:normalViewPr>
  <p:slideViewPr>
    <p:cSldViewPr snapToGrid="0">
      <p:cViewPr varScale="1">
        <p:scale>
          <a:sx n="93" d="100"/>
          <a:sy n="93" d="100"/>
        </p:scale>
        <p:origin x="498" y="84"/>
      </p:cViewPr>
      <p:guideLst/>
    </p:cSldViewPr>
  </p:slideViewPr>
  <p:notesTextViewPr>
    <p:cViewPr>
      <p:scale>
        <a:sx n="1" d="1"/>
        <a:sy n="1" d="1"/>
      </p:scale>
      <p:origin x="0" y="0"/>
    </p:cViewPr>
  </p:notesTextViewPr>
  <p:notesViewPr>
    <p:cSldViewPr snapToGrid="0">
      <p:cViewPr varScale="1">
        <p:scale>
          <a:sx n="101" d="100"/>
          <a:sy n="101" d="100"/>
        </p:scale>
        <p:origin x="355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10/10/2015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3501333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2124379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609851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575732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http://aka.ms/webcamps-azure</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2164494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https://azure.microsoft.com/en-us/pricing/member-offers/msdn-benefits-details/ </a:t>
            </a:r>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Microsoft, and other product names are or may be registered trademarks and/or trademarks in the U.S. and/or other countries.</a:t>
            </a:r>
          </a:p>
          <a:p>
            <a:pPr defTabSz="93292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50A28030-5D59-4E14-AFE9-B93D391AF3AF}" type="datetime1">
              <a:rPr lang="en-US" smtClean="0"/>
              <a:t>10/10/2015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885564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22</a:t>
            </a:fld>
            <a:endParaRPr lang="en-US" dirty="0"/>
          </a:p>
        </p:txBody>
      </p:sp>
    </p:spTree>
    <p:extLst>
      <p:ext uri="{BB962C8B-B14F-4D97-AF65-F5344CB8AC3E}">
        <p14:creationId xmlns:p14="http://schemas.microsoft.com/office/powerpoint/2010/main" val="3570319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23</a:t>
            </a:fld>
            <a:endParaRPr lang="en-US" dirty="0"/>
          </a:p>
        </p:txBody>
      </p:sp>
    </p:spTree>
    <p:extLst>
      <p:ext uri="{BB962C8B-B14F-4D97-AF65-F5344CB8AC3E}">
        <p14:creationId xmlns:p14="http://schemas.microsoft.com/office/powerpoint/2010/main" val="3046759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887622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a:t>
            </a:r>
            <a:r>
              <a:rPr lang="en-US" sz="686" dirty="0" smtClean="0">
                <a:gradFill>
                  <a:gsLst>
                    <a:gs pos="0">
                      <a:srgbClr val="FFFFFF"/>
                    </a:gs>
                    <a:gs pos="100000">
                      <a:srgbClr val="FFFFFF"/>
                    </a:gs>
                  </a:gsLst>
                  <a:lin ang="5400000" scaled="0"/>
                </a:gradFill>
                <a:cs typeface="Segoe UI" pitchFamily="34" charset="0"/>
              </a:rPr>
              <a:t>Microsoft, Microsoft </a:t>
            </a:r>
            <a:r>
              <a:rPr lang="en-US" sz="686" dirty="0">
                <a:gradFill>
                  <a:gsLst>
                    <a:gs pos="0">
                      <a:srgbClr val="FFFFFF"/>
                    </a:gs>
                    <a:gs pos="100000">
                      <a:srgbClr val="FFFFFF"/>
                    </a:gs>
                  </a:gsLst>
                  <a:lin ang="5400000" scaled="0"/>
                </a:gradFill>
                <a:cs typeface="Segoe UI" pitchFamily="34" charset="0"/>
              </a:rPr>
              <a:t>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52451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897073100"/>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755742852"/>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701376980"/>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97908179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122056888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64830993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44360300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6615103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338934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extLst>
                  <a:ext uri="{0D108BD9-81ED-4DB2-BD59-A6C34878D82A}">
                    <a16:rowId xmlns:a16="http://schemas.microsoft.com/office/drawing/2014/main" val="10000"/>
                  </a:ext>
                </a:extLst>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189346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94259769"/>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559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26191108"/>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69531671"/>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229571234"/>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78425647"/>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image" Target="../media/image1.emf"/><Relationship Id="rId2" Type="http://schemas.openxmlformats.org/officeDocument/2006/relationships/slideLayout" Target="../slideLayouts/slideLayout7.xml"/><Relationship Id="rId16" Type="http://schemas.openxmlformats.org/officeDocument/2006/relationships/theme" Target="../theme/theme2.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10" Type="http://schemas.openxmlformats.org/officeDocument/2006/relationships/image" Target="../media/image1.emf"/><Relationship Id="rId4" Type="http://schemas.openxmlformats.org/officeDocument/2006/relationships/slideLayout" Target="../slideLayouts/slideLayout24.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5" Type="http://schemas.openxmlformats.org/officeDocument/2006/relationships/slideLayout" Target="../slideLayouts/slideLayout33.xml"/><Relationship Id="rId10" Type="http://schemas.openxmlformats.org/officeDocument/2006/relationships/image" Target="../media/image1.emf"/><Relationship Id="rId4" Type="http://schemas.openxmlformats.org/officeDocument/2006/relationships/slideLayout" Target="../slideLayouts/slideLayout32.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image" Target="../media/image1.emf"/><Relationship Id="rId5" Type="http://schemas.openxmlformats.org/officeDocument/2006/relationships/slideLayout" Target="../slideLayouts/slideLayout41.xml"/><Relationship Id="rId10" Type="http://schemas.openxmlformats.org/officeDocument/2006/relationships/theme" Target="../theme/theme5.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5" Type="http://schemas.openxmlformats.org/officeDocument/2006/relationships/slideLayout" Target="../slideLayouts/slideLayout50.xml"/><Relationship Id="rId10" Type="http://schemas.openxmlformats.org/officeDocument/2006/relationships/image" Target="../media/image1.emf"/><Relationship Id="rId4" Type="http://schemas.openxmlformats.org/officeDocument/2006/relationships/slideLayout" Target="../slideLayouts/slideLayout49.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56.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5" Type="http://schemas.openxmlformats.org/officeDocument/2006/relationships/slideLayout" Target="../slideLayouts/slideLayout58.xml"/><Relationship Id="rId4" Type="http://schemas.openxmlformats.org/officeDocument/2006/relationships/slideLayout" Target="../slideLayouts/slideLayout57.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 id="2147483772" r:id="rId9"/>
    <p:sldLayoutId id="2147483784" r:id="rId10"/>
    <p:sldLayoutId id="2147483785" r:id="rId11"/>
    <p:sldLayoutId id="2147483786" r:id="rId12"/>
    <p:sldLayoutId id="2147483789" r:id="rId13"/>
    <p:sldLayoutId id="2147483791" r:id="rId14"/>
    <p:sldLayoutId id="2147483794" r:id="rId15"/>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BDCD2C"/>
                </a:solidFill>
              </a:rPr>
              <a:t>Microsoft Azure</a:t>
            </a:r>
            <a:endParaRPr lang="en-US" dirty="0">
              <a:solidFill>
                <a:srgbClr val="BDCD2C"/>
              </a:solidFill>
            </a:endParaRPr>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Microsoft 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0171B0"/>
                </a:solidFill>
              </a:rPr>
              <a:t>Microsoft Azure</a:t>
            </a:r>
            <a:endParaRPr lang="en-US" dirty="0">
              <a:solidFill>
                <a:srgbClr val="0171B0"/>
              </a:solidFill>
            </a:endParaRPr>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 id="2147483795" r:id="rId9"/>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289FD7"/>
                </a:solidFill>
              </a:rPr>
              <a:t>Microsoft Azure</a:t>
            </a:r>
            <a:endParaRPr lang="en-US" dirty="0">
              <a:solidFill>
                <a:srgbClr val="289FD7"/>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Microsoft 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5.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8.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0.xml"/><Relationship Id="rId1" Type="http://schemas.openxmlformats.org/officeDocument/2006/relationships/tags" Target="../tags/tag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055604"/>
            <a:ext cx="10515600" cy="1325563"/>
          </a:xfrm>
        </p:spPr>
        <p:txBody>
          <a:bodyPr/>
          <a:lstStyle/>
          <a:p>
            <a:r>
              <a:rPr lang="en-US" smtClean="0"/>
              <a:t>Web Camps</a:t>
            </a:r>
            <a:endParaRPr lang="en-US" dirty="0"/>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13687751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394" y="0"/>
            <a:ext cx="11155212" cy="6858000"/>
          </a:xfrm>
          <a:prstGeom prst="rect">
            <a:avLst/>
          </a:prstGeom>
        </p:spPr>
      </p:pic>
    </p:spTree>
    <p:extLst>
      <p:ext uri="{BB962C8B-B14F-4D97-AF65-F5344CB8AC3E}">
        <p14:creationId xmlns:p14="http://schemas.microsoft.com/office/powerpoint/2010/main" val="183198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394" y="0"/>
            <a:ext cx="11155212" cy="6858000"/>
          </a:xfrm>
          <a:prstGeom prst="rect">
            <a:avLst/>
          </a:prstGeom>
        </p:spPr>
      </p:pic>
    </p:spTree>
    <p:extLst>
      <p:ext uri="{BB962C8B-B14F-4D97-AF65-F5344CB8AC3E}">
        <p14:creationId xmlns:p14="http://schemas.microsoft.com/office/powerpoint/2010/main" val="2774580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ndows Azure - Windows Internet Explorer - [InPriv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 y="125346"/>
            <a:ext cx="12188825" cy="6607309"/>
          </a:xfrm>
          <a:prstGeom prst="rect">
            <a:avLst/>
          </a:prstGeom>
        </p:spPr>
      </p:pic>
    </p:spTree>
    <p:extLst>
      <p:ext uri="{BB962C8B-B14F-4D97-AF65-F5344CB8AC3E}">
        <p14:creationId xmlns:p14="http://schemas.microsoft.com/office/powerpoint/2010/main" val="2455823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471" y="0"/>
            <a:ext cx="11187058" cy="6858000"/>
          </a:xfrm>
          <a:prstGeom prst="rect">
            <a:avLst/>
          </a:prstGeom>
        </p:spPr>
      </p:pic>
    </p:spTree>
    <p:extLst>
      <p:ext uri="{BB962C8B-B14F-4D97-AF65-F5344CB8AC3E}">
        <p14:creationId xmlns:p14="http://schemas.microsoft.com/office/powerpoint/2010/main" val="15139841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248" y="0"/>
            <a:ext cx="11135503" cy="6858000"/>
          </a:xfrm>
          <a:prstGeom prst="rect">
            <a:avLst/>
          </a:prstGeom>
        </p:spPr>
      </p:pic>
    </p:spTree>
    <p:extLst>
      <p:ext uri="{BB962C8B-B14F-4D97-AF65-F5344CB8AC3E}">
        <p14:creationId xmlns:p14="http://schemas.microsoft.com/office/powerpoint/2010/main" val="256178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622" y="0"/>
            <a:ext cx="11126755" cy="6858000"/>
          </a:xfrm>
          <a:prstGeom prst="rect">
            <a:avLst/>
          </a:prstGeom>
        </p:spPr>
      </p:pic>
    </p:spTree>
    <p:extLst>
      <p:ext uri="{BB962C8B-B14F-4D97-AF65-F5344CB8AC3E}">
        <p14:creationId xmlns:p14="http://schemas.microsoft.com/office/powerpoint/2010/main" val="306929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758" y="0"/>
            <a:ext cx="11158483" cy="6858000"/>
          </a:xfrm>
          <a:prstGeom prst="rect">
            <a:avLst/>
          </a:prstGeom>
        </p:spPr>
      </p:pic>
      <p:sp>
        <p:nvSpPr>
          <p:cNvPr id="4" name="TextBox 3"/>
          <p:cNvSpPr txBox="1"/>
          <p:nvPr/>
        </p:nvSpPr>
        <p:spPr>
          <a:xfrm>
            <a:off x="8959066" y="400692"/>
            <a:ext cx="1837362" cy="246221"/>
          </a:xfrm>
          <a:prstGeom prst="rect">
            <a:avLst/>
          </a:prstGeom>
          <a:solidFill>
            <a:srgbClr val="3C454F"/>
          </a:solidFill>
        </p:spPr>
        <p:txBody>
          <a:bodyPr wrap="none" rtlCol="0">
            <a:spAutoFit/>
          </a:bodyPr>
          <a:lstStyle/>
          <a:p>
            <a:r>
              <a:rPr lang="en-US" sz="1000" dirty="0" smtClean="0">
                <a:solidFill>
                  <a:schemeClr val="bg1"/>
                </a:solidFill>
              </a:rPr>
              <a:t>yournamehere@outlook.com</a:t>
            </a:r>
            <a:endParaRPr lang="en-US" sz="1000" dirty="0">
              <a:solidFill>
                <a:schemeClr val="bg1"/>
              </a:solidFill>
            </a:endParaRPr>
          </a:p>
        </p:txBody>
      </p:sp>
    </p:spTree>
    <p:extLst>
      <p:ext uri="{BB962C8B-B14F-4D97-AF65-F5344CB8AC3E}">
        <p14:creationId xmlns:p14="http://schemas.microsoft.com/office/powerpoint/2010/main" val="4103404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38727" y="263732"/>
            <a:ext cx="3679529" cy="2941124"/>
            <a:chOff x="8411036" y="3864393"/>
            <a:chExt cx="3753311" cy="2663944"/>
          </a:xfrm>
        </p:grpSpPr>
        <p:sp>
          <p:nvSpPr>
            <p:cNvPr id="13" name="TextBox 12"/>
            <p:cNvSpPr txBox="1"/>
            <p:nvPr/>
          </p:nvSpPr>
          <p:spPr>
            <a:xfrm>
              <a:off x="8615511" y="5818552"/>
              <a:ext cx="3497263" cy="709785"/>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DISCOUNT</a:t>
              </a:r>
              <a:br>
                <a:rPr lang="en-US" sz="1961" b="1" dirty="0" smtClean="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VIRTUAL MACHINES</a:t>
              </a:r>
              <a:endParaRPr lang="en-US" sz="1961" dirty="0">
                <a:solidFill>
                  <a:srgbClr val="FFFFFF"/>
                </a:solidFill>
              </a:endParaRPr>
            </a:p>
          </p:txBody>
        </p:sp>
        <p:sp>
          <p:nvSpPr>
            <p:cNvPr id="39" name="Rectangle 38"/>
            <p:cNvSpPr/>
            <p:nvPr/>
          </p:nvSpPr>
          <p:spPr>
            <a:xfrm>
              <a:off x="8411036" y="3864393"/>
              <a:ext cx="3753311" cy="2109808"/>
            </a:xfrm>
            <a:prstGeom prst="rect">
              <a:avLst/>
            </a:prstGeom>
          </p:spPr>
          <p:txBody>
            <a:bodyPr wrap="square" anchor="ctr">
              <a:spAutoFit/>
            </a:bodyPr>
            <a:lstStyle/>
            <a:p>
              <a:pPr algn="ctr">
                <a:lnSpc>
                  <a:spcPct val="95000"/>
                </a:lnSpc>
                <a:buSzPct val="90000"/>
              </a:pPr>
              <a:r>
                <a:rPr lang="en-US" sz="13528" dirty="0" smtClean="0">
                  <a:solidFill>
                    <a:schemeClr val="bg1"/>
                  </a:solidFill>
                  <a:latin typeface="Segoe UI Light" panose="020B0502040204020203" pitchFamily="34" charset="0"/>
                  <a:cs typeface="Segoe UI Light" panose="020B0502040204020203" pitchFamily="34" charset="0"/>
                </a:rPr>
                <a:t>33</a:t>
              </a:r>
              <a:r>
                <a:rPr lang="en-US" sz="13600" dirty="0">
                  <a:solidFill>
                    <a:srgbClr val="11C1FF"/>
                  </a:solidFill>
                  <a:latin typeface="Segoe UI Light" panose="020B0502040204020203" pitchFamily="34" charset="0"/>
                  <a:cs typeface="Segoe UI Light" panose="020B0502040204020203" pitchFamily="34" charset="0"/>
                </a:rPr>
                <a:t>%</a:t>
              </a:r>
            </a:p>
          </p:txBody>
        </p:sp>
      </p:grpSp>
      <p:grpSp>
        <p:nvGrpSpPr>
          <p:cNvPr id="16" name="Group 15"/>
          <p:cNvGrpSpPr/>
          <p:nvPr/>
        </p:nvGrpSpPr>
        <p:grpSpPr>
          <a:xfrm>
            <a:off x="4419419" y="226803"/>
            <a:ext cx="3534874" cy="2974136"/>
            <a:chOff x="4563187" y="3841057"/>
            <a:chExt cx="3605756" cy="2569844"/>
          </a:xfrm>
        </p:grpSpPr>
        <p:sp>
          <p:nvSpPr>
            <p:cNvPr id="51" name="Rectangle 50"/>
            <p:cNvSpPr/>
            <p:nvPr/>
          </p:nvSpPr>
          <p:spPr>
            <a:xfrm>
              <a:off x="4563187" y="3841057"/>
              <a:ext cx="3605756" cy="2109808"/>
            </a:xfrm>
            <a:prstGeom prst="rect">
              <a:avLst/>
            </a:prstGeom>
          </p:spPr>
          <p:txBody>
            <a:bodyPr wrap="square" anchor="ctr">
              <a:spAutoFit/>
            </a:bodyPr>
            <a:lstStyle/>
            <a:p>
              <a:pPr>
                <a:lnSpc>
                  <a:spcPct val="95000"/>
                </a:lnSpc>
                <a:buSzPct val="90000"/>
              </a:pPr>
              <a:r>
                <a:rPr lang="en-US" sz="13528" dirty="0" smtClean="0">
                  <a:solidFill>
                    <a:schemeClr val="bg1"/>
                  </a:solidFill>
                  <a:latin typeface="Segoe UI Light" panose="020B0502040204020203" pitchFamily="34" charset="0"/>
                  <a:cs typeface="Segoe UI Light" panose="020B0502040204020203" pitchFamily="34" charset="0"/>
                </a:rPr>
                <a:t>25</a:t>
              </a:r>
              <a:r>
                <a:rPr lang="en-US" sz="13600" dirty="0">
                  <a:solidFill>
                    <a:srgbClr val="11C1FF"/>
                  </a:solidFill>
                  <a:latin typeface="Segoe UI Light" panose="020B0502040204020203" pitchFamily="34" charset="0"/>
                  <a:cs typeface="Segoe UI Light" panose="020B0502040204020203" pitchFamily="34" charset="0"/>
                </a:rPr>
                <a:t>%</a:t>
              </a:r>
            </a:p>
          </p:txBody>
        </p:sp>
        <p:sp>
          <p:nvSpPr>
            <p:cNvPr id="52" name="Rectangle 51"/>
            <p:cNvSpPr/>
            <p:nvPr/>
          </p:nvSpPr>
          <p:spPr>
            <a:xfrm>
              <a:off x="4597712" y="5587986"/>
              <a:ext cx="3571231" cy="822915"/>
            </a:xfrm>
            <a:prstGeom prst="rect">
              <a:avLst/>
            </a:prstGeom>
          </p:spPr>
          <p:txBody>
            <a:bodyPr wrap="square" anchor="ctr">
              <a:spAutoFit/>
            </a:bodyPr>
            <a:lstStyle/>
            <a:p>
              <a:pPr>
                <a:lnSpc>
                  <a:spcPct val="95000"/>
                </a:lnSpc>
                <a:buSzPct val="90000"/>
              </a:pPr>
              <a:r>
                <a:rPr lang="en-US" sz="1961" b="1" dirty="0">
                  <a:solidFill>
                    <a:srgbClr val="FFFFFF"/>
                  </a:solidFill>
                  <a:cs typeface="Segoe UI Light" panose="020B0502040204020203" pitchFamily="34" charset="0"/>
                </a:rPr>
                <a:t>DISCOUNT</a:t>
              </a:r>
              <a:br>
                <a:rPr lang="en-US" sz="1961" b="1" dirty="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RESERVED </a:t>
              </a:r>
              <a:r>
                <a:rPr lang="en-US" sz="1961" dirty="0">
                  <a:solidFill>
                    <a:srgbClr val="FFFFFF"/>
                  </a:solidFill>
                  <a:cs typeface="Segoe UI Light" panose="020B0502040204020203" pitchFamily="34" charset="0"/>
                </a:rPr>
                <a:t>WEB </a:t>
              </a:r>
              <a:r>
                <a:rPr lang="en-US" sz="1961" dirty="0" smtClean="0">
                  <a:solidFill>
                    <a:srgbClr val="FFFFFF"/>
                  </a:solidFill>
                  <a:cs typeface="Segoe UI Light" panose="020B0502040204020203" pitchFamily="34" charset="0"/>
                </a:rPr>
                <a:t>SITES</a:t>
              </a:r>
              <a:br>
                <a:rPr lang="en-US" sz="1961" dirty="0" smtClean="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CLOUD SERVICES, HDINSIGHT</a:t>
              </a:r>
              <a:endParaRPr lang="en-US" sz="1961" dirty="0">
                <a:solidFill>
                  <a:srgbClr val="FFFFFF"/>
                </a:solidFill>
                <a:cs typeface="Segoe UI Light" panose="020B0502040204020203" pitchFamily="34" charset="0"/>
              </a:endParaRPr>
            </a:p>
          </p:txBody>
        </p:sp>
      </p:grpSp>
      <p:cxnSp>
        <p:nvCxnSpPr>
          <p:cNvPr id="27" name="Straight Connector 26"/>
          <p:cNvCxnSpPr/>
          <p:nvPr/>
        </p:nvCxnSpPr>
        <p:spPr>
          <a:xfrm>
            <a:off x="4064288" y="487"/>
            <a:ext cx="0" cy="6857027"/>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97236" y="487"/>
            <a:ext cx="0" cy="6857027"/>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5" y="3453445"/>
            <a:ext cx="12190271" cy="0"/>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208050" y="3468689"/>
            <a:ext cx="3679529" cy="2895745"/>
            <a:chOff x="8411036" y="3977051"/>
            <a:chExt cx="3753311" cy="2622841"/>
          </a:xfrm>
        </p:grpSpPr>
        <p:sp>
          <p:nvSpPr>
            <p:cNvPr id="45" name="TextBox 44"/>
            <p:cNvSpPr txBox="1"/>
            <p:nvPr/>
          </p:nvSpPr>
          <p:spPr>
            <a:xfrm>
              <a:off x="8655806" y="5696326"/>
              <a:ext cx="3497263" cy="903566"/>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MONTHLY CREDIT</a:t>
              </a:r>
            </a:p>
            <a:p>
              <a:r>
                <a:rPr lang="en-US" sz="1961" dirty="0" smtClean="0">
                  <a:solidFill>
                    <a:srgbClr val="FFFFFF"/>
                  </a:solidFill>
                  <a:cs typeface="Segoe UI Light" panose="020B0502040204020203" pitchFamily="34" charset="0"/>
                </a:rPr>
                <a:t>VISUAL STUDIO </a:t>
              </a:r>
              <a:r>
                <a:rPr lang="en-US" sz="1961" b="1" dirty="0" smtClean="0">
                  <a:solidFill>
                    <a:srgbClr val="FFFFFF"/>
                  </a:solidFill>
                  <a:cs typeface="Segoe UI Light" panose="020B0502040204020203" pitchFamily="34" charset="0"/>
                </a:rPr>
                <a:t>ULTIMATE</a:t>
              </a:r>
              <a:r>
                <a:rPr lang="en-US" sz="1961" dirty="0" smtClean="0">
                  <a:solidFill>
                    <a:srgbClr val="FFFFFF"/>
                  </a:solidFill>
                  <a:cs typeface="Segoe UI Light" panose="020B0502040204020203" pitchFamily="34" charset="0"/>
                </a:rPr>
                <a:t/>
              </a:r>
              <a:br>
                <a:rPr lang="en-US" sz="1961" dirty="0" smtClean="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WITH MSDN</a:t>
              </a:r>
              <a:endParaRPr lang="en-US" sz="1961" dirty="0">
                <a:solidFill>
                  <a:srgbClr val="FFFFFF"/>
                </a:solidFill>
              </a:endParaRPr>
            </a:p>
          </p:txBody>
        </p:sp>
        <p:sp>
          <p:nvSpPr>
            <p:cNvPr id="46" name="Rectangle 45"/>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rgbClr val="11C1FF"/>
                  </a:solidFill>
                  <a:latin typeface="Segoe UI Light" panose="020B0502040204020203" pitchFamily="34" charset="0"/>
                  <a:cs typeface="Segoe UI Light" panose="020B0502040204020203" pitchFamily="34" charset="0"/>
                </a:rPr>
                <a:t>$</a:t>
              </a:r>
              <a:r>
                <a:rPr lang="en-US" sz="13600" dirty="0" smtClean="0">
                  <a:solidFill>
                    <a:schemeClr val="bg1"/>
                  </a:solidFill>
                  <a:latin typeface="Segoe UI Light" panose="020B0502040204020203" pitchFamily="34" charset="0"/>
                  <a:cs typeface="Segoe UI Light" panose="020B0502040204020203" pitchFamily="34" charset="0"/>
                </a:rPr>
                <a:t>150</a:t>
              </a:r>
              <a:endParaRPr lang="en-US" sz="13600" dirty="0">
                <a:solidFill>
                  <a:schemeClr val="bg1"/>
                </a:solidFill>
                <a:latin typeface="Segoe UI Light" panose="020B0502040204020203" pitchFamily="34" charset="0"/>
                <a:cs typeface="Segoe UI Light" panose="020B0502040204020203" pitchFamily="34" charset="0"/>
              </a:endParaRPr>
            </a:p>
          </p:txBody>
        </p:sp>
      </p:grpSp>
      <p:grpSp>
        <p:nvGrpSpPr>
          <p:cNvPr id="47" name="Group 46"/>
          <p:cNvGrpSpPr/>
          <p:nvPr/>
        </p:nvGrpSpPr>
        <p:grpSpPr>
          <a:xfrm>
            <a:off x="8450655" y="297561"/>
            <a:ext cx="3679529" cy="2427189"/>
            <a:chOff x="8411036" y="3977051"/>
            <a:chExt cx="3753311" cy="2198444"/>
          </a:xfrm>
        </p:grpSpPr>
        <p:sp>
          <p:nvSpPr>
            <p:cNvPr id="48" name="TextBox 47"/>
            <p:cNvSpPr txBox="1"/>
            <p:nvPr/>
          </p:nvSpPr>
          <p:spPr>
            <a:xfrm>
              <a:off x="8615511" y="5818552"/>
              <a:ext cx="3497263" cy="356943"/>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CREDIT CARD REQUIRED</a:t>
              </a:r>
            </a:p>
          </p:txBody>
        </p:sp>
        <p:sp>
          <p:nvSpPr>
            <p:cNvPr id="49" name="Rectangle 48"/>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chemeClr val="bg1"/>
                  </a:solidFill>
                  <a:latin typeface="Segoe UI Light" panose="020B0502040204020203" pitchFamily="34" charset="0"/>
                  <a:cs typeface="Segoe UI Light" panose="020B0502040204020203" pitchFamily="34" charset="0"/>
                </a:rPr>
                <a:t>NO</a:t>
              </a:r>
              <a:endParaRPr lang="en-US" sz="13600" dirty="0">
                <a:solidFill>
                  <a:schemeClr val="bg1"/>
                </a:solidFill>
                <a:latin typeface="Segoe UI Light" panose="020B0502040204020203" pitchFamily="34" charset="0"/>
                <a:cs typeface="Segoe UI Light" panose="020B0502040204020203" pitchFamily="34" charset="0"/>
              </a:endParaRPr>
            </a:p>
          </p:txBody>
        </p:sp>
      </p:grpSp>
      <p:grpSp>
        <p:nvGrpSpPr>
          <p:cNvPr id="58" name="Group 57"/>
          <p:cNvGrpSpPr/>
          <p:nvPr/>
        </p:nvGrpSpPr>
        <p:grpSpPr>
          <a:xfrm>
            <a:off x="4229940" y="3429001"/>
            <a:ext cx="3690585" cy="2935434"/>
            <a:chOff x="8411036" y="3977051"/>
            <a:chExt cx="3764589" cy="2658790"/>
          </a:xfrm>
        </p:grpSpPr>
        <p:sp>
          <p:nvSpPr>
            <p:cNvPr id="59" name="TextBox 58"/>
            <p:cNvSpPr txBox="1"/>
            <p:nvPr/>
          </p:nvSpPr>
          <p:spPr>
            <a:xfrm>
              <a:off x="8678362" y="5732275"/>
              <a:ext cx="3497263" cy="903566"/>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MONTHLY CREDIT</a:t>
              </a:r>
            </a:p>
            <a:p>
              <a:r>
                <a:rPr lang="en-US" sz="1961" dirty="0" smtClean="0">
                  <a:solidFill>
                    <a:srgbClr val="FFFFFF"/>
                  </a:solidFill>
                  <a:cs typeface="Segoe UI Light" panose="020B0502040204020203" pitchFamily="34" charset="0"/>
                </a:rPr>
                <a:t>VISUAL STUDIO </a:t>
              </a:r>
              <a:r>
                <a:rPr lang="en-US" sz="1961" b="1" dirty="0" smtClean="0">
                  <a:solidFill>
                    <a:srgbClr val="FFFFFF"/>
                  </a:solidFill>
                  <a:cs typeface="Segoe UI Light" panose="020B0502040204020203" pitchFamily="34" charset="0"/>
                </a:rPr>
                <a:t>PREMIUM</a:t>
              </a:r>
            </a:p>
            <a:p>
              <a:r>
                <a:rPr lang="en-US" sz="1961" dirty="0" smtClean="0">
                  <a:solidFill>
                    <a:srgbClr val="FFFFFF"/>
                  </a:solidFill>
                  <a:cs typeface="Segoe UI Light" panose="020B0502040204020203" pitchFamily="34" charset="0"/>
                </a:rPr>
                <a:t>WITH MSDN</a:t>
              </a:r>
              <a:endParaRPr lang="en-US" sz="1961" dirty="0">
                <a:solidFill>
                  <a:srgbClr val="FFFFFF"/>
                </a:solidFill>
              </a:endParaRPr>
            </a:p>
          </p:txBody>
        </p:sp>
        <p:sp>
          <p:nvSpPr>
            <p:cNvPr id="60" name="Rectangle 59"/>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rgbClr val="11C1FF"/>
                  </a:solidFill>
                  <a:latin typeface="Segoe UI Light" panose="020B0502040204020203" pitchFamily="34" charset="0"/>
                  <a:cs typeface="Segoe UI Light" panose="020B0502040204020203" pitchFamily="34" charset="0"/>
                </a:rPr>
                <a:t>$</a:t>
              </a:r>
              <a:r>
                <a:rPr lang="en-US" sz="13600" dirty="0" smtClean="0">
                  <a:solidFill>
                    <a:schemeClr val="bg1"/>
                  </a:solidFill>
                  <a:latin typeface="Segoe UI Light" panose="020B0502040204020203" pitchFamily="34" charset="0"/>
                  <a:cs typeface="Segoe UI Light" panose="020B0502040204020203" pitchFamily="34" charset="0"/>
                </a:rPr>
                <a:t>100</a:t>
              </a:r>
              <a:endParaRPr lang="en-US" sz="13600" dirty="0">
                <a:solidFill>
                  <a:schemeClr val="bg1"/>
                </a:solidFill>
                <a:latin typeface="Segoe UI Light" panose="020B0502040204020203" pitchFamily="34" charset="0"/>
                <a:cs typeface="Segoe UI Light" panose="020B0502040204020203" pitchFamily="34" charset="0"/>
              </a:endParaRPr>
            </a:p>
          </p:txBody>
        </p:sp>
      </p:grpSp>
      <p:grpSp>
        <p:nvGrpSpPr>
          <p:cNvPr id="61" name="Group 60"/>
          <p:cNvGrpSpPr/>
          <p:nvPr/>
        </p:nvGrpSpPr>
        <p:grpSpPr>
          <a:xfrm>
            <a:off x="8262885" y="3393388"/>
            <a:ext cx="3816737" cy="2971047"/>
            <a:chOff x="8411035" y="3977051"/>
            <a:chExt cx="3893271" cy="2691047"/>
          </a:xfrm>
        </p:grpSpPr>
        <p:sp>
          <p:nvSpPr>
            <p:cNvPr id="62" name="TextBox 61"/>
            <p:cNvSpPr txBox="1"/>
            <p:nvPr/>
          </p:nvSpPr>
          <p:spPr>
            <a:xfrm>
              <a:off x="8411035" y="5764532"/>
              <a:ext cx="3893271" cy="903566"/>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MONTHLY CREDIT</a:t>
              </a:r>
            </a:p>
            <a:p>
              <a:r>
                <a:rPr lang="en-US" sz="1961" dirty="0" smtClean="0">
                  <a:solidFill>
                    <a:srgbClr val="FFFFFF"/>
                  </a:solidFill>
                  <a:cs typeface="Segoe UI Light" panose="020B0502040204020203" pitchFamily="34" charset="0"/>
                </a:rPr>
                <a:t>VISUAL STUDIO </a:t>
              </a:r>
              <a:r>
                <a:rPr lang="en-US" sz="1961" b="1" dirty="0" smtClean="0">
                  <a:solidFill>
                    <a:srgbClr val="FFFFFF"/>
                  </a:solidFill>
                  <a:cs typeface="Segoe UI Light" panose="020B0502040204020203" pitchFamily="34" charset="0"/>
                </a:rPr>
                <a:t>PROFESSIONAL</a:t>
              </a:r>
              <a:r>
                <a:rPr lang="en-US" sz="1961" dirty="0" smtClean="0">
                  <a:solidFill>
                    <a:srgbClr val="FFFFFF"/>
                  </a:solidFill>
                  <a:cs typeface="Segoe UI Light" panose="020B0502040204020203" pitchFamily="34" charset="0"/>
                </a:rPr>
                <a:t> WITH MSDN</a:t>
              </a:r>
              <a:endParaRPr lang="en-US" sz="1961" dirty="0">
                <a:solidFill>
                  <a:srgbClr val="FFFFFF"/>
                </a:solidFill>
              </a:endParaRPr>
            </a:p>
          </p:txBody>
        </p:sp>
        <p:sp>
          <p:nvSpPr>
            <p:cNvPr id="63" name="Rectangle 62"/>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rgbClr val="11C1FF"/>
                  </a:solidFill>
                  <a:latin typeface="Segoe UI Light" panose="020B0502040204020203" pitchFamily="34" charset="0"/>
                  <a:cs typeface="Segoe UI Light" panose="020B0502040204020203" pitchFamily="34" charset="0"/>
                </a:rPr>
                <a:t>$</a:t>
              </a:r>
              <a:r>
                <a:rPr lang="en-US" sz="13600" dirty="0">
                  <a:solidFill>
                    <a:schemeClr val="bg1"/>
                  </a:solidFill>
                  <a:latin typeface="Segoe UI Light" panose="020B0502040204020203" pitchFamily="34" charset="0"/>
                  <a:cs typeface="Segoe UI Light" panose="020B0502040204020203" pitchFamily="34" charset="0"/>
                </a:rPr>
                <a:t>5</a:t>
              </a:r>
              <a:r>
                <a:rPr lang="en-US" sz="13600" dirty="0" smtClean="0">
                  <a:solidFill>
                    <a:schemeClr val="bg1"/>
                  </a:solidFill>
                  <a:latin typeface="Segoe UI Light" panose="020B0502040204020203" pitchFamily="34" charset="0"/>
                  <a:cs typeface="Segoe UI Light" panose="020B0502040204020203" pitchFamily="34" charset="0"/>
                </a:rPr>
                <a:t>0</a:t>
              </a:r>
              <a:endParaRPr lang="en-US" sz="13600" dirty="0">
                <a:solidFill>
                  <a:schemeClr val="bg1"/>
                </a:solidFill>
                <a:latin typeface="Segoe UI Light" panose="020B0502040204020203" pitchFamily="34" charset="0"/>
                <a:cs typeface="Segoe UI Light" panose="020B0502040204020203" pitchFamily="34" charset="0"/>
              </a:endParaRPr>
            </a:p>
          </p:txBody>
        </p:sp>
      </p:grpSp>
    </p:spTree>
    <p:extLst>
      <p:ext uri="{BB962C8B-B14F-4D97-AF65-F5344CB8AC3E}">
        <p14:creationId xmlns:p14="http://schemas.microsoft.com/office/powerpoint/2010/main" val="1854203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par>
                                <p:cTn id="14" presetID="10" presetClass="entr" presetSubtype="0" fill="hold" nodeType="withEffect">
                                  <p:stCondLst>
                                    <p:cond delay="10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250"/>
                                        <p:tgtEl>
                                          <p:spTgt spid="15"/>
                                        </p:tgtEl>
                                      </p:cBhvr>
                                    </p:animEffect>
                                  </p:childTnLst>
                                </p:cTn>
                              </p:par>
                              <p:par>
                                <p:cTn id="17" presetID="10" presetClass="entr" presetSubtype="0" fill="hold" nodeType="withEffect">
                                  <p:stCondLst>
                                    <p:cond delay="20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250"/>
                                        <p:tgtEl>
                                          <p:spTgt spid="16"/>
                                        </p:tgtEl>
                                      </p:cBhvr>
                                    </p:animEffect>
                                  </p:childTnLst>
                                </p:cTn>
                              </p:par>
                              <p:par>
                                <p:cTn id="20" presetID="10" presetClass="entr" presetSubtype="0" fill="hold" nodeType="withEffect">
                                  <p:stCondLst>
                                    <p:cond delay="10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250"/>
                                        <p:tgtEl>
                                          <p:spTgt spid="44"/>
                                        </p:tgtEl>
                                      </p:cBhvr>
                                    </p:animEffect>
                                  </p:childTnLst>
                                </p:cTn>
                              </p:par>
                              <p:par>
                                <p:cTn id="23" presetID="10" presetClass="entr" presetSubtype="0" fill="hold" nodeType="withEffect">
                                  <p:stCondLst>
                                    <p:cond delay="10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250"/>
                                        <p:tgtEl>
                                          <p:spTgt spid="47"/>
                                        </p:tgtEl>
                                      </p:cBhvr>
                                    </p:animEffect>
                                  </p:childTnLst>
                                </p:cTn>
                              </p:par>
                              <p:par>
                                <p:cTn id="26" presetID="10" presetClass="entr" presetSubtype="0" fill="hold" nodeType="withEffect">
                                  <p:stCondLst>
                                    <p:cond delay="100"/>
                                  </p:stCondLst>
                                  <p:childTnLst>
                                    <p:set>
                                      <p:cBhvr>
                                        <p:cTn id="27" dur="1" fill="hold">
                                          <p:stCondLst>
                                            <p:cond delay="0"/>
                                          </p:stCondLst>
                                        </p:cTn>
                                        <p:tgtEl>
                                          <p:spTgt spid="58"/>
                                        </p:tgtEl>
                                        <p:attrNameLst>
                                          <p:attrName>style.visibility</p:attrName>
                                        </p:attrNameLst>
                                      </p:cBhvr>
                                      <p:to>
                                        <p:strVal val="visible"/>
                                      </p:to>
                                    </p:set>
                                    <p:animEffect transition="in" filter="fade">
                                      <p:cBhvr>
                                        <p:cTn id="28" dur="250"/>
                                        <p:tgtEl>
                                          <p:spTgt spid="58"/>
                                        </p:tgtEl>
                                      </p:cBhvr>
                                    </p:animEffect>
                                  </p:childTnLst>
                                </p:cTn>
                              </p:par>
                              <p:par>
                                <p:cTn id="29" presetID="10" presetClass="entr" presetSubtype="0" fill="hold" nodeType="withEffect">
                                  <p:stCondLst>
                                    <p:cond delay="100"/>
                                  </p:stCondLst>
                                  <p:childTnLst>
                                    <p:set>
                                      <p:cBhvr>
                                        <p:cTn id="30" dur="1" fill="hold">
                                          <p:stCondLst>
                                            <p:cond delay="0"/>
                                          </p:stCondLst>
                                        </p:cTn>
                                        <p:tgtEl>
                                          <p:spTgt spid="61"/>
                                        </p:tgtEl>
                                        <p:attrNameLst>
                                          <p:attrName>style.visibility</p:attrName>
                                        </p:attrNameLst>
                                      </p:cBhvr>
                                      <p:to>
                                        <p:strVal val="visible"/>
                                      </p:to>
                                    </p:set>
                                    <p:animEffect transition="in" filter="fade">
                                      <p:cBhvr>
                                        <p:cTn id="31" dur="25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518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5130" y="1828966"/>
            <a:ext cx="10772844" cy="3918712"/>
          </a:xfrm>
        </p:spPr>
      </p:pic>
      <p:sp>
        <p:nvSpPr>
          <p:cNvPr id="4" name="Slide Number Placeholder 3"/>
          <p:cNvSpPr>
            <a:spLocks noGrp="1"/>
          </p:cNvSpPr>
          <p:nvPr>
            <p:ph type="sldNum" sz="quarter" idx="12"/>
          </p:nvPr>
        </p:nvSpPr>
        <p:spPr/>
        <p:txBody>
          <a:bodyPr/>
          <a:lstStyle/>
          <a:p>
            <a:fld id="{0A164282-434E-41D4-9582-783D542A7B68}" type="slidenum">
              <a:rPr lang="en-US" smtClean="0"/>
              <a:t>18</a:t>
            </a:fld>
            <a:endParaRPr lang="en-US"/>
          </a:p>
        </p:txBody>
      </p:sp>
    </p:spTree>
    <p:extLst>
      <p:ext uri="{BB962C8B-B14F-4D97-AF65-F5344CB8AC3E}">
        <p14:creationId xmlns:p14="http://schemas.microsoft.com/office/powerpoint/2010/main" val="9562391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518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19</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798" y="2429299"/>
            <a:ext cx="10591278" cy="2697466"/>
          </a:xfrm>
          <a:prstGeom prst="rect">
            <a:avLst/>
          </a:prstGeom>
        </p:spPr>
      </p:pic>
    </p:spTree>
    <p:extLst>
      <p:ext uri="{BB962C8B-B14F-4D97-AF65-F5344CB8AC3E}">
        <p14:creationId xmlns:p14="http://schemas.microsoft.com/office/powerpoint/2010/main" val="35687084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88" y="-154968"/>
            <a:ext cx="11079822" cy="1325563"/>
          </a:xfrm>
        </p:spPr>
        <p:txBody>
          <a:bodyPr/>
          <a:lstStyle/>
          <a:p>
            <a:r>
              <a:rPr lang="en-US" dirty="0" smtClean="0"/>
              <a:t>Today’s Agenda</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A164282-434E-41D4-9582-783D542A7B68}" type="slidenum">
              <a:rPr lang="en-US" smtClean="0"/>
              <a:t>2</a:t>
            </a:fld>
            <a:endParaRPr lang="en-US"/>
          </a:p>
        </p:txBody>
      </p:sp>
      <p:sp>
        <p:nvSpPr>
          <p:cNvPr id="5" name="Text Placeholder 4"/>
          <p:cNvSpPr>
            <a:spLocks noGrp="1"/>
          </p:cNvSpPr>
          <p:nvPr>
            <p:ph type="body" sz="quarter" idx="13"/>
          </p:nvPr>
        </p:nvSpPr>
        <p:spPr/>
        <p:txBody>
          <a:bodyPr/>
          <a:lstStyle/>
          <a:p>
            <a:endParaRPr lang="en-US"/>
          </a:p>
        </p:txBody>
      </p:sp>
      <p:graphicFrame>
        <p:nvGraphicFramePr>
          <p:cNvPr id="7" name="Content Placeholder 3"/>
          <p:cNvGraphicFramePr>
            <a:graphicFrameLocks/>
          </p:cNvGraphicFramePr>
          <p:nvPr>
            <p:extLst>
              <p:ext uri="{D42A27DB-BD31-4B8C-83A1-F6EECF244321}">
                <p14:modId xmlns:p14="http://schemas.microsoft.com/office/powerpoint/2010/main" val="2267648518"/>
              </p:ext>
            </p:extLst>
          </p:nvPr>
        </p:nvGraphicFramePr>
        <p:xfrm>
          <a:off x="454816" y="1031200"/>
          <a:ext cx="11483183" cy="5225016"/>
        </p:xfrm>
        <a:graphic>
          <a:graphicData uri="http://schemas.openxmlformats.org/drawingml/2006/table">
            <a:tbl>
              <a:tblPr firstRow="1" bandRow="1">
                <a:tableStyleId>{6E25E649-3F16-4E02-A733-19D2CDBF48F0}</a:tableStyleId>
              </a:tblPr>
              <a:tblGrid>
                <a:gridCol w="8350512">
                  <a:extLst>
                    <a:ext uri="{9D8B030D-6E8A-4147-A177-3AD203B41FA5}">
                      <a16:colId xmlns:a16="http://schemas.microsoft.com/office/drawing/2014/main" val="20000"/>
                    </a:ext>
                  </a:extLst>
                </a:gridCol>
                <a:gridCol w="1662043">
                  <a:extLst>
                    <a:ext uri="{9D8B030D-6E8A-4147-A177-3AD203B41FA5}">
                      <a16:colId xmlns:a16="http://schemas.microsoft.com/office/drawing/2014/main" val="20001"/>
                    </a:ext>
                  </a:extLst>
                </a:gridCol>
                <a:gridCol w="1470628">
                  <a:extLst>
                    <a:ext uri="{9D8B030D-6E8A-4147-A177-3AD203B41FA5}">
                      <a16:colId xmlns:a16="http://schemas.microsoft.com/office/drawing/2014/main" val="20002"/>
                    </a:ext>
                  </a:extLst>
                </a:gridCol>
              </a:tblGrid>
              <a:tr h="409188">
                <a:tc>
                  <a:txBody>
                    <a:bodyPr/>
                    <a:lstStyle/>
                    <a:p>
                      <a:r>
                        <a:rPr lang="en-US" sz="2000" dirty="0" smtClean="0"/>
                        <a:t>Session</a:t>
                      </a:r>
                      <a:endParaRPr lang="en-US" sz="2000" dirty="0"/>
                    </a:p>
                  </a:txBody>
                  <a:tcPr marL="45720" marR="45720"/>
                </a:tc>
                <a:tc>
                  <a:txBody>
                    <a:bodyPr/>
                    <a:lstStyle/>
                    <a:p>
                      <a:r>
                        <a:rPr lang="en-US" sz="2000" dirty="0" smtClean="0"/>
                        <a:t>Start</a:t>
                      </a:r>
                      <a:endParaRPr lang="en-US" sz="2000" dirty="0"/>
                    </a:p>
                  </a:txBody>
                  <a:tcPr marL="45720" marR="45720"/>
                </a:tc>
                <a:tc>
                  <a:txBody>
                    <a:bodyPr/>
                    <a:lstStyle/>
                    <a:p>
                      <a:r>
                        <a:rPr lang="en-US" sz="2000" dirty="0" smtClean="0"/>
                        <a:t>End</a:t>
                      </a:r>
                      <a:endParaRPr lang="en-US" sz="2000" dirty="0"/>
                    </a:p>
                  </a:txBody>
                  <a:tcPr marL="45720" marR="45720"/>
                </a:tc>
                <a:extLst>
                  <a:ext uri="{0D108BD9-81ED-4DB2-BD59-A6C34878D82A}">
                    <a16:rowId xmlns:a16="http://schemas.microsoft.com/office/drawing/2014/main" val="10000"/>
                  </a:ext>
                </a:extLst>
              </a:tr>
              <a:tr h="409188">
                <a:tc>
                  <a:txBody>
                    <a:bodyPr/>
                    <a:lstStyle/>
                    <a:p>
                      <a:r>
                        <a:rPr lang="en-US" sz="2000" dirty="0" smtClean="0">
                          <a:solidFill>
                            <a:srgbClr val="000000"/>
                          </a:solidFill>
                        </a:rPr>
                        <a:t>Keynote</a:t>
                      </a:r>
                      <a:endParaRPr lang="en-US" sz="2000" dirty="0">
                        <a:solidFill>
                          <a:srgbClr val="000000"/>
                        </a:solidFill>
                      </a:endParaRPr>
                    </a:p>
                  </a:txBody>
                  <a:tcPr marL="45720" marR="45720">
                    <a:solidFill>
                      <a:schemeClr val="accent4"/>
                    </a:solidFill>
                  </a:tcPr>
                </a:tc>
                <a:tc>
                  <a:txBody>
                    <a:bodyPr/>
                    <a:lstStyle/>
                    <a:p>
                      <a:r>
                        <a:rPr lang="en-US" sz="2000" dirty="0" smtClean="0">
                          <a:solidFill>
                            <a:srgbClr val="000000"/>
                          </a:solidFill>
                        </a:rPr>
                        <a:t>8:30</a:t>
                      </a:r>
                      <a:endParaRPr lang="en-US" sz="2000" dirty="0">
                        <a:solidFill>
                          <a:srgbClr val="000000"/>
                        </a:solidFill>
                      </a:endParaRPr>
                    </a:p>
                  </a:txBody>
                  <a:tcPr marL="45720" marR="45720">
                    <a:solidFill>
                      <a:schemeClr val="accent4"/>
                    </a:solidFill>
                  </a:tcPr>
                </a:tc>
                <a:tc>
                  <a:txBody>
                    <a:bodyPr/>
                    <a:lstStyle/>
                    <a:p>
                      <a:r>
                        <a:rPr lang="en-US" sz="2000" dirty="0" smtClean="0">
                          <a:solidFill>
                            <a:srgbClr val="000000"/>
                          </a:solidFill>
                        </a:rPr>
                        <a:t>9:00</a:t>
                      </a:r>
                      <a:endParaRPr lang="en-US" sz="2000" dirty="0">
                        <a:solidFill>
                          <a:srgbClr val="000000"/>
                        </a:solidFill>
                      </a:endParaRPr>
                    </a:p>
                  </a:txBody>
                  <a:tcPr marL="45720" marR="45720">
                    <a:solidFill>
                      <a:schemeClr val="accent4"/>
                    </a:solidFill>
                  </a:tcPr>
                </a:tc>
                <a:extLst>
                  <a:ext uri="{0D108BD9-81ED-4DB2-BD59-A6C34878D82A}">
                    <a16:rowId xmlns:a16="http://schemas.microsoft.com/office/drawing/2014/main" val="10001"/>
                  </a:ext>
                </a:extLst>
              </a:tr>
              <a:tr h="409188">
                <a:tc>
                  <a:txBody>
                    <a:bodyPr/>
                    <a:lstStyle/>
                    <a:p>
                      <a:r>
                        <a:rPr lang="en-US" sz="2000" dirty="0" smtClean="0">
                          <a:solidFill>
                            <a:srgbClr val="000000"/>
                          </a:solidFill>
                        </a:rPr>
                        <a:t>Introduction to ASP.NET and Visual Studio </a:t>
                      </a:r>
                      <a:r>
                        <a:rPr lang="en-US" sz="2000" dirty="0" smtClean="0">
                          <a:solidFill>
                            <a:srgbClr val="000000"/>
                          </a:solidFill>
                        </a:rPr>
                        <a:t>2015 </a:t>
                      </a:r>
                      <a:r>
                        <a:rPr lang="en-US" sz="2000" dirty="0" smtClean="0">
                          <a:solidFill>
                            <a:srgbClr val="000000"/>
                          </a:solidFill>
                        </a:rPr>
                        <a:t>Web Tools</a:t>
                      </a:r>
                      <a:endParaRPr lang="en-US" sz="2000" dirty="0">
                        <a:solidFill>
                          <a:srgbClr val="000000"/>
                        </a:solidFill>
                      </a:endParaRPr>
                    </a:p>
                  </a:txBody>
                  <a:tcPr marL="45720" marR="45720"/>
                </a:tc>
                <a:tc>
                  <a:txBody>
                    <a:bodyPr/>
                    <a:lstStyle/>
                    <a:p>
                      <a:r>
                        <a:rPr lang="en-US" sz="2000" dirty="0" smtClean="0">
                          <a:solidFill>
                            <a:srgbClr val="000000"/>
                          </a:solidFill>
                        </a:rPr>
                        <a:t>9:00</a:t>
                      </a:r>
                      <a:endParaRPr lang="en-US" sz="2000" dirty="0">
                        <a:solidFill>
                          <a:srgbClr val="000000"/>
                        </a:solidFill>
                      </a:endParaRPr>
                    </a:p>
                  </a:txBody>
                  <a:tcPr marL="45720" marR="45720"/>
                </a:tc>
                <a:tc>
                  <a:txBody>
                    <a:bodyPr/>
                    <a:lstStyle/>
                    <a:p>
                      <a:r>
                        <a:rPr lang="en-US" sz="2000" dirty="0" smtClean="0">
                          <a:solidFill>
                            <a:srgbClr val="000000"/>
                          </a:solidFill>
                        </a:rPr>
                        <a:t>10:00</a:t>
                      </a:r>
                      <a:endParaRPr lang="en-US" sz="2000" dirty="0">
                        <a:solidFill>
                          <a:srgbClr val="000000"/>
                        </a:solidFill>
                      </a:endParaRPr>
                    </a:p>
                  </a:txBody>
                  <a:tcPr marL="45720" marR="45720"/>
                </a:tc>
                <a:extLst>
                  <a:ext uri="{0D108BD9-81ED-4DB2-BD59-A6C34878D82A}">
                    <a16:rowId xmlns:a16="http://schemas.microsoft.com/office/drawing/2014/main" val="10002"/>
                  </a:ext>
                </a:extLst>
              </a:tr>
              <a:tr h="409188">
                <a:tc>
                  <a:txBody>
                    <a:bodyPr/>
                    <a:lstStyle/>
                    <a:p>
                      <a:r>
                        <a:rPr lang="en-US" sz="2000" dirty="0" smtClean="0">
                          <a:solidFill>
                            <a:srgbClr val="000000"/>
                          </a:solidFill>
                        </a:rPr>
                        <a:t>Building Web Applications using the latest ASP.NET technologies</a:t>
                      </a:r>
                      <a:endParaRPr lang="en-US" sz="2000" dirty="0">
                        <a:solidFill>
                          <a:srgbClr val="000000"/>
                        </a:solidFill>
                      </a:endParaRPr>
                    </a:p>
                  </a:txBody>
                  <a:tcPr marL="45720" marR="45720"/>
                </a:tc>
                <a:tc>
                  <a:txBody>
                    <a:bodyPr/>
                    <a:lstStyle/>
                    <a:p>
                      <a:r>
                        <a:rPr lang="en-US" sz="2000" dirty="0" smtClean="0">
                          <a:solidFill>
                            <a:srgbClr val="000000"/>
                          </a:solidFill>
                        </a:rPr>
                        <a:t>10:00</a:t>
                      </a:r>
                      <a:endParaRPr lang="en-US" sz="2000" dirty="0">
                        <a:solidFill>
                          <a:srgbClr val="000000"/>
                        </a:solidFill>
                      </a:endParaRPr>
                    </a:p>
                  </a:txBody>
                  <a:tcPr marL="45720" marR="45720"/>
                </a:tc>
                <a:tc>
                  <a:txBody>
                    <a:bodyPr/>
                    <a:lstStyle/>
                    <a:p>
                      <a:r>
                        <a:rPr lang="en-US" sz="2000" dirty="0" smtClean="0">
                          <a:solidFill>
                            <a:srgbClr val="000000"/>
                          </a:solidFill>
                        </a:rPr>
                        <a:t>11:00</a:t>
                      </a:r>
                      <a:endParaRPr lang="en-US" sz="2000" dirty="0">
                        <a:solidFill>
                          <a:srgbClr val="000000"/>
                        </a:solidFill>
                      </a:endParaRPr>
                    </a:p>
                  </a:txBody>
                  <a:tcPr marL="45720" marR="45720"/>
                </a:tc>
                <a:extLst>
                  <a:ext uri="{0D108BD9-81ED-4DB2-BD59-A6C34878D82A}">
                    <a16:rowId xmlns:a16="http://schemas.microsoft.com/office/drawing/2014/main" val="10003"/>
                  </a:ext>
                </a:extLst>
              </a:tr>
              <a:tr h="409188">
                <a:tc>
                  <a:txBody>
                    <a:bodyPr/>
                    <a:lstStyle/>
                    <a:p>
                      <a:r>
                        <a:rPr lang="en-US" sz="2000" dirty="0" smtClean="0">
                          <a:solidFill>
                            <a:srgbClr val="000000"/>
                          </a:solidFill>
                        </a:rPr>
                        <a:t>Break</a:t>
                      </a:r>
                      <a:endParaRPr lang="en-US" sz="2000" dirty="0">
                        <a:solidFill>
                          <a:srgbClr val="000000"/>
                        </a:solidFill>
                      </a:endParaRPr>
                    </a:p>
                  </a:txBody>
                  <a:tcPr marL="45720" marR="45720"/>
                </a:tc>
                <a:tc>
                  <a:txBody>
                    <a:bodyPr/>
                    <a:lstStyle/>
                    <a:p>
                      <a:r>
                        <a:rPr lang="en-US" sz="2000" dirty="0" smtClean="0">
                          <a:solidFill>
                            <a:srgbClr val="000000"/>
                          </a:solidFill>
                        </a:rPr>
                        <a:t>11:00</a:t>
                      </a:r>
                      <a:endParaRPr lang="en-US" sz="2000" dirty="0">
                        <a:solidFill>
                          <a:srgbClr val="000000"/>
                        </a:solidFill>
                      </a:endParaRPr>
                    </a:p>
                  </a:txBody>
                  <a:tcPr marL="45720" marR="45720"/>
                </a:tc>
                <a:tc>
                  <a:txBody>
                    <a:bodyPr/>
                    <a:lstStyle/>
                    <a:p>
                      <a:r>
                        <a:rPr lang="en-US" sz="2000" dirty="0" smtClean="0">
                          <a:solidFill>
                            <a:srgbClr val="000000"/>
                          </a:solidFill>
                        </a:rPr>
                        <a:t>11:15</a:t>
                      </a:r>
                      <a:endParaRPr lang="en-US" sz="2000" dirty="0">
                        <a:solidFill>
                          <a:srgbClr val="000000"/>
                        </a:solidFill>
                      </a:endParaRPr>
                    </a:p>
                  </a:txBody>
                  <a:tcPr marL="45720" marR="45720"/>
                </a:tc>
                <a:extLst>
                  <a:ext uri="{0D108BD9-81ED-4DB2-BD59-A6C34878D82A}">
                    <a16:rowId xmlns:a16="http://schemas.microsoft.com/office/drawing/2014/main" val="10004"/>
                  </a:ext>
                </a:extLst>
              </a:tr>
              <a:tr h="723948">
                <a:tc>
                  <a:txBody>
                    <a:bodyPr/>
                    <a:lstStyle/>
                    <a:p>
                      <a:r>
                        <a:rPr lang="en-US" sz="2000" dirty="0" smtClean="0">
                          <a:solidFill>
                            <a:srgbClr val="000000"/>
                          </a:solidFill>
                        </a:rPr>
                        <a:t>Building web front ends for both desktop and mobile using the latest web standards</a:t>
                      </a:r>
                      <a:endParaRPr lang="en-US" sz="2000" dirty="0">
                        <a:solidFill>
                          <a:srgbClr val="000000"/>
                        </a:solidFill>
                      </a:endParaRPr>
                    </a:p>
                  </a:txBody>
                  <a:tcPr marL="45720" marR="45720"/>
                </a:tc>
                <a:tc>
                  <a:txBody>
                    <a:bodyPr/>
                    <a:lstStyle/>
                    <a:p>
                      <a:r>
                        <a:rPr lang="en-US" sz="2000" dirty="0" smtClean="0">
                          <a:solidFill>
                            <a:srgbClr val="000000"/>
                          </a:solidFill>
                        </a:rPr>
                        <a:t>11:15</a:t>
                      </a:r>
                      <a:endParaRPr lang="en-US" sz="2000" dirty="0">
                        <a:solidFill>
                          <a:srgbClr val="000000"/>
                        </a:solidFill>
                      </a:endParaRPr>
                    </a:p>
                  </a:txBody>
                  <a:tcPr marL="45720" marR="45720"/>
                </a:tc>
                <a:tc>
                  <a:txBody>
                    <a:bodyPr/>
                    <a:lstStyle/>
                    <a:p>
                      <a:r>
                        <a:rPr lang="en-US" sz="2000" dirty="0" smtClean="0">
                          <a:solidFill>
                            <a:srgbClr val="000000"/>
                          </a:solidFill>
                        </a:rPr>
                        <a:t>12:15</a:t>
                      </a:r>
                      <a:endParaRPr lang="en-US" sz="2000" dirty="0">
                        <a:solidFill>
                          <a:srgbClr val="000000"/>
                        </a:solidFill>
                      </a:endParaRPr>
                    </a:p>
                  </a:txBody>
                  <a:tcPr marL="45720" marR="45720"/>
                </a:tc>
                <a:extLst>
                  <a:ext uri="{0D108BD9-81ED-4DB2-BD59-A6C34878D82A}">
                    <a16:rowId xmlns:a16="http://schemas.microsoft.com/office/drawing/2014/main" val="10005"/>
                  </a:ext>
                </a:extLst>
              </a:tr>
              <a:tr h="409188">
                <a:tc>
                  <a:txBody>
                    <a:bodyPr/>
                    <a:lstStyle/>
                    <a:p>
                      <a:r>
                        <a:rPr lang="en-US" sz="2000" dirty="0" smtClean="0">
                          <a:solidFill>
                            <a:srgbClr val="000000"/>
                          </a:solidFill>
                        </a:rPr>
                        <a:t>Lunch</a:t>
                      </a:r>
                      <a:endParaRPr lang="en-US" sz="2000" dirty="0">
                        <a:solidFill>
                          <a:srgbClr val="000000"/>
                        </a:solidFill>
                      </a:endParaRPr>
                    </a:p>
                  </a:txBody>
                  <a:tcPr marL="45720" marR="45720"/>
                </a:tc>
                <a:tc>
                  <a:txBody>
                    <a:bodyPr/>
                    <a:lstStyle/>
                    <a:p>
                      <a:r>
                        <a:rPr lang="en-US" sz="2000" dirty="0" smtClean="0">
                          <a:solidFill>
                            <a:srgbClr val="000000"/>
                          </a:solidFill>
                        </a:rPr>
                        <a:t>12:15</a:t>
                      </a:r>
                      <a:endParaRPr lang="en-US" sz="2000" dirty="0">
                        <a:solidFill>
                          <a:srgbClr val="000000"/>
                        </a:solidFill>
                      </a:endParaRPr>
                    </a:p>
                  </a:txBody>
                  <a:tcPr marL="45720" marR="45720"/>
                </a:tc>
                <a:tc>
                  <a:txBody>
                    <a:bodyPr/>
                    <a:lstStyle/>
                    <a:p>
                      <a:r>
                        <a:rPr lang="en-US" sz="2000" dirty="0" smtClean="0">
                          <a:solidFill>
                            <a:srgbClr val="000000"/>
                          </a:solidFill>
                        </a:rPr>
                        <a:t>1:15</a:t>
                      </a:r>
                      <a:endParaRPr lang="en-US" sz="2000" dirty="0">
                        <a:solidFill>
                          <a:srgbClr val="000000"/>
                        </a:solidFill>
                      </a:endParaRPr>
                    </a:p>
                  </a:txBody>
                  <a:tcPr marL="45720" marR="45720"/>
                </a:tc>
                <a:extLst>
                  <a:ext uri="{0D108BD9-81ED-4DB2-BD59-A6C34878D82A}">
                    <a16:rowId xmlns:a16="http://schemas.microsoft.com/office/drawing/2014/main" val="10006"/>
                  </a:ext>
                </a:extLst>
              </a:tr>
              <a:tr h="409188">
                <a:tc>
                  <a:txBody>
                    <a:bodyPr/>
                    <a:lstStyle/>
                    <a:p>
                      <a:r>
                        <a:rPr lang="en-US" sz="2000" dirty="0" smtClean="0">
                          <a:solidFill>
                            <a:srgbClr val="000000"/>
                          </a:solidFill>
                        </a:rPr>
                        <a:t>API Services for both web and devices</a:t>
                      </a:r>
                      <a:endParaRPr lang="en-US" sz="2000" dirty="0">
                        <a:solidFill>
                          <a:srgbClr val="000000"/>
                        </a:solidFill>
                      </a:endParaRPr>
                    </a:p>
                  </a:txBody>
                  <a:tcPr marL="45720" marR="45720"/>
                </a:tc>
                <a:tc>
                  <a:txBody>
                    <a:bodyPr/>
                    <a:lstStyle/>
                    <a:p>
                      <a:r>
                        <a:rPr lang="en-US" sz="2000" dirty="0" smtClean="0">
                          <a:solidFill>
                            <a:srgbClr val="000000"/>
                          </a:solidFill>
                        </a:rPr>
                        <a:t>1:15</a:t>
                      </a:r>
                      <a:endParaRPr lang="en-US" sz="2000" dirty="0">
                        <a:solidFill>
                          <a:srgbClr val="000000"/>
                        </a:solidFill>
                      </a:endParaRPr>
                    </a:p>
                  </a:txBody>
                  <a:tcPr marL="45720" marR="45720"/>
                </a:tc>
                <a:tc>
                  <a:txBody>
                    <a:bodyPr/>
                    <a:lstStyle/>
                    <a:p>
                      <a:r>
                        <a:rPr lang="en-US" sz="2000" dirty="0" smtClean="0">
                          <a:solidFill>
                            <a:srgbClr val="000000"/>
                          </a:solidFill>
                        </a:rPr>
                        <a:t>2:15</a:t>
                      </a:r>
                      <a:endParaRPr lang="en-US" sz="2000" dirty="0">
                        <a:solidFill>
                          <a:srgbClr val="000000"/>
                        </a:solidFill>
                      </a:endParaRPr>
                    </a:p>
                  </a:txBody>
                  <a:tcPr marL="45720" marR="45720"/>
                </a:tc>
                <a:extLst>
                  <a:ext uri="{0D108BD9-81ED-4DB2-BD59-A6C34878D82A}">
                    <a16:rowId xmlns:a16="http://schemas.microsoft.com/office/drawing/2014/main" val="10007"/>
                  </a:ext>
                </a:extLst>
              </a:tr>
              <a:tr h="409188">
                <a:tc>
                  <a:txBody>
                    <a:bodyPr/>
                    <a:lstStyle/>
                    <a:p>
                      <a:r>
                        <a:rPr lang="en-US" sz="2000" dirty="0" smtClean="0">
                          <a:solidFill>
                            <a:srgbClr val="000000"/>
                          </a:solidFill>
                        </a:rPr>
                        <a:t>Running, improving and maintaining a site in the real world</a:t>
                      </a:r>
                      <a:endParaRPr lang="en-US" sz="2000" dirty="0">
                        <a:solidFill>
                          <a:srgbClr val="000000"/>
                        </a:solidFill>
                      </a:endParaRPr>
                    </a:p>
                  </a:txBody>
                  <a:tcPr marL="45720" marR="45720"/>
                </a:tc>
                <a:tc>
                  <a:txBody>
                    <a:bodyPr/>
                    <a:lstStyle/>
                    <a:p>
                      <a:r>
                        <a:rPr lang="en-US" sz="2000" dirty="0" smtClean="0">
                          <a:solidFill>
                            <a:srgbClr val="000000"/>
                          </a:solidFill>
                        </a:rPr>
                        <a:t>2:15</a:t>
                      </a:r>
                      <a:endParaRPr lang="en-US" sz="2000" dirty="0">
                        <a:solidFill>
                          <a:srgbClr val="000000"/>
                        </a:solidFill>
                      </a:endParaRPr>
                    </a:p>
                  </a:txBody>
                  <a:tcPr marL="45720" marR="45720"/>
                </a:tc>
                <a:tc>
                  <a:txBody>
                    <a:bodyPr/>
                    <a:lstStyle/>
                    <a:p>
                      <a:r>
                        <a:rPr lang="en-US" sz="2000" dirty="0" smtClean="0">
                          <a:solidFill>
                            <a:srgbClr val="000000"/>
                          </a:solidFill>
                        </a:rPr>
                        <a:t>3:15</a:t>
                      </a:r>
                      <a:endParaRPr lang="en-US" sz="2000" dirty="0">
                        <a:solidFill>
                          <a:srgbClr val="000000"/>
                        </a:solidFill>
                      </a:endParaRPr>
                    </a:p>
                  </a:txBody>
                  <a:tcPr marL="45720" marR="45720"/>
                </a:tc>
                <a:extLst>
                  <a:ext uri="{0D108BD9-81ED-4DB2-BD59-A6C34878D82A}">
                    <a16:rowId xmlns:a16="http://schemas.microsoft.com/office/drawing/2014/main" val="10008"/>
                  </a:ext>
                </a:extLst>
              </a:tr>
              <a:tr h="409188">
                <a:tc>
                  <a:txBody>
                    <a:bodyPr/>
                    <a:lstStyle/>
                    <a:p>
                      <a:r>
                        <a:rPr lang="en-US" sz="2000" dirty="0" smtClean="0">
                          <a:solidFill>
                            <a:srgbClr val="000000"/>
                          </a:solidFill>
                        </a:rPr>
                        <a:t>Break</a:t>
                      </a:r>
                      <a:endParaRPr lang="en-US" sz="2000" dirty="0">
                        <a:solidFill>
                          <a:srgbClr val="000000"/>
                        </a:solidFill>
                      </a:endParaRPr>
                    </a:p>
                  </a:txBody>
                  <a:tcPr marL="45720" marR="45720"/>
                </a:tc>
                <a:tc>
                  <a:txBody>
                    <a:bodyPr/>
                    <a:lstStyle/>
                    <a:p>
                      <a:r>
                        <a:rPr lang="en-US" sz="2000" dirty="0" smtClean="0">
                          <a:solidFill>
                            <a:srgbClr val="000000"/>
                          </a:solidFill>
                        </a:rPr>
                        <a:t>3:15</a:t>
                      </a:r>
                      <a:endParaRPr lang="en-US" sz="2000" dirty="0">
                        <a:solidFill>
                          <a:srgbClr val="000000"/>
                        </a:solidFill>
                      </a:endParaRPr>
                    </a:p>
                  </a:txBody>
                  <a:tcPr marL="45720" marR="45720"/>
                </a:tc>
                <a:tc>
                  <a:txBody>
                    <a:bodyPr/>
                    <a:lstStyle/>
                    <a:p>
                      <a:r>
                        <a:rPr lang="en-US" sz="2000" dirty="0" smtClean="0">
                          <a:solidFill>
                            <a:srgbClr val="000000"/>
                          </a:solidFill>
                        </a:rPr>
                        <a:t>3:30</a:t>
                      </a:r>
                      <a:endParaRPr lang="en-US" sz="2000" dirty="0">
                        <a:solidFill>
                          <a:srgbClr val="000000"/>
                        </a:solidFill>
                      </a:endParaRPr>
                    </a:p>
                  </a:txBody>
                  <a:tcPr marL="45720" marR="45720"/>
                </a:tc>
                <a:extLst>
                  <a:ext uri="{0D108BD9-81ED-4DB2-BD59-A6C34878D82A}">
                    <a16:rowId xmlns:a16="http://schemas.microsoft.com/office/drawing/2014/main" val="10009"/>
                  </a:ext>
                </a:extLst>
              </a:tr>
              <a:tr h="409188">
                <a:tc>
                  <a:txBody>
                    <a:bodyPr/>
                    <a:lstStyle/>
                    <a:p>
                      <a:r>
                        <a:rPr lang="en-US" sz="2000" dirty="0" smtClean="0">
                          <a:solidFill>
                            <a:srgbClr val="000000"/>
                          </a:solidFill>
                        </a:rPr>
                        <a:t>Real-time Communications</a:t>
                      </a:r>
                      <a:r>
                        <a:rPr lang="en-US" sz="2000" baseline="0" dirty="0" smtClean="0">
                          <a:solidFill>
                            <a:srgbClr val="000000"/>
                          </a:solidFill>
                        </a:rPr>
                        <a:t> with </a:t>
                      </a:r>
                      <a:r>
                        <a:rPr lang="en-US" sz="2000" dirty="0" smtClean="0">
                          <a:solidFill>
                            <a:srgbClr val="000000"/>
                          </a:solidFill>
                        </a:rPr>
                        <a:t>SignalR</a:t>
                      </a:r>
                      <a:endParaRPr lang="en-US" sz="2000" dirty="0">
                        <a:solidFill>
                          <a:srgbClr val="000000"/>
                        </a:solidFill>
                      </a:endParaRPr>
                    </a:p>
                  </a:txBody>
                  <a:tcPr marL="45720" marR="45720"/>
                </a:tc>
                <a:tc>
                  <a:txBody>
                    <a:bodyPr/>
                    <a:lstStyle/>
                    <a:p>
                      <a:r>
                        <a:rPr lang="en-US" sz="2000" dirty="0" smtClean="0">
                          <a:solidFill>
                            <a:srgbClr val="000000"/>
                          </a:solidFill>
                        </a:rPr>
                        <a:t>3:30</a:t>
                      </a:r>
                      <a:endParaRPr lang="en-US" sz="2000" dirty="0">
                        <a:solidFill>
                          <a:srgbClr val="000000"/>
                        </a:solidFill>
                      </a:endParaRPr>
                    </a:p>
                  </a:txBody>
                  <a:tcPr marL="45720" marR="45720"/>
                </a:tc>
                <a:tc>
                  <a:txBody>
                    <a:bodyPr/>
                    <a:lstStyle/>
                    <a:p>
                      <a:r>
                        <a:rPr lang="en-US" sz="2000" dirty="0" smtClean="0">
                          <a:solidFill>
                            <a:srgbClr val="000000"/>
                          </a:solidFill>
                        </a:rPr>
                        <a:t>4:30</a:t>
                      </a:r>
                      <a:endParaRPr lang="en-US" sz="2000" dirty="0">
                        <a:solidFill>
                          <a:srgbClr val="000000"/>
                        </a:solidFill>
                      </a:endParaRPr>
                    </a:p>
                  </a:txBody>
                  <a:tcPr marL="45720" marR="45720"/>
                </a:tc>
                <a:extLst>
                  <a:ext uri="{0D108BD9-81ED-4DB2-BD59-A6C34878D82A}">
                    <a16:rowId xmlns:a16="http://schemas.microsoft.com/office/drawing/2014/main" val="10010"/>
                  </a:ext>
                </a:extLst>
              </a:tr>
              <a:tr h="409188">
                <a:tc>
                  <a:txBody>
                    <a:bodyPr/>
                    <a:lstStyle/>
                    <a:p>
                      <a:r>
                        <a:rPr lang="en-US" sz="2000" dirty="0" smtClean="0">
                          <a:solidFill>
                            <a:srgbClr val="000000"/>
                          </a:solidFill>
                        </a:rPr>
                        <a:t>Wrap</a:t>
                      </a:r>
                      <a:r>
                        <a:rPr lang="en-US" sz="2000" baseline="0" dirty="0" smtClean="0">
                          <a:solidFill>
                            <a:srgbClr val="000000"/>
                          </a:solidFill>
                        </a:rPr>
                        <a:t> Up</a:t>
                      </a:r>
                      <a:endParaRPr lang="en-US" sz="2000" dirty="0">
                        <a:solidFill>
                          <a:srgbClr val="000000"/>
                        </a:solidFill>
                      </a:endParaRPr>
                    </a:p>
                  </a:txBody>
                  <a:tcPr marL="45720" marR="45720"/>
                </a:tc>
                <a:tc>
                  <a:txBody>
                    <a:bodyPr/>
                    <a:lstStyle/>
                    <a:p>
                      <a:r>
                        <a:rPr lang="en-US" sz="2000" dirty="0" smtClean="0">
                          <a:solidFill>
                            <a:srgbClr val="000000"/>
                          </a:solidFill>
                        </a:rPr>
                        <a:t>4:30</a:t>
                      </a:r>
                      <a:endParaRPr lang="en-US" sz="2000" dirty="0">
                        <a:solidFill>
                          <a:srgbClr val="000000"/>
                        </a:solidFill>
                      </a:endParaRPr>
                    </a:p>
                  </a:txBody>
                  <a:tcPr marL="45720" marR="45720"/>
                </a:tc>
                <a:tc>
                  <a:txBody>
                    <a:bodyPr/>
                    <a:lstStyle/>
                    <a:p>
                      <a:r>
                        <a:rPr lang="en-US" sz="2000" dirty="0" smtClean="0">
                          <a:solidFill>
                            <a:srgbClr val="000000"/>
                          </a:solidFill>
                        </a:rPr>
                        <a:t>5:00</a:t>
                      </a:r>
                      <a:endParaRPr lang="en-US" sz="2000" dirty="0">
                        <a:solidFill>
                          <a:srgbClr val="000000"/>
                        </a:solidFill>
                      </a:endParaRPr>
                    </a:p>
                  </a:txBody>
                  <a:tcPr marL="45720" marR="45720"/>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5811175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518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20</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432" y="2697112"/>
            <a:ext cx="11185188" cy="2604050"/>
          </a:xfrm>
          <a:prstGeom prst="rect">
            <a:avLst/>
          </a:prstGeom>
        </p:spPr>
      </p:pic>
    </p:spTree>
    <p:extLst>
      <p:ext uri="{BB962C8B-B14F-4D97-AF65-F5344CB8AC3E}">
        <p14:creationId xmlns:p14="http://schemas.microsoft.com/office/powerpoint/2010/main" val="28619300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518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21</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74" y="2330998"/>
            <a:ext cx="10739846" cy="2533934"/>
          </a:xfrm>
          <a:prstGeom prst="rect">
            <a:avLst/>
          </a:prstGeom>
        </p:spPr>
      </p:pic>
    </p:spTree>
    <p:extLst>
      <p:ext uri="{BB962C8B-B14F-4D97-AF65-F5344CB8AC3E}">
        <p14:creationId xmlns:p14="http://schemas.microsoft.com/office/powerpoint/2010/main" val="24667888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20701" y="228600"/>
            <a:ext cx="11149013" cy="553998"/>
          </a:xfrm>
        </p:spPr>
        <p:txBody>
          <a:bodyPr>
            <a:normAutofit fontScale="90000"/>
          </a:bodyPr>
          <a:lstStyle/>
          <a:p>
            <a:r>
              <a:rPr lang="en-US" sz="4000" dirty="0"/>
              <a:t>The foundation: tools &amp; frameworks</a:t>
            </a:r>
          </a:p>
        </p:txBody>
      </p:sp>
      <p:grpSp>
        <p:nvGrpSpPr>
          <p:cNvPr id="10" name="Group 9"/>
          <p:cNvGrpSpPr/>
          <p:nvPr/>
        </p:nvGrpSpPr>
        <p:grpSpPr>
          <a:xfrm>
            <a:off x="650718" y="2672815"/>
            <a:ext cx="10890564" cy="2514600"/>
            <a:chOff x="343735" y="2807568"/>
            <a:chExt cx="10890564" cy="2514600"/>
          </a:xfrm>
        </p:grpSpPr>
        <p:sp>
          <p:nvSpPr>
            <p:cNvPr id="5" name="Freeform 4"/>
            <p:cNvSpPr/>
            <p:nvPr/>
          </p:nvSpPr>
          <p:spPr>
            <a:xfrm>
              <a:off x="343735"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Visual Studio</a:t>
              </a:r>
              <a:endParaRPr lang="en-US" sz="4000" kern="1200" dirty="0"/>
            </a:p>
          </p:txBody>
        </p:sp>
        <p:sp>
          <p:nvSpPr>
            <p:cNvPr id="6" name="Freeform 5"/>
            <p:cNvSpPr/>
            <p:nvPr/>
          </p:nvSpPr>
          <p:spPr>
            <a:xfrm>
              <a:off x="3135723"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3465231"/>
                <a:satOff val="-15989"/>
                <a:lumOff val="588"/>
                <a:alphaOff val="0"/>
              </a:schemeClr>
            </a:fillRef>
            <a:effectRef idx="0">
              <a:schemeClr val="accent4">
                <a:hueOff val="3465231"/>
                <a:satOff val="-15989"/>
                <a:lumOff val="588"/>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NuGet</a:t>
              </a:r>
              <a:endParaRPr lang="en-US" sz="4000" kern="1200" dirty="0"/>
            </a:p>
          </p:txBody>
        </p:sp>
        <p:sp>
          <p:nvSpPr>
            <p:cNvPr id="8" name="Freeform 7"/>
            <p:cNvSpPr/>
            <p:nvPr/>
          </p:nvSpPr>
          <p:spPr>
            <a:xfrm>
              <a:off x="5927711"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6930461"/>
                <a:satOff val="-31979"/>
                <a:lumOff val="1177"/>
                <a:alphaOff val="0"/>
              </a:schemeClr>
            </a:fillRef>
            <a:effectRef idx="0">
              <a:schemeClr val="accent4">
                <a:hueOff val="6930461"/>
                <a:satOff val="-31979"/>
                <a:lumOff val="1177"/>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ASP.NET</a:t>
              </a:r>
              <a:endParaRPr lang="en-US" sz="4000" kern="1200" dirty="0"/>
            </a:p>
          </p:txBody>
        </p:sp>
        <p:sp>
          <p:nvSpPr>
            <p:cNvPr id="9" name="Freeform 8"/>
            <p:cNvSpPr/>
            <p:nvPr/>
          </p:nvSpPr>
          <p:spPr>
            <a:xfrm>
              <a:off x="8719699"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10395692"/>
                <a:satOff val="-47968"/>
                <a:lumOff val="1765"/>
                <a:alphaOff val="0"/>
              </a:schemeClr>
            </a:fillRef>
            <a:effectRef idx="0">
              <a:schemeClr val="accent4">
                <a:hueOff val="10395692"/>
                <a:satOff val="-47968"/>
                <a:lumOff val="1765"/>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Microsoft Azure</a:t>
              </a:r>
              <a:endParaRPr lang="en-US" sz="4000" kern="1200" dirty="0"/>
            </a:p>
          </p:txBody>
        </p:sp>
      </p:grpSp>
    </p:spTree>
    <p:extLst>
      <p:ext uri="{BB962C8B-B14F-4D97-AF65-F5344CB8AC3E}">
        <p14:creationId xmlns:p14="http://schemas.microsoft.com/office/powerpoint/2010/main" val="3075621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mtClean="0"/>
              <a:t>Resources</a:t>
            </a:r>
            <a:endParaRPr lang="en-US" dirty="0"/>
          </a:p>
        </p:txBody>
      </p:sp>
      <p:sp>
        <p:nvSpPr>
          <p:cNvPr id="3" name="Text Placeholder 2"/>
          <p:cNvSpPr>
            <a:spLocks noGrp="1"/>
          </p:cNvSpPr>
          <p:nvPr>
            <p:ph type="body" sz="quarter" idx="10"/>
            <p:custDataLst>
              <p:tags r:id="rId1"/>
            </p:custDataLst>
          </p:nvPr>
        </p:nvSpPr>
        <p:spPr>
          <a:xfrm>
            <a:off x="520701" y="1447800"/>
            <a:ext cx="11149013" cy="4038029"/>
          </a:xfrm>
        </p:spPr>
        <p:txBody>
          <a:bodyPr>
            <a:normAutofit fontScale="92500" lnSpcReduction="10000"/>
          </a:bodyPr>
          <a:lstStyle/>
          <a:p>
            <a:pPr>
              <a:spcAft>
                <a:spcPts val="1200"/>
              </a:spcAft>
            </a:pPr>
            <a:r>
              <a:rPr lang="en-US" sz="4400" dirty="0">
                <a:ln w="3175">
                  <a:noFill/>
                </a:ln>
                <a:solidFill>
                  <a:schemeClr val="bg1"/>
                </a:solidFill>
                <a:cs typeface="Arial" charset="0"/>
              </a:rPr>
              <a:t>Feedback and questions </a:t>
            </a:r>
            <a:r>
              <a:rPr lang="en-US" sz="4400" dirty="0" smtClean="0">
                <a:ln w="3175">
                  <a:noFill/>
                </a:ln>
                <a:solidFill>
                  <a:schemeClr val="bg1"/>
                </a:solidFill>
                <a:cs typeface="Arial" charset="0"/>
              </a:rPr>
              <a:t/>
            </a:r>
            <a:br>
              <a:rPr lang="en-US" sz="4400" dirty="0" smtClean="0">
                <a:ln w="3175">
                  <a:noFill/>
                </a:ln>
                <a:solidFill>
                  <a:schemeClr val="bg1"/>
                </a:solidFill>
                <a:cs typeface="Arial" charset="0"/>
              </a:rPr>
            </a:br>
            <a:r>
              <a:rPr lang="en-US" dirty="0" smtClean="0">
                <a:solidFill>
                  <a:schemeClr val="bg1"/>
                </a:solidFill>
              </a:rPr>
              <a:t/>
            </a:r>
            <a:br>
              <a:rPr lang="en-US" dirty="0" smtClean="0">
                <a:solidFill>
                  <a:schemeClr val="bg1"/>
                </a:solidFill>
              </a:rPr>
            </a:br>
            <a:r>
              <a:rPr lang="en-US" sz="3200" dirty="0">
                <a:solidFill>
                  <a:schemeClr val="bg1"/>
                </a:solidFill>
                <a:latin typeface="+mn-lt"/>
              </a:rPr>
              <a:t>http://asp.net</a:t>
            </a:r>
          </a:p>
          <a:p>
            <a:pPr>
              <a:spcAft>
                <a:spcPts val="1200"/>
              </a:spcAft>
            </a:pPr>
            <a:r>
              <a:rPr lang="en-US" sz="3200" dirty="0">
                <a:solidFill>
                  <a:schemeClr val="bg1"/>
                </a:solidFill>
                <a:latin typeface="+mn-lt"/>
              </a:rPr>
              <a:t>http://asp.net/vnext</a:t>
            </a:r>
          </a:p>
          <a:p>
            <a:pPr>
              <a:spcAft>
                <a:spcPts val="1200"/>
              </a:spcAft>
            </a:pPr>
            <a:r>
              <a:rPr lang="en-US" sz="3200" b="1">
                <a:solidFill>
                  <a:schemeClr val="bg1"/>
                </a:solidFill>
              </a:rPr>
              <a:t>http</a:t>
            </a:r>
            <a:r>
              <a:rPr lang="en-US" sz="3200" b="1" smtClean="0">
                <a:solidFill>
                  <a:schemeClr val="bg1"/>
                </a:solidFill>
              </a:rPr>
              <a:t>://azure.microsoft.com</a:t>
            </a:r>
            <a:endParaRPr lang="en-US" sz="3200" b="1" dirty="0" smtClean="0">
              <a:solidFill>
                <a:schemeClr val="bg1"/>
              </a:solidFill>
              <a:latin typeface="+mn-lt"/>
            </a:endParaRPr>
          </a:p>
          <a:p>
            <a:pPr>
              <a:spcAft>
                <a:spcPts val="1200"/>
              </a:spcAft>
            </a:pPr>
            <a:r>
              <a:rPr lang="en-US" sz="3200" dirty="0" smtClean="0">
                <a:solidFill>
                  <a:schemeClr val="bg1"/>
                </a:solidFill>
                <a:latin typeface="+mn-lt"/>
              </a:rPr>
              <a:t>http</a:t>
            </a:r>
            <a:r>
              <a:rPr lang="en-US" sz="3200" dirty="0">
                <a:solidFill>
                  <a:schemeClr val="bg1"/>
                </a:solidFill>
                <a:latin typeface="+mn-lt"/>
              </a:rPr>
              <a:t>://www.devcamps.ms/web </a:t>
            </a:r>
          </a:p>
          <a:p>
            <a:pPr>
              <a:spcAft>
                <a:spcPts val="1200"/>
              </a:spcAft>
            </a:pPr>
            <a:r>
              <a:rPr lang="en-US" sz="3200" dirty="0" smtClean="0">
                <a:solidFill>
                  <a:schemeClr val="bg1"/>
                </a:solidFill>
                <a:latin typeface="+mn-lt"/>
              </a:rPr>
              <a:t>http</a:t>
            </a:r>
            <a:r>
              <a:rPr lang="en-US" sz="3200" dirty="0">
                <a:solidFill>
                  <a:schemeClr val="bg1"/>
                </a:solidFill>
                <a:latin typeface="+mn-lt"/>
              </a:rPr>
              <a:t>://aka.ms/webcamps-training-kit </a:t>
            </a:r>
          </a:p>
          <a:p>
            <a:pPr>
              <a:spcAft>
                <a:spcPts val="1200"/>
              </a:spcAft>
            </a:pPr>
            <a:r>
              <a:rPr lang="en-US" sz="3200" dirty="0">
                <a:solidFill>
                  <a:schemeClr val="bg1"/>
                </a:solidFill>
                <a:latin typeface="+mn-lt"/>
              </a:rPr>
              <a:t>http://aka.ms/webcamps-azure </a:t>
            </a:r>
            <a:r>
              <a:rPr lang="en-US" sz="3200" dirty="0">
                <a:solidFill>
                  <a:schemeClr val="bg1"/>
                </a:solidFill>
              </a:rPr>
              <a:t>(free trial)</a:t>
            </a:r>
            <a:endParaRPr lang="en-US" sz="3200" dirty="0">
              <a:solidFill>
                <a:schemeClr val="bg1"/>
              </a:solidFill>
              <a:latin typeface="+mn-lt"/>
            </a:endParaRPr>
          </a:p>
        </p:txBody>
      </p:sp>
      <p:sp>
        <p:nvSpPr>
          <p:cNvPr id="8" name="Freeform 58"/>
          <p:cNvSpPr>
            <a:spLocks noEditPoints="1"/>
          </p:cNvSpPr>
          <p:nvPr/>
        </p:nvSpPr>
        <p:spPr bwMode="black">
          <a:xfrm>
            <a:off x="7197998" y="1141413"/>
            <a:ext cx="3689695" cy="395468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tx1">
              <a:lumMod val="10000"/>
              <a:lumOff val="90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36040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44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20701" y="228600"/>
            <a:ext cx="11149013" cy="553998"/>
          </a:xfrm>
        </p:spPr>
        <p:txBody>
          <a:bodyPr>
            <a:normAutofit fontScale="90000"/>
          </a:bodyPr>
          <a:lstStyle/>
          <a:p>
            <a:r>
              <a:rPr lang="en-US" sz="4000" dirty="0"/>
              <a:t>The foundation: tools &amp; frameworks</a:t>
            </a:r>
          </a:p>
        </p:txBody>
      </p:sp>
      <p:grpSp>
        <p:nvGrpSpPr>
          <p:cNvPr id="10" name="Group 9"/>
          <p:cNvGrpSpPr/>
          <p:nvPr/>
        </p:nvGrpSpPr>
        <p:grpSpPr>
          <a:xfrm>
            <a:off x="650718" y="2672815"/>
            <a:ext cx="10890564" cy="2514600"/>
            <a:chOff x="343735" y="2807568"/>
            <a:chExt cx="10890564" cy="2514600"/>
          </a:xfrm>
        </p:grpSpPr>
        <p:sp>
          <p:nvSpPr>
            <p:cNvPr id="5" name="Freeform 4"/>
            <p:cNvSpPr/>
            <p:nvPr/>
          </p:nvSpPr>
          <p:spPr>
            <a:xfrm>
              <a:off x="343735"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Visual Studio</a:t>
              </a:r>
              <a:endParaRPr lang="en-US" sz="4000" kern="1200" dirty="0"/>
            </a:p>
          </p:txBody>
        </p:sp>
        <p:sp>
          <p:nvSpPr>
            <p:cNvPr id="6" name="Freeform 5"/>
            <p:cNvSpPr/>
            <p:nvPr/>
          </p:nvSpPr>
          <p:spPr>
            <a:xfrm>
              <a:off x="3135723"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3465231"/>
                <a:satOff val="-15989"/>
                <a:lumOff val="588"/>
                <a:alphaOff val="0"/>
              </a:schemeClr>
            </a:fillRef>
            <a:effectRef idx="0">
              <a:schemeClr val="accent4">
                <a:hueOff val="3465231"/>
                <a:satOff val="-15989"/>
                <a:lumOff val="588"/>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NuGet</a:t>
              </a:r>
              <a:endParaRPr lang="en-US" sz="4000" kern="1200" dirty="0"/>
            </a:p>
          </p:txBody>
        </p:sp>
        <p:sp>
          <p:nvSpPr>
            <p:cNvPr id="8" name="Freeform 7"/>
            <p:cNvSpPr/>
            <p:nvPr/>
          </p:nvSpPr>
          <p:spPr>
            <a:xfrm>
              <a:off x="5927711"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6930461"/>
                <a:satOff val="-31979"/>
                <a:lumOff val="1177"/>
                <a:alphaOff val="0"/>
              </a:schemeClr>
            </a:fillRef>
            <a:effectRef idx="0">
              <a:schemeClr val="accent4">
                <a:hueOff val="6930461"/>
                <a:satOff val="-31979"/>
                <a:lumOff val="1177"/>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ASP.NET</a:t>
              </a:r>
              <a:endParaRPr lang="en-US" sz="4000" kern="1200" dirty="0"/>
            </a:p>
          </p:txBody>
        </p:sp>
        <p:sp>
          <p:nvSpPr>
            <p:cNvPr id="9" name="Freeform 8"/>
            <p:cNvSpPr/>
            <p:nvPr/>
          </p:nvSpPr>
          <p:spPr>
            <a:xfrm>
              <a:off x="8719699" y="2807568"/>
              <a:ext cx="2514600" cy="2514600"/>
            </a:xfrm>
            <a:custGeom>
              <a:avLst/>
              <a:gdLst>
                <a:gd name="connsiteX0" fmla="*/ 0 w 2591274"/>
                <a:gd name="connsiteY0" fmla="*/ 0 h 1554764"/>
                <a:gd name="connsiteX1" fmla="*/ 2591274 w 2591274"/>
                <a:gd name="connsiteY1" fmla="*/ 0 h 1554764"/>
                <a:gd name="connsiteX2" fmla="*/ 2591274 w 2591274"/>
                <a:gd name="connsiteY2" fmla="*/ 1554764 h 1554764"/>
                <a:gd name="connsiteX3" fmla="*/ 0 w 2591274"/>
                <a:gd name="connsiteY3" fmla="*/ 1554764 h 1554764"/>
                <a:gd name="connsiteX4" fmla="*/ 0 w 2591274"/>
                <a:gd name="connsiteY4" fmla="*/ 0 h 1554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274" h="1554764">
                  <a:moveTo>
                    <a:pt x="0" y="0"/>
                  </a:moveTo>
                  <a:lnTo>
                    <a:pt x="2591274" y="0"/>
                  </a:lnTo>
                  <a:lnTo>
                    <a:pt x="2591274" y="1554764"/>
                  </a:lnTo>
                  <a:lnTo>
                    <a:pt x="0" y="1554764"/>
                  </a:lnTo>
                  <a:lnTo>
                    <a:pt x="0" y="0"/>
                  </a:lnTo>
                  <a:close/>
                </a:path>
              </a:pathLst>
            </a:custGeom>
          </p:spPr>
          <p:style>
            <a:lnRef idx="2">
              <a:schemeClr val="lt1">
                <a:hueOff val="0"/>
                <a:satOff val="0"/>
                <a:lumOff val="0"/>
                <a:alphaOff val="0"/>
              </a:schemeClr>
            </a:lnRef>
            <a:fillRef idx="1">
              <a:schemeClr val="accent4">
                <a:hueOff val="10395692"/>
                <a:satOff val="-47968"/>
                <a:lumOff val="1765"/>
                <a:alphaOff val="0"/>
              </a:schemeClr>
            </a:fillRef>
            <a:effectRef idx="0">
              <a:schemeClr val="accent4">
                <a:hueOff val="10395692"/>
                <a:satOff val="-47968"/>
                <a:lumOff val="1765"/>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Microsoft Azure</a:t>
              </a:r>
              <a:endParaRPr lang="en-US" sz="4000" kern="1200" dirty="0"/>
            </a:p>
          </p:txBody>
        </p:sp>
      </p:grpSp>
    </p:spTree>
    <p:extLst>
      <p:ext uri="{BB962C8B-B14F-4D97-AF65-F5344CB8AC3E}">
        <p14:creationId xmlns:p14="http://schemas.microsoft.com/office/powerpoint/2010/main" val="2939293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19114" y="586142"/>
            <a:ext cx="11158536" cy="553998"/>
          </a:xfrm>
          <a:prstGeom prst="rect">
            <a:avLst/>
          </a:prstGeom>
        </p:spPr>
        <p:txBody>
          <a:bodyPr>
            <a:normAutofit fontScale="90000"/>
          </a:bodyPr>
          <a:lstStyle/>
          <a:p>
            <a:r>
              <a:rPr lang="en-US" sz="4000" dirty="0"/>
              <a:t>Visual Studio </a:t>
            </a:r>
            <a:r>
              <a:rPr lang="en-US" sz="4000" dirty="0" smtClean="0"/>
              <a:t>2015: </a:t>
            </a:r>
            <a:r>
              <a:rPr lang="en-US" sz="4000" i="1" dirty="0"/>
              <a:t>The</a:t>
            </a:r>
            <a:r>
              <a:rPr lang="en-US" sz="4000" dirty="0"/>
              <a:t> editor for serious web dev</a:t>
            </a:r>
          </a:p>
        </p:txBody>
      </p:sp>
      <p:sp>
        <p:nvSpPr>
          <p:cNvPr id="5" name="Text Placeholder 4"/>
          <p:cNvSpPr>
            <a:spLocks noGrp="1"/>
          </p:cNvSpPr>
          <p:nvPr>
            <p:ph type="body" sz="quarter" idx="10"/>
          </p:nvPr>
        </p:nvSpPr>
        <p:spPr>
          <a:xfrm>
            <a:off x="519114" y="2154962"/>
            <a:ext cx="5404810" cy="3170099"/>
          </a:xfrm>
        </p:spPr>
        <p:txBody>
          <a:bodyPr>
            <a:normAutofit lnSpcReduction="10000"/>
          </a:bodyPr>
          <a:lstStyle/>
          <a:p>
            <a:pPr>
              <a:spcBef>
                <a:spcPts val="2400"/>
              </a:spcBef>
              <a:spcAft>
                <a:spcPts val="0"/>
              </a:spcAft>
            </a:pPr>
            <a:r>
              <a:rPr lang="en-US" sz="2800" dirty="0">
                <a:solidFill>
                  <a:schemeClr val="bg2"/>
                </a:solidFill>
              </a:rPr>
              <a:t>HTML5 / CSS3 standards and smarts</a:t>
            </a:r>
          </a:p>
          <a:p>
            <a:pPr>
              <a:spcBef>
                <a:spcPts val="2400"/>
              </a:spcBef>
              <a:spcAft>
                <a:spcPts val="0"/>
              </a:spcAft>
            </a:pPr>
            <a:r>
              <a:rPr lang="en-US" sz="2800" dirty="0">
                <a:solidFill>
                  <a:schemeClr val="bg2"/>
                </a:solidFill>
              </a:rPr>
              <a:t>JavaScript language features</a:t>
            </a:r>
          </a:p>
          <a:p>
            <a:pPr>
              <a:spcBef>
                <a:spcPts val="2400"/>
              </a:spcBef>
              <a:spcAft>
                <a:spcPts val="0"/>
              </a:spcAft>
            </a:pPr>
            <a:r>
              <a:rPr lang="en-US" sz="2800" dirty="0">
                <a:solidFill>
                  <a:schemeClr val="bg2"/>
                </a:solidFill>
              </a:rPr>
              <a:t>Page </a:t>
            </a:r>
            <a:r>
              <a:rPr lang="en-US" sz="2800" dirty="0" smtClean="0">
                <a:solidFill>
                  <a:schemeClr val="bg2"/>
                </a:solidFill>
              </a:rPr>
              <a:t>Inspector + Browser Link</a:t>
            </a:r>
          </a:p>
          <a:p>
            <a:pPr>
              <a:spcBef>
                <a:spcPts val="2400"/>
              </a:spcBef>
              <a:spcAft>
                <a:spcPts val="0"/>
              </a:spcAft>
            </a:pPr>
            <a:r>
              <a:rPr lang="en-US" sz="2800" dirty="0" smtClean="0">
                <a:solidFill>
                  <a:schemeClr val="bg2"/>
                </a:solidFill>
              </a:rPr>
              <a:t>One code editor for client and server</a:t>
            </a:r>
          </a:p>
          <a:p>
            <a:pPr>
              <a:spcBef>
                <a:spcPts val="2400"/>
              </a:spcBef>
              <a:spcAft>
                <a:spcPts val="0"/>
              </a:spcAft>
            </a:pPr>
            <a:r>
              <a:rPr lang="en-US" sz="2800" dirty="0" smtClean="0">
                <a:solidFill>
                  <a:schemeClr val="bg2"/>
                </a:solidFill>
              </a:rPr>
              <a:t>Web </a:t>
            </a:r>
            <a:r>
              <a:rPr lang="en-US" sz="2800" dirty="0">
                <a:solidFill>
                  <a:schemeClr val="bg2"/>
                </a:solidFill>
              </a:rPr>
              <a:t>Essentials extension</a:t>
            </a:r>
          </a:p>
        </p:txBody>
      </p:sp>
      <p:grpSp>
        <p:nvGrpSpPr>
          <p:cNvPr id="3" name="Group 2"/>
          <p:cNvGrpSpPr/>
          <p:nvPr/>
        </p:nvGrpSpPr>
        <p:grpSpPr>
          <a:xfrm>
            <a:off x="6080126" y="1695450"/>
            <a:ext cx="5597525" cy="4089124"/>
            <a:chOff x="6080126" y="1695450"/>
            <a:chExt cx="5597525" cy="4089124"/>
          </a:xfrm>
        </p:grpSpPr>
        <p:sp>
          <p:nvSpPr>
            <p:cNvPr id="10" name="Rectangle 9"/>
            <p:cNvSpPr/>
            <p:nvPr/>
          </p:nvSpPr>
          <p:spPr bwMode="auto">
            <a:xfrm>
              <a:off x="6080126" y="1695450"/>
              <a:ext cx="5597525" cy="408912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61472" name="Picture 32" descr="http://upload.wikimedia.org/wikipedia/en/thumb/b/ba/Visual-Studio-2012-logo.svg/2000px-Visual-Studio-2012-logo.svg.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7646571" y="2255122"/>
              <a:ext cx="2464633" cy="2438554"/>
            </a:xfrm>
            <a:prstGeom prst="rect">
              <a:avLst/>
            </a:prstGeom>
            <a:noFill/>
            <a:extLst>
              <a:ext uri="{909E8E84-426E-40DD-AFC4-6F175D3DCCD1}">
                <a14:hiddenFill xmlns:a14="http://schemas.microsoft.com/office/drawing/2010/main">
                  <a:solidFill>
                    <a:srgbClr val="FFFFFF"/>
                  </a:solidFill>
                </a14:hiddenFill>
              </a:ext>
            </a:extLst>
          </p:spPr>
        </p:pic>
        <p:pic>
          <p:nvPicPr>
            <p:cNvPr id="61475" name="Picture 35" descr="http://upload.wikimedia.org/wikipedia/en/thumb/b/ba/Visual-Studio-2012-logo.svg/2000px-Visual-Studio-2012-logo.svg.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6649131" y="4693676"/>
              <a:ext cx="4440464" cy="93619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592010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20701" y="228600"/>
            <a:ext cx="11149013" cy="553998"/>
          </a:xfrm>
        </p:spPr>
        <p:txBody>
          <a:bodyPr>
            <a:normAutofit fontScale="90000"/>
          </a:bodyPr>
          <a:lstStyle/>
          <a:p>
            <a:r>
              <a:rPr lang="en-US" sz="4000" dirty="0"/>
              <a:t>NuGet: The smart, easy way to manage dependencies</a:t>
            </a:r>
          </a:p>
        </p:txBody>
      </p:sp>
      <p:sp>
        <p:nvSpPr>
          <p:cNvPr id="5" name="Text Placeholder 4"/>
          <p:cNvSpPr>
            <a:spLocks noGrp="1"/>
          </p:cNvSpPr>
          <p:nvPr>
            <p:ph type="body" sz="quarter" idx="10"/>
          </p:nvPr>
        </p:nvSpPr>
        <p:spPr>
          <a:xfrm>
            <a:off x="519113" y="1695450"/>
            <a:ext cx="5404810" cy="4173450"/>
          </a:xfrm>
        </p:spPr>
        <p:txBody>
          <a:bodyPr>
            <a:normAutofit fontScale="92500"/>
          </a:bodyPr>
          <a:lstStyle/>
          <a:p>
            <a:pPr>
              <a:spcBef>
                <a:spcPts val="2400"/>
              </a:spcBef>
              <a:spcAft>
                <a:spcPts val="0"/>
              </a:spcAft>
            </a:pPr>
            <a:r>
              <a:rPr lang="en-US" sz="2400" dirty="0">
                <a:solidFill>
                  <a:schemeClr val="bg2"/>
                </a:solidFill>
              </a:rPr>
              <a:t>Find the latest release</a:t>
            </a:r>
          </a:p>
          <a:p>
            <a:pPr>
              <a:spcBef>
                <a:spcPts val="2400"/>
              </a:spcBef>
              <a:spcAft>
                <a:spcPts val="0"/>
              </a:spcAft>
            </a:pPr>
            <a:r>
              <a:rPr lang="en-US" sz="2400" dirty="0">
                <a:solidFill>
                  <a:schemeClr val="bg2"/>
                </a:solidFill>
              </a:rPr>
              <a:t>Install and configure in your project</a:t>
            </a:r>
          </a:p>
          <a:p>
            <a:pPr>
              <a:spcBef>
                <a:spcPts val="2400"/>
              </a:spcBef>
              <a:spcAft>
                <a:spcPts val="0"/>
              </a:spcAft>
            </a:pPr>
            <a:r>
              <a:rPr lang="en-US" sz="2400" dirty="0">
                <a:solidFill>
                  <a:schemeClr val="bg2"/>
                </a:solidFill>
              </a:rPr>
              <a:t>Handle dependencies and versions</a:t>
            </a:r>
          </a:p>
          <a:p>
            <a:pPr>
              <a:spcBef>
                <a:spcPts val="2400"/>
              </a:spcBef>
              <a:spcAft>
                <a:spcPts val="0"/>
              </a:spcAft>
            </a:pPr>
            <a:r>
              <a:rPr lang="en-US" sz="2400" dirty="0">
                <a:solidFill>
                  <a:schemeClr val="bg2"/>
                </a:solidFill>
              </a:rPr>
              <a:t>Updates with dependency checking</a:t>
            </a:r>
          </a:p>
          <a:p>
            <a:pPr>
              <a:spcBef>
                <a:spcPts val="2400"/>
              </a:spcBef>
              <a:spcAft>
                <a:spcPts val="0"/>
              </a:spcAft>
            </a:pPr>
            <a:r>
              <a:rPr lang="en-US" sz="2400" dirty="0">
                <a:solidFill>
                  <a:schemeClr val="bg2"/>
                </a:solidFill>
              </a:rPr>
              <a:t>Common list of installed packages</a:t>
            </a:r>
          </a:p>
          <a:p>
            <a:pPr>
              <a:spcBef>
                <a:spcPts val="2400"/>
              </a:spcBef>
              <a:spcAft>
                <a:spcPts val="0"/>
              </a:spcAft>
            </a:pPr>
            <a:r>
              <a:rPr lang="en-US" sz="2400" dirty="0">
                <a:solidFill>
                  <a:schemeClr val="bg2"/>
                </a:solidFill>
              </a:rPr>
              <a:t>Simplified uninstalls</a:t>
            </a:r>
          </a:p>
          <a:p>
            <a:pPr>
              <a:spcBef>
                <a:spcPts val="2400"/>
              </a:spcBef>
              <a:spcAft>
                <a:spcPts val="0"/>
              </a:spcAft>
            </a:pPr>
            <a:r>
              <a:rPr lang="en-US" sz="2400" dirty="0">
                <a:solidFill>
                  <a:schemeClr val="bg2"/>
                </a:solidFill>
              </a:rPr>
              <a:t>Streamlined deployment with Package Restore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1500" y="1892595"/>
            <a:ext cx="3694834" cy="3694834"/>
          </a:xfrm>
          <a:prstGeom prst="rect">
            <a:avLst/>
          </a:prstGeom>
        </p:spPr>
      </p:pic>
    </p:spTree>
    <p:extLst>
      <p:ext uri="{BB962C8B-B14F-4D97-AF65-F5344CB8AC3E}">
        <p14:creationId xmlns:p14="http://schemas.microsoft.com/office/powerpoint/2010/main" val="1986623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065" y="181959"/>
            <a:ext cx="11079822" cy="1325563"/>
          </a:xfrm>
        </p:spPr>
        <p:txBody>
          <a:bodyPr/>
          <a:lstStyle/>
          <a:p>
            <a:r>
              <a:rPr lang="en-US" dirty="0" smtClean="0"/>
              <a:t>One ASP.NET: A Framework for us all</a:t>
            </a:r>
            <a:endParaRPr lang="en-US" dirty="0"/>
          </a:p>
        </p:txBody>
      </p:sp>
      <p:sp>
        <p:nvSpPr>
          <p:cNvPr id="34" name="Rectangle 33"/>
          <p:cNvSpPr/>
          <p:nvPr/>
        </p:nvSpPr>
        <p:spPr bwMode="gray">
          <a:xfrm>
            <a:off x="736603" y="4696903"/>
            <a:ext cx="10405530" cy="1466765"/>
          </a:xfrm>
          <a:prstGeom prst="rect">
            <a:avLst/>
          </a:prstGeom>
          <a:solidFill>
            <a:srgbClr val="7F498F"/>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54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ASP.NET</a:t>
            </a:r>
            <a:endParaRPr lang="en-US" sz="54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6" name="Rectangle 35"/>
          <p:cNvSpPr/>
          <p:nvPr/>
        </p:nvSpPr>
        <p:spPr bwMode="gray">
          <a:xfrm>
            <a:off x="736601" y="3143425"/>
            <a:ext cx="1621903" cy="144593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Forms</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7" name="Rectangle 36"/>
          <p:cNvSpPr/>
          <p:nvPr/>
        </p:nvSpPr>
        <p:spPr bwMode="gray">
          <a:xfrm>
            <a:off x="736600" y="1507522"/>
            <a:ext cx="6587067" cy="1528363"/>
          </a:xfrm>
          <a:prstGeom prst="rect">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54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Sites</a:t>
            </a:r>
            <a:endParaRPr lang="en-US" sz="54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8" name="Rectangle 37"/>
          <p:cNvSpPr/>
          <p:nvPr/>
        </p:nvSpPr>
        <p:spPr bwMode="gray">
          <a:xfrm>
            <a:off x="2493327" y="3143425"/>
            <a:ext cx="1621903" cy="144593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Pages</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9" name="Rectangle 38"/>
          <p:cNvSpPr/>
          <p:nvPr/>
        </p:nvSpPr>
        <p:spPr bwMode="gray">
          <a:xfrm>
            <a:off x="4250051" y="3143425"/>
            <a:ext cx="5135353" cy="608978"/>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Single Page Apps</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0" name="Rectangle 39"/>
          <p:cNvSpPr/>
          <p:nvPr/>
        </p:nvSpPr>
        <p:spPr bwMode="gray">
          <a:xfrm>
            <a:off x="4250052" y="3859945"/>
            <a:ext cx="3073615" cy="72941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MVC</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1" name="Rectangle 40"/>
          <p:cNvSpPr/>
          <p:nvPr/>
        </p:nvSpPr>
        <p:spPr bwMode="gray">
          <a:xfrm>
            <a:off x="7458490" y="3859945"/>
            <a:ext cx="1926916" cy="72941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2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 API</a:t>
            </a:r>
            <a:endParaRPr lang="en-US" sz="32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2" name="Rectangle 41"/>
          <p:cNvSpPr/>
          <p:nvPr/>
        </p:nvSpPr>
        <p:spPr bwMode="gray">
          <a:xfrm>
            <a:off x="9520230" y="3143425"/>
            <a:ext cx="1621903" cy="144593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SignalR</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3" name="Rectangle 42"/>
          <p:cNvSpPr/>
          <p:nvPr/>
        </p:nvSpPr>
        <p:spPr bwMode="gray">
          <a:xfrm>
            <a:off x="7458491" y="1507523"/>
            <a:ext cx="3683642" cy="1528363"/>
          </a:xfrm>
          <a:prstGeom prst="rect">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54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Services</a:t>
            </a:r>
            <a:endParaRPr lang="en-US" sz="54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Tree>
    <p:extLst>
      <p:ext uri="{BB962C8B-B14F-4D97-AF65-F5344CB8AC3E}">
        <p14:creationId xmlns:p14="http://schemas.microsoft.com/office/powerpoint/2010/main" val="2195419122"/>
      </p:ext>
    </p:extLst>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20701" y="228600"/>
            <a:ext cx="11149013" cy="553998"/>
          </a:xfrm>
        </p:spPr>
        <p:txBody>
          <a:bodyPr>
            <a:normAutofit fontScale="90000"/>
          </a:bodyPr>
          <a:lstStyle/>
          <a:p>
            <a:r>
              <a:rPr lang="en-US" sz="4000" dirty="0"/>
              <a:t>Deploying ASP.NET Apps to the Cloud</a:t>
            </a:r>
          </a:p>
        </p:txBody>
      </p:sp>
      <p:sp>
        <p:nvSpPr>
          <p:cNvPr id="5" name="Text Placeholder 4"/>
          <p:cNvSpPr>
            <a:spLocks noGrp="1"/>
          </p:cNvSpPr>
          <p:nvPr>
            <p:ph type="body" sz="quarter" idx="10"/>
          </p:nvPr>
        </p:nvSpPr>
        <p:spPr>
          <a:xfrm>
            <a:off x="520701" y="1820579"/>
            <a:ext cx="5404810" cy="2554545"/>
          </a:xfrm>
        </p:spPr>
        <p:txBody>
          <a:bodyPr>
            <a:normAutofit/>
          </a:bodyPr>
          <a:lstStyle/>
          <a:p>
            <a:pPr>
              <a:spcBef>
                <a:spcPts val="1200"/>
              </a:spcBef>
              <a:spcAft>
                <a:spcPts val="0"/>
              </a:spcAft>
            </a:pPr>
            <a:r>
              <a:rPr lang="en-US" sz="2800" dirty="0" smtClean="0">
                <a:solidFill>
                  <a:schemeClr val="bg1"/>
                </a:solidFill>
              </a:rPr>
              <a:t>Microsoft </a:t>
            </a:r>
            <a:r>
              <a:rPr lang="en-US" sz="2800" dirty="0">
                <a:solidFill>
                  <a:schemeClr val="bg1"/>
                </a:solidFill>
              </a:rPr>
              <a:t>Azure Web Sites (10 free!)</a:t>
            </a:r>
          </a:p>
          <a:p>
            <a:pPr>
              <a:spcBef>
                <a:spcPts val="1200"/>
              </a:spcBef>
              <a:spcAft>
                <a:spcPts val="0"/>
              </a:spcAft>
            </a:pPr>
            <a:r>
              <a:rPr lang="en-US" sz="2800" dirty="0">
                <a:solidFill>
                  <a:schemeClr val="bg1"/>
                </a:solidFill>
              </a:rPr>
              <a:t>Fast site creation and deployment</a:t>
            </a:r>
          </a:p>
          <a:p>
            <a:pPr>
              <a:spcBef>
                <a:spcPts val="1200"/>
              </a:spcBef>
              <a:spcAft>
                <a:spcPts val="0"/>
              </a:spcAft>
            </a:pPr>
            <a:r>
              <a:rPr lang="en-US" sz="2800" dirty="0">
                <a:solidFill>
                  <a:schemeClr val="bg1"/>
                </a:solidFill>
              </a:rPr>
              <a:t>Nothing new to learn</a:t>
            </a:r>
          </a:p>
          <a:p>
            <a:pPr>
              <a:spcBef>
                <a:spcPts val="1200"/>
              </a:spcBef>
              <a:spcAft>
                <a:spcPts val="0"/>
              </a:spcAft>
            </a:pPr>
            <a:r>
              <a:rPr lang="en-US" sz="2800" dirty="0">
                <a:solidFill>
                  <a:schemeClr val="bg1"/>
                </a:solidFill>
              </a:rPr>
              <a:t>Easy to </a:t>
            </a:r>
            <a:r>
              <a:rPr lang="en-US" sz="2800" dirty="0" smtClean="0">
                <a:solidFill>
                  <a:schemeClr val="bg1"/>
                </a:solidFill>
              </a:rPr>
              <a:t>scale</a:t>
            </a:r>
            <a:endParaRPr lang="en-US" sz="2800" dirty="0">
              <a:solidFill>
                <a:schemeClr val="bg1"/>
              </a:solidFill>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9316" y="101600"/>
            <a:ext cx="10598728" cy="6858000"/>
          </a:xfrm>
          <a:prstGeom prst="rect">
            <a:avLst/>
          </a:prstGeom>
        </p:spPr>
      </p:pic>
    </p:spTree>
    <p:extLst>
      <p:ext uri="{BB962C8B-B14F-4D97-AF65-F5344CB8AC3E}">
        <p14:creationId xmlns:p14="http://schemas.microsoft.com/office/powerpoint/2010/main" val="1579616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1+#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Microsoft Azure signup</a:t>
            </a:r>
            <a:endParaRPr lang="en-US" dirty="0"/>
          </a:p>
        </p:txBody>
      </p:sp>
      <p:sp>
        <p:nvSpPr>
          <p:cNvPr id="3" name="Subtitle 2"/>
          <p:cNvSpPr>
            <a:spLocks noGrp="1"/>
          </p:cNvSpPr>
          <p:nvPr>
            <p:ph type="subTitle" idx="1"/>
          </p:nvPr>
        </p:nvSpPr>
        <p:spPr>
          <a:xfrm>
            <a:off x="1889617" y="5630473"/>
            <a:ext cx="5561050" cy="461665"/>
          </a:xfrm>
        </p:spPr>
        <p:txBody>
          <a:bodyPr/>
          <a:lstStyle/>
          <a:p>
            <a:r>
              <a:rPr lang="en-US" dirty="0" smtClean="0"/>
              <a:t>http://aka.ms/webcamps-azure</a:t>
            </a:r>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16788789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9461563"/>
          </a:xfrm>
          <a:prstGeom prst="rect">
            <a:avLst/>
          </a:prstGeom>
        </p:spPr>
      </p:pic>
      <p:sp>
        <p:nvSpPr>
          <p:cNvPr id="3" name="TextBox 2"/>
          <p:cNvSpPr txBox="1"/>
          <p:nvPr/>
        </p:nvSpPr>
        <p:spPr>
          <a:xfrm>
            <a:off x="377539" y="6257835"/>
            <a:ext cx="11436921" cy="1200329"/>
          </a:xfrm>
          <a:prstGeom prst="rect">
            <a:avLst/>
          </a:prstGeom>
          <a:solidFill>
            <a:schemeClr val="tx2"/>
          </a:solidFill>
        </p:spPr>
        <p:txBody>
          <a:bodyPr wrap="square" rtlCol="0">
            <a:spAutoFit/>
          </a:bodyPr>
          <a:lstStyle/>
          <a:p>
            <a:pPr>
              <a:lnSpc>
                <a:spcPct val="200000"/>
              </a:lnSpc>
            </a:pPr>
            <a:r>
              <a:rPr lang="en-US" dirty="0">
                <a:solidFill>
                  <a:schemeClr val="bg1"/>
                </a:solidFill>
              </a:rPr>
              <a:t>https://azure.microsoft.com/pricing/spending-limits</a:t>
            </a:r>
            <a:r>
              <a:rPr lang="en-US" dirty="0" smtClean="0">
                <a:solidFill>
                  <a:schemeClr val="bg1"/>
                </a:solidFill>
              </a:rPr>
              <a:t>/</a:t>
            </a:r>
          </a:p>
          <a:p>
            <a:pPr>
              <a:lnSpc>
                <a:spcPct val="200000"/>
              </a:lnSpc>
            </a:pPr>
            <a:endParaRPr lang="en-US" dirty="0">
              <a:solidFill>
                <a:schemeClr val="bg1"/>
              </a:solidFill>
            </a:endParaRPr>
          </a:p>
        </p:txBody>
      </p:sp>
    </p:spTree>
    <p:extLst>
      <p:ext uri="{BB962C8B-B14F-4D97-AF65-F5344CB8AC3E}">
        <p14:creationId xmlns:p14="http://schemas.microsoft.com/office/powerpoint/2010/main" val="366359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XRmmtj9Uk0K6GWGBb7RAuA"/>
</p:tagLst>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450</Words>
  <Application>Microsoft Office PowerPoint</Application>
  <PresentationFormat>Widescreen</PresentationFormat>
  <Paragraphs>135</Paragraphs>
  <Slides>24</Slides>
  <Notes>8</Notes>
  <HiddenSlides>0</HiddenSlides>
  <MMClips>0</MMClips>
  <ScaleCrop>false</ScaleCrop>
  <HeadingPairs>
    <vt:vector size="6" baseType="variant">
      <vt:variant>
        <vt:lpstr>Fonts Used</vt:lpstr>
      </vt:variant>
      <vt:variant>
        <vt:i4>5</vt:i4>
      </vt:variant>
      <vt:variant>
        <vt:lpstr>Theme</vt:lpstr>
      </vt:variant>
      <vt:variant>
        <vt:i4>7</vt:i4>
      </vt:variant>
      <vt:variant>
        <vt:lpstr>Slide Titles</vt:lpstr>
      </vt:variant>
      <vt:variant>
        <vt:i4>24</vt:i4>
      </vt:variant>
    </vt:vector>
  </HeadingPairs>
  <TitlesOfParts>
    <vt:vector size="36" baseType="lpstr">
      <vt:lpstr>Arial</vt:lpstr>
      <vt:lpstr>Calibri</vt:lpstr>
      <vt:lpstr>Segoe UI</vt:lpstr>
      <vt:lpstr>Segoe UI Light</vt:lpstr>
      <vt:lpstr>Segoe UI Semibold</vt:lpstr>
      <vt:lpstr>Deck Title Slide</vt:lpstr>
      <vt:lpstr>Azure Medium</vt:lpstr>
      <vt:lpstr>Azure Green</vt:lpstr>
      <vt:lpstr>Azure Graphite</vt:lpstr>
      <vt:lpstr>Azure Dark</vt:lpstr>
      <vt:lpstr>Azure Basic</vt:lpstr>
      <vt:lpstr>Azure Noir</vt:lpstr>
      <vt:lpstr>Web Camps</vt:lpstr>
      <vt:lpstr>Today’s Agenda</vt:lpstr>
      <vt:lpstr>The foundation: tools &amp; frameworks</vt:lpstr>
      <vt:lpstr>Visual Studio 2015: The editor for serious web dev</vt:lpstr>
      <vt:lpstr>NuGet: The smart, easy way to manage dependencies</vt:lpstr>
      <vt:lpstr>One ASP.NET: A Framework for us all</vt:lpstr>
      <vt:lpstr>Deploying ASP.NET Apps to the Cloud</vt:lpstr>
      <vt:lpstr>Microsoft Azure signup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Microsoft Azure</vt:lpstr>
      <vt:lpstr>Microsoft Azure</vt:lpstr>
      <vt:lpstr>Microsoft Azure</vt:lpstr>
      <vt:lpstr>Microsoft Azure</vt:lpstr>
      <vt:lpstr>The foundation: tools &amp; frameworks</vt:lpstr>
      <vt:lpstr>Resources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2014-06-19T07:13:47Z</dcterms:created>
  <dcterms:modified xsi:type="dcterms:W3CDTF">2015-10-11T06:40:24Z</dcterms:modified>
</cp:coreProperties>
</file>