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 id="2147483714" r:id="rId2"/>
    <p:sldMasterId id="2147483727" r:id="rId3"/>
    <p:sldMasterId id="2147483734" r:id="rId4"/>
    <p:sldMasterId id="2147483741" r:id="rId5"/>
    <p:sldMasterId id="2147483748" r:id="rId6"/>
    <p:sldMasterId id="2147483758" r:id="rId7"/>
  </p:sldMasterIdLst>
  <p:notesMasterIdLst>
    <p:notesMasterId r:id="rId19"/>
  </p:notesMasterIdLst>
  <p:sldIdLst>
    <p:sldId id="257" r:id="rId8"/>
    <p:sldId id="259" r:id="rId9"/>
    <p:sldId id="269" r:id="rId10"/>
    <p:sldId id="270" r:id="rId11"/>
    <p:sldId id="271" r:id="rId12"/>
    <p:sldId id="273" r:id="rId13"/>
    <p:sldId id="274" r:id="rId14"/>
    <p:sldId id="275" r:id="rId15"/>
    <p:sldId id="276" r:id="rId16"/>
    <p:sldId id="27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B940"/>
    <a:srgbClr val="289FD7"/>
    <a:srgbClr val="E34F24"/>
    <a:srgbClr val="3C454F"/>
    <a:srgbClr val="BDCD2C"/>
    <a:srgbClr val="617081"/>
    <a:srgbClr val="1D4380"/>
    <a:srgbClr val="0171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660"/>
  </p:normalViewPr>
  <p:slideViewPr>
    <p:cSldViewPr snapToGrid="0">
      <p:cViewPr varScale="1">
        <p:scale>
          <a:sx n="113" d="100"/>
          <a:sy n="11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988717-777F-4797-9560-BB8A7EF78142}" type="doc">
      <dgm:prSet loTypeId="urn:microsoft.com/office/officeart/2005/8/layout/arrow2" loCatId="process" qsTypeId="urn:microsoft.com/office/officeart/2005/8/quickstyle/simple1" qsCatId="simple" csTypeId="urn:microsoft.com/office/officeart/2005/8/colors/colorful4" csCatId="colorful" phldr="1"/>
      <dgm:spPr/>
    </dgm:pt>
    <dgm:pt modelId="{F02264A3-E2EE-4AC3-AEC6-504C4B057BAD}">
      <dgm:prSet phldrT="[Text]"/>
      <dgm:spPr/>
      <dgm:t>
        <a:bodyPr/>
        <a:lstStyle/>
        <a:p>
          <a:r>
            <a:rPr lang="en-US" dirty="0" smtClean="0">
              <a:solidFill>
                <a:schemeClr val="bg1"/>
              </a:solidFill>
            </a:rPr>
            <a:t>Long Polling</a:t>
          </a:r>
          <a:endParaRPr lang="en-US" dirty="0">
            <a:solidFill>
              <a:schemeClr val="bg1"/>
            </a:solidFill>
          </a:endParaRPr>
        </a:p>
      </dgm:t>
    </dgm:pt>
    <dgm:pt modelId="{AB194AC6-D055-44B4-988F-E19D8EFCD1B8}" type="parTrans" cxnId="{CA646D2B-6FE3-43C6-B7F6-A861AFD6013A}">
      <dgm:prSet/>
      <dgm:spPr/>
      <dgm:t>
        <a:bodyPr/>
        <a:lstStyle/>
        <a:p>
          <a:endParaRPr lang="en-US"/>
        </a:p>
      </dgm:t>
    </dgm:pt>
    <dgm:pt modelId="{8E5A67FC-30C0-467B-AF1D-080B6ADEF8C3}" type="sibTrans" cxnId="{CA646D2B-6FE3-43C6-B7F6-A861AFD6013A}">
      <dgm:prSet/>
      <dgm:spPr/>
      <dgm:t>
        <a:bodyPr/>
        <a:lstStyle/>
        <a:p>
          <a:endParaRPr lang="en-US"/>
        </a:p>
      </dgm:t>
    </dgm:pt>
    <dgm:pt modelId="{628398C6-E3B6-422F-8FBD-74ADBD783C82}">
      <dgm:prSet phldrT="[Text]"/>
      <dgm:spPr/>
      <dgm:t>
        <a:bodyPr/>
        <a:lstStyle/>
        <a:p>
          <a:r>
            <a:rPr lang="en-US" dirty="0" smtClean="0">
              <a:solidFill>
                <a:schemeClr val="bg1"/>
              </a:solidFill>
            </a:rPr>
            <a:t>Forever Frames</a:t>
          </a:r>
          <a:endParaRPr lang="en-US" dirty="0">
            <a:solidFill>
              <a:schemeClr val="bg1"/>
            </a:solidFill>
          </a:endParaRPr>
        </a:p>
      </dgm:t>
    </dgm:pt>
    <dgm:pt modelId="{94232122-4E09-43D3-800F-E9146F82E580}" type="parTrans" cxnId="{44B6514D-EF3C-43E9-93A1-D06D40E4563E}">
      <dgm:prSet/>
      <dgm:spPr/>
      <dgm:t>
        <a:bodyPr/>
        <a:lstStyle/>
        <a:p>
          <a:endParaRPr lang="en-US"/>
        </a:p>
      </dgm:t>
    </dgm:pt>
    <dgm:pt modelId="{C9176D7B-39E8-4E5A-A3F0-70704D49F941}" type="sibTrans" cxnId="{44B6514D-EF3C-43E9-93A1-D06D40E4563E}">
      <dgm:prSet/>
      <dgm:spPr/>
      <dgm:t>
        <a:bodyPr/>
        <a:lstStyle/>
        <a:p>
          <a:endParaRPr lang="en-US"/>
        </a:p>
      </dgm:t>
    </dgm:pt>
    <dgm:pt modelId="{906D2CCC-9E42-4009-B66B-FC49ECF678B3}">
      <dgm:prSet phldrT="[Text]"/>
      <dgm:spPr/>
      <dgm:t>
        <a:bodyPr/>
        <a:lstStyle/>
        <a:p>
          <a:r>
            <a:rPr lang="en-US" dirty="0" smtClean="0">
              <a:solidFill>
                <a:schemeClr val="bg1"/>
              </a:solidFill>
            </a:rPr>
            <a:t>Server Sent Events</a:t>
          </a:r>
          <a:endParaRPr lang="en-US" dirty="0">
            <a:solidFill>
              <a:schemeClr val="bg1"/>
            </a:solidFill>
          </a:endParaRPr>
        </a:p>
      </dgm:t>
    </dgm:pt>
    <dgm:pt modelId="{47A2451F-744C-4E8E-A681-DF599BA125BE}" type="parTrans" cxnId="{5F35F6CE-92BE-4522-B9CA-82593E57E21E}">
      <dgm:prSet/>
      <dgm:spPr/>
      <dgm:t>
        <a:bodyPr/>
        <a:lstStyle/>
        <a:p>
          <a:endParaRPr lang="en-US"/>
        </a:p>
      </dgm:t>
    </dgm:pt>
    <dgm:pt modelId="{E76F715F-B808-4581-A6ED-C8F898BA3168}" type="sibTrans" cxnId="{5F35F6CE-92BE-4522-B9CA-82593E57E21E}">
      <dgm:prSet/>
      <dgm:spPr/>
      <dgm:t>
        <a:bodyPr/>
        <a:lstStyle/>
        <a:p>
          <a:endParaRPr lang="en-US"/>
        </a:p>
      </dgm:t>
    </dgm:pt>
    <dgm:pt modelId="{FB25CB88-D0E9-4B3B-A840-98509C823001}">
      <dgm:prSet phldrT="[Text]"/>
      <dgm:spPr/>
      <dgm:t>
        <a:bodyPr/>
        <a:lstStyle/>
        <a:p>
          <a:r>
            <a:rPr lang="en-US" dirty="0" smtClean="0">
              <a:solidFill>
                <a:schemeClr val="bg1"/>
              </a:solidFill>
            </a:rPr>
            <a:t>Web Sockets</a:t>
          </a:r>
          <a:endParaRPr lang="en-US" dirty="0">
            <a:solidFill>
              <a:schemeClr val="bg1"/>
            </a:solidFill>
          </a:endParaRPr>
        </a:p>
      </dgm:t>
    </dgm:pt>
    <dgm:pt modelId="{F609127F-286D-4060-B6F1-3A722340E52B}" type="parTrans" cxnId="{9F3BA15D-1229-4F58-A35A-CB83D697B0A6}">
      <dgm:prSet/>
      <dgm:spPr/>
      <dgm:t>
        <a:bodyPr/>
        <a:lstStyle/>
        <a:p>
          <a:endParaRPr lang="en-US"/>
        </a:p>
      </dgm:t>
    </dgm:pt>
    <dgm:pt modelId="{37253A79-0569-4660-B389-7099221DB7E4}" type="sibTrans" cxnId="{9F3BA15D-1229-4F58-A35A-CB83D697B0A6}">
      <dgm:prSet/>
      <dgm:spPr/>
      <dgm:t>
        <a:bodyPr/>
        <a:lstStyle/>
        <a:p>
          <a:endParaRPr lang="en-US"/>
        </a:p>
      </dgm:t>
    </dgm:pt>
    <dgm:pt modelId="{7726A229-4354-4F0A-91B7-37E93A176B3C}" type="pres">
      <dgm:prSet presAssocID="{8D988717-777F-4797-9560-BB8A7EF78142}" presName="arrowDiagram" presStyleCnt="0">
        <dgm:presLayoutVars>
          <dgm:chMax val="5"/>
          <dgm:dir/>
          <dgm:resizeHandles val="exact"/>
        </dgm:presLayoutVars>
      </dgm:prSet>
      <dgm:spPr/>
    </dgm:pt>
    <dgm:pt modelId="{9780364F-DAB2-4569-95C8-4FF25ED31BA8}" type="pres">
      <dgm:prSet presAssocID="{8D988717-777F-4797-9560-BB8A7EF78142}" presName="arrow" presStyleLbl="bgShp" presStyleIdx="0" presStyleCnt="1"/>
      <dgm:spPr>
        <a:solidFill>
          <a:schemeClr val="accent1">
            <a:lumMod val="40000"/>
            <a:lumOff val="60000"/>
          </a:schemeClr>
        </a:solidFill>
      </dgm:spPr>
    </dgm:pt>
    <dgm:pt modelId="{6CF452C3-43C4-4ED8-9E70-EDD05949340E}" type="pres">
      <dgm:prSet presAssocID="{8D988717-777F-4797-9560-BB8A7EF78142}" presName="arrowDiagram4" presStyleCnt="0"/>
      <dgm:spPr/>
    </dgm:pt>
    <dgm:pt modelId="{5E10B001-5007-4EED-B2F5-6DA2D8943C72}" type="pres">
      <dgm:prSet presAssocID="{F02264A3-E2EE-4AC3-AEC6-504C4B057BAD}" presName="bullet4a" presStyleLbl="node1" presStyleIdx="0" presStyleCnt="4"/>
      <dgm:spPr/>
    </dgm:pt>
    <dgm:pt modelId="{D18E6E86-A669-4A2C-9E23-F03F45ED4370}" type="pres">
      <dgm:prSet presAssocID="{F02264A3-E2EE-4AC3-AEC6-504C4B057BAD}" presName="textBox4a" presStyleLbl="revTx" presStyleIdx="0" presStyleCnt="4">
        <dgm:presLayoutVars>
          <dgm:bulletEnabled val="1"/>
        </dgm:presLayoutVars>
      </dgm:prSet>
      <dgm:spPr/>
      <dgm:t>
        <a:bodyPr/>
        <a:lstStyle/>
        <a:p>
          <a:endParaRPr lang="en-US"/>
        </a:p>
      </dgm:t>
    </dgm:pt>
    <dgm:pt modelId="{314E5524-C4E9-40AE-B923-43854ECB959D}" type="pres">
      <dgm:prSet presAssocID="{628398C6-E3B6-422F-8FBD-74ADBD783C82}" presName="bullet4b" presStyleLbl="node1" presStyleIdx="1" presStyleCnt="4"/>
      <dgm:spPr/>
    </dgm:pt>
    <dgm:pt modelId="{F823A30D-D60C-4F0E-8BB3-92E2B6408E58}" type="pres">
      <dgm:prSet presAssocID="{628398C6-E3B6-422F-8FBD-74ADBD783C82}" presName="textBox4b" presStyleLbl="revTx" presStyleIdx="1" presStyleCnt="4">
        <dgm:presLayoutVars>
          <dgm:bulletEnabled val="1"/>
        </dgm:presLayoutVars>
      </dgm:prSet>
      <dgm:spPr/>
      <dgm:t>
        <a:bodyPr/>
        <a:lstStyle/>
        <a:p>
          <a:endParaRPr lang="en-US"/>
        </a:p>
      </dgm:t>
    </dgm:pt>
    <dgm:pt modelId="{4AD552D1-E21A-4290-AB00-C68E38E22D1A}" type="pres">
      <dgm:prSet presAssocID="{906D2CCC-9E42-4009-B66B-FC49ECF678B3}" presName="bullet4c" presStyleLbl="node1" presStyleIdx="2" presStyleCnt="4"/>
      <dgm:spPr/>
    </dgm:pt>
    <dgm:pt modelId="{6F901ED6-9CB8-426B-B47B-4163C726B088}" type="pres">
      <dgm:prSet presAssocID="{906D2CCC-9E42-4009-B66B-FC49ECF678B3}" presName="textBox4c" presStyleLbl="revTx" presStyleIdx="2" presStyleCnt="4">
        <dgm:presLayoutVars>
          <dgm:bulletEnabled val="1"/>
        </dgm:presLayoutVars>
      </dgm:prSet>
      <dgm:spPr/>
      <dgm:t>
        <a:bodyPr/>
        <a:lstStyle/>
        <a:p>
          <a:endParaRPr lang="en-US"/>
        </a:p>
      </dgm:t>
    </dgm:pt>
    <dgm:pt modelId="{8BBA28EF-3953-4EC8-8642-CE2A62822D0B}" type="pres">
      <dgm:prSet presAssocID="{FB25CB88-D0E9-4B3B-A840-98509C823001}" presName="bullet4d" presStyleLbl="node1" presStyleIdx="3" presStyleCnt="4"/>
      <dgm:spPr/>
    </dgm:pt>
    <dgm:pt modelId="{35169B2D-B78D-4BAF-B933-4C04BE2C8904}" type="pres">
      <dgm:prSet presAssocID="{FB25CB88-D0E9-4B3B-A840-98509C823001}" presName="textBox4d" presStyleLbl="revTx" presStyleIdx="3" presStyleCnt="4">
        <dgm:presLayoutVars>
          <dgm:bulletEnabled val="1"/>
        </dgm:presLayoutVars>
      </dgm:prSet>
      <dgm:spPr/>
      <dgm:t>
        <a:bodyPr/>
        <a:lstStyle/>
        <a:p>
          <a:endParaRPr lang="en-US"/>
        </a:p>
      </dgm:t>
    </dgm:pt>
  </dgm:ptLst>
  <dgm:cxnLst>
    <dgm:cxn modelId="{51473233-0886-489A-93EB-57D713167945}" type="presOf" srcId="{8D988717-777F-4797-9560-BB8A7EF78142}" destId="{7726A229-4354-4F0A-91B7-37E93A176B3C}" srcOrd="0" destOrd="0" presId="urn:microsoft.com/office/officeart/2005/8/layout/arrow2"/>
    <dgm:cxn modelId="{CA646D2B-6FE3-43C6-B7F6-A861AFD6013A}" srcId="{8D988717-777F-4797-9560-BB8A7EF78142}" destId="{F02264A3-E2EE-4AC3-AEC6-504C4B057BAD}" srcOrd="0" destOrd="0" parTransId="{AB194AC6-D055-44B4-988F-E19D8EFCD1B8}" sibTransId="{8E5A67FC-30C0-467B-AF1D-080B6ADEF8C3}"/>
    <dgm:cxn modelId="{DF1647C6-6E9D-4111-893E-E811CEB2AC46}" type="presOf" srcId="{906D2CCC-9E42-4009-B66B-FC49ECF678B3}" destId="{6F901ED6-9CB8-426B-B47B-4163C726B088}" srcOrd="0" destOrd="0" presId="urn:microsoft.com/office/officeart/2005/8/layout/arrow2"/>
    <dgm:cxn modelId="{A1A0D350-9848-475C-B7E8-FFBA16726626}" type="presOf" srcId="{F02264A3-E2EE-4AC3-AEC6-504C4B057BAD}" destId="{D18E6E86-A669-4A2C-9E23-F03F45ED4370}" srcOrd="0" destOrd="0" presId="urn:microsoft.com/office/officeart/2005/8/layout/arrow2"/>
    <dgm:cxn modelId="{44B6514D-EF3C-43E9-93A1-D06D40E4563E}" srcId="{8D988717-777F-4797-9560-BB8A7EF78142}" destId="{628398C6-E3B6-422F-8FBD-74ADBD783C82}" srcOrd="1" destOrd="0" parTransId="{94232122-4E09-43D3-800F-E9146F82E580}" sibTransId="{C9176D7B-39E8-4E5A-A3F0-70704D49F941}"/>
    <dgm:cxn modelId="{09640B42-2AD0-46FE-A417-ADF2E1509D88}" type="presOf" srcId="{FB25CB88-D0E9-4B3B-A840-98509C823001}" destId="{35169B2D-B78D-4BAF-B933-4C04BE2C8904}" srcOrd="0" destOrd="0" presId="urn:microsoft.com/office/officeart/2005/8/layout/arrow2"/>
    <dgm:cxn modelId="{A633B4F6-C372-4061-8890-3EC68A27A0DB}" type="presOf" srcId="{628398C6-E3B6-422F-8FBD-74ADBD783C82}" destId="{F823A30D-D60C-4F0E-8BB3-92E2B6408E58}" srcOrd="0" destOrd="0" presId="urn:microsoft.com/office/officeart/2005/8/layout/arrow2"/>
    <dgm:cxn modelId="{5F35F6CE-92BE-4522-B9CA-82593E57E21E}" srcId="{8D988717-777F-4797-9560-BB8A7EF78142}" destId="{906D2CCC-9E42-4009-B66B-FC49ECF678B3}" srcOrd="2" destOrd="0" parTransId="{47A2451F-744C-4E8E-A681-DF599BA125BE}" sibTransId="{E76F715F-B808-4581-A6ED-C8F898BA3168}"/>
    <dgm:cxn modelId="{9F3BA15D-1229-4F58-A35A-CB83D697B0A6}" srcId="{8D988717-777F-4797-9560-BB8A7EF78142}" destId="{FB25CB88-D0E9-4B3B-A840-98509C823001}" srcOrd="3" destOrd="0" parTransId="{F609127F-286D-4060-B6F1-3A722340E52B}" sibTransId="{37253A79-0569-4660-B389-7099221DB7E4}"/>
    <dgm:cxn modelId="{D6815CE3-B43C-48B9-9820-B656E172CD2B}" type="presParOf" srcId="{7726A229-4354-4F0A-91B7-37E93A176B3C}" destId="{9780364F-DAB2-4569-95C8-4FF25ED31BA8}" srcOrd="0" destOrd="0" presId="urn:microsoft.com/office/officeart/2005/8/layout/arrow2"/>
    <dgm:cxn modelId="{89E69AF2-F21F-4388-B5CF-39ED675DC2EE}" type="presParOf" srcId="{7726A229-4354-4F0A-91B7-37E93A176B3C}" destId="{6CF452C3-43C4-4ED8-9E70-EDD05949340E}" srcOrd="1" destOrd="0" presId="urn:microsoft.com/office/officeart/2005/8/layout/arrow2"/>
    <dgm:cxn modelId="{66B36F00-E70A-408B-89CA-6FBFFE89704B}" type="presParOf" srcId="{6CF452C3-43C4-4ED8-9E70-EDD05949340E}" destId="{5E10B001-5007-4EED-B2F5-6DA2D8943C72}" srcOrd="0" destOrd="0" presId="urn:microsoft.com/office/officeart/2005/8/layout/arrow2"/>
    <dgm:cxn modelId="{747DCEC8-3E69-47C3-8B2E-813F07FE5AAA}" type="presParOf" srcId="{6CF452C3-43C4-4ED8-9E70-EDD05949340E}" destId="{D18E6E86-A669-4A2C-9E23-F03F45ED4370}" srcOrd="1" destOrd="0" presId="urn:microsoft.com/office/officeart/2005/8/layout/arrow2"/>
    <dgm:cxn modelId="{4734264C-9D4C-4868-8F7A-DEEE54F45DB6}" type="presParOf" srcId="{6CF452C3-43C4-4ED8-9E70-EDD05949340E}" destId="{314E5524-C4E9-40AE-B923-43854ECB959D}" srcOrd="2" destOrd="0" presId="urn:microsoft.com/office/officeart/2005/8/layout/arrow2"/>
    <dgm:cxn modelId="{C86AE31C-E591-4138-90AE-0E8F772E4488}" type="presParOf" srcId="{6CF452C3-43C4-4ED8-9E70-EDD05949340E}" destId="{F823A30D-D60C-4F0E-8BB3-92E2B6408E58}" srcOrd="3" destOrd="0" presId="urn:microsoft.com/office/officeart/2005/8/layout/arrow2"/>
    <dgm:cxn modelId="{1544A131-37B9-4F10-BCA4-CC7AA118F82C}" type="presParOf" srcId="{6CF452C3-43C4-4ED8-9E70-EDD05949340E}" destId="{4AD552D1-E21A-4290-AB00-C68E38E22D1A}" srcOrd="4" destOrd="0" presId="urn:microsoft.com/office/officeart/2005/8/layout/arrow2"/>
    <dgm:cxn modelId="{BAF90928-75B0-4EB1-8E9E-20F36B2D7995}" type="presParOf" srcId="{6CF452C3-43C4-4ED8-9E70-EDD05949340E}" destId="{6F901ED6-9CB8-426B-B47B-4163C726B088}" srcOrd="5" destOrd="0" presId="urn:microsoft.com/office/officeart/2005/8/layout/arrow2"/>
    <dgm:cxn modelId="{7C585F83-0C1F-4696-979D-063F71B464A6}" type="presParOf" srcId="{6CF452C3-43C4-4ED8-9E70-EDD05949340E}" destId="{8BBA28EF-3953-4EC8-8642-CE2A62822D0B}" srcOrd="6" destOrd="0" presId="urn:microsoft.com/office/officeart/2005/8/layout/arrow2"/>
    <dgm:cxn modelId="{B3642E69-A016-43EB-BC2D-B9E89031E1DE}" type="presParOf" srcId="{6CF452C3-43C4-4ED8-9E70-EDD05949340E}" destId="{35169B2D-B78D-4BAF-B933-4C04BE2C8904}"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90FE3-7537-4D15-A9F5-FDF1805FD5F8}" type="datetimeFigureOut">
              <a:rPr lang="en-US" smtClean="0"/>
              <a:t>10/3/2014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C67A6-C0E7-47DF-97C2-CA9B11275397}" type="slidenum">
              <a:rPr lang="en-US" smtClean="0"/>
              <a:t>‹#›</a:t>
            </a:fld>
            <a:endParaRPr lang="en-US"/>
          </a:p>
        </p:txBody>
      </p:sp>
    </p:spTree>
    <p:extLst>
      <p:ext uri="{BB962C8B-B14F-4D97-AF65-F5344CB8AC3E}">
        <p14:creationId xmlns:p14="http://schemas.microsoft.com/office/powerpoint/2010/main" val="3818312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long polling or one of the other pre-Web Socket or pre-Server Sent Events methods.</a:t>
            </a:r>
          </a:p>
          <a:p>
            <a:endParaRPr lang="en-US" baseline="0" dirty="0" smtClean="0"/>
          </a:p>
          <a:p>
            <a:r>
              <a:rPr lang="en-US" baseline="0" dirty="0" smtClean="0"/>
              <a:t>The web server makes an outbound request to the web server. </a:t>
            </a:r>
            <a:r>
              <a:rPr lang="en-US" b="1" baseline="0" dirty="0" smtClean="0"/>
              <a:t>CLICK</a:t>
            </a:r>
            <a:endParaRPr lang="en-US" baseline="0" dirty="0" smtClean="0"/>
          </a:p>
          <a:p>
            <a:r>
              <a:rPr lang="en-US" baseline="0" dirty="0" smtClean="0"/>
              <a:t>If the web server is ready to return something, it does so. </a:t>
            </a:r>
            <a:r>
              <a:rPr lang="en-US" b="1" baseline="0" dirty="0" smtClean="0"/>
              <a:t>CLICK</a:t>
            </a:r>
          </a:p>
          <a:p>
            <a:r>
              <a:rPr lang="en-US" b="0" baseline="0" dirty="0" smtClean="0"/>
              <a:t>Once the server responds, the client begins making the requests again until the server responds. </a:t>
            </a:r>
            <a:r>
              <a:rPr lang="en-US" b="1" baseline="0" dirty="0" smtClean="0"/>
              <a:t>CLICK</a:t>
            </a:r>
            <a:endParaRPr lang="en-US" b="0" baseline="0" dirty="0" smtClean="0"/>
          </a:p>
          <a:p>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263614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83670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demonstrates the way </a:t>
            </a:r>
            <a:r>
              <a:rPr lang="en-US" dirty="0" err="1" smtClean="0"/>
              <a:t>SignalR</a:t>
            </a:r>
            <a:r>
              <a:rPr lang="en-US" dirty="0" smtClean="0"/>
              <a:t> works over an</a:t>
            </a:r>
            <a:r>
              <a:rPr lang="en-US" baseline="0" dirty="0" smtClean="0"/>
              <a:t> HTTP connection using Web Sockets or Server Sent Events. </a:t>
            </a:r>
          </a:p>
          <a:p>
            <a:endParaRPr lang="en-US" baseline="0" dirty="0" smtClean="0"/>
          </a:p>
          <a:p>
            <a:r>
              <a:rPr lang="en-US" baseline="0" dirty="0" smtClean="0"/>
              <a:t>The client makes the request to determine if the server does real-time. </a:t>
            </a:r>
            <a:r>
              <a:rPr lang="en-US" b="1" baseline="0" dirty="0" smtClean="0"/>
              <a:t>CLICK</a:t>
            </a:r>
            <a:endParaRPr lang="en-US" b="0" baseline="0" dirty="0" smtClean="0"/>
          </a:p>
          <a:p>
            <a:r>
              <a:rPr lang="en-US" b="0" baseline="0" dirty="0" smtClean="0"/>
              <a:t>The server responds to the client to let the client know Web Sockets or SSE are supported. </a:t>
            </a:r>
            <a:r>
              <a:rPr lang="en-US" b="1" baseline="0" dirty="0" smtClean="0"/>
              <a:t>CLICK</a:t>
            </a:r>
            <a:endParaRPr lang="en-US" b="0" baseline="0" dirty="0" smtClean="0"/>
          </a:p>
          <a:p>
            <a:r>
              <a:rPr lang="en-US" b="0" baseline="0" dirty="0" smtClean="0"/>
              <a:t>The real-time connection is established and used for the lifetime of the conversation. </a:t>
            </a:r>
            <a:r>
              <a:rPr lang="en-US" b="1" baseline="0" dirty="0" smtClean="0"/>
              <a:t>CLICK</a:t>
            </a:r>
            <a:endParaRPr lang="en-US" b="0" baseline="0" dirty="0" smtClean="0"/>
          </a:p>
          <a:p>
            <a:endParaRPr lang="en-US" b="0" dirty="0" smtClean="0"/>
          </a:p>
          <a:p>
            <a:pPr marL="0" marR="0" indent="0" algn="l" defTabSz="1218987" rtl="0" eaLnBrk="1" fontAlgn="auto" latinLnBrk="0" hangingPunct="1">
              <a:lnSpc>
                <a:spcPct val="100000"/>
              </a:lnSpc>
              <a:spcBef>
                <a:spcPts val="0"/>
              </a:spcBef>
              <a:spcAft>
                <a:spcPts val="0"/>
              </a:spcAft>
              <a:buClrTx/>
              <a:buSzTx/>
              <a:buFontTx/>
              <a:buNone/>
              <a:tabLst/>
              <a:defRPr/>
            </a:pPr>
            <a:r>
              <a:rPr lang="en-US" baseline="0" dirty="0" smtClean="0"/>
              <a:t>If both ends of the connection support one of the later, real-time connection methods, real-time communication is enabled.</a:t>
            </a:r>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3226361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SignalR</a:t>
            </a:r>
            <a:r>
              <a:rPr lang="en-US" baseline="0" dirty="0" smtClean="0"/>
              <a:t> needs a backplane to scale. In a multi-server or multi-instance environment, communication sent from the client will only land on the server from which the originating call was made. If other users are actively connected to the application, but on different servers, the real-time communication won’t cross the servers. </a:t>
            </a:r>
            <a:r>
              <a:rPr lang="en-US" b="1" baseline="0" dirty="0" smtClean="0"/>
              <a:t>Click to play first animation. </a:t>
            </a:r>
          </a:p>
          <a:p>
            <a:endParaRPr lang="en-US" b="1" baseline="0" dirty="0" smtClean="0"/>
          </a:p>
          <a:p>
            <a:r>
              <a:rPr lang="en-US" b="0" baseline="0" dirty="0" smtClean="0"/>
              <a:t>If your application needs to run in a multiple-instance manner, a backplane is necessary. </a:t>
            </a:r>
            <a:r>
              <a:rPr lang="en-US" b="1" baseline="0" dirty="0" smtClean="0"/>
              <a:t>Click to fade in the backplane</a:t>
            </a:r>
          </a:p>
          <a:p>
            <a:endParaRPr lang="en-US" b="1" baseline="0" dirty="0" smtClean="0"/>
          </a:p>
          <a:p>
            <a:r>
              <a:rPr lang="en-US" b="0" baseline="0" dirty="0" smtClean="0"/>
              <a:t>Now that the backplane has been added to the architecture, the server or instances nodes can transmit data between the other servers or instances, enabling load-balanced real-time communication. </a:t>
            </a:r>
            <a:r>
              <a:rPr lang="en-US" b="1" baseline="0" dirty="0" smtClean="0"/>
              <a:t>Click to play the animation showing multi-server communication</a:t>
            </a:r>
            <a:endParaRPr lang="en-US" b="0"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183747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30383042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2598770515"/>
              </p:ext>
            </p:extLst>
          </p:nvPr>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887622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0751376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7758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5186917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Logo on Background">
    <p:bg>
      <p:bgPr>
        <a:solidFill>
          <a:schemeClr val="tx2">
            <a:lumMod val="50000"/>
          </a:schemeClr>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450202" y="5503176"/>
            <a:ext cx="8639369" cy="711824"/>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FFFFFF"/>
                    </a:gs>
                    <a:gs pos="100000">
                      <a:srgbClr val="FFFFFF"/>
                    </a:gs>
                  </a:gsLst>
                  <a:lin ang="5400000" scaled="0"/>
                </a:gradFill>
                <a:cs typeface="Segoe UI" pitchFamily="34" charset="0"/>
              </a:rPr>
              <a:t>© 2012 Microsoft Corporation. All rights reserved. Microsoft, </a:t>
            </a:r>
            <a:r>
              <a:rPr lang="en-US" sz="686" dirty="0" smtClean="0">
                <a:gradFill>
                  <a:gsLst>
                    <a:gs pos="0">
                      <a:srgbClr val="FFFFFF"/>
                    </a:gs>
                    <a:gs pos="100000">
                      <a:srgbClr val="FFFFFF"/>
                    </a:gs>
                  </a:gsLst>
                  <a:lin ang="5400000" scaled="0"/>
                </a:gradFill>
                <a:cs typeface="Segoe UI" pitchFamily="34" charset="0"/>
              </a:rPr>
              <a:t>Microsoft, </a:t>
            </a:r>
            <a:r>
              <a:rPr lang="en-US" sz="686" dirty="0">
                <a:gradFill>
                  <a:gsLst>
                    <a:gs pos="0">
                      <a:srgbClr val="FFFFFF"/>
                    </a:gs>
                    <a:gs pos="100000">
                      <a:srgbClr val="FFFFFF"/>
                    </a:gs>
                  </a:gsLst>
                  <a:lin ang="5400000" scaled="0"/>
                </a:gradFill>
                <a:cs typeface="Segoe UI" pitchFamily="34" charset="0"/>
              </a:rPr>
              <a:t>Windows Vista and other product names are or may be registered trademarks and/or trademarks in the U.S. and/or other countries.</a:t>
            </a:r>
          </a:p>
          <a:p>
            <a:pPr defTabSz="913924" eaLnBrk="0" hangingPunct="0"/>
            <a:r>
              <a:rPr lang="en-US" sz="686"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667916" y="4562112"/>
            <a:ext cx="3223861" cy="690695"/>
          </a:xfrm>
          <a:prstGeom prst="rect">
            <a:avLst/>
          </a:prstGeom>
        </p:spPr>
      </p:pic>
    </p:spTree>
    <p:extLst>
      <p:ext uri="{BB962C8B-B14F-4D97-AF65-F5344CB8AC3E}">
        <p14:creationId xmlns:p14="http://schemas.microsoft.com/office/powerpoint/2010/main" val="352451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1174155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35619540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a:prstGeom prst="rect">
            <a:avLst/>
          </a:prstGeo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065524305"/>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44360300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1809348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171B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3C454F"/>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626348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661510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97751804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3519163226"/>
              </p:ext>
            </p:extLst>
          </p:nvPr>
        </p:nvGraphicFramePr>
        <p:xfrm>
          <a:off x="584200" y="1476596"/>
          <a:ext cx="11056420" cy="4320392"/>
        </p:xfrm>
        <a:graphic>
          <a:graphicData uri="http://schemas.openxmlformats.org/drawingml/2006/table">
            <a:tbl>
              <a:tblPr firstRow="1" bandRow="1">
                <a:tableStyleId>{93296810-A885-4BE3-A3E7-6D5BEEA58F35}</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9833893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80B94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04375499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80B94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843193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80B9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85155812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314743338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166289566"/>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1323066156"/>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244770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1D438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99102463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val="822313139"/>
              </p:ext>
            </p:extLst>
          </p:nvPr>
        </p:nvGraphicFramePr>
        <p:xfrm>
          <a:off x="584200" y="1476596"/>
          <a:ext cx="11056420" cy="4320392"/>
        </p:xfrm>
        <a:graphic>
          <a:graphicData uri="http://schemas.openxmlformats.org/drawingml/2006/table">
            <a:tbl>
              <a:tblPr firstRow="1" bandRow="1">
                <a:tableStyleId>{21E4AEA4-8DFA-4A89-87EB-49C32662AFE0}</a:tableStyleId>
              </a:tblPr>
              <a:tblGrid>
                <a:gridCol w="2764105"/>
                <a:gridCol w="2764105"/>
                <a:gridCol w="2764105"/>
                <a:gridCol w="2764105"/>
              </a:tblGrid>
              <a:tr h="644435">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c>
                  <a:txBody>
                    <a:bodyPr/>
                    <a:lstStyle/>
                    <a:p>
                      <a:r>
                        <a:rPr lang="en-US" sz="2000" dirty="0" smtClean="0"/>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89FD7"/>
                    </a:solidFill>
                  </a:tcPr>
                </a:tc>
              </a:tr>
              <a:tr h="1225319">
                <a:tc>
                  <a:txBody>
                    <a:bodyPr/>
                    <a:lstStyle/>
                    <a:p>
                      <a:r>
                        <a:rPr lang="en-US" sz="1600" dirty="0" smtClean="0"/>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8189346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C454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794198732"/>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3C454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9538389"/>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C454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56944256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06960927"/>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5787690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28588459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227641119"/>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69425976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1D4380"/>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601932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61708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mtClean="0"/>
              <a:t>Click to edit Master title style</a:t>
            </a:r>
            <a:endParaRPr lang="en-US"/>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BDCD2C"/>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27618525"/>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D438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65271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1D43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218792440"/>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12731883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027886469"/>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660" y="6335972"/>
            <a:ext cx="1768936"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14497972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4404073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75485276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73707773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641958433"/>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798" y="416497"/>
            <a:ext cx="11079822" cy="922110"/>
          </a:xfrm>
        </p:spPr>
        <p:txBody>
          <a:bodyPr>
            <a:normAutofit/>
          </a:bodyPr>
          <a:lstStyle>
            <a:lvl1pPr>
              <a:defRPr sz="4400"/>
            </a:lvl1p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graphicFrame>
        <p:nvGraphicFramePr>
          <p:cNvPr id="6" name="Table 5"/>
          <p:cNvGraphicFramePr>
            <a:graphicFrameLocks noGrp="1"/>
          </p:cNvGraphicFramePr>
          <p:nvPr userDrawn="1"/>
        </p:nvGraphicFramePr>
        <p:xfrm>
          <a:off x="584200" y="1476596"/>
          <a:ext cx="11056420" cy="4320392"/>
        </p:xfrm>
        <a:graphic>
          <a:graphicData uri="http://schemas.openxmlformats.org/drawingml/2006/table">
            <a:tbl>
              <a:tblPr firstRow="1" bandRow="1">
                <a:tableStyleId>{5C22544A-7EE6-4342-B048-85BDC9FD1C3A}</a:tableStyleId>
              </a:tblPr>
              <a:tblGrid>
                <a:gridCol w="2764105"/>
                <a:gridCol w="2764105"/>
                <a:gridCol w="2764105"/>
                <a:gridCol w="2764105"/>
              </a:tblGrid>
              <a:tr h="644435">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2000" dirty="0" smtClean="0">
                          <a:solidFill>
                            <a:schemeClr val="bg1"/>
                          </a:solidFill>
                        </a:rPr>
                        <a:t>Heading</a:t>
                      </a:r>
                      <a:endParaRPr lang="en-US" sz="2000" dirty="0">
                        <a:solidFill>
                          <a:schemeClr val="bg1"/>
                        </a:solidFill>
                      </a:endParaRPr>
                    </a:p>
                  </a:txBody>
                  <a:tcPr marL="137160" marR="137160" marT="137160" marB="13716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r>
              <a:tr h="1225319">
                <a:tc>
                  <a:txBody>
                    <a:bodyPr/>
                    <a:lstStyle/>
                    <a:p>
                      <a:r>
                        <a:rPr lang="en-US" sz="1600" dirty="0" smtClean="0">
                          <a:solidFill>
                            <a:srgbClr val="3C454F"/>
                          </a:solidFill>
                        </a:rPr>
                        <a:t>Content</a:t>
                      </a:r>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381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r h="1225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3C454F"/>
                          </a:solidFill>
                        </a:rPr>
                        <a:t>Content</a:t>
                      </a:r>
                    </a:p>
                    <a:p>
                      <a:endParaRPr lang="en-US" sz="1600" dirty="0">
                        <a:solidFill>
                          <a:srgbClr val="3C454F"/>
                        </a:solidFill>
                      </a:endParaRPr>
                    </a:p>
                  </a:txBody>
                  <a:tcPr marL="137160" marR="137160" marT="137160" marB="13716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261911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lvl1pPr>
              <a:defRPr>
                <a:solidFill>
                  <a:srgbClr val="289FD7"/>
                </a:solidFill>
              </a:defRPr>
            </a:lvl1pPr>
          </a:lstStyle>
          <a:p>
            <a:r>
              <a:rPr lang="en-US" dirty="0" smtClean="0"/>
              <a:t>Click to edit Master title style</a:t>
            </a:r>
            <a:endParaRPr lang="en-US" dirty="0"/>
          </a:p>
        </p:txBody>
      </p:sp>
      <p:sp>
        <p:nvSpPr>
          <p:cNvPr id="6" name="Text Placeholder 5"/>
          <p:cNvSpPr>
            <a:spLocks noGrp="1"/>
          </p:cNvSpPr>
          <p:nvPr>
            <p:ph type="body" sz="quarter" idx="10" hasCustomPrompt="1"/>
          </p:nvPr>
        </p:nvSpPr>
        <p:spPr>
          <a:xfrm>
            <a:off x="6638425" y="5517221"/>
            <a:ext cx="5013325" cy="1026863"/>
          </a:xfrm>
        </p:spPr>
        <p:txBody>
          <a:bodyPr/>
          <a:lstStyle>
            <a:lvl1pPr>
              <a:defRPr>
                <a:solidFill>
                  <a:srgbClr val="289FD7"/>
                </a:solidFill>
              </a:defRPr>
            </a:lvl1pPr>
          </a:lstStyle>
          <a:p>
            <a:pPr lvl="0"/>
            <a:r>
              <a:rPr lang="en-US" dirty="0" smtClean="0"/>
              <a:t>Presenter Name</a:t>
            </a:r>
          </a:p>
          <a:p>
            <a:pPr lvl="0"/>
            <a:r>
              <a:rPr lang="en-US" dirty="0" smtClean="0"/>
              <a:t>Title/role</a:t>
            </a:r>
          </a:p>
        </p:txBody>
      </p:sp>
    </p:spTree>
    <p:extLst>
      <p:ext uri="{BB962C8B-B14F-4D97-AF65-F5344CB8AC3E}">
        <p14:creationId xmlns:p14="http://schemas.microsoft.com/office/powerpoint/2010/main" val="106916201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481524605"/>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61832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9245951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6953167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995736214"/>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322957123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48424005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738047113"/>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1_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73112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24628228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8784256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3545904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60798" y="2111604"/>
            <a:ext cx="11079822" cy="39809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
        <p:nvSpPr>
          <p:cNvPr id="5" name="Text Placeholder 4"/>
          <p:cNvSpPr>
            <a:spLocks noGrp="1"/>
          </p:cNvSpPr>
          <p:nvPr>
            <p:ph type="body" sz="quarter" idx="13" hasCustomPrompt="1"/>
          </p:nvPr>
        </p:nvSpPr>
        <p:spPr>
          <a:xfrm>
            <a:off x="560388" y="1534096"/>
            <a:ext cx="11080750" cy="437594"/>
          </a:xfrm>
        </p:spPr>
        <p:txBody>
          <a:bodyPr>
            <a:normAutofit/>
          </a:bodyPr>
          <a:lstStyle>
            <a:lvl1pPr marL="0" indent="0">
              <a:buFontTx/>
              <a:buNone/>
              <a:defRPr sz="2000" cap="all" baseline="0"/>
            </a:lvl1pPr>
            <a:lvl5pPr>
              <a:defRPr/>
            </a:lvl5pPr>
          </a:lstStyle>
          <a:p>
            <a:pPr lvl="0"/>
            <a:r>
              <a:rPr lang="en-US" dirty="0" smtClean="0"/>
              <a:t>Secondary refining headline</a:t>
            </a:r>
            <a:endParaRPr lang="en-US" dirty="0"/>
          </a:p>
        </p:txBody>
      </p:sp>
    </p:spTree>
    <p:extLst>
      <p:ext uri="{BB962C8B-B14F-4D97-AF65-F5344CB8AC3E}">
        <p14:creationId xmlns:p14="http://schemas.microsoft.com/office/powerpoint/2010/main" val="42463639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t>‹#›</a:t>
            </a:fld>
            <a:endParaRPr lang="en-US"/>
          </a:p>
        </p:txBody>
      </p:sp>
    </p:spTree>
    <p:extLst>
      <p:ext uri="{BB962C8B-B14F-4D97-AF65-F5344CB8AC3E}">
        <p14:creationId xmlns:p14="http://schemas.microsoft.com/office/powerpoint/2010/main" val="178456157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10" Type="http://schemas.openxmlformats.org/officeDocument/2006/relationships/image" Target="../media/image1.emf"/><Relationship Id="rId4" Type="http://schemas.openxmlformats.org/officeDocument/2006/relationships/slideLayout" Target="../slideLayouts/slideLayout21.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10"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10" Type="http://schemas.openxmlformats.org/officeDocument/2006/relationships/image" Target="../media/image1.emf"/><Relationship Id="rId4" Type="http://schemas.openxmlformats.org/officeDocument/2006/relationships/slideLayout" Target="../slideLayouts/slideLayout48.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89FD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6150" y="3765871"/>
            <a:ext cx="10515600" cy="1325563"/>
          </a:xfrm>
          <a:prstGeom prst="rect">
            <a:avLst/>
          </a:prstGeom>
        </p:spPr>
        <p:txBody>
          <a:bodyPr vert="horz" lIns="91440" tIns="45720" rIns="91440" bIns="45720" rtlCol="0" anchor="t">
            <a:noAutofit/>
          </a:bodyPr>
          <a:lstStyle/>
          <a:p>
            <a:r>
              <a:rPr lang="en-US" dirty="0" smtClean="0"/>
              <a:t>Topic/Title</a:t>
            </a:r>
            <a:endParaRPr lang="en-US" dirty="0"/>
          </a:p>
        </p:txBody>
      </p:sp>
      <p:sp>
        <p:nvSpPr>
          <p:cNvPr id="3" name="Text Placeholder 2"/>
          <p:cNvSpPr>
            <a:spLocks noGrp="1"/>
          </p:cNvSpPr>
          <p:nvPr>
            <p:ph type="body" idx="1"/>
          </p:nvPr>
        </p:nvSpPr>
        <p:spPr>
          <a:xfrm>
            <a:off x="5739829" y="5363109"/>
            <a:ext cx="5911921" cy="813853"/>
          </a:xfrm>
          <a:prstGeom prst="rect">
            <a:avLst/>
          </a:prstGeom>
        </p:spPr>
        <p:txBody>
          <a:bodyPr vert="horz" lIns="91440" tIns="45720" rIns="91440" bIns="45720" rtlCol="0">
            <a:normAutofit/>
          </a:bodyPr>
          <a:lstStyle/>
          <a:p>
            <a:pPr lvl="0"/>
            <a:r>
              <a:rPr lang="en-US" dirty="0" smtClean="0"/>
              <a:t>Presenter Name</a:t>
            </a:r>
          </a:p>
          <a:p>
            <a:pPr lvl="0"/>
            <a:r>
              <a:rPr lang="en-US" dirty="0" smtClean="0"/>
              <a:t>Title</a:t>
            </a:r>
            <a:endParaRPr lang="en-US" dirty="0"/>
          </a:p>
        </p:txBody>
      </p:sp>
    </p:spTree>
    <p:extLst>
      <p:ext uri="{BB962C8B-B14F-4D97-AF65-F5344CB8AC3E}">
        <p14:creationId xmlns:p14="http://schemas.microsoft.com/office/powerpoint/2010/main" val="388632737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Lst>
  <p:timing>
    <p:tnLst>
      <p:par>
        <p:cTn id="1" dur="indefinite" restart="never" nodeType="tmRoot"/>
      </p:par>
    </p:tnLst>
  </p:timing>
  <p:txStyles>
    <p:titleStyle>
      <a:lvl1pPr algn="r" defTabSz="914400" rtl="0" eaLnBrk="1" latinLnBrk="0" hangingPunct="1">
        <a:lnSpc>
          <a:spcPct val="90000"/>
        </a:lnSpc>
        <a:spcBef>
          <a:spcPct val="0"/>
        </a:spcBef>
        <a:buNone/>
        <a:defRPr sz="9600" kern="1200">
          <a:solidFill>
            <a:schemeClr val="bg1"/>
          </a:solidFill>
          <a:latin typeface="Segoe UI Light" panose="020B0502040204020203" pitchFamily="34" charset="0"/>
          <a:ea typeface="+mj-ea"/>
          <a:cs typeface="Segoe UI Light" panose="020B0502040204020203" pitchFamily="34" charset="0"/>
        </a:defRPr>
      </a:lvl1pPr>
    </p:titleStyle>
    <p:bodyStyle>
      <a:lvl1pPr marL="0" indent="0" algn="r" defTabSz="914400" rtl="0" eaLnBrk="1" latinLnBrk="0" hangingPunct="1">
        <a:lnSpc>
          <a:spcPct val="90000"/>
        </a:lnSpc>
        <a:spcBef>
          <a:spcPts val="1000"/>
        </a:spcBef>
        <a:buFont typeface="Arial" panose="020B0604020202020204" pitchFamily="34" charset="0"/>
        <a:buNone/>
        <a:defRPr sz="1800" b="0" kern="1200">
          <a:solidFill>
            <a:srgbClr val="1D4380"/>
          </a:solidFill>
          <a:latin typeface="Segoe UI Semibold" panose="020B0702040204020203" pitchFamily="34" charset="0"/>
          <a:ea typeface="+mn-ea"/>
          <a:cs typeface="Segoe UI Semibold" panose="020B07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mn-ea"/>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mn-ea"/>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171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4"/>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t>Microsoft </a:t>
            </a:r>
            <a:r>
              <a:rPr lang="en-US" dirty="0" smtClean="0"/>
              <a:t>Azure</a:t>
            </a:r>
            <a:endParaRPr lang="en-US" dirty="0"/>
          </a:p>
        </p:txBody>
      </p:sp>
      <p:sp>
        <p:nvSpPr>
          <p:cNvPr id="15" name="Rectangle 14"/>
          <p:cNvSpPr/>
          <p:nvPr userDrawn="1"/>
        </p:nvSpPr>
        <p:spPr>
          <a:xfrm>
            <a:off x="1" y="0"/>
            <a:ext cx="123290" cy="6858000"/>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5374696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73" r:id="rId3"/>
    <p:sldLayoutId id="2147483720" r:id="rId4"/>
    <p:sldLayoutId id="2147483779" r:id="rId5"/>
    <p:sldLayoutId id="2147483721" r:id="rId6"/>
    <p:sldLayoutId id="2147483726" r:id="rId7"/>
    <p:sldLayoutId id="2147483722" r:id="rId8"/>
    <p:sldLayoutId id="2147483772" r:id="rId9"/>
    <p:sldLayoutId id="2147483787" r:id="rId10"/>
    <p:sldLayoutId id="2147483788" r:id="rId11"/>
    <p:sldLayoutId id="214748378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80B9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BDCD2C"/>
                </a:solidFill>
              </a:rPr>
              <a:t>Microsoft </a:t>
            </a:r>
            <a:r>
              <a:rPr lang="en-US" dirty="0" smtClean="0">
                <a:solidFill>
                  <a:srgbClr val="BDCD2C"/>
                </a:solidFill>
              </a:rPr>
              <a:t>Azure</a:t>
            </a:r>
            <a:endParaRPr lang="en-US" dirty="0">
              <a:solidFill>
                <a:srgbClr val="BDCD2C"/>
              </a:solidFill>
            </a:endParaRPr>
          </a:p>
        </p:txBody>
      </p:sp>
      <p:sp>
        <p:nvSpPr>
          <p:cNvPr id="15" name="Rectangle 14"/>
          <p:cNvSpPr/>
          <p:nvPr userDrawn="1"/>
        </p:nvSpPr>
        <p:spPr>
          <a:xfrm>
            <a:off x="1" y="0"/>
            <a:ext cx="123290" cy="6858000"/>
          </a:xfrm>
          <a:prstGeom prst="rect">
            <a:avLst/>
          </a:prstGeom>
          <a:solidFill>
            <a:srgbClr val="BDCD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BDCD2C"/>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3109791091"/>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74" r:id="rId3"/>
    <p:sldLayoutId id="2147483730" r:id="rId4"/>
    <p:sldLayoutId id="2147483780" r:id="rId5"/>
    <p:sldLayoutId id="2147483731" r:id="rId6"/>
    <p:sldLayoutId id="2147483732" r:id="rId7"/>
    <p:sldLayoutId id="2147483733"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C454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265158620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75" r:id="rId3"/>
    <p:sldLayoutId id="2147483737" r:id="rId4"/>
    <p:sldLayoutId id="2147483781" r:id="rId5"/>
    <p:sldLayoutId id="2147483738" r:id="rId6"/>
    <p:sldLayoutId id="2147483739" r:id="rId7"/>
    <p:sldLayoutId id="2147483740"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D438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3"/>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0171B0"/>
                </a:solidFill>
              </a:rPr>
              <a:t>Microsoft </a:t>
            </a:r>
            <a:r>
              <a:rPr lang="en-US" dirty="0" smtClean="0">
                <a:solidFill>
                  <a:srgbClr val="0171B0"/>
                </a:solidFill>
              </a:rPr>
              <a:t>Azure</a:t>
            </a:r>
            <a:endParaRPr lang="en-US" dirty="0">
              <a:solidFill>
                <a:srgbClr val="0171B0"/>
              </a:solidFill>
            </a:endParaRPr>
          </a:p>
        </p:txBody>
      </p:sp>
      <p:sp>
        <p:nvSpPr>
          <p:cNvPr id="15" name="Rectangle 14"/>
          <p:cNvSpPr/>
          <p:nvPr userDrawn="1"/>
        </p:nvSpPr>
        <p:spPr>
          <a:xfrm>
            <a:off x="1" y="0"/>
            <a:ext cx="123290" cy="6858000"/>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0171B0"/>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78736854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76" r:id="rId3"/>
    <p:sldLayoutId id="2147483744" r:id="rId4"/>
    <p:sldLayoutId id="2147483782" r:id="rId5"/>
    <p:sldLayoutId id="2147483745" r:id="rId6"/>
    <p:sldLayoutId id="2147483746" r:id="rId7"/>
    <p:sldLayoutId id="2147483747" r:id="rId8"/>
    <p:sldLayoutId id="2147483784" r:id="rId9"/>
    <p:sldLayoutId id="2147483785" r:id="rId10"/>
    <p:sldLayoutId id="2147483786"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0"/>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289FD7"/>
                </a:solidFill>
              </a:rPr>
              <a:t>Microsoft </a:t>
            </a:r>
            <a:r>
              <a:rPr lang="en-US" dirty="0" smtClean="0">
                <a:solidFill>
                  <a:srgbClr val="289FD7"/>
                </a:solidFill>
              </a:rPr>
              <a:t>Azure</a:t>
            </a:r>
            <a:endParaRPr lang="en-US" dirty="0">
              <a:solidFill>
                <a:srgbClr val="289FD7"/>
              </a:solidFill>
            </a:endParaRPr>
          </a:p>
        </p:txBody>
      </p:sp>
      <p:sp>
        <p:nvSpPr>
          <p:cNvPr id="15" name="Rectangle 14"/>
          <p:cNvSpPr/>
          <p:nvPr userDrawn="1"/>
        </p:nvSpPr>
        <p:spPr>
          <a:xfrm>
            <a:off x="1" y="0"/>
            <a:ext cx="123290" cy="6858000"/>
          </a:xfrm>
          <a:prstGeom prst="rect">
            <a:avLst/>
          </a:prstGeom>
          <a:solidFill>
            <a:srgbClr val="6170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289FD7"/>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116902548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77" r:id="rId3"/>
    <p:sldLayoutId id="2147483751" r:id="rId4"/>
    <p:sldLayoutId id="2147483783" r:id="rId5"/>
    <p:sldLayoutId id="2147483752" r:id="rId6"/>
    <p:sldLayoutId id="2147483753" r:id="rId7"/>
    <p:sldLayoutId id="2147483754" r:id="rId8"/>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rgbClr val="6170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rgbClr val="61708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61708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rgbClr val="61708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0798" y="416496"/>
            <a:ext cx="11079822"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876996"/>
            <a:ext cx="11079822" cy="42155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9"/>
          <a:stretch>
            <a:fillRect/>
          </a:stretch>
        </p:blipFill>
        <p:spPr>
          <a:xfrm>
            <a:off x="448633" y="-1916710"/>
            <a:ext cx="1916710" cy="1916710"/>
          </a:xfrm>
          <a:prstGeom prst="rect">
            <a:avLst/>
          </a:prstGeom>
        </p:spPr>
      </p:pic>
      <p:sp>
        <p:nvSpPr>
          <p:cNvPr id="8" name="Rectangle 7"/>
          <p:cNvSpPr/>
          <p:nvPr userDrawn="1"/>
        </p:nvSpPr>
        <p:spPr>
          <a:xfrm>
            <a:off x="2516172" y="-1299953"/>
            <a:ext cx="848413" cy="683197"/>
          </a:xfrm>
          <a:prstGeom prst="rect">
            <a:avLst/>
          </a:prstGeom>
          <a:solidFill>
            <a:srgbClr val="289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3468279" y="-1299953"/>
            <a:ext cx="848413" cy="683197"/>
          </a:xfrm>
          <a:prstGeom prst="rect">
            <a:avLst/>
          </a:prstGeom>
          <a:solidFill>
            <a:srgbClr val="80B9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4467521" y="-1299953"/>
            <a:ext cx="848413" cy="683197"/>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5400774" y="-1299953"/>
            <a:ext cx="848413" cy="683197"/>
          </a:xfrm>
          <a:prstGeom prst="rect">
            <a:avLst/>
          </a:prstGeom>
          <a:solidFill>
            <a:srgbClr val="E34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6334027" y="-1299953"/>
            <a:ext cx="848413" cy="683197"/>
          </a:xfrm>
          <a:prstGeom prst="rect">
            <a:avLst/>
          </a:prstGeom>
          <a:solidFill>
            <a:srgbClr val="0171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7304987" y="-1299953"/>
            <a:ext cx="848413" cy="683197"/>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a:spLocks/>
          </p:cNvSpPr>
          <p:nvPr userDrawn="1"/>
        </p:nvSpPr>
        <p:spPr>
          <a:xfrm>
            <a:off x="560798" y="6256216"/>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2000" kern="1200">
                <a:solidFill>
                  <a:srgbClr val="289FD7"/>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smtClean="0">
                <a:solidFill>
                  <a:srgbClr val="617081"/>
                </a:solidFill>
              </a:rPr>
              <a:t>Microsoft </a:t>
            </a:r>
            <a:r>
              <a:rPr lang="en-US" dirty="0" smtClean="0">
                <a:solidFill>
                  <a:srgbClr val="617081"/>
                </a:solidFill>
              </a:rPr>
              <a:t>Azure</a:t>
            </a:r>
            <a:endParaRPr lang="en-US" dirty="0">
              <a:solidFill>
                <a:srgbClr val="617081"/>
              </a:solidFill>
            </a:endParaRPr>
          </a:p>
        </p:txBody>
      </p:sp>
      <p:sp>
        <p:nvSpPr>
          <p:cNvPr id="15" name="Rectangle 14"/>
          <p:cNvSpPr/>
          <p:nvPr userDrawn="1"/>
        </p:nvSpPr>
        <p:spPr>
          <a:xfrm>
            <a:off x="1" y="0"/>
            <a:ext cx="123290" cy="6858000"/>
          </a:xfrm>
          <a:prstGeom prst="rect">
            <a:avLst/>
          </a:prstGeom>
          <a:solidFill>
            <a:srgbClr val="3C4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lang="en-US" smtClean="0">
                <a:solidFill>
                  <a:srgbClr val="617081"/>
                </a:solidFill>
              </a:defRPr>
            </a:lvl1pPr>
          </a:lstStyle>
          <a:p>
            <a:fld id="{0D099E2A-118A-4377-8F98-2DF40BCBA9FE}" type="slidenum">
              <a:rPr lang="en-US" smtClean="0"/>
              <a:pPr/>
              <a:t>‹#›</a:t>
            </a:fld>
            <a:endParaRPr lang="en-US" dirty="0"/>
          </a:p>
        </p:txBody>
      </p:sp>
    </p:spTree>
    <p:extLst>
      <p:ext uri="{BB962C8B-B14F-4D97-AF65-F5344CB8AC3E}">
        <p14:creationId xmlns:p14="http://schemas.microsoft.com/office/powerpoint/2010/main" val="419414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78" r:id="rId3"/>
    <p:sldLayoutId id="2147483761" r:id="rId4"/>
    <p:sldLayoutId id="2147483762" r:id="rId5"/>
    <p:sldLayoutId id="2147483763" r:id="rId6"/>
    <p:sldLayoutId id="2147483764"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rgbClr val="289FD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0133" y="2055604"/>
            <a:ext cx="11592484" cy="1325563"/>
          </a:xfrm>
        </p:spPr>
        <p:txBody>
          <a:bodyPr/>
          <a:lstStyle/>
          <a:p>
            <a:r>
              <a:rPr lang="en-US" sz="6600" dirty="0"/>
              <a:t>Real-time Communications </a:t>
            </a:r>
            <a:r>
              <a:rPr lang="en-US" sz="6600" dirty="0" smtClean="0"/>
              <a:t/>
            </a:r>
            <a:br>
              <a:rPr lang="en-US" sz="6600" dirty="0" smtClean="0"/>
            </a:br>
            <a:r>
              <a:rPr lang="en-US" sz="6600" dirty="0" smtClean="0"/>
              <a:t>with </a:t>
            </a:r>
            <a:r>
              <a:rPr lang="en-US" sz="6600" dirty="0"/>
              <a:t>SignalR</a:t>
            </a:r>
            <a:endParaRPr lang="en-US" sz="7200" dirty="0"/>
          </a:p>
        </p:txBody>
      </p:sp>
      <p:sp>
        <p:nvSpPr>
          <p:cNvPr id="6" name="Text Placeholder 5"/>
          <p:cNvSpPr>
            <a:spLocks noGrp="1"/>
          </p:cNvSpPr>
          <p:nvPr>
            <p:ph type="body" sz="quarter" idx="10"/>
          </p:nvPr>
        </p:nvSpPr>
        <p:spPr>
          <a:xfrm>
            <a:off x="5461000" y="3996267"/>
            <a:ext cx="6351617" cy="2319217"/>
          </a:xfrm>
        </p:spPr>
        <p:txBody>
          <a:bodyPr>
            <a:normAutofit/>
          </a:bodyPr>
          <a:lstStyle/>
          <a:p>
            <a:r>
              <a:rPr lang="en-US" sz="2400" dirty="0"/>
              <a:t>[Speaker]</a:t>
            </a:r>
          </a:p>
          <a:p>
            <a:r>
              <a:rPr lang="en-US" dirty="0">
                <a:solidFill>
                  <a:schemeClr val="accent6">
                    <a:lumMod val="40000"/>
                    <a:lumOff val="60000"/>
                    <a:alpha val="98000"/>
                  </a:schemeClr>
                </a:solidFill>
              </a:rPr>
              <a:t>[Company]</a:t>
            </a:r>
          </a:p>
          <a:p>
            <a:endParaRPr lang="en-US" dirty="0">
              <a:solidFill>
                <a:schemeClr val="accent6">
                  <a:lumMod val="40000"/>
                  <a:lumOff val="60000"/>
                  <a:alpha val="98000"/>
                </a:schemeClr>
              </a:solidFill>
            </a:endParaRPr>
          </a:p>
          <a:p>
            <a:r>
              <a:rPr lang="en-US" dirty="0">
                <a:solidFill>
                  <a:schemeClr val="accent6">
                    <a:lumMod val="40000"/>
                    <a:lumOff val="60000"/>
                    <a:alpha val="98000"/>
                  </a:schemeClr>
                </a:solidFill>
              </a:rPr>
              <a:t>Email: [Email]</a:t>
            </a:r>
          </a:p>
          <a:p>
            <a:r>
              <a:rPr lang="en-US" dirty="0">
                <a:solidFill>
                  <a:schemeClr val="accent6">
                    <a:lumMod val="40000"/>
                    <a:lumOff val="60000"/>
                    <a:alpha val="98000"/>
                  </a:schemeClr>
                </a:solidFill>
              </a:rPr>
              <a:t>Twitter: [Twitter]</a:t>
            </a:r>
          </a:p>
        </p:txBody>
      </p:sp>
    </p:spTree>
    <p:extLst>
      <p:ext uri="{BB962C8B-B14F-4D97-AF65-F5344CB8AC3E}">
        <p14:creationId xmlns:p14="http://schemas.microsoft.com/office/powerpoint/2010/main" val="1368775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92333" y="2144376"/>
            <a:ext cx="6465322" cy="3157198"/>
          </a:xfrm>
          <a:prstGeom prst="rect">
            <a:avLst/>
          </a:prstGeom>
          <a:noFill/>
          <a:ln>
            <a:solidFill>
              <a:schemeClr val="bg2">
                <a:lumMod val="75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solidFill>
                  <a:schemeClr val="tx2"/>
                </a:solidFill>
              </a:rPr>
              <a:t>Backplane</a:t>
            </a:r>
          </a:p>
        </p:txBody>
      </p:sp>
      <p:sp>
        <p:nvSpPr>
          <p:cNvPr id="6" name="Title 4"/>
          <p:cNvSpPr>
            <a:spLocks noGrp="1"/>
          </p:cNvSpPr>
          <p:nvPr>
            <p:ph type="title"/>
          </p:nvPr>
        </p:nvSpPr>
        <p:spPr>
          <a:xfrm>
            <a:off x="520701" y="402777"/>
            <a:ext cx="11149013" cy="747897"/>
          </a:xfrm>
        </p:spPr>
        <p:txBody>
          <a:bodyPr>
            <a:normAutofit fontScale="90000"/>
          </a:bodyPr>
          <a:lstStyle/>
          <a:p>
            <a:r>
              <a:rPr lang="en-US" dirty="0" err="1" smtClean="0"/>
              <a:t>SignalR</a:t>
            </a:r>
            <a:r>
              <a:rPr lang="en-US" dirty="0" smtClean="0"/>
              <a:t> Backplanes</a:t>
            </a:r>
            <a:endParaRPr lang="en-US" dirty="0"/>
          </a:p>
        </p:txBody>
      </p:sp>
      <p:sp>
        <p:nvSpPr>
          <p:cNvPr id="7" name="Text Placeholder 5"/>
          <p:cNvSpPr>
            <a:spLocks noGrp="1"/>
          </p:cNvSpPr>
          <p:nvPr>
            <p:ph type="body" sz="quarter" idx="10"/>
          </p:nvPr>
        </p:nvSpPr>
        <p:spPr>
          <a:xfrm>
            <a:off x="520700" y="1370525"/>
            <a:ext cx="11213852" cy="553998"/>
          </a:xfrm>
        </p:spPr>
        <p:txBody>
          <a:bodyPr>
            <a:normAutofit fontScale="92500" lnSpcReduction="10000"/>
          </a:bodyPr>
          <a:lstStyle/>
          <a:p>
            <a:r>
              <a:rPr lang="en-US" dirty="0" smtClean="0">
                <a:solidFill>
                  <a:schemeClr val="accent2"/>
                </a:solidFill>
              </a:rPr>
              <a:t>Load balancing via a common transport mechanism</a:t>
            </a:r>
          </a:p>
        </p:txBody>
      </p:sp>
      <p:grpSp>
        <p:nvGrpSpPr>
          <p:cNvPr id="8" name="Group 7"/>
          <p:cNvGrpSpPr/>
          <p:nvPr/>
        </p:nvGrpSpPr>
        <p:grpSpPr>
          <a:xfrm>
            <a:off x="641511" y="2670673"/>
            <a:ext cx="624384" cy="654823"/>
            <a:chOff x="517525" y="2109891"/>
            <a:chExt cx="1865906" cy="1956870"/>
          </a:xfrm>
          <a:solidFill>
            <a:schemeClr val="accent2"/>
          </a:solidFill>
        </p:grpSpPr>
        <p:grpSp>
          <p:nvGrpSpPr>
            <p:cNvPr id="9" name="Group 8"/>
            <p:cNvGrpSpPr/>
            <p:nvPr/>
          </p:nvGrpSpPr>
          <p:grpSpPr>
            <a:xfrm>
              <a:off x="1122671" y="2109891"/>
              <a:ext cx="1260760" cy="759228"/>
              <a:chOff x="2893227" y="1263576"/>
              <a:chExt cx="895245" cy="539115"/>
            </a:xfrm>
            <a:grpFill/>
          </p:grpSpPr>
          <p:sp>
            <p:nvSpPr>
              <p:cNvPr id="13" name="Freeform 1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10" name="Group 9"/>
            <p:cNvGrpSpPr/>
            <p:nvPr/>
          </p:nvGrpSpPr>
          <p:grpSpPr>
            <a:xfrm>
              <a:off x="517525" y="2154961"/>
              <a:ext cx="752615" cy="1911800"/>
              <a:chOff x="7558088" y="1685925"/>
              <a:chExt cx="1322387" cy="3359150"/>
            </a:xfrm>
            <a:grpFill/>
          </p:grpSpPr>
          <p:sp>
            <p:nvSpPr>
              <p:cNvPr id="1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12" name="Freeform 1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15" name="Group 14"/>
          <p:cNvGrpSpPr/>
          <p:nvPr/>
        </p:nvGrpSpPr>
        <p:grpSpPr>
          <a:xfrm>
            <a:off x="3308495" y="2430075"/>
            <a:ext cx="739222" cy="739220"/>
            <a:chOff x="2785890" y="2664001"/>
            <a:chExt cx="739222" cy="739220"/>
          </a:xfrm>
        </p:grpSpPr>
        <p:sp>
          <p:nvSpPr>
            <p:cNvPr id="16" name="Rounded Rectangle 15"/>
            <p:cNvSpPr/>
            <p:nvPr/>
          </p:nvSpPr>
          <p:spPr bwMode="auto">
            <a:xfrm>
              <a:off x="2810885" y="2683653"/>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17"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2664001"/>
              <a:ext cx="739222" cy="739220"/>
            </a:xfrm>
            <a:prstGeom prst="rect">
              <a:avLst/>
            </a:prstGeom>
            <a:noFill/>
          </p:spPr>
        </p:pic>
        <p:sp>
          <p:nvSpPr>
            <p:cNvPr id="18" name="Freeform 82"/>
            <p:cNvSpPr>
              <a:spLocks/>
            </p:cNvSpPr>
            <p:nvPr/>
          </p:nvSpPr>
          <p:spPr bwMode="auto">
            <a:xfrm>
              <a:off x="3133467" y="2987052"/>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19" name="Straight Arrow Connector 18"/>
          <p:cNvCxnSpPr/>
          <p:nvPr/>
        </p:nvCxnSpPr>
        <p:spPr>
          <a:xfrm flipH="1">
            <a:off x="2619836" y="36402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pic>
        <p:nvPicPr>
          <p:cNvPr id="20"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8593035" y="2483303"/>
            <a:ext cx="2004353" cy="2004349"/>
          </a:xfrm>
          <a:prstGeom prst="rect">
            <a:avLst/>
          </a:prstGeom>
          <a:solidFill>
            <a:schemeClr val="bg2">
              <a:lumMod val="25000"/>
            </a:schemeClr>
          </a:solidFill>
        </p:spPr>
      </p:pic>
      <p:grpSp>
        <p:nvGrpSpPr>
          <p:cNvPr id="21" name="Group 20"/>
          <p:cNvGrpSpPr/>
          <p:nvPr/>
        </p:nvGrpSpPr>
        <p:grpSpPr>
          <a:xfrm>
            <a:off x="8469121" y="3913856"/>
            <a:ext cx="248860" cy="447674"/>
            <a:chOff x="1055951" y="6468452"/>
            <a:chExt cx="563178" cy="1013102"/>
          </a:xfrm>
          <a:solidFill>
            <a:schemeClr val="accent1"/>
          </a:solidFill>
        </p:grpSpPr>
        <p:sp>
          <p:nvSpPr>
            <p:cNvPr id="22"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4" name="Group 23"/>
          <p:cNvGrpSpPr/>
          <p:nvPr/>
        </p:nvGrpSpPr>
        <p:grpSpPr>
          <a:xfrm>
            <a:off x="8468863" y="3321151"/>
            <a:ext cx="248860" cy="447674"/>
            <a:chOff x="1055951" y="6468452"/>
            <a:chExt cx="563178" cy="1013102"/>
          </a:xfrm>
          <a:solidFill>
            <a:schemeClr val="accent4"/>
          </a:solidFill>
        </p:grpSpPr>
        <p:sp>
          <p:nvSpPr>
            <p:cNvPr id="25"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6"/>
          <p:cNvGrpSpPr/>
          <p:nvPr/>
        </p:nvGrpSpPr>
        <p:grpSpPr>
          <a:xfrm>
            <a:off x="8468862" y="2741502"/>
            <a:ext cx="248860" cy="447674"/>
            <a:chOff x="1055951" y="6468452"/>
            <a:chExt cx="563178" cy="1013102"/>
          </a:xfrm>
          <a:solidFill>
            <a:schemeClr val="accent2"/>
          </a:solidFill>
        </p:grpSpPr>
        <p:sp>
          <p:nvSpPr>
            <p:cNvPr id="28" name="Freeform 6"/>
            <p:cNvSpPr>
              <a:spLocks noEditPoints="1"/>
            </p:cNvSpPr>
            <p:nvPr/>
          </p:nvSpPr>
          <p:spPr bwMode="auto">
            <a:xfrm rot="10800000">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w="25400">
              <a:solidFill>
                <a:schemeClr val="bg1"/>
              </a:solidFill>
            </a:ln>
          </p:spPr>
          <p:txBody>
            <a:bodyPr vert="horz" wrap="square" lIns="91440" tIns="45720" rIns="91440" bIns="45720" numCol="1" anchor="t" anchorCtr="0" compatLnSpc="1">
              <a:prstTxWarp prst="textNoShape">
                <a:avLst/>
              </a:prstTxWarp>
            </a:bodyPr>
            <a:lstStyle/>
            <a:p>
              <a:endParaRPr lang="en-US" dirty="0"/>
            </a:p>
          </p:txBody>
        </p:sp>
        <p:sp>
          <p:nvSpPr>
            <p:cNvPr id="29" name="Freeform 6"/>
            <p:cNvSpPr>
              <a:spLocks noEditPoints="1"/>
            </p:cNvSpPr>
            <p:nvPr/>
          </p:nvSpPr>
          <p:spPr bwMode="auto">
            <a:xfrm>
              <a:off x="1055951" y="6468452"/>
              <a:ext cx="563178" cy="1013102"/>
            </a:xfrm>
            <a:custGeom>
              <a:avLst/>
              <a:gdLst>
                <a:gd name="T0" fmla="*/ 482 w 966"/>
                <a:gd name="T1" fmla="*/ 2028 h 2028"/>
                <a:gd name="T2" fmla="*/ 966 w 966"/>
                <a:gd name="T3" fmla="*/ 1866 h 2028"/>
                <a:gd name="T4" fmla="*/ 966 w 966"/>
                <a:gd name="T5" fmla="*/ 162 h 2028"/>
                <a:gd name="T6" fmla="*/ 482 w 966"/>
                <a:gd name="T7" fmla="*/ 0 h 2028"/>
                <a:gd name="T8" fmla="*/ 0 w 966"/>
                <a:gd name="T9" fmla="*/ 162 h 2028"/>
                <a:gd name="T10" fmla="*/ 0 w 966"/>
                <a:gd name="T11" fmla="*/ 1866 h 2028"/>
                <a:gd name="T12" fmla="*/ 482 w 966"/>
                <a:gd name="T13" fmla="*/ 2028 h 2028"/>
                <a:gd name="T14" fmla="*/ 482 w 966"/>
                <a:gd name="T15" fmla="*/ 48 h 2028"/>
                <a:gd name="T16" fmla="*/ 890 w 966"/>
                <a:gd name="T17" fmla="*/ 159 h 2028"/>
                <a:gd name="T18" fmla="*/ 482 w 966"/>
                <a:gd name="T19" fmla="*/ 270 h 2028"/>
                <a:gd name="T20" fmla="*/ 76 w 966"/>
                <a:gd name="T21" fmla="*/ 159 h 2028"/>
                <a:gd name="T22" fmla="*/ 482 w 966"/>
                <a:gd name="T23" fmla="*/ 48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6" h="2028">
                  <a:moveTo>
                    <a:pt x="482" y="2028"/>
                  </a:moveTo>
                  <a:cubicBezTo>
                    <a:pt x="663" y="2028"/>
                    <a:pt x="966" y="1993"/>
                    <a:pt x="966" y="1866"/>
                  </a:cubicBezTo>
                  <a:cubicBezTo>
                    <a:pt x="966" y="1076"/>
                    <a:pt x="966" y="162"/>
                    <a:pt x="966" y="162"/>
                  </a:cubicBezTo>
                  <a:cubicBezTo>
                    <a:pt x="966" y="34"/>
                    <a:pt x="663" y="0"/>
                    <a:pt x="482" y="0"/>
                  </a:cubicBezTo>
                  <a:cubicBezTo>
                    <a:pt x="303" y="0"/>
                    <a:pt x="0" y="34"/>
                    <a:pt x="0" y="162"/>
                  </a:cubicBezTo>
                  <a:cubicBezTo>
                    <a:pt x="0" y="952"/>
                    <a:pt x="0" y="1866"/>
                    <a:pt x="0" y="1866"/>
                  </a:cubicBezTo>
                  <a:cubicBezTo>
                    <a:pt x="0" y="1993"/>
                    <a:pt x="303" y="2028"/>
                    <a:pt x="482" y="2028"/>
                  </a:cubicBezTo>
                  <a:close/>
                  <a:moveTo>
                    <a:pt x="482" y="48"/>
                  </a:moveTo>
                  <a:cubicBezTo>
                    <a:pt x="708" y="48"/>
                    <a:pt x="890" y="97"/>
                    <a:pt x="890" y="159"/>
                  </a:cubicBezTo>
                  <a:cubicBezTo>
                    <a:pt x="890" y="220"/>
                    <a:pt x="708" y="270"/>
                    <a:pt x="482" y="270"/>
                  </a:cubicBezTo>
                  <a:cubicBezTo>
                    <a:pt x="258" y="270"/>
                    <a:pt x="76" y="220"/>
                    <a:pt x="76" y="159"/>
                  </a:cubicBezTo>
                  <a:cubicBezTo>
                    <a:pt x="76" y="97"/>
                    <a:pt x="258" y="48"/>
                    <a:pt x="482"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9"/>
          <p:cNvGrpSpPr/>
          <p:nvPr/>
        </p:nvGrpSpPr>
        <p:grpSpPr>
          <a:xfrm>
            <a:off x="3308495" y="3315250"/>
            <a:ext cx="739222" cy="739220"/>
            <a:chOff x="2785890" y="3507984"/>
            <a:chExt cx="739222" cy="739220"/>
          </a:xfrm>
        </p:grpSpPr>
        <p:sp>
          <p:nvSpPr>
            <p:cNvPr id="31" name="Rounded Rectangle 30"/>
            <p:cNvSpPr/>
            <p:nvPr/>
          </p:nvSpPr>
          <p:spPr bwMode="auto">
            <a:xfrm>
              <a:off x="2810885" y="3527636"/>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2"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3507984"/>
              <a:ext cx="739222" cy="739220"/>
            </a:xfrm>
            <a:prstGeom prst="rect">
              <a:avLst/>
            </a:prstGeom>
            <a:noFill/>
          </p:spPr>
        </p:pic>
        <p:sp>
          <p:nvSpPr>
            <p:cNvPr id="33" name="Freeform 82"/>
            <p:cNvSpPr>
              <a:spLocks/>
            </p:cNvSpPr>
            <p:nvPr/>
          </p:nvSpPr>
          <p:spPr bwMode="auto">
            <a:xfrm>
              <a:off x="3133467" y="3842293"/>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3308495" y="4176409"/>
            <a:ext cx="739222" cy="739220"/>
            <a:chOff x="2785890" y="4351967"/>
            <a:chExt cx="739222" cy="739220"/>
          </a:xfrm>
        </p:grpSpPr>
        <p:sp>
          <p:nvSpPr>
            <p:cNvPr id="35" name="Rounded Rectangle 34"/>
            <p:cNvSpPr/>
            <p:nvPr/>
          </p:nvSpPr>
          <p:spPr bwMode="auto">
            <a:xfrm>
              <a:off x="2810885" y="4371619"/>
              <a:ext cx="689232" cy="689231"/>
            </a:xfrm>
            <a:prstGeom prst="roundRect">
              <a:avLst>
                <a:gd name="adj" fmla="val 0"/>
              </a:avLst>
            </a:prstGeom>
            <a:solidFill>
              <a:schemeClr val="bg1">
                <a:lumMod val="85000"/>
                <a:alpha val="92000"/>
              </a:schemeClr>
            </a:solidFill>
            <a:ln w="6350">
              <a:noFill/>
              <a:headEnd type="none" w="med" len="med"/>
              <a:tailEnd type="none" w="med" len="med"/>
            </a:ln>
            <a:effectLst/>
            <a:scene3d>
              <a:camera prst="orthographicFront">
                <a:rot lat="0" lon="0" rev="0"/>
              </a:camera>
              <a:lightRig rig="brightRoom" dir="t"/>
            </a:scene3d>
            <a:sp3d prstMaterial="softEdge">
              <a:extrusionClr>
                <a:srgbClr val="041E3A"/>
              </a:extrusionClr>
              <a:contourClr>
                <a:srgbClr val="000000"/>
              </a:contourClr>
            </a:sp3d>
          </p:spPr>
          <p:txBody>
            <a:bodyPr vert="horz" wrap="square" lIns="121893" tIns="60947" rIns="121893" bIns="60947" numCol="1" rtlCol="0" anchor="ctr" anchorCtr="0" compatLnSpc="1">
              <a:prstTxWarp prst="textNoShape">
                <a:avLst/>
              </a:prstTxWarp>
            </a:bodyPr>
            <a:lstStyle/>
            <a:p>
              <a:pPr algn="ctr" defTabSz="1624360"/>
              <a:r>
                <a:rPr lang="en-US" sz="1900" dirty="0">
                  <a:solidFill>
                    <a:srgbClr val="FFFFFF"/>
                  </a:solidFill>
                  <a:latin typeface="+mj-lt"/>
                </a:rPr>
                <a:t> </a:t>
              </a:r>
            </a:p>
          </p:txBody>
        </p:sp>
        <p:pic>
          <p:nvPicPr>
            <p:cNvPr id="36" name="Picture 6" descr="\\magnum\Projects\Microsoft\Cloud Power FY12\Design\Icons\PNGs\Server_2.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2785890" y="4351967"/>
              <a:ext cx="739222" cy="739220"/>
            </a:xfrm>
            <a:prstGeom prst="rect">
              <a:avLst/>
            </a:prstGeom>
            <a:noFill/>
          </p:spPr>
        </p:pic>
        <p:sp>
          <p:nvSpPr>
            <p:cNvPr id="37" name="Freeform 82"/>
            <p:cNvSpPr>
              <a:spLocks/>
            </p:cNvSpPr>
            <p:nvPr/>
          </p:nvSpPr>
          <p:spPr bwMode="auto">
            <a:xfrm>
              <a:off x="3155501" y="4692990"/>
              <a:ext cx="306159" cy="367860"/>
            </a:xfrm>
            <a:custGeom>
              <a:avLst/>
              <a:gdLst>
                <a:gd name="T0" fmla="*/ 332 w 332"/>
                <a:gd name="T1" fmla="*/ 266 h 399"/>
                <a:gd name="T2" fmla="*/ 332 w 332"/>
                <a:gd name="T3" fmla="*/ 199 h 399"/>
                <a:gd name="T4" fmla="*/ 200 w 332"/>
                <a:gd name="T5" fmla="*/ 134 h 399"/>
                <a:gd name="T6" fmla="*/ 199 w 332"/>
                <a:gd name="T7" fmla="*/ 134 h 399"/>
                <a:gd name="T8" fmla="*/ 199 w 332"/>
                <a:gd name="T9" fmla="*/ 32 h 399"/>
                <a:gd name="T10" fmla="*/ 199 w 332"/>
                <a:gd name="T11" fmla="*/ 32 h 399"/>
                <a:gd name="T12" fmla="*/ 166 w 332"/>
                <a:gd name="T13" fmla="*/ 0 h 399"/>
                <a:gd name="T14" fmla="*/ 133 w 332"/>
                <a:gd name="T15" fmla="*/ 32 h 399"/>
                <a:gd name="T16" fmla="*/ 133 w 332"/>
                <a:gd name="T17" fmla="*/ 32 h 399"/>
                <a:gd name="T18" fmla="*/ 133 w 332"/>
                <a:gd name="T19" fmla="*/ 134 h 399"/>
                <a:gd name="T20" fmla="*/ 0 w 332"/>
                <a:gd name="T21" fmla="*/ 199 h 399"/>
                <a:gd name="T22" fmla="*/ 0 w 332"/>
                <a:gd name="T23" fmla="*/ 266 h 399"/>
                <a:gd name="T24" fmla="*/ 133 w 332"/>
                <a:gd name="T25" fmla="*/ 213 h 399"/>
                <a:gd name="T26" fmla="*/ 133 w 332"/>
                <a:gd name="T27" fmla="*/ 328 h 399"/>
                <a:gd name="T28" fmla="*/ 99 w 332"/>
                <a:gd name="T29" fmla="*/ 354 h 399"/>
                <a:gd name="T30" fmla="*/ 99 w 332"/>
                <a:gd name="T31" fmla="*/ 399 h 399"/>
                <a:gd name="T32" fmla="*/ 166 w 332"/>
                <a:gd name="T33" fmla="*/ 365 h 399"/>
                <a:gd name="T34" fmla="*/ 232 w 332"/>
                <a:gd name="T35" fmla="*/ 399 h 399"/>
                <a:gd name="T36" fmla="*/ 232 w 332"/>
                <a:gd name="T37" fmla="*/ 354 h 399"/>
                <a:gd name="T38" fmla="*/ 199 w 332"/>
                <a:gd name="T39" fmla="*/ 329 h 399"/>
                <a:gd name="T40" fmla="*/ 199 w 332"/>
                <a:gd name="T41" fmla="*/ 213 h 399"/>
                <a:gd name="T42" fmla="*/ 332 w 332"/>
                <a:gd name="T43" fmla="*/ 266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2" h="399">
                  <a:moveTo>
                    <a:pt x="332" y="266"/>
                  </a:moveTo>
                  <a:cubicBezTo>
                    <a:pt x="332" y="199"/>
                    <a:pt x="332" y="199"/>
                    <a:pt x="332" y="199"/>
                  </a:cubicBezTo>
                  <a:cubicBezTo>
                    <a:pt x="200" y="134"/>
                    <a:pt x="200" y="134"/>
                    <a:pt x="200" y="134"/>
                  </a:cubicBezTo>
                  <a:cubicBezTo>
                    <a:pt x="199" y="134"/>
                    <a:pt x="199" y="134"/>
                    <a:pt x="199" y="134"/>
                  </a:cubicBezTo>
                  <a:cubicBezTo>
                    <a:pt x="199" y="32"/>
                    <a:pt x="199" y="32"/>
                    <a:pt x="199" y="32"/>
                  </a:cubicBezTo>
                  <a:cubicBezTo>
                    <a:pt x="199" y="32"/>
                    <a:pt x="199" y="32"/>
                    <a:pt x="199" y="32"/>
                  </a:cubicBezTo>
                  <a:cubicBezTo>
                    <a:pt x="198" y="14"/>
                    <a:pt x="184" y="0"/>
                    <a:pt x="166" y="0"/>
                  </a:cubicBezTo>
                  <a:cubicBezTo>
                    <a:pt x="148" y="0"/>
                    <a:pt x="133" y="14"/>
                    <a:pt x="133" y="32"/>
                  </a:cubicBezTo>
                  <a:cubicBezTo>
                    <a:pt x="133" y="32"/>
                    <a:pt x="133" y="32"/>
                    <a:pt x="133" y="32"/>
                  </a:cubicBezTo>
                  <a:cubicBezTo>
                    <a:pt x="133" y="134"/>
                    <a:pt x="133" y="134"/>
                    <a:pt x="133" y="134"/>
                  </a:cubicBezTo>
                  <a:cubicBezTo>
                    <a:pt x="119" y="137"/>
                    <a:pt x="0" y="199"/>
                    <a:pt x="0" y="199"/>
                  </a:cubicBezTo>
                  <a:cubicBezTo>
                    <a:pt x="0" y="266"/>
                    <a:pt x="0" y="266"/>
                    <a:pt x="0" y="266"/>
                  </a:cubicBezTo>
                  <a:cubicBezTo>
                    <a:pt x="133" y="213"/>
                    <a:pt x="133" y="213"/>
                    <a:pt x="133" y="213"/>
                  </a:cubicBezTo>
                  <a:cubicBezTo>
                    <a:pt x="133" y="328"/>
                    <a:pt x="133" y="328"/>
                    <a:pt x="133" y="328"/>
                  </a:cubicBezTo>
                  <a:cubicBezTo>
                    <a:pt x="119" y="338"/>
                    <a:pt x="99" y="354"/>
                    <a:pt x="99" y="354"/>
                  </a:cubicBezTo>
                  <a:cubicBezTo>
                    <a:pt x="99" y="399"/>
                    <a:pt x="99" y="399"/>
                    <a:pt x="99" y="399"/>
                  </a:cubicBezTo>
                  <a:cubicBezTo>
                    <a:pt x="166" y="365"/>
                    <a:pt x="166" y="365"/>
                    <a:pt x="166" y="365"/>
                  </a:cubicBezTo>
                  <a:cubicBezTo>
                    <a:pt x="232" y="399"/>
                    <a:pt x="232" y="399"/>
                    <a:pt x="232" y="399"/>
                  </a:cubicBezTo>
                  <a:cubicBezTo>
                    <a:pt x="232" y="354"/>
                    <a:pt x="232" y="354"/>
                    <a:pt x="232" y="354"/>
                  </a:cubicBezTo>
                  <a:cubicBezTo>
                    <a:pt x="199" y="329"/>
                    <a:pt x="199" y="329"/>
                    <a:pt x="199" y="329"/>
                  </a:cubicBezTo>
                  <a:cubicBezTo>
                    <a:pt x="199" y="213"/>
                    <a:pt x="199" y="213"/>
                    <a:pt x="199" y="213"/>
                  </a:cubicBezTo>
                  <a:lnTo>
                    <a:pt x="332" y="2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8" name="Straight Arrow Connector 37"/>
          <p:cNvCxnSpPr/>
          <p:nvPr/>
        </p:nvCxnSpPr>
        <p:spPr>
          <a:xfrm flipH="1">
            <a:off x="2608005" y="27903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a:off x="4143629" y="2539496"/>
            <a:ext cx="4242816" cy="261608"/>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90965" y="3600903"/>
            <a:ext cx="4295480" cy="37422"/>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090965" y="4361530"/>
            <a:ext cx="4295481" cy="36970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Curved Connector 41"/>
          <p:cNvCxnSpPr/>
          <p:nvPr/>
        </p:nvCxnSpPr>
        <p:spPr>
          <a:xfrm rot="10800000">
            <a:off x="4090965" y="3854943"/>
            <a:ext cx="4295480" cy="33523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Curved Connector 42"/>
          <p:cNvCxnSpPr/>
          <p:nvPr/>
        </p:nvCxnSpPr>
        <p:spPr>
          <a:xfrm rot="10800000">
            <a:off x="4143629" y="2801106"/>
            <a:ext cx="4242816" cy="121893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p:nvPr/>
        </p:nvCxnSpPr>
        <p:spPr>
          <a:xfrm rot="10800000" flipV="1">
            <a:off x="4090965" y="3768825"/>
            <a:ext cx="4244274" cy="777558"/>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5" name="Curved Connector 44"/>
          <p:cNvCxnSpPr/>
          <p:nvPr/>
        </p:nvCxnSpPr>
        <p:spPr>
          <a:xfrm rot="10800000">
            <a:off x="4143629" y="2670302"/>
            <a:ext cx="4242816" cy="815175"/>
          </a:xfrm>
          <a:prstGeom prst="curvedConnector3">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6" name="Curved Connector 45"/>
          <p:cNvCxnSpPr/>
          <p:nvPr/>
        </p:nvCxnSpPr>
        <p:spPr>
          <a:xfrm rot="10800000" flipV="1">
            <a:off x="4090965" y="2965337"/>
            <a:ext cx="4244276" cy="479780"/>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0800000" flipV="1">
            <a:off x="4090965" y="3077887"/>
            <a:ext cx="4244274" cy="1283643"/>
          </a:xfrm>
          <a:prstGeom prst="curvedConnector3">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641511" y="3514656"/>
            <a:ext cx="624384" cy="654823"/>
            <a:chOff x="517525" y="2109891"/>
            <a:chExt cx="1865906" cy="1956870"/>
          </a:xfrm>
          <a:solidFill>
            <a:schemeClr val="accent2"/>
          </a:solidFill>
        </p:grpSpPr>
        <p:grpSp>
          <p:nvGrpSpPr>
            <p:cNvPr id="49" name="Group 48"/>
            <p:cNvGrpSpPr/>
            <p:nvPr/>
          </p:nvGrpSpPr>
          <p:grpSpPr>
            <a:xfrm>
              <a:off x="1122671" y="2109891"/>
              <a:ext cx="1260760" cy="759228"/>
              <a:chOff x="2893227" y="1263576"/>
              <a:chExt cx="895245" cy="539115"/>
            </a:xfrm>
            <a:grpFill/>
          </p:grpSpPr>
          <p:sp>
            <p:nvSpPr>
              <p:cNvPr id="53" name="Freeform 52"/>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4"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0" name="Group 49"/>
            <p:cNvGrpSpPr/>
            <p:nvPr/>
          </p:nvGrpSpPr>
          <p:grpSpPr>
            <a:xfrm>
              <a:off x="517525" y="2154961"/>
              <a:ext cx="752615" cy="1911800"/>
              <a:chOff x="7558088" y="1685925"/>
              <a:chExt cx="1322387" cy="3359150"/>
            </a:xfrm>
            <a:grpFill/>
          </p:grpSpPr>
          <p:sp>
            <p:nvSpPr>
              <p:cNvPr id="51"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2" name="Freeform 51"/>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grpSp>
        <p:nvGrpSpPr>
          <p:cNvPr id="55" name="Group 54"/>
          <p:cNvGrpSpPr/>
          <p:nvPr/>
        </p:nvGrpSpPr>
        <p:grpSpPr>
          <a:xfrm>
            <a:off x="641511" y="4358639"/>
            <a:ext cx="624384" cy="654823"/>
            <a:chOff x="517525" y="2109891"/>
            <a:chExt cx="1865906" cy="1956870"/>
          </a:xfrm>
          <a:solidFill>
            <a:schemeClr val="accent2"/>
          </a:solidFill>
        </p:grpSpPr>
        <p:grpSp>
          <p:nvGrpSpPr>
            <p:cNvPr id="56" name="Group 55"/>
            <p:cNvGrpSpPr/>
            <p:nvPr/>
          </p:nvGrpSpPr>
          <p:grpSpPr>
            <a:xfrm>
              <a:off x="1122671" y="2109891"/>
              <a:ext cx="1260760" cy="759228"/>
              <a:chOff x="2893227" y="1263576"/>
              <a:chExt cx="895245" cy="539115"/>
            </a:xfrm>
            <a:grpFill/>
          </p:grpSpPr>
          <p:sp>
            <p:nvSpPr>
              <p:cNvPr id="60" name="Freeform 59"/>
              <p:cNvSpPr>
                <a:spLocks noEditPoints="1"/>
              </p:cNvSpPr>
              <p:nvPr/>
            </p:nvSpPr>
            <p:spPr bwMode="black">
              <a:xfrm>
                <a:off x="3565791" y="1353636"/>
                <a:ext cx="222681" cy="449055"/>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61" name="Freeform 88"/>
              <p:cNvSpPr>
                <a:spLocks noEditPoints="1"/>
              </p:cNvSpPr>
              <p:nvPr/>
            </p:nvSpPr>
            <p:spPr bwMode="black">
              <a:xfrm>
                <a:off x="2893227" y="12635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tx2"/>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nvGrpSpPr>
            <p:cNvPr id="57" name="Group 56"/>
            <p:cNvGrpSpPr/>
            <p:nvPr/>
          </p:nvGrpSpPr>
          <p:grpSpPr>
            <a:xfrm>
              <a:off x="517525" y="2154961"/>
              <a:ext cx="752615" cy="1911800"/>
              <a:chOff x="7558088" y="1685925"/>
              <a:chExt cx="1322387" cy="3359150"/>
            </a:xfrm>
            <a:grpFill/>
          </p:grpSpPr>
          <p:sp>
            <p:nvSpPr>
              <p:cNvPr id="58" name="Oval 6"/>
              <p:cNvSpPr>
                <a:spLocks noChangeArrowheads="1"/>
              </p:cNvSpPr>
              <p:nvPr userDrawn="1"/>
            </p:nvSpPr>
            <p:spPr bwMode="auto">
              <a:xfrm>
                <a:off x="7943850" y="1685925"/>
                <a:ext cx="547687" cy="558800"/>
              </a:xfrm>
              <a:prstGeom prst="ellipse">
                <a:avLst/>
              </a:pr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sp>
            <p:nvSpPr>
              <p:cNvPr id="59" name="Freeform 58"/>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solidFill>
                <a:schemeClr val="accent6"/>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740740"/>
                <a:endParaRPr lang="en-US" spc="-122" dirty="0">
                  <a:solidFill>
                    <a:schemeClr val="tx1">
                      <a:lumMod val="50000"/>
                    </a:schemeClr>
                  </a:solidFill>
                  <a:latin typeface="+mj-lt"/>
                </a:endParaRPr>
              </a:p>
            </p:txBody>
          </p:sp>
        </p:grpSp>
      </p:grpSp>
      <p:sp>
        <p:nvSpPr>
          <p:cNvPr id="62" name="Rectangle 61"/>
          <p:cNvSpPr/>
          <p:nvPr/>
        </p:nvSpPr>
        <p:spPr bwMode="auto">
          <a:xfrm>
            <a:off x="2063302" y="2308947"/>
            <a:ext cx="465827" cy="275182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Load Balancer</a:t>
            </a:r>
          </a:p>
        </p:txBody>
      </p:sp>
      <p:cxnSp>
        <p:nvCxnSpPr>
          <p:cNvPr id="63" name="Straight Arrow Connector 62"/>
          <p:cNvCxnSpPr/>
          <p:nvPr/>
        </p:nvCxnSpPr>
        <p:spPr>
          <a:xfrm flipH="1">
            <a:off x="2619836" y="44842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flipH="1">
            <a:off x="1313197" y="36434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5" name="Straight Arrow Connector 64"/>
          <p:cNvCxnSpPr/>
          <p:nvPr/>
        </p:nvCxnSpPr>
        <p:spPr>
          <a:xfrm flipH="1">
            <a:off x="1301366" y="27936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6" name="Straight Arrow Connector 65"/>
          <p:cNvCxnSpPr/>
          <p:nvPr/>
        </p:nvCxnSpPr>
        <p:spPr>
          <a:xfrm flipH="1">
            <a:off x="1313197" y="44874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a:off x="2605986" y="3792630"/>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8" name="Straight Arrow Connector 67"/>
          <p:cNvCxnSpPr/>
          <p:nvPr/>
        </p:nvCxnSpPr>
        <p:spPr>
          <a:xfrm>
            <a:off x="2594155" y="2942797"/>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69" name="Straight Arrow Connector 68"/>
          <p:cNvCxnSpPr/>
          <p:nvPr/>
        </p:nvCxnSpPr>
        <p:spPr>
          <a:xfrm>
            <a:off x="2605986" y="4636613"/>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0" name="Straight Arrow Connector 69"/>
          <p:cNvCxnSpPr/>
          <p:nvPr/>
        </p:nvCxnSpPr>
        <p:spPr>
          <a:xfrm>
            <a:off x="1299347" y="3795845"/>
            <a:ext cx="636391" cy="6876"/>
          </a:xfrm>
          <a:prstGeom prst="straightConnector1">
            <a:avLst/>
          </a:prstGeom>
          <a:ln>
            <a:solidFill>
              <a:schemeClr val="accent4"/>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p:cNvCxnSpPr/>
          <p:nvPr/>
        </p:nvCxnSpPr>
        <p:spPr>
          <a:xfrm>
            <a:off x="1287516" y="2946012"/>
            <a:ext cx="660053" cy="18576"/>
          </a:xfrm>
          <a:prstGeom prst="straightConnector1">
            <a:avLst/>
          </a:prstGeom>
          <a:ln>
            <a:solidFill>
              <a:schemeClr val="accent2"/>
            </a:solidFill>
            <a:headEnd type="arrow"/>
            <a:tailEnd type="none" w="lg"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p:cNvCxnSpPr/>
          <p:nvPr/>
        </p:nvCxnSpPr>
        <p:spPr>
          <a:xfrm>
            <a:off x="1299347" y="4639828"/>
            <a:ext cx="636391" cy="6876"/>
          </a:xfrm>
          <a:prstGeom prst="straightConnector1">
            <a:avLst/>
          </a:prstGeom>
          <a:ln>
            <a:solidFill>
              <a:schemeClr val="accent1"/>
            </a:solidFill>
            <a:headEnd type="arrow"/>
            <a:tailEnd type="non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645206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left)">
                                      <p:cBhvr>
                                        <p:cTn id="32" dur="500"/>
                                        <p:tgtEl>
                                          <p:spTgt spid="65"/>
                                        </p:tgtEl>
                                      </p:cBhvr>
                                    </p:animEffect>
                                  </p:childTnLst>
                                </p:cTn>
                              </p:par>
                              <p:par>
                                <p:cTn id="33" presetID="22" presetClass="entr" presetSubtype="8" fill="hold" nodeType="with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wipe(left)">
                                      <p:cBhvr>
                                        <p:cTn id="35" dur="500"/>
                                        <p:tgtEl>
                                          <p:spTgt spid="64"/>
                                        </p:tgtEl>
                                      </p:cBhvr>
                                    </p:animEffect>
                                  </p:childTnLst>
                                </p:cTn>
                              </p:par>
                              <p:par>
                                <p:cTn id="36" presetID="22" presetClass="entr" presetSubtype="8" fill="hold" nodeType="with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2" presetClass="entr" presetSubtype="8"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par>
                                <p:cTn id="46" presetID="22" presetClass="entr" presetSubtype="8" fill="hold"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childTnLst>
                          </p:cTn>
                        </p:par>
                        <p:par>
                          <p:cTn id="49" fill="hold">
                            <p:stCondLst>
                              <p:cond delay="1000"/>
                            </p:stCondLst>
                            <p:childTnLst>
                              <p:par>
                                <p:cTn id="50" presetID="22" presetClass="entr" presetSubtype="2" fill="hold" nodeType="after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2" presetClass="entr" presetSubtype="2" fill="hold" nodeType="with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right)">
                                      <p:cBhvr>
                                        <p:cTn id="55" dur="500"/>
                                        <p:tgtEl>
                                          <p:spTgt spid="67"/>
                                        </p:tgtEl>
                                      </p:cBhvr>
                                    </p:animEffect>
                                  </p:childTnLst>
                                </p:cTn>
                              </p:par>
                              <p:par>
                                <p:cTn id="56" presetID="22" presetClass="entr" presetSubtype="2"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wipe(right)">
                                      <p:cBhvr>
                                        <p:cTn id="58" dur="500"/>
                                        <p:tgtEl>
                                          <p:spTgt spid="69"/>
                                        </p:tgtEl>
                                      </p:cBhvr>
                                    </p:animEffect>
                                  </p:childTnLst>
                                </p:cTn>
                              </p:par>
                            </p:childTnLst>
                          </p:cTn>
                        </p:par>
                        <p:par>
                          <p:cTn id="59" fill="hold">
                            <p:stCondLst>
                              <p:cond delay="1500"/>
                            </p:stCondLst>
                            <p:childTnLst>
                              <p:par>
                                <p:cTn id="60" presetID="22" presetClass="entr" presetSubtype="2" fill="hold" nodeType="after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right)">
                                      <p:cBhvr>
                                        <p:cTn id="62" dur="500"/>
                                        <p:tgtEl>
                                          <p:spTgt spid="71"/>
                                        </p:tgtEl>
                                      </p:cBhvr>
                                    </p:animEffect>
                                  </p:childTnLst>
                                </p:cTn>
                              </p:par>
                              <p:par>
                                <p:cTn id="63" presetID="22" presetClass="entr" presetSubtype="2"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animEffect transition="in" filter="wipe(right)">
                                      <p:cBhvr>
                                        <p:cTn id="65" dur="500"/>
                                        <p:tgtEl>
                                          <p:spTgt spid="70"/>
                                        </p:tgtEl>
                                      </p:cBhvr>
                                    </p:animEffect>
                                  </p:childTnLst>
                                </p:cTn>
                              </p:par>
                              <p:par>
                                <p:cTn id="66" presetID="22" presetClass="entr" presetSubtype="2"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wipe(right)">
                                      <p:cBhvr>
                                        <p:cTn id="68" dur="500"/>
                                        <p:tgtEl>
                                          <p:spTgt spid="7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6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6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66"/>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3"/>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68"/>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6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7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70"/>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72"/>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nodeType="after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fade">
                                      <p:cBhvr>
                                        <p:cTn id="98" dur="500"/>
                                        <p:tgtEl>
                                          <p:spTgt spid="20"/>
                                        </p:tgtEl>
                                      </p:cBhvr>
                                    </p:animEffect>
                                  </p:childTnLst>
                                </p:cTn>
                              </p:par>
                              <p:par>
                                <p:cTn id="99" presetID="10"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animEffect transition="in" filter="fade">
                                      <p:cBhvr>
                                        <p:cTn id="101" dur="500"/>
                                        <p:tgtEl>
                                          <p:spTgt spid="27"/>
                                        </p:tgtEl>
                                      </p:cBhvr>
                                    </p:animEffect>
                                  </p:childTnLst>
                                </p:cTn>
                              </p:par>
                              <p:par>
                                <p:cTn id="102" presetID="10" presetClass="entr" presetSubtype="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fade">
                                      <p:cBhvr>
                                        <p:cTn id="104" dur="500"/>
                                        <p:tgtEl>
                                          <p:spTgt spid="24"/>
                                        </p:tgtEl>
                                      </p:cBhvr>
                                    </p:animEffect>
                                  </p:childTnLst>
                                </p:cTn>
                              </p:par>
                              <p:par>
                                <p:cTn id="105" presetID="10" presetClass="entr" presetSubtype="0" fill="hold" nodeType="with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fade">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65"/>
                                        </p:tgtEl>
                                        <p:attrNameLst>
                                          <p:attrName>style.visibility</p:attrName>
                                        </p:attrNameLst>
                                      </p:cBhvr>
                                      <p:to>
                                        <p:strVal val="visible"/>
                                      </p:to>
                                    </p:set>
                                    <p:animEffect transition="in" filter="wipe(left)">
                                      <p:cBhvr>
                                        <p:cTn id="115" dur="500"/>
                                        <p:tgtEl>
                                          <p:spTgt spid="65"/>
                                        </p:tgtEl>
                                      </p:cBhvr>
                                    </p:animEffect>
                                  </p:childTnLst>
                                </p:cTn>
                              </p:par>
                            </p:childTnLst>
                          </p:cTn>
                        </p:par>
                        <p:par>
                          <p:cTn id="116" fill="hold">
                            <p:stCondLst>
                              <p:cond delay="500"/>
                            </p:stCondLst>
                            <p:childTnLst>
                              <p:par>
                                <p:cTn id="117" presetID="22" presetClass="entr" presetSubtype="8" fill="hold" nodeType="after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1000"/>
                            </p:stCondLst>
                            <p:childTnLst>
                              <p:par>
                                <p:cTn id="121" presetID="22" presetClass="entr" presetSubtype="8" fill="hold" nodeType="afterEffect">
                                  <p:stCondLst>
                                    <p:cond delay="0"/>
                                  </p:stCondLst>
                                  <p:childTnLst>
                                    <p:set>
                                      <p:cBhvr>
                                        <p:cTn id="122" dur="1" fill="hold">
                                          <p:stCondLst>
                                            <p:cond delay="0"/>
                                          </p:stCondLst>
                                        </p:cTn>
                                        <p:tgtEl>
                                          <p:spTgt spid="39"/>
                                        </p:tgtEl>
                                        <p:attrNameLst>
                                          <p:attrName>style.visibility</p:attrName>
                                        </p:attrNameLst>
                                      </p:cBhvr>
                                      <p:to>
                                        <p:strVal val="visible"/>
                                      </p:to>
                                    </p:set>
                                    <p:animEffect transition="in" filter="wipe(left)">
                                      <p:cBhvr>
                                        <p:cTn id="123" dur="500"/>
                                        <p:tgtEl>
                                          <p:spTgt spid="39"/>
                                        </p:tgtEl>
                                      </p:cBhvr>
                                    </p:animEffect>
                                  </p:childTnLst>
                                </p:cTn>
                              </p:par>
                            </p:childTnLst>
                          </p:cTn>
                        </p:par>
                        <p:par>
                          <p:cTn id="124" fill="hold">
                            <p:stCondLst>
                              <p:cond delay="1500"/>
                            </p:stCondLst>
                            <p:childTnLst>
                              <p:par>
                                <p:cTn id="125" presetID="22" presetClass="entr" presetSubtype="2" fill="hold" nodeType="after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wipe(right)">
                                      <p:cBhvr>
                                        <p:cTn id="127" dur="500"/>
                                        <p:tgtEl>
                                          <p:spTgt spid="46"/>
                                        </p:tgtEl>
                                      </p:cBhvr>
                                    </p:animEffect>
                                  </p:childTnLst>
                                </p:cTn>
                              </p:par>
                              <p:par>
                                <p:cTn id="128" presetID="22" presetClass="entr" presetSubtype="2" fill="hold"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right)">
                                      <p:cBhvr>
                                        <p:cTn id="130" dur="500"/>
                                        <p:tgtEl>
                                          <p:spTgt spid="47"/>
                                        </p:tgtEl>
                                      </p:cBhvr>
                                    </p:animEffect>
                                  </p:childTnLst>
                                </p:cTn>
                              </p:par>
                            </p:childTnLst>
                          </p:cTn>
                        </p:par>
                        <p:par>
                          <p:cTn id="131" fill="hold">
                            <p:stCondLst>
                              <p:cond delay="2000"/>
                            </p:stCondLst>
                            <p:childTnLst>
                              <p:par>
                                <p:cTn id="132" presetID="22" presetClass="entr" presetSubtype="2" fill="hold" nodeType="after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ipe(right)">
                                      <p:cBhvr>
                                        <p:cTn id="134" dur="500"/>
                                        <p:tgtEl>
                                          <p:spTgt spid="68"/>
                                        </p:tgtEl>
                                      </p:cBhvr>
                                    </p:animEffect>
                                  </p:childTnLst>
                                </p:cTn>
                              </p:par>
                              <p:par>
                                <p:cTn id="135" presetID="22" presetClass="entr" presetSubtype="2"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animEffect transition="in" filter="wipe(right)">
                                      <p:cBhvr>
                                        <p:cTn id="137" dur="500"/>
                                        <p:tgtEl>
                                          <p:spTgt spid="67"/>
                                        </p:tgtEl>
                                      </p:cBhvr>
                                    </p:animEffect>
                                  </p:childTnLst>
                                </p:cTn>
                              </p:par>
                              <p:par>
                                <p:cTn id="138" presetID="22" presetClass="entr" presetSubtype="2" fill="hold" nodeType="withEffect">
                                  <p:stCondLst>
                                    <p:cond delay="0"/>
                                  </p:stCondLst>
                                  <p:childTnLst>
                                    <p:set>
                                      <p:cBhvr>
                                        <p:cTn id="139" dur="1" fill="hold">
                                          <p:stCondLst>
                                            <p:cond delay="0"/>
                                          </p:stCondLst>
                                        </p:cTn>
                                        <p:tgtEl>
                                          <p:spTgt spid="69"/>
                                        </p:tgtEl>
                                        <p:attrNameLst>
                                          <p:attrName>style.visibility</p:attrName>
                                        </p:attrNameLst>
                                      </p:cBhvr>
                                      <p:to>
                                        <p:strVal val="visible"/>
                                      </p:to>
                                    </p:set>
                                    <p:animEffect transition="in" filter="wipe(right)">
                                      <p:cBhvr>
                                        <p:cTn id="140" dur="500"/>
                                        <p:tgtEl>
                                          <p:spTgt spid="69"/>
                                        </p:tgtEl>
                                      </p:cBhvr>
                                    </p:animEffect>
                                  </p:childTnLst>
                                </p:cTn>
                              </p:par>
                            </p:childTnLst>
                          </p:cTn>
                        </p:par>
                        <p:par>
                          <p:cTn id="141" fill="hold">
                            <p:stCondLst>
                              <p:cond delay="2500"/>
                            </p:stCondLst>
                            <p:childTnLst>
                              <p:par>
                                <p:cTn id="142" presetID="22" presetClass="entr" presetSubtype="2" fill="hold" nodeType="afterEffect">
                                  <p:stCondLst>
                                    <p:cond delay="0"/>
                                  </p:stCondLst>
                                  <p:childTnLst>
                                    <p:set>
                                      <p:cBhvr>
                                        <p:cTn id="143" dur="1" fill="hold">
                                          <p:stCondLst>
                                            <p:cond delay="0"/>
                                          </p:stCondLst>
                                        </p:cTn>
                                        <p:tgtEl>
                                          <p:spTgt spid="71"/>
                                        </p:tgtEl>
                                        <p:attrNameLst>
                                          <p:attrName>style.visibility</p:attrName>
                                        </p:attrNameLst>
                                      </p:cBhvr>
                                      <p:to>
                                        <p:strVal val="visible"/>
                                      </p:to>
                                    </p:set>
                                    <p:animEffect transition="in" filter="wipe(right)">
                                      <p:cBhvr>
                                        <p:cTn id="144" dur="500"/>
                                        <p:tgtEl>
                                          <p:spTgt spid="71"/>
                                        </p:tgtEl>
                                      </p:cBhvr>
                                    </p:animEffect>
                                  </p:childTnLst>
                                </p:cTn>
                              </p:par>
                              <p:par>
                                <p:cTn id="145" presetID="22" presetClass="entr" presetSubtype="2" fill="hold" nodeType="with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wipe(right)">
                                      <p:cBhvr>
                                        <p:cTn id="147" dur="500"/>
                                        <p:tgtEl>
                                          <p:spTgt spid="70"/>
                                        </p:tgtEl>
                                      </p:cBhvr>
                                    </p:animEffect>
                                  </p:childTnLst>
                                </p:cTn>
                              </p:par>
                              <p:par>
                                <p:cTn id="148" presetID="22" presetClass="entr" presetSubtype="2" fill="hold" nodeType="withEffect">
                                  <p:stCondLst>
                                    <p:cond delay="0"/>
                                  </p:stCondLst>
                                  <p:childTnLst>
                                    <p:set>
                                      <p:cBhvr>
                                        <p:cTn id="149" dur="1" fill="hold">
                                          <p:stCondLst>
                                            <p:cond delay="0"/>
                                          </p:stCondLst>
                                        </p:cTn>
                                        <p:tgtEl>
                                          <p:spTgt spid="72"/>
                                        </p:tgtEl>
                                        <p:attrNameLst>
                                          <p:attrName>style.visibility</p:attrName>
                                        </p:attrNameLst>
                                      </p:cBhvr>
                                      <p:to>
                                        <p:strVal val="visible"/>
                                      </p:to>
                                    </p:set>
                                    <p:animEffect transition="in" filter="wipe(right)">
                                      <p:cBhvr>
                                        <p:cTn id="150" dur="500"/>
                                        <p:tgtEl>
                                          <p:spTgt spid="72"/>
                                        </p:tgtEl>
                                      </p:cBhvr>
                                    </p:animEffect>
                                  </p:childTnLst>
                                </p:cTn>
                              </p:par>
                            </p:childTnLst>
                          </p:cTn>
                        </p:par>
                        <p:par>
                          <p:cTn id="151" fill="hold">
                            <p:stCondLst>
                              <p:cond delay="3000"/>
                            </p:stCondLst>
                            <p:childTnLst>
                              <p:par>
                                <p:cTn id="152" presetID="1" presetClass="exit" presetSubtype="0" fill="hold" nodeType="afterEffect">
                                  <p:stCondLst>
                                    <p:cond delay="0"/>
                                  </p:stCondLst>
                                  <p:childTnLst>
                                    <p:set>
                                      <p:cBhvr>
                                        <p:cTn id="153" dur="1" fill="hold">
                                          <p:stCondLst>
                                            <p:cond delay="0"/>
                                          </p:stCondLst>
                                        </p:cTn>
                                        <p:tgtEl>
                                          <p:spTgt spid="65"/>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64"/>
                                        </p:tgtEl>
                                        <p:attrNameLst>
                                          <p:attrName>style.visibility</p:attrName>
                                        </p:attrNameLst>
                                      </p:cBhvr>
                                      <p:to>
                                        <p:strVal val="hidden"/>
                                      </p:to>
                                    </p:set>
                                  </p:childTnLst>
                                </p:cTn>
                              </p:par>
                              <p:par>
                                <p:cTn id="156" presetID="1" presetClass="exit" presetSubtype="0" fill="hold" nodeType="withEffect">
                                  <p:stCondLst>
                                    <p:cond delay="0"/>
                                  </p:stCondLst>
                                  <p:childTnLst>
                                    <p:set>
                                      <p:cBhvr>
                                        <p:cTn id="157" dur="1" fill="hold">
                                          <p:stCondLst>
                                            <p:cond delay="0"/>
                                          </p:stCondLst>
                                        </p:cTn>
                                        <p:tgtEl>
                                          <p:spTgt spid="66"/>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38"/>
                                        </p:tgtEl>
                                        <p:attrNameLst>
                                          <p:attrName>style.visibility</p:attrName>
                                        </p:attrNameLst>
                                      </p:cBhvr>
                                      <p:to>
                                        <p:strVal val="hidden"/>
                                      </p:to>
                                    </p:set>
                                  </p:childTnLst>
                                </p:cTn>
                              </p:par>
                              <p:par>
                                <p:cTn id="160" presetID="1" presetClass="exit" presetSubtype="0" fill="hold" nodeType="withEffect">
                                  <p:stCondLst>
                                    <p:cond delay="0"/>
                                  </p:stCondLst>
                                  <p:childTnLst>
                                    <p:set>
                                      <p:cBhvr>
                                        <p:cTn id="161" dur="1" fill="hold">
                                          <p:stCondLst>
                                            <p:cond delay="0"/>
                                          </p:stCondLst>
                                        </p:cTn>
                                        <p:tgtEl>
                                          <p:spTgt spid="1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6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6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67"/>
                                        </p:tgtEl>
                                        <p:attrNameLst>
                                          <p:attrName>style.visibility</p:attrName>
                                        </p:attrNameLst>
                                      </p:cBhvr>
                                      <p:to>
                                        <p:strVal val="hidden"/>
                                      </p:to>
                                    </p:set>
                                  </p:childTnLst>
                                </p:cTn>
                              </p:par>
                              <p:par>
                                <p:cTn id="168" presetID="1" presetClass="exit" presetSubtype="0" fill="hold" nodeType="withEffect">
                                  <p:stCondLst>
                                    <p:cond delay="0"/>
                                  </p:stCondLst>
                                  <p:childTnLst>
                                    <p:set>
                                      <p:cBhvr>
                                        <p:cTn id="169" dur="1" fill="hold">
                                          <p:stCondLst>
                                            <p:cond delay="0"/>
                                          </p:stCondLst>
                                        </p:cTn>
                                        <p:tgtEl>
                                          <p:spTgt spid="69"/>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71"/>
                                        </p:tgtEl>
                                        <p:attrNameLst>
                                          <p:attrName>style.visibility</p:attrName>
                                        </p:attrNameLst>
                                      </p:cBhvr>
                                      <p:to>
                                        <p:strVal val="hidden"/>
                                      </p:to>
                                    </p:set>
                                  </p:childTnLst>
                                </p:cTn>
                              </p:par>
                              <p:par>
                                <p:cTn id="172" presetID="1" presetClass="exit" presetSubtype="0" fill="hold" nodeType="withEffect">
                                  <p:stCondLst>
                                    <p:cond delay="0"/>
                                  </p:stCondLst>
                                  <p:childTnLst>
                                    <p:set>
                                      <p:cBhvr>
                                        <p:cTn id="173" dur="1" fill="hold">
                                          <p:stCondLst>
                                            <p:cond delay="0"/>
                                          </p:stCondLst>
                                        </p:cTn>
                                        <p:tgtEl>
                                          <p:spTgt spid="70"/>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72"/>
                                        </p:tgtEl>
                                        <p:attrNameLst>
                                          <p:attrName>style.visibility</p:attrName>
                                        </p:attrNameLst>
                                      </p:cBhvr>
                                      <p:to>
                                        <p:strVal val="hidden"/>
                                      </p:to>
                                    </p:set>
                                  </p:childTnLst>
                                </p:cTn>
                              </p:par>
                            </p:childTnLst>
                          </p:cTn>
                        </p:par>
                        <p:par>
                          <p:cTn id="176" fill="hold">
                            <p:stCondLst>
                              <p:cond delay="3000"/>
                            </p:stCondLst>
                            <p:childTnLst>
                              <p:par>
                                <p:cTn id="177" presetID="22" presetClass="entr" presetSubtype="8" fill="hold" nodeType="afterEffect">
                                  <p:stCondLst>
                                    <p:cond delay="0"/>
                                  </p:stCondLst>
                                  <p:childTnLst>
                                    <p:set>
                                      <p:cBhvr>
                                        <p:cTn id="178" dur="1" fill="hold">
                                          <p:stCondLst>
                                            <p:cond delay="0"/>
                                          </p:stCondLst>
                                        </p:cTn>
                                        <p:tgtEl>
                                          <p:spTgt spid="64"/>
                                        </p:tgtEl>
                                        <p:attrNameLst>
                                          <p:attrName>style.visibility</p:attrName>
                                        </p:attrNameLst>
                                      </p:cBhvr>
                                      <p:to>
                                        <p:strVal val="visible"/>
                                      </p:to>
                                    </p:set>
                                    <p:animEffect transition="in" filter="wipe(left)">
                                      <p:cBhvr>
                                        <p:cTn id="179" dur="500"/>
                                        <p:tgtEl>
                                          <p:spTgt spid="64"/>
                                        </p:tgtEl>
                                      </p:cBhvr>
                                    </p:animEffect>
                                  </p:childTnLst>
                                </p:cTn>
                              </p:par>
                            </p:childTnLst>
                          </p:cTn>
                        </p:par>
                        <p:par>
                          <p:cTn id="180" fill="hold">
                            <p:stCondLst>
                              <p:cond delay="3500"/>
                            </p:stCondLst>
                            <p:childTnLst>
                              <p:par>
                                <p:cTn id="181" presetID="22" presetClass="entr" presetSubtype="8" fill="hold" nodeType="afterEffect">
                                  <p:stCondLst>
                                    <p:cond delay="0"/>
                                  </p:stCondLst>
                                  <p:childTnLst>
                                    <p:set>
                                      <p:cBhvr>
                                        <p:cTn id="182" dur="1" fill="hold">
                                          <p:stCondLst>
                                            <p:cond delay="0"/>
                                          </p:stCondLst>
                                        </p:cTn>
                                        <p:tgtEl>
                                          <p:spTgt spid="19"/>
                                        </p:tgtEl>
                                        <p:attrNameLst>
                                          <p:attrName>style.visibility</p:attrName>
                                        </p:attrNameLst>
                                      </p:cBhvr>
                                      <p:to>
                                        <p:strVal val="visible"/>
                                      </p:to>
                                    </p:set>
                                    <p:animEffect transition="in" filter="wipe(left)">
                                      <p:cBhvr>
                                        <p:cTn id="183" dur="500"/>
                                        <p:tgtEl>
                                          <p:spTgt spid="19"/>
                                        </p:tgtEl>
                                      </p:cBhvr>
                                    </p:animEffect>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wipe(left)">
                                      <p:cBhvr>
                                        <p:cTn id="187" dur="500"/>
                                        <p:tgtEl>
                                          <p:spTgt spid="40"/>
                                        </p:tgtEl>
                                      </p:cBhvr>
                                    </p:animEffect>
                                  </p:childTnLst>
                                </p:cTn>
                              </p:par>
                            </p:childTnLst>
                          </p:cTn>
                        </p:par>
                        <p:par>
                          <p:cTn id="188" fill="hold">
                            <p:stCondLst>
                              <p:cond delay="4500"/>
                            </p:stCondLst>
                            <p:childTnLst>
                              <p:par>
                                <p:cTn id="189" presetID="22" presetClass="entr" presetSubtype="2" fill="hold" nodeType="afterEffect">
                                  <p:stCondLst>
                                    <p:cond delay="0"/>
                                  </p:stCondLst>
                                  <p:childTnLst>
                                    <p:set>
                                      <p:cBhvr>
                                        <p:cTn id="190" dur="1" fill="hold">
                                          <p:stCondLst>
                                            <p:cond delay="0"/>
                                          </p:stCondLst>
                                        </p:cTn>
                                        <p:tgtEl>
                                          <p:spTgt spid="45"/>
                                        </p:tgtEl>
                                        <p:attrNameLst>
                                          <p:attrName>style.visibility</p:attrName>
                                        </p:attrNameLst>
                                      </p:cBhvr>
                                      <p:to>
                                        <p:strVal val="visible"/>
                                      </p:to>
                                    </p:set>
                                    <p:animEffect transition="in" filter="wipe(right)">
                                      <p:cBhvr>
                                        <p:cTn id="191" dur="500"/>
                                        <p:tgtEl>
                                          <p:spTgt spid="45"/>
                                        </p:tgtEl>
                                      </p:cBhvr>
                                    </p:animEffect>
                                  </p:childTnLst>
                                </p:cTn>
                              </p:par>
                              <p:par>
                                <p:cTn id="192" presetID="22" presetClass="entr" presetSubtype="2" fill="hold" nodeType="withEffect">
                                  <p:stCondLst>
                                    <p:cond delay="0"/>
                                  </p:stCondLst>
                                  <p:childTnLst>
                                    <p:set>
                                      <p:cBhvr>
                                        <p:cTn id="193" dur="1" fill="hold">
                                          <p:stCondLst>
                                            <p:cond delay="0"/>
                                          </p:stCondLst>
                                        </p:cTn>
                                        <p:tgtEl>
                                          <p:spTgt spid="44"/>
                                        </p:tgtEl>
                                        <p:attrNameLst>
                                          <p:attrName>style.visibility</p:attrName>
                                        </p:attrNameLst>
                                      </p:cBhvr>
                                      <p:to>
                                        <p:strVal val="visible"/>
                                      </p:to>
                                    </p:set>
                                    <p:animEffect transition="in" filter="wipe(right)">
                                      <p:cBhvr>
                                        <p:cTn id="194" dur="500"/>
                                        <p:tgtEl>
                                          <p:spTgt spid="44"/>
                                        </p:tgtEl>
                                      </p:cBhvr>
                                    </p:animEffect>
                                  </p:childTnLst>
                                </p:cTn>
                              </p:par>
                            </p:childTnLst>
                          </p:cTn>
                        </p:par>
                        <p:par>
                          <p:cTn id="195" fill="hold">
                            <p:stCondLst>
                              <p:cond delay="5000"/>
                            </p:stCondLst>
                            <p:childTnLst>
                              <p:par>
                                <p:cTn id="196" presetID="22" presetClass="entr" presetSubtype="2" fill="hold" nodeType="after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wipe(right)">
                                      <p:cBhvr>
                                        <p:cTn id="198" dur="500"/>
                                        <p:tgtEl>
                                          <p:spTgt spid="68"/>
                                        </p:tgtEl>
                                      </p:cBhvr>
                                    </p:animEffect>
                                  </p:childTnLst>
                                </p:cTn>
                              </p:par>
                              <p:par>
                                <p:cTn id="199" presetID="22" presetClass="entr" presetSubtype="2" fill="hold" nodeType="withEffect">
                                  <p:stCondLst>
                                    <p:cond delay="0"/>
                                  </p:stCondLst>
                                  <p:childTnLst>
                                    <p:set>
                                      <p:cBhvr>
                                        <p:cTn id="200" dur="1" fill="hold">
                                          <p:stCondLst>
                                            <p:cond delay="0"/>
                                          </p:stCondLst>
                                        </p:cTn>
                                        <p:tgtEl>
                                          <p:spTgt spid="67"/>
                                        </p:tgtEl>
                                        <p:attrNameLst>
                                          <p:attrName>style.visibility</p:attrName>
                                        </p:attrNameLst>
                                      </p:cBhvr>
                                      <p:to>
                                        <p:strVal val="visible"/>
                                      </p:to>
                                    </p:set>
                                    <p:animEffect transition="in" filter="wipe(right)">
                                      <p:cBhvr>
                                        <p:cTn id="201" dur="500"/>
                                        <p:tgtEl>
                                          <p:spTgt spid="67"/>
                                        </p:tgtEl>
                                      </p:cBhvr>
                                    </p:animEffect>
                                  </p:childTnLst>
                                </p:cTn>
                              </p:par>
                              <p:par>
                                <p:cTn id="202" presetID="22" presetClass="entr" presetSubtype="2" fill="hold" nodeType="withEffect">
                                  <p:stCondLst>
                                    <p:cond delay="0"/>
                                  </p:stCondLst>
                                  <p:childTnLst>
                                    <p:set>
                                      <p:cBhvr>
                                        <p:cTn id="203" dur="1" fill="hold">
                                          <p:stCondLst>
                                            <p:cond delay="0"/>
                                          </p:stCondLst>
                                        </p:cTn>
                                        <p:tgtEl>
                                          <p:spTgt spid="69"/>
                                        </p:tgtEl>
                                        <p:attrNameLst>
                                          <p:attrName>style.visibility</p:attrName>
                                        </p:attrNameLst>
                                      </p:cBhvr>
                                      <p:to>
                                        <p:strVal val="visible"/>
                                      </p:to>
                                    </p:set>
                                    <p:animEffect transition="in" filter="wipe(right)">
                                      <p:cBhvr>
                                        <p:cTn id="204" dur="500"/>
                                        <p:tgtEl>
                                          <p:spTgt spid="69"/>
                                        </p:tgtEl>
                                      </p:cBhvr>
                                    </p:animEffect>
                                  </p:childTnLst>
                                </p:cTn>
                              </p:par>
                            </p:childTnLst>
                          </p:cTn>
                        </p:par>
                        <p:par>
                          <p:cTn id="205" fill="hold">
                            <p:stCondLst>
                              <p:cond delay="5500"/>
                            </p:stCondLst>
                            <p:childTnLst>
                              <p:par>
                                <p:cTn id="206" presetID="22" presetClass="entr" presetSubtype="2" fill="hold" nodeType="after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wipe(right)">
                                      <p:cBhvr>
                                        <p:cTn id="208" dur="500"/>
                                        <p:tgtEl>
                                          <p:spTgt spid="71"/>
                                        </p:tgtEl>
                                      </p:cBhvr>
                                    </p:animEffect>
                                  </p:childTnLst>
                                </p:cTn>
                              </p:par>
                              <p:par>
                                <p:cTn id="209" presetID="22" presetClass="entr" presetSubtype="2" fill="hold" nodeType="withEffect">
                                  <p:stCondLst>
                                    <p:cond delay="0"/>
                                  </p:stCondLst>
                                  <p:childTnLst>
                                    <p:set>
                                      <p:cBhvr>
                                        <p:cTn id="210" dur="1" fill="hold">
                                          <p:stCondLst>
                                            <p:cond delay="0"/>
                                          </p:stCondLst>
                                        </p:cTn>
                                        <p:tgtEl>
                                          <p:spTgt spid="70"/>
                                        </p:tgtEl>
                                        <p:attrNameLst>
                                          <p:attrName>style.visibility</p:attrName>
                                        </p:attrNameLst>
                                      </p:cBhvr>
                                      <p:to>
                                        <p:strVal val="visible"/>
                                      </p:to>
                                    </p:set>
                                    <p:animEffect transition="in" filter="wipe(right)">
                                      <p:cBhvr>
                                        <p:cTn id="211" dur="500"/>
                                        <p:tgtEl>
                                          <p:spTgt spid="70"/>
                                        </p:tgtEl>
                                      </p:cBhvr>
                                    </p:animEffect>
                                  </p:childTnLst>
                                </p:cTn>
                              </p:par>
                              <p:par>
                                <p:cTn id="212" presetID="22" presetClass="entr" presetSubtype="2" fill="hold"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right)">
                                      <p:cBhvr>
                                        <p:cTn id="214" dur="500"/>
                                        <p:tgtEl>
                                          <p:spTgt spid="72"/>
                                        </p:tgtEl>
                                      </p:cBhvr>
                                    </p:animEffect>
                                  </p:childTnLst>
                                </p:cTn>
                              </p:par>
                            </p:childTnLst>
                          </p:cTn>
                        </p:par>
                        <p:par>
                          <p:cTn id="215" fill="hold">
                            <p:stCondLst>
                              <p:cond delay="6000"/>
                            </p:stCondLst>
                            <p:childTnLst>
                              <p:par>
                                <p:cTn id="216" presetID="1" presetClass="exit" presetSubtype="0" fill="hold" nodeType="afterEffect">
                                  <p:stCondLst>
                                    <p:cond delay="0"/>
                                  </p:stCondLst>
                                  <p:childTnLst>
                                    <p:set>
                                      <p:cBhvr>
                                        <p:cTn id="217" dur="1" fill="hold">
                                          <p:stCondLst>
                                            <p:cond delay="0"/>
                                          </p:stCondLst>
                                        </p:cTn>
                                        <p:tgtEl>
                                          <p:spTgt spid="65"/>
                                        </p:tgtEl>
                                        <p:attrNameLst>
                                          <p:attrName>style.visibility</p:attrName>
                                        </p:attrNameLst>
                                      </p:cBhvr>
                                      <p:to>
                                        <p:strVal val="hidden"/>
                                      </p:to>
                                    </p:set>
                                  </p:childTnLst>
                                </p:cTn>
                              </p:par>
                              <p:par>
                                <p:cTn id="218" presetID="1" presetClass="exit" presetSubtype="0" fill="hold" nodeType="withEffect">
                                  <p:stCondLst>
                                    <p:cond delay="0"/>
                                  </p:stCondLst>
                                  <p:childTnLst>
                                    <p:set>
                                      <p:cBhvr>
                                        <p:cTn id="219" dur="1" fill="hold">
                                          <p:stCondLst>
                                            <p:cond delay="0"/>
                                          </p:stCondLst>
                                        </p:cTn>
                                        <p:tgtEl>
                                          <p:spTgt spid="64"/>
                                        </p:tgtEl>
                                        <p:attrNameLst>
                                          <p:attrName>style.visibility</p:attrName>
                                        </p:attrNameLst>
                                      </p:cBhvr>
                                      <p:to>
                                        <p:strVal val="hidden"/>
                                      </p:to>
                                    </p:set>
                                  </p:childTnLst>
                                </p:cTn>
                              </p:par>
                              <p:par>
                                <p:cTn id="220" presetID="1" presetClass="exit" presetSubtype="0" fill="hold" nodeType="withEffect">
                                  <p:stCondLst>
                                    <p:cond delay="0"/>
                                  </p:stCondLst>
                                  <p:childTnLst>
                                    <p:set>
                                      <p:cBhvr>
                                        <p:cTn id="221" dur="1" fill="hold">
                                          <p:stCondLst>
                                            <p:cond delay="0"/>
                                          </p:stCondLst>
                                        </p:cTn>
                                        <p:tgtEl>
                                          <p:spTgt spid="66"/>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38"/>
                                        </p:tgtEl>
                                        <p:attrNameLst>
                                          <p:attrName>style.visibility</p:attrName>
                                        </p:attrNameLst>
                                      </p:cBhvr>
                                      <p:to>
                                        <p:strVal val="hidden"/>
                                      </p:to>
                                    </p:set>
                                  </p:childTnLst>
                                </p:cTn>
                              </p:par>
                              <p:par>
                                <p:cTn id="224" presetID="1" presetClass="exit" presetSubtype="0" fill="hold" nodeType="withEffect">
                                  <p:stCondLst>
                                    <p:cond delay="0"/>
                                  </p:stCondLst>
                                  <p:childTnLst>
                                    <p:set>
                                      <p:cBhvr>
                                        <p:cTn id="225" dur="1" fill="hold">
                                          <p:stCondLst>
                                            <p:cond delay="0"/>
                                          </p:stCondLst>
                                        </p:cTn>
                                        <p:tgtEl>
                                          <p:spTgt spid="19"/>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63"/>
                                        </p:tgtEl>
                                        <p:attrNameLst>
                                          <p:attrName>style.visibility</p:attrName>
                                        </p:attrNameLst>
                                      </p:cBhvr>
                                      <p:to>
                                        <p:strVal val="hidden"/>
                                      </p:to>
                                    </p:set>
                                  </p:childTnLst>
                                </p:cTn>
                              </p:par>
                              <p:par>
                                <p:cTn id="228" presetID="1" presetClass="exit" presetSubtype="0" fill="hold" nodeType="withEffect">
                                  <p:stCondLst>
                                    <p:cond delay="0"/>
                                  </p:stCondLst>
                                  <p:childTnLst>
                                    <p:set>
                                      <p:cBhvr>
                                        <p:cTn id="229" dur="1" fill="hold">
                                          <p:stCondLst>
                                            <p:cond delay="0"/>
                                          </p:stCondLst>
                                        </p:cTn>
                                        <p:tgtEl>
                                          <p:spTgt spid="68"/>
                                        </p:tgtEl>
                                        <p:attrNameLst>
                                          <p:attrName>style.visibility</p:attrName>
                                        </p:attrNameLst>
                                      </p:cBhvr>
                                      <p:to>
                                        <p:strVal val="hidden"/>
                                      </p:to>
                                    </p:set>
                                  </p:childTnLst>
                                </p:cTn>
                              </p:par>
                              <p:par>
                                <p:cTn id="230" presetID="1" presetClass="exit" presetSubtype="0" fill="hold" nodeType="withEffect">
                                  <p:stCondLst>
                                    <p:cond delay="0"/>
                                  </p:stCondLst>
                                  <p:childTnLst>
                                    <p:set>
                                      <p:cBhvr>
                                        <p:cTn id="231" dur="1" fill="hold">
                                          <p:stCondLst>
                                            <p:cond delay="0"/>
                                          </p:stCondLst>
                                        </p:cTn>
                                        <p:tgtEl>
                                          <p:spTgt spid="67"/>
                                        </p:tgtEl>
                                        <p:attrNameLst>
                                          <p:attrName>style.visibility</p:attrName>
                                        </p:attrNameLst>
                                      </p:cBhvr>
                                      <p:to>
                                        <p:strVal val="hidden"/>
                                      </p:to>
                                    </p:set>
                                  </p:childTnLst>
                                </p:cTn>
                              </p:par>
                              <p:par>
                                <p:cTn id="232" presetID="1" presetClass="exit" presetSubtype="0" fill="hold" nodeType="withEffect">
                                  <p:stCondLst>
                                    <p:cond delay="0"/>
                                  </p:stCondLst>
                                  <p:childTnLst>
                                    <p:set>
                                      <p:cBhvr>
                                        <p:cTn id="233" dur="1" fill="hold">
                                          <p:stCondLst>
                                            <p:cond delay="0"/>
                                          </p:stCondLst>
                                        </p:cTn>
                                        <p:tgtEl>
                                          <p:spTgt spid="69"/>
                                        </p:tgtEl>
                                        <p:attrNameLst>
                                          <p:attrName>style.visibility</p:attrName>
                                        </p:attrNameLst>
                                      </p:cBhvr>
                                      <p:to>
                                        <p:strVal val="hidden"/>
                                      </p:to>
                                    </p:set>
                                  </p:childTnLst>
                                </p:cTn>
                              </p:par>
                              <p:par>
                                <p:cTn id="234" presetID="1" presetClass="exit" presetSubtype="0" fill="hold" nodeType="withEffect">
                                  <p:stCondLst>
                                    <p:cond delay="0"/>
                                  </p:stCondLst>
                                  <p:childTnLst>
                                    <p:set>
                                      <p:cBhvr>
                                        <p:cTn id="235" dur="1" fill="hold">
                                          <p:stCondLst>
                                            <p:cond delay="0"/>
                                          </p:stCondLst>
                                        </p:cTn>
                                        <p:tgtEl>
                                          <p:spTgt spid="71"/>
                                        </p:tgtEl>
                                        <p:attrNameLst>
                                          <p:attrName>style.visibility</p:attrName>
                                        </p:attrNameLst>
                                      </p:cBhvr>
                                      <p:to>
                                        <p:strVal val="hidden"/>
                                      </p:to>
                                    </p:set>
                                  </p:childTnLst>
                                </p:cTn>
                              </p:par>
                              <p:par>
                                <p:cTn id="236" presetID="1" presetClass="exit" presetSubtype="0" fill="hold" nodeType="withEffect">
                                  <p:stCondLst>
                                    <p:cond delay="0"/>
                                  </p:stCondLst>
                                  <p:childTnLst>
                                    <p:set>
                                      <p:cBhvr>
                                        <p:cTn id="237" dur="1" fill="hold">
                                          <p:stCondLst>
                                            <p:cond delay="0"/>
                                          </p:stCondLst>
                                        </p:cTn>
                                        <p:tgtEl>
                                          <p:spTgt spid="70"/>
                                        </p:tgtEl>
                                        <p:attrNameLst>
                                          <p:attrName>style.visibility</p:attrName>
                                        </p:attrNameLst>
                                      </p:cBhvr>
                                      <p:to>
                                        <p:strVal val="hidden"/>
                                      </p:to>
                                    </p:set>
                                  </p:childTnLst>
                                </p:cTn>
                              </p:par>
                              <p:par>
                                <p:cTn id="238" presetID="1" presetClass="exit" presetSubtype="0" fill="hold" nodeType="withEffect">
                                  <p:stCondLst>
                                    <p:cond delay="0"/>
                                  </p:stCondLst>
                                  <p:childTnLst>
                                    <p:set>
                                      <p:cBhvr>
                                        <p:cTn id="239" dur="1" fill="hold">
                                          <p:stCondLst>
                                            <p:cond delay="0"/>
                                          </p:stCondLst>
                                        </p:cTn>
                                        <p:tgtEl>
                                          <p:spTgt spid="72"/>
                                        </p:tgtEl>
                                        <p:attrNameLst>
                                          <p:attrName>style.visibility</p:attrName>
                                        </p:attrNameLst>
                                      </p:cBhvr>
                                      <p:to>
                                        <p:strVal val="hidden"/>
                                      </p:to>
                                    </p:set>
                                  </p:childTnLst>
                                </p:cTn>
                              </p:par>
                            </p:childTnLst>
                          </p:cTn>
                        </p:par>
                        <p:par>
                          <p:cTn id="240" fill="hold">
                            <p:stCondLst>
                              <p:cond delay="6000"/>
                            </p:stCondLst>
                            <p:childTnLst>
                              <p:par>
                                <p:cTn id="241" presetID="22" presetClass="entr" presetSubtype="8" fill="hold" nodeType="afterEffect">
                                  <p:stCondLst>
                                    <p:cond delay="0"/>
                                  </p:stCondLst>
                                  <p:childTnLst>
                                    <p:set>
                                      <p:cBhvr>
                                        <p:cTn id="242" dur="1" fill="hold">
                                          <p:stCondLst>
                                            <p:cond delay="0"/>
                                          </p:stCondLst>
                                        </p:cTn>
                                        <p:tgtEl>
                                          <p:spTgt spid="66"/>
                                        </p:tgtEl>
                                        <p:attrNameLst>
                                          <p:attrName>style.visibility</p:attrName>
                                        </p:attrNameLst>
                                      </p:cBhvr>
                                      <p:to>
                                        <p:strVal val="visible"/>
                                      </p:to>
                                    </p:set>
                                    <p:animEffect transition="in" filter="wipe(left)">
                                      <p:cBhvr>
                                        <p:cTn id="243" dur="500"/>
                                        <p:tgtEl>
                                          <p:spTgt spid="66"/>
                                        </p:tgtEl>
                                      </p:cBhvr>
                                    </p:animEffect>
                                  </p:childTnLst>
                                </p:cTn>
                              </p:par>
                            </p:childTnLst>
                          </p:cTn>
                        </p:par>
                        <p:par>
                          <p:cTn id="244" fill="hold">
                            <p:stCondLst>
                              <p:cond delay="6500"/>
                            </p:stCondLst>
                            <p:childTnLst>
                              <p:par>
                                <p:cTn id="245" presetID="22" presetClass="entr" presetSubtype="8" fill="hold" nodeType="afterEffect">
                                  <p:stCondLst>
                                    <p:cond delay="0"/>
                                  </p:stCondLst>
                                  <p:childTnLst>
                                    <p:set>
                                      <p:cBhvr>
                                        <p:cTn id="246" dur="1" fill="hold">
                                          <p:stCondLst>
                                            <p:cond delay="0"/>
                                          </p:stCondLst>
                                        </p:cTn>
                                        <p:tgtEl>
                                          <p:spTgt spid="63"/>
                                        </p:tgtEl>
                                        <p:attrNameLst>
                                          <p:attrName>style.visibility</p:attrName>
                                        </p:attrNameLst>
                                      </p:cBhvr>
                                      <p:to>
                                        <p:strVal val="visible"/>
                                      </p:to>
                                    </p:set>
                                    <p:animEffect transition="in" filter="wipe(left)">
                                      <p:cBhvr>
                                        <p:cTn id="247" dur="500"/>
                                        <p:tgtEl>
                                          <p:spTgt spid="63"/>
                                        </p:tgtEl>
                                      </p:cBhvr>
                                    </p:animEffect>
                                  </p:childTnLst>
                                </p:cTn>
                              </p:par>
                            </p:childTnLst>
                          </p:cTn>
                        </p:par>
                        <p:par>
                          <p:cTn id="248" fill="hold">
                            <p:stCondLst>
                              <p:cond delay="7000"/>
                            </p:stCondLst>
                            <p:childTnLst>
                              <p:par>
                                <p:cTn id="249" presetID="22" presetClass="entr" presetSubtype="8" fill="hold" nodeType="afterEffect">
                                  <p:stCondLst>
                                    <p:cond delay="0"/>
                                  </p:stCondLst>
                                  <p:childTnLst>
                                    <p:set>
                                      <p:cBhvr>
                                        <p:cTn id="250" dur="1" fill="hold">
                                          <p:stCondLst>
                                            <p:cond delay="0"/>
                                          </p:stCondLst>
                                        </p:cTn>
                                        <p:tgtEl>
                                          <p:spTgt spid="41"/>
                                        </p:tgtEl>
                                        <p:attrNameLst>
                                          <p:attrName>style.visibility</p:attrName>
                                        </p:attrNameLst>
                                      </p:cBhvr>
                                      <p:to>
                                        <p:strVal val="visible"/>
                                      </p:to>
                                    </p:set>
                                    <p:animEffect transition="in" filter="wipe(left)">
                                      <p:cBhvr>
                                        <p:cTn id="251" dur="500"/>
                                        <p:tgtEl>
                                          <p:spTgt spid="41"/>
                                        </p:tgtEl>
                                      </p:cBhvr>
                                    </p:animEffect>
                                  </p:childTnLst>
                                </p:cTn>
                              </p:par>
                            </p:childTnLst>
                          </p:cTn>
                        </p:par>
                        <p:par>
                          <p:cTn id="252" fill="hold">
                            <p:stCondLst>
                              <p:cond delay="7500"/>
                            </p:stCondLst>
                            <p:childTnLst>
                              <p:par>
                                <p:cTn id="253" presetID="22" presetClass="entr" presetSubtype="2" fill="hold" nodeType="afterEffect">
                                  <p:stCondLst>
                                    <p:cond delay="0"/>
                                  </p:stCondLst>
                                  <p:childTnLst>
                                    <p:set>
                                      <p:cBhvr>
                                        <p:cTn id="254" dur="1" fill="hold">
                                          <p:stCondLst>
                                            <p:cond delay="0"/>
                                          </p:stCondLst>
                                        </p:cTn>
                                        <p:tgtEl>
                                          <p:spTgt spid="42"/>
                                        </p:tgtEl>
                                        <p:attrNameLst>
                                          <p:attrName>style.visibility</p:attrName>
                                        </p:attrNameLst>
                                      </p:cBhvr>
                                      <p:to>
                                        <p:strVal val="visible"/>
                                      </p:to>
                                    </p:set>
                                    <p:animEffect transition="in" filter="wipe(right)">
                                      <p:cBhvr>
                                        <p:cTn id="255" dur="500"/>
                                        <p:tgtEl>
                                          <p:spTgt spid="42"/>
                                        </p:tgtEl>
                                      </p:cBhvr>
                                    </p:animEffect>
                                  </p:childTnLst>
                                </p:cTn>
                              </p:par>
                              <p:par>
                                <p:cTn id="256" presetID="22" presetClass="entr" presetSubtype="2" fill="hold" nodeType="withEffect">
                                  <p:stCondLst>
                                    <p:cond delay="0"/>
                                  </p:stCondLst>
                                  <p:childTnLst>
                                    <p:set>
                                      <p:cBhvr>
                                        <p:cTn id="257" dur="1" fill="hold">
                                          <p:stCondLst>
                                            <p:cond delay="0"/>
                                          </p:stCondLst>
                                        </p:cTn>
                                        <p:tgtEl>
                                          <p:spTgt spid="43"/>
                                        </p:tgtEl>
                                        <p:attrNameLst>
                                          <p:attrName>style.visibility</p:attrName>
                                        </p:attrNameLst>
                                      </p:cBhvr>
                                      <p:to>
                                        <p:strVal val="visible"/>
                                      </p:to>
                                    </p:set>
                                    <p:animEffect transition="in" filter="wipe(right)">
                                      <p:cBhvr>
                                        <p:cTn id="258" dur="500"/>
                                        <p:tgtEl>
                                          <p:spTgt spid="43"/>
                                        </p:tgtEl>
                                      </p:cBhvr>
                                    </p:animEffect>
                                  </p:childTnLst>
                                </p:cTn>
                              </p:par>
                            </p:childTnLst>
                          </p:cTn>
                        </p:par>
                        <p:par>
                          <p:cTn id="259" fill="hold">
                            <p:stCondLst>
                              <p:cond delay="8000"/>
                            </p:stCondLst>
                            <p:childTnLst>
                              <p:par>
                                <p:cTn id="260" presetID="22" presetClass="entr" presetSubtype="2" fill="hold" nodeType="afterEffect">
                                  <p:stCondLst>
                                    <p:cond delay="0"/>
                                  </p:stCondLst>
                                  <p:childTnLst>
                                    <p:set>
                                      <p:cBhvr>
                                        <p:cTn id="261" dur="1" fill="hold">
                                          <p:stCondLst>
                                            <p:cond delay="0"/>
                                          </p:stCondLst>
                                        </p:cTn>
                                        <p:tgtEl>
                                          <p:spTgt spid="68"/>
                                        </p:tgtEl>
                                        <p:attrNameLst>
                                          <p:attrName>style.visibility</p:attrName>
                                        </p:attrNameLst>
                                      </p:cBhvr>
                                      <p:to>
                                        <p:strVal val="visible"/>
                                      </p:to>
                                    </p:set>
                                    <p:animEffect transition="in" filter="wipe(right)">
                                      <p:cBhvr>
                                        <p:cTn id="262" dur="500"/>
                                        <p:tgtEl>
                                          <p:spTgt spid="68"/>
                                        </p:tgtEl>
                                      </p:cBhvr>
                                    </p:animEffect>
                                  </p:childTnLst>
                                </p:cTn>
                              </p:par>
                              <p:par>
                                <p:cTn id="263" presetID="22" presetClass="entr" presetSubtype="2" fill="hold" nodeType="withEffect">
                                  <p:stCondLst>
                                    <p:cond delay="0"/>
                                  </p:stCondLst>
                                  <p:childTnLst>
                                    <p:set>
                                      <p:cBhvr>
                                        <p:cTn id="264" dur="1" fill="hold">
                                          <p:stCondLst>
                                            <p:cond delay="0"/>
                                          </p:stCondLst>
                                        </p:cTn>
                                        <p:tgtEl>
                                          <p:spTgt spid="67"/>
                                        </p:tgtEl>
                                        <p:attrNameLst>
                                          <p:attrName>style.visibility</p:attrName>
                                        </p:attrNameLst>
                                      </p:cBhvr>
                                      <p:to>
                                        <p:strVal val="visible"/>
                                      </p:to>
                                    </p:set>
                                    <p:animEffect transition="in" filter="wipe(right)">
                                      <p:cBhvr>
                                        <p:cTn id="265" dur="500"/>
                                        <p:tgtEl>
                                          <p:spTgt spid="67"/>
                                        </p:tgtEl>
                                      </p:cBhvr>
                                    </p:animEffect>
                                  </p:childTnLst>
                                </p:cTn>
                              </p:par>
                              <p:par>
                                <p:cTn id="266" presetID="22" presetClass="entr" presetSubtype="2" fill="hold" nodeType="withEffect">
                                  <p:stCondLst>
                                    <p:cond delay="0"/>
                                  </p:stCondLst>
                                  <p:childTnLst>
                                    <p:set>
                                      <p:cBhvr>
                                        <p:cTn id="267" dur="1" fill="hold">
                                          <p:stCondLst>
                                            <p:cond delay="0"/>
                                          </p:stCondLst>
                                        </p:cTn>
                                        <p:tgtEl>
                                          <p:spTgt spid="69"/>
                                        </p:tgtEl>
                                        <p:attrNameLst>
                                          <p:attrName>style.visibility</p:attrName>
                                        </p:attrNameLst>
                                      </p:cBhvr>
                                      <p:to>
                                        <p:strVal val="visible"/>
                                      </p:to>
                                    </p:set>
                                    <p:animEffect transition="in" filter="wipe(right)">
                                      <p:cBhvr>
                                        <p:cTn id="268" dur="500"/>
                                        <p:tgtEl>
                                          <p:spTgt spid="69"/>
                                        </p:tgtEl>
                                      </p:cBhvr>
                                    </p:animEffect>
                                  </p:childTnLst>
                                </p:cTn>
                              </p:par>
                            </p:childTnLst>
                          </p:cTn>
                        </p:par>
                        <p:par>
                          <p:cTn id="269" fill="hold">
                            <p:stCondLst>
                              <p:cond delay="8500"/>
                            </p:stCondLst>
                            <p:childTnLst>
                              <p:par>
                                <p:cTn id="270" presetID="22" presetClass="entr" presetSubtype="2" fill="hold" nodeType="afterEffect">
                                  <p:stCondLst>
                                    <p:cond delay="0"/>
                                  </p:stCondLst>
                                  <p:childTnLst>
                                    <p:set>
                                      <p:cBhvr>
                                        <p:cTn id="271" dur="1" fill="hold">
                                          <p:stCondLst>
                                            <p:cond delay="0"/>
                                          </p:stCondLst>
                                        </p:cTn>
                                        <p:tgtEl>
                                          <p:spTgt spid="71"/>
                                        </p:tgtEl>
                                        <p:attrNameLst>
                                          <p:attrName>style.visibility</p:attrName>
                                        </p:attrNameLst>
                                      </p:cBhvr>
                                      <p:to>
                                        <p:strVal val="visible"/>
                                      </p:to>
                                    </p:set>
                                    <p:animEffect transition="in" filter="wipe(right)">
                                      <p:cBhvr>
                                        <p:cTn id="272" dur="500"/>
                                        <p:tgtEl>
                                          <p:spTgt spid="71"/>
                                        </p:tgtEl>
                                      </p:cBhvr>
                                    </p:animEffect>
                                  </p:childTnLst>
                                </p:cTn>
                              </p:par>
                              <p:par>
                                <p:cTn id="273" presetID="22" presetClass="entr" presetSubtype="2" fill="hold" nodeType="withEffect">
                                  <p:stCondLst>
                                    <p:cond delay="0"/>
                                  </p:stCondLst>
                                  <p:childTnLst>
                                    <p:set>
                                      <p:cBhvr>
                                        <p:cTn id="274" dur="1" fill="hold">
                                          <p:stCondLst>
                                            <p:cond delay="0"/>
                                          </p:stCondLst>
                                        </p:cTn>
                                        <p:tgtEl>
                                          <p:spTgt spid="70"/>
                                        </p:tgtEl>
                                        <p:attrNameLst>
                                          <p:attrName>style.visibility</p:attrName>
                                        </p:attrNameLst>
                                      </p:cBhvr>
                                      <p:to>
                                        <p:strVal val="visible"/>
                                      </p:to>
                                    </p:set>
                                    <p:animEffect transition="in" filter="wipe(right)">
                                      <p:cBhvr>
                                        <p:cTn id="275" dur="500"/>
                                        <p:tgtEl>
                                          <p:spTgt spid="70"/>
                                        </p:tgtEl>
                                      </p:cBhvr>
                                    </p:animEffect>
                                  </p:childTnLst>
                                </p:cTn>
                              </p:par>
                              <p:par>
                                <p:cTn id="276" presetID="22" presetClass="entr" presetSubtype="2" fill="hold" nodeType="with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wipe(right)">
                                      <p:cBhvr>
                                        <p:cTn id="278"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444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normAutofit/>
          </a:bodyPr>
          <a:lstStyle/>
          <a:p>
            <a:pPr marL="742950" indent="-742950">
              <a:lnSpc>
                <a:spcPct val="100000"/>
              </a:lnSpc>
              <a:buAutoNum type="arabicParenR"/>
            </a:pPr>
            <a:r>
              <a:rPr lang="en-US" sz="5400" dirty="0" smtClean="0">
                <a:latin typeface="+mj-lt"/>
              </a:rPr>
              <a:t>Introduction to the real-time web</a:t>
            </a:r>
          </a:p>
          <a:p>
            <a:pPr marL="742950" indent="-742950">
              <a:lnSpc>
                <a:spcPct val="100000"/>
              </a:lnSpc>
              <a:buAutoNum type="arabicParenR"/>
            </a:pPr>
            <a:r>
              <a:rPr lang="en-US" sz="5400" dirty="0" smtClean="0">
                <a:latin typeface="+mj-lt"/>
              </a:rPr>
              <a:t>ASP.NET SignalR</a:t>
            </a:r>
          </a:p>
          <a:p>
            <a:pPr marL="742950" indent="-742950">
              <a:lnSpc>
                <a:spcPct val="100000"/>
              </a:lnSpc>
              <a:buAutoNum type="arabicParenR"/>
            </a:pPr>
            <a:r>
              <a:rPr lang="en-US" sz="5400" smtClean="0">
                <a:latin typeface="+mj-lt"/>
              </a:rPr>
              <a:t>Building a real-time</a:t>
            </a:r>
            <a:endParaRPr lang="en-US" sz="5400" dirty="0">
              <a:latin typeface="+mj-lt"/>
            </a:endParaRPr>
          </a:p>
        </p:txBody>
      </p:sp>
    </p:spTree>
    <p:extLst>
      <p:ext uri="{BB962C8B-B14F-4D97-AF65-F5344CB8AC3E}">
        <p14:creationId xmlns:p14="http://schemas.microsoft.com/office/powerpoint/2010/main" val="3063510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922909"/>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30012" y="152519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7" name="Right Arrow 6"/>
          <p:cNvSpPr/>
          <p:nvPr/>
        </p:nvSpPr>
        <p:spPr bwMode="auto">
          <a:xfrm>
            <a:off x="3330012" y="194225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1" name="Right Arrow 20"/>
          <p:cNvSpPr/>
          <p:nvPr/>
        </p:nvSpPr>
        <p:spPr bwMode="auto">
          <a:xfrm>
            <a:off x="3330012" y="2366904"/>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2" name="Right Arrow 21"/>
          <p:cNvSpPr/>
          <p:nvPr/>
        </p:nvSpPr>
        <p:spPr bwMode="auto">
          <a:xfrm>
            <a:off x="3330012" y="277637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7" name="Right Arrow 26"/>
          <p:cNvSpPr/>
          <p:nvPr/>
        </p:nvSpPr>
        <p:spPr bwMode="auto">
          <a:xfrm flipH="1">
            <a:off x="3132909" y="3216208"/>
            <a:ext cx="5905144" cy="670282"/>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Here’s some data!</a:t>
            </a:r>
          </a:p>
        </p:txBody>
      </p:sp>
      <p:sp>
        <p:nvSpPr>
          <p:cNvPr id="28" name="Right Arrow 27"/>
          <p:cNvSpPr/>
          <p:nvPr/>
        </p:nvSpPr>
        <p:spPr bwMode="auto">
          <a:xfrm>
            <a:off x="3330012" y="3646135"/>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29" name="Right Arrow 28"/>
          <p:cNvSpPr/>
          <p:nvPr/>
        </p:nvSpPr>
        <p:spPr bwMode="auto">
          <a:xfrm>
            <a:off x="3330012" y="4065512"/>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0" name="Right Arrow 29"/>
          <p:cNvSpPr/>
          <p:nvPr/>
        </p:nvSpPr>
        <p:spPr bwMode="auto">
          <a:xfrm>
            <a:off x="3330012" y="4484889"/>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31" name="Right Arrow 30"/>
          <p:cNvSpPr/>
          <p:nvPr/>
        </p:nvSpPr>
        <p:spPr bwMode="auto">
          <a:xfrm>
            <a:off x="3330012" y="4914816"/>
            <a:ext cx="5905144" cy="670282"/>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Got Data?</a:t>
            </a:r>
          </a:p>
        </p:txBody>
      </p:sp>
      <p:sp>
        <p:nvSpPr>
          <p:cNvPr id="13" name="Title 3"/>
          <p:cNvSpPr>
            <a:spLocks noGrp="1"/>
          </p:cNvSpPr>
          <p:nvPr>
            <p:ph type="title"/>
          </p:nvPr>
        </p:nvSpPr>
        <p:spPr/>
        <p:txBody>
          <a:bodyPr>
            <a:normAutofit/>
          </a:bodyPr>
          <a:lstStyle/>
          <a:p>
            <a:r>
              <a:rPr lang="en-US" dirty="0" smtClean="0">
                <a:solidFill>
                  <a:schemeClr val="tx1"/>
                </a:solidFill>
              </a:rPr>
              <a:t>Without real-time</a:t>
            </a:r>
            <a:endParaRPr lang="en-US" dirty="0">
              <a:solidFill>
                <a:schemeClr val="tx1"/>
              </a:solidFill>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972995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4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400" fill="hold"/>
                                        <p:tgtEl>
                                          <p:spTgt spid="7"/>
                                        </p:tgtEl>
                                        <p:attrNameLst>
                                          <p:attrName>ppt_x</p:attrName>
                                        </p:attrNameLst>
                                      </p:cBhvr>
                                      <p:tavLst>
                                        <p:tav tm="0">
                                          <p:val>
                                            <p:strVal val="0-#ppt_w/2"/>
                                          </p:val>
                                        </p:tav>
                                        <p:tav tm="100000">
                                          <p:val>
                                            <p:strVal val="#ppt_x"/>
                                          </p:val>
                                        </p:tav>
                                      </p:tavLst>
                                    </p:anim>
                                    <p:anim calcmode="lin" valueType="num">
                                      <p:cBhvr additive="base">
                                        <p:cTn id="13" dur="4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800"/>
                            </p:stCondLst>
                            <p:childTnLst>
                              <p:par>
                                <p:cTn id="15" presetID="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400" fill="hold"/>
                                        <p:tgtEl>
                                          <p:spTgt spid="21"/>
                                        </p:tgtEl>
                                        <p:attrNameLst>
                                          <p:attrName>ppt_x</p:attrName>
                                        </p:attrNameLst>
                                      </p:cBhvr>
                                      <p:tavLst>
                                        <p:tav tm="0">
                                          <p:val>
                                            <p:strVal val="0-#ppt_w/2"/>
                                          </p:val>
                                        </p:tav>
                                        <p:tav tm="100000">
                                          <p:val>
                                            <p:strVal val="#ppt_x"/>
                                          </p:val>
                                        </p:tav>
                                      </p:tavLst>
                                    </p:anim>
                                    <p:anim calcmode="lin" valueType="num">
                                      <p:cBhvr additive="base">
                                        <p:cTn id="18" dur="40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12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400" fill="hold"/>
                                        <p:tgtEl>
                                          <p:spTgt spid="22"/>
                                        </p:tgtEl>
                                        <p:attrNameLst>
                                          <p:attrName>ppt_x</p:attrName>
                                        </p:attrNameLst>
                                      </p:cBhvr>
                                      <p:tavLst>
                                        <p:tav tm="0">
                                          <p:val>
                                            <p:strVal val="0-#ppt_w/2"/>
                                          </p:val>
                                        </p:tav>
                                        <p:tav tm="100000">
                                          <p:val>
                                            <p:strVal val="#ppt_x"/>
                                          </p:val>
                                        </p:tav>
                                      </p:tavLst>
                                    </p:anim>
                                    <p:anim calcmode="lin" valueType="num">
                                      <p:cBhvr additive="base">
                                        <p:cTn id="23" dur="4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additive="base">
                                        <p:cTn id="28" dur="400" fill="hold"/>
                                        <p:tgtEl>
                                          <p:spTgt spid="27"/>
                                        </p:tgtEl>
                                        <p:attrNameLst>
                                          <p:attrName>ppt_x</p:attrName>
                                        </p:attrNameLst>
                                      </p:cBhvr>
                                      <p:tavLst>
                                        <p:tav tm="0">
                                          <p:val>
                                            <p:strVal val="1+#ppt_w/2"/>
                                          </p:val>
                                        </p:tav>
                                        <p:tav tm="100000">
                                          <p:val>
                                            <p:strVal val="#ppt_x"/>
                                          </p:val>
                                        </p:tav>
                                      </p:tavLst>
                                    </p:anim>
                                    <p:anim calcmode="lin" valueType="num">
                                      <p:cBhvr additive="base">
                                        <p:cTn id="29"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400" fill="hold"/>
                                        <p:tgtEl>
                                          <p:spTgt spid="28"/>
                                        </p:tgtEl>
                                        <p:attrNameLst>
                                          <p:attrName>ppt_x</p:attrName>
                                        </p:attrNameLst>
                                      </p:cBhvr>
                                      <p:tavLst>
                                        <p:tav tm="0">
                                          <p:val>
                                            <p:strVal val="0-#ppt_w/2"/>
                                          </p:val>
                                        </p:tav>
                                        <p:tav tm="100000">
                                          <p:val>
                                            <p:strVal val="#ppt_x"/>
                                          </p:val>
                                        </p:tav>
                                      </p:tavLst>
                                    </p:anim>
                                    <p:anim calcmode="lin" valueType="num">
                                      <p:cBhvr additive="base">
                                        <p:cTn id="35" dur="400" fill="hold"/>
                                        <p:tgtEl>
                                          <p:spTgt spid="28"/>
                                        </p:tgtEl>
                                        <p:attrNameLst>
                                          <p:attrName>ppt_y</p:attrName>
                                        </p:attrNameLst>
                                      </p:cBhvr>
                                      <p:tavLst>
                                        <p:tav tm="0">
                                          <p:val>
                                            <p:strVal val="#ppt_y"/>
                                          </p:val>
                                        </p:tav>
                                        <p:tav tm="100000">
                                          <p:val>
                                            <p:strVal val="#ppt_y"/>
                                          </p:val>
                                        </p:tav>
                                      </p:tavLst>
                                    </p:anim>
                                  </p:childTnLst>
                                </p:cTn>
                              </p:par>
                            </p:childTnLst>
                          </p:cTn>
                        </p:par>
                        <p:par>
                          <p:cTn id="36" fill="hold">
                            <p:stCondLst>
                              <p:cond delay="400"/>
                            </p:stCondLst>
                            <p:childTnLst>
                              <p:par>
                                <p:cTn id="37" presetID="2" presetClass="entr" presetSubtype="8"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400" fill="hold"/>
                                        <p:tgtEl>
                                          <p:spTgt spid="29"/>
                                        </p:tgtEl>
                                        <p:attrNameLst>
                                          <p:attrName>ppt_x</p:attrName>
                                        </p:attrNameLst>
                                      </p:cBhvr>
                                      <p:tavLst>
                                        <p:tav tm="0">
                                          <p:val>
                                            <p:strVal val="0-#ppt_w/2"/>
                                          </p:val>
                                        </p:tav>
                                        <p:tav tm="100000">
                                          <p:val>
                                            <p:strVal val="#ppt_x"/>
                                          </p:val>
                                        </p:tav>
                                      </p:tavLst>
                                    </p:anim>
                                    <p:anim calcmode="lin" valueType="num">
                                      <p:cBhvr additive="base">
                                        <p:cTn id="40" dur="400" fill="hold"/>
                                        <p:tgtEl>
                                          <p:spTgt spid="29"/>
                                        </p:tgtEl>
                                        <p:attrNameLst>
                                          <p:attrName>ppt_y</p:attrName>
                                        </p:attrNameLst>
                                      </p:cBhvr>
                                      <p:tavLst>
                                        <p:tav tm="0">
                                          <p:val>
                                            <p:strVal val="#ppt_y"/>
                                          </p:val>
                                        </p:tav>
                                        <p:tav tm="100000">
                                          <p:val>
                                            <p:strVal val="#ppt_y"/>
                                          </p:val>
                                        </p:tav>
                                      </p:tavLst>
                                    </p:anim>
                                  </p:childTnLst>
                                </p:cTn>
                              </p:par>
                            </p:childTnLst>
                          </p:cTn>
                        </p:par>
                        <p:par>
                          <p:cTn id="41" fill="hold">
                            <p:stCondLst>
                              <p:cond delay="800"/>
                            </p:stCondLst>
                            <p:childTnLst>
                              <p:par>
                                <p:cTn id="42" presetID="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400" fill="hold"/>
                                        <p:tgtEl>
                                          <p:spTgt spid="30"/>
                                        </p:tgtEl>
                                        <p:attrNameLst>
                                          <p:attrName>ppt_x</p:attrName>
                                        </p:attrNameLst>
                                      </p:cBhvr>
                                      <p:tavLst>
                                        <p:tav tm="0">
                                          <p:val>
                                            <p:strVal val="0-#ppt_w/2"/>
                                          </p:val>
                                        </p:tav>
                                        <p:tav tm="100000">
                                          <p:val>
                                            <p:strVal val="#ppt_x"/>
                                          </p:val>
                                        </p:tav>
                                      </p:tavLst>
                                    </p:anim>
                                    <p:anim calcmode="lin" valueType="num">
                                      <p:cBhvr additive="base">
                                        <p:cTn id="45" dur="400" fill="hold"/>
                                        <p:tgtEl>
                                          <p:spTgt spid="30"/>
                                        </p:tgtEl>
                                        <p:attrNameLst>
                                          <p:attrName>ppt_y</p:attrName>
                                        </p:attrNameLst>
                                      </p:cBhvr>
                                      <p:tavLst>
                                        <p:tav tm="0">
                                          <p:val>
                                            <p:strVal val="#ppt_y"/>
                                          </p:val>
                                        </p:tav>
                                        <p:tav tm="100000">
                                          <p:val>
                                            <p:strVal val="#ppt_y"/>
                                          </p:val>
                                        </p:tav>
                                      </p:tavLst>
                                    </p:anim>
                                  </p:childTnLst>
                                </p:cTn>
                              </p:par>
                            </p:childTnLst>
                          </p:cTn>
                        </p:par>
                        <p:par>
                          <p:cTn id="46" fill="hold">
                            <p:stCondLst>
                              <p:cond delay="1200"/>
                            </p:stCondLst>
                            <p:childTnLst>
                              <p:par>
                                <p:cTn id="47" presetID="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additive="base">
                                        <p:cTn id="49" dur="400" fill="hold"/>
                                        <p:tgtEl>
                                          <p:spTgt spid="31"/>
                                        </p:tgtEl>
                                        <p:attrNameLst>
                                          <p:attrName>ppt_x</p:attrName>
                                        </p:attrNameLst>
                                      </p:cBhvr>
                                      <p:tavLst>
                                        <p:tav tm="0">
                                          <p:val>
                                            <p:strVal val="0-#ppt_w/2"/>
                                          </p:val>
                                        </p:tav>
                                        <p:tav tm="100000">
                                          <p:val>
                                            <p:strVal val="#ppt_x"/>
                                          </p:val>
                                        </p:tav>
                                      </p:tavLst>
                                    </p:anim>
                                    <p:anim calcmode="lin" valueType="num">
                                      <p:cBhvr additive="base">
                                        <p:cTn id="50" dur="4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1" grpId="0" animBg="1"/>
      <p:bldP spid="22" grpId="0" animBg="1"/>
      <p:bldP spid="27" grpId="0" animBg="1"/>
      <p:bldP spid="28" grpId="0" animBg="1"/>
      <p:bldP spid="29" grpId="0" animBg="1"/>
      <p:bldP spid="30"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6" name="Right Arrow 5"/>
          <p:cNvSpPr/>
          <p:nvPr/>
        </p:nvSpPr>
        <p:spPr bwMode="auto">
          <a:xfrm>
            <a:off x="3351783" y="2194200"/>
            <a:ext cx="5905144" cy="871147"/>
          </a:xfrm>
          <a:prstGeom prst="rightArrow">
            <a:avLst/>
          </a:prstGeom>
          <a:solidFill>
            <a:schemeClr val="accent4"/>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I do real time, do you?</a:t>
            </a:r>
          </a:p>
        </p:txBody>
      </p:sp>
      <p:sp>
        <p:nvSpPr>
          <p:cNvPr id="27" name="Right Arrow 26"/>
          <p:cNvSpPr/>
          <p:nvPr/>
        </p:nvSpPr>
        <p:spPr bwMode="auto">
          <a:xfrm flipH="1">
            <a:off x="3132909" y="2786744"/>
            <a:ext cx="5905144" cy="871147"/>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Absolutely!</a:t>
            </a:r>
          </a:p>
        </p:txBody>
      </p:sp>
      <p:sp>
        <p:nvSpPr>
          <p:cNvPr id="13" name="Title 3"/>
          <p:cNvSpPr>
            <a:spLocks noGrp="1"/>
          </p:cNvSpPr>
          <p:nvPr>
            <p:ph type="title"/>
          </p:nvPr>
        </p:nvSpPr>
        <p:spPr/>
        <p:txBody>
          <a:bodyPr>
            <a:normAutofit/>
          </a:bodyPr>
          <a:lstStyle/>
          <a:p>
            <a:r>
              <a:rPr lang="en-US" dirty="0" smtClean="0">
                <a:solidFill>
                  <a:schemeClr val="tx1"/>
                </a:solidFill>
              </a:rPr>
              <a:t>With real-time</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3390375"/>
            <a:ext cx="6084677" cy="876156"/>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Let’s Party in Real-time!</a:t>
            </a:r>
          </a:p>
        </p:txBody>
      </p:sp>
    </p:spTree>
    <p:extLst>
      <p:ext uri="{BB962C8B-B14F-4D97-AF65-F5344CB8AC3E}">
        <p14:creationId xmlns:p14="http://schemas.microsoft.com/office/powerpoint/2010/main" val="363299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400" fill="hold"/>
                                        <p:tgtEl>
                                          <p:spTgt spid="27"/>
                                        </p:tgtEl>
                                        <p:attrNameLst>
                                          <p:attrName>ppt_x</p:attrName>
                                        </p:attrNameLst>
                                      </p:cBhvr>
                                      <p:tavLst>
                                        <p:tav tm="0">
                                          <p:val>
                                            <p:strVal val="1+#ppt_w/2"/>
                                          </p:val>
                                        </p:tav>
                                        <p:tav tm="100000">
                                          <p:val>
                                            <p:strVal val="#ppt_x"/>
                                          </p:val>
                                        </p:tav>
                                      </p:tavLst>
                                    </p:anim>
                                    <p:anim calcmode="lin" valueType="num">
                                      <p:cBhvr additive="base">
                                        <p:cTn id="14" dur="4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3" presetClass="entr" presetSubtype="32" fill="hold" grpId="0" nodeType="clickEffect">
                                  <p:stCondLst>
                                    <p:cond delay="0"/>
                                  </p:stCondLst>
                                  <p:childTnLst>
                                    <p:set>
                                      <p:cBhvr>
                                        <p:cTn id="18" dur="1" fill="hold">
                                          <p:stCondLst>
                                            <p:cond delay="0"/>
                                          </p:stCondLst>
                                        </p:cTn>
                                        <p:tgtEl>
                                          <p:spTgt spid="2">
                                            <p:bg/>
                                          </p:spTgt>
                                        </p:tgtEl>
                                        <p:attrNameLst>
                                          <p:attrName>style.visibility</p:attrName>
                                        </p:attrNameLst>
                                      </p:cBhvr>
                                      <p:to>
                                        <p:strVal val="visible"/>
                                      </p:to>
                                    </p:set>
                                    <p:animEffect transition="in" filter="plus(out)">
                                      <p:cBhvr>
                                        <p:cTn id="19" dur="500"/>
                                        <p:tgtEl>
                                          <p:spTgt spid="2">
                                            <p:bg/>
                                          </p:spTgt>
                                        </p:tgtEl>
                                      </p:cBhvr>
                                    </p:animEffect>
                                  </p:childTnLst>
                                </p:cTn>
                              </p:par>
                              <p:par>
                                <p:cTn id="20" presetID="13" presetClass="entr" presetSubtype="32" fill="hold" grpId="0" nodeType="with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plus(out)">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P spid="2"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03241"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Client Browser</a:t>
            </a:r>
          </a:p>
        </p:txBody>
      </p:sp>
      <p:sp>
        <p:nvSpPr>
          <p:cNvPr id="5" name="Rectangle 4"/>
          <p:cNvSpPr/>
          <p:nvPr/>
        </p:nvSpPr>
        <p:spPr bwMode="auto">
          <a:xfrm>
            <a:off x="9956015" y="2454823"/>
            <a:ext cx="1811709" cy="18117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gradFill>
                  <a:gsLst>
                    <a:gs pos="0">
                      <a:srgbClr val="FFFFFF"/>
                    </a:gs>
                    <a:gs pos="100000">
                      <a:srgbClr val="FFFFFF"/>
                    </a:gs>
                  </a:gsLst>
                  <a:lin ang="5400000" scaled="0"/>
                </a:gradFill>
              </a:rPr>
              <a:t>Web</a:t>
            </a:r>
            <a:br>
              <a:rPr lang="en-US" sz="2200" dirty="0">
                <a:gradFill>
                  <a:gsLst>
                    <a:gs pos="0">
                      <a:srgbClr val="FFFFFF"/>
                    </a:gs>
                    <a:gs pos="100000">
                      <a:srgbClr val="FFFFFF"/>
                    </a:gs>
                  </a:gsLst>
                  <a:lin ang="5400000" scaled="0"/>
                </a:gradFill>
              </a:rPr>
            </a:br>
            <a:r>
              <a:rPr lang="en-US" sz="2200" dirty="0">
                <a:gradFill>
                  <a:gsLst>
                    <a:gs pos="0">
                      <a:srgbClr val="FFFFFF"/>
                    </a:gs>
                    <a:gs pos="100000">
                      <a:srgbClr val="FFFFFF"/>
                    </a:gs>
                  </a:gsLst>
                  <a:lin ang="5400000" scaled="0"/>
                </a:gradFill>
              </a:rPr>
              <a:t>Server</a:t>
            </a:r>
          </a:p>
        </p:txBody>
      </p:sp>
      <p:sp>
        <p:nvSpPr>
          <p:cNvPr id="13" name="Title 3"/>
          <p:cNvSpPr>
            <a:spLocks noGrp="1"/>
          </p:cNvSpPr>
          <p:nvPr>
            <p:ph type="title"/>
          </p:nvPr>
        </p:nvSpPr>
        <p:spPr/>
        <p:txBody>
          <a:bodyPr>
            <a:normAutofit/>
          </a:bodyPr>
          <a:lstStyle/>
          <a:p>
            <a:r>
              <a:rPr lang="en-US" dirty="0" smtClean="0">
                <a:solidFill>
                  <a:schemeClr val="tx1"/>
                </a:solidFill>
              </a:rPr>
              <a:t>Basically…</a:t>
            </a:r>
            <a:endParaRPr lang="en-US" dirty="0">
              <a:solidFill>
                <a:schemeClr val="tx1"/>
              </a:solidFill>
            </a:endParaRPr>
          </a:p>
        </p:txBody>
      </p:sp>
      <p:sp>
        <p:nvSpPr>
          <p:cNvPr id="3" name="Content Placeholder 2"/>
          <p:cNvSpPr>
            <a:spLocks noGrp="1"/>
          </p:cNvSpPr>
          <p:nvPr>
            <p:ph idx="1"/>
          </p:nvPr>
        </p:nvSpPr>
        <p:spPr/>
        <p:txBody>
          <a:bodyPr/>
          <a:lstStyle/>
          <a:p>
            <a:endParaRPr lang="en-US"/>
          </a:p>
        </p:txBody>
      </p:sp>
      <p:sp>
        <p:nvSpPr>
          <p:cNvPr id="2" name="Left-Right Arrow 1"/>
          <p:cNvSpPr/>
          <p:nvPr/>
        </p:nvSpPr>
        <p:spPr bwMode="auto">
          <a:xfrm>
            <a:off x="3172251" y="2454823"/>
            <a:ext cx="6084677" cy="1811709"/>
          </a:xfrm>
          <a:prstGeom prst="leftRight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4400" dirty="0" err="1">
                <a:gradFill>
                  <a:gsLst>
                    <a:gs pos="0">
                      <a:srgbClr val="FFFFFF"/>
                    </a:gs>
                    <a:gs pos="100000">
                      <a:srgbClr val="FFFFFF"/>
                    </a:gs>
                  </a:gsLst>
                  <a:lin ang="5400000" scaled="0"/>
                </a:gradFill>
              </a:rPr>
              <a:t>SignalR</a:t>
            </a:r>
            <a:r>
              <a:rPr lang="en-US" sz="4400" dirty="0">
                <a:gradFill>
                  <a:gsLst>
                    <a:gs pos="0">
                      <a:srgbClr val="FFFFFF"/>
                    </a:gs>
                    <a:gs pos="100000">
                      <a:srgbClr val="FFFFFF"/>
                    </a:gs>
                  </a:gsLst>
                  <a:lin ang="5400000" scaled="0"/>
                </a:gradFill>
              </a:rPr>
              <a:t>!!!</a:t>
            </a:r>
          </a:p>
        </p:txBody>
      </p:sp>
    </p:spTree>
    <p:extLst>
      <p:ext uri="{BB962C8B-B14F-4D97-AF65-F5344CB8AC3E}">
        <p14:creationId xmlns:p14="http://schemas.microsoft.com/office/powerpoint/2010/main" val="763460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32"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plus(out)">
                                      <p:cBhvr>
                                        <p:cTn id="7" dur="500"/>
                                        <p:tgtEl>
                                          <p:spTgt spid="2">
                                            <p:bg/>
                                          </p:spTgt>
                                        </p:tgtEl>
                                      </p:cBhvr>
                                    </p:animEffect>
                                  </p:childTnLst>
                                </p:cTn>
                              </p:par>
                              <p:par>
                                <p:cTn id="8" presetID="13" presetClass="entr" presetSubtype="32"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plus(out)">
                                      <p:cBhvr>
                                        <p:cTn id="10"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a:t>
            </a:r>
            <a:r>
              <a:rPr lang="en-US" dirty="0" err="1" smtClean="0"/>
              <a:t>SignalR</a:t>
            </a:r>
            <a:endParaRPr lang="ru-RU" dirty="0"/>
          </a:p>
        </p:txBody>
      </p:sp>
      <p:sp>
        <p:nvSpPr>
          <p:cNvPr id="3" name="Content Placeholder 2"/>
          <p:cNvSpPr>
            <a:spLocks noGrp="1"/>
          </p:cNvSpPr>
          <p:nvPr>
            <p:ph sz="quarter" idx="4294967295"/>
          </p:nvPr>
        </p:nvSpPr>
        <p:spPr>
          <a:xfrm>
            <a:off x="379413" y="1388226"/>
            <a:ext cx="11525250" cy="5290388"/>
          </a:xfrm>
          <a:prstGeom prst="rect">
            <a:avLst/>
          </a:prstGeom>
        </p:spPr>
        <p:txBody>
          <a:bodyPr/>
          <a:lstStyle/>
          <a:p>
            <a:pPr marL="609448" indent="-609448">
              <a:buFont typeface="Arial" pitchFamily="34" charset="0"/>
              <a:buChar char="•"/>
            </a:pPr>
            <a:r>
              <a:rPr lang="en-US" dirty="0"/>
              <a:t>Abstraction over transports</a:t>
            </a:r>
          </a:p>
          <a:p>
            <a:pPr marL="609448" indent="-609448">
              <a:buFont typeface="Arial" pitchFamily="34" charset="0"/>
              <a:buChar char="•"/>
            </a:pPr>
            <a:r>
              <a:rPr lang="en-US" dirty="0"/>
              <a:t>Events instead of task/</a:t>
            </a:r>
            <a:r>
              <a:rPr lang="en-US" dirty="0" err="1"/>
              <a:t>async</a:t>
            </a:r>
            <a:endParaRPr lang="en-US" dirty="0"/>
          </a:p>
          <a:p>
            <a:pPr marL="609448" indent="-609448">
              <a:buFont typeface="Arial" pitchFamily="34" charset="0"/>
              <a:buChar char="•"/>
            </a:pPr>
            <a:r>
              <a:rPr lang="en-US" dirty="0"/>
              <a:t>Connection management</a:t>
            </a:r>
          </a:p>
          <a:p>
            <a:pPr marL="609448" indent="-609448">
              <a:buFont typeface="Arial" pitchFamily="34" charset="0"/>
              <a:buChar char="•"/>
            </a:pPr>
            <a:r>
              <a:rPr lang="en-US" dirty="0"/>
              <a:t>Broadcast or target specific client</a:t>
            </a:r>
          </a:p>
        </p:txBody>
      </p:sp>
    </p:spTree>
    <p:extLst>
      <p:ext uri="{BB962C8B-B14F-4D97-AF65-F5344CB8AC3E}">
        <p14:creationId xmlns:p14="http://schemas.microsoft.com/office/powerpoint/2010/main" val="1241097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sz="3600" dirty="0">
                <a:solidFill>
                  <a:schemeClr val="bg1"/>
                </a:solidFill>
              </a:rPr>
              <a:t>Client to Server persistent connection over HTTP</a:t>
            </a:r>
          </a:p>
          <a:p>
            <a:pPr marL="609448" indent="-609448">
              <a:buFont typeface="Arial" pitchFamily="34" charset="0"/>
              <a:buChar char="•"/>
            </a:pPr>
            <a:r>
              <a:rPr lang="en-US" sz="3600" dirty="0">
                <a:solidFill>
                  <a:schemeClr val="bg1"/>
                </a:solidFill>
              </a:rPr>
              <a:t>Easily build multi-user, real-time web applications</a:t>
            </a:r>
          </a:p>
          <a:p>
            <a:pPr marL="609448" indent="-609448">
              <a:buFont typeface="Arial" pitchFamily="34" charset="0"/>
              <a:buChar char="•"/>
            </a:pPr>
            <a:r>
              <a:rPr lang="en-US" sz="3600" dirty="0">
                <a:solidFill>
                  <a:schemeClr val="bg1"/>
                </a:solidFill>
              </a:rPr>
              <a:t>Auto-negotiates transport</a:t>
            </a:r>
          </a:p>
        </p:txBody>
      </p:sp>
    </p:spTree>
    <p:extLst>
      <p:ext uri="{BB962C8B-B14F-4D97-AF65-F5344CB8AC3E}">
        <p14:creationId xmlns:p14="http://schemas.microsoft.com/office/powerpoint/2010/main" val="981184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SignalR Fallback</a:t>
            </a:r>
            <a:endParaRPr lang="ru-RU" dirty="0"/>
          </a:p>
        </p:txBody>
      </p:sp>
      <p:graphicFrame>
        <p:nvGraphicFramePr>
          <p:cNvPr id="3" name="Diagram 2"/>
          <p:cNvGraphicFramePr/>
          <p:nvPr>
            <p:extLst>
              <p:ext uri="{D42A27DB-BD31-4B8C-83A1-F6EECF244321}">
                <p14:modId xmlns:p14="http://schemas.microsoft.com/office/powerpoint/2010/main" val="2369993062"/>
              </p:ext>
            </p:extLst>
          </p:nvPr>
        </p:nvGraphicFramePr>
        <p:xfrm>
          <a:off x="2033058" y="429382"/>
          <a:ext cx="8982316" cy="57082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239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SignalR do?</a:t>
            </a:r>
            <a:endParaRPr lang="ru-RU" dirty="0"/>
          </a:p>
        </p:txBody>
      </p:sp>
      <p:sp>
        <p:nvSpPr>
          <p:cNvPr id="3" name="Content Placeholder 2"/>
          <p:cNvSpPr>
            <a:spLocks noGrp="1"/>
          </p:cNvSpPr>
          <p:nvPr>
            <p:ph type="body" sz="quarter" idx="10"/>
          </p:nvPr>
        </p:nvSpPr>
        <p:spPr/>
        <p:txBody>
          <a:bodyPr>
            <a:noAutofit/>
          </a:bodyPr>
          <a:lstStyle/>
          <a:p>
            <a:pPr marL="609448" indent="-609448">
              <a:buFont typeface="Arial" pitchFamily="34" charset="0"/>
              <a:buChar char="•"/>
            </a:pPr>
            <a:r>
              <a:rPr lang="en-US" dirty="0" smtClean="0">
                <a:solidFill>
                  <a:schemeClr val="bg1"/>
                </a:solidFill>
              </a:rPr>
              <a:t>Allows </a:t>
            </a:r>
            <a:r>
              <a:rPr lang="en-US" dirty="0">
                <a:solidFill>
                  <a:schemeClr val="bg1"/>
                </a:solidFill>
              </a:rPr>
              <a:t>server-to-client push and RPC</a:t>
            </a:r>
          </a:p>
          <a:p>
            <a:pPr marL="609448" indent="-609448">
              <a:buFont typeface="Arial" pitchFamily="34" charset="0"/>
              <a:buChar char="•"/>
            </a:pPr>
            <a:r>
              <a:rPr lang="en-US" dirty="0">
                <a:solidFill>
                  <a:schemeClr val="bg1"/>
                </a:solidFill>
              </a:rPr>
              <a:t>Built </a:t>
            </a:r>
            <a:r>
              <a:rPr lang="en-US" dirty="0" err="1">
                <a:solidFill>
                  <a:schemeClr val="bg1"/>
                </a:solidFill>
              </a:rPr>
              <a:t>async</a:t>
            </a:r>
            <a:r>
              <a:rPr lang="en-US" dirty="0">
                <a:solidFill>
                  <a:schemeClr val="bg1"/>
                </a:solidFill>
              </a:rPr>
              <a:t> to scale to </a:t>
            </a:r>
            <a:r>
              <a:rPr lang="en-US" dirty="0" smtClean="0">
                <a:solidFill>
                  <a:schemeClr val="bg1"/>
                </a:solidFill>
              </a:rPr>
              <a:t>1000’s </a:t>
            </a:r>
            <a:r>
              <a:rPr lang="en-US" dirty="0">
                <a:solidFill>
                  <a:schemeClr val="bg1"/>
                </a:solidFill>
              </a:rPr>
              <a:t>of connections</a:t>
            </a:r>
          </a:p>
          <a:p>
            <a:pPr marL="609448" indent="-609448">
              <a:buFont typeface="Arial" pitchFamily="34" charset="0"/>
              <a:buChar char="•"/>
            </a:pPr>
            <a:r>
              <a:rPr lang="en-US" dirty="0">
                <a:solidFill>
                  <a:schemeClr val="bg1"/>
                </a:solidFill>
              </a:rPr>
              <a:t>Scale out with Service Bus, </a:t>
            </a:r>
            <a:r>
              <a:rPr lang="en-US" dirty="0" smtClean="0">
                <a:solidFill>
                  <a:schemeClr val="bg1"/>
                </a:solidFill>
              </a:rPr>
              <a:t/>
            </a:r>
            <a:br>
              <a:rPr lang="en-US" dirty="0" smtClean="0">
                <a:solidFill>
                  <a:schemeClr val="bg1"/>
                </a:solidFill>
              </a:rPr>
            </a:br>
            <a:r>
              <a:rPr lang="en-US" dirty="0" smtClean="0">
                <a:solidFill>
                  <a:schemeClr val="bg1"/>
                </a:solidFill>
              </a:rPr>
              <a:t>SQL </a:t>
            </a:r>
            <a:r>
              <a:rPr lang="en-US" dirty="0">
                <a:solidFill>
                  <a:schemeClr val="bg1"/>
                </a:solidFill>
              </a:rPr>
              <a:t>Server &amp; </a:t>
            </a:r>
            <a:r>
              <a:rPr lang="en-US" dirty="0" err="1">
                <a:solidFill>
                  <a:schemeClr val="bg1"/>
                </a:solidFill>
              </a:rPr>
              <a:t>Redis</a:t>
            </a:r>
            <a:endParaRPr lang="en-US" dirty="0">
              <a:solidFill>
                <a:schemeClr val="bg1"/>
              </a:solidFill>
            </a:endParaRPr>
          </a:p>
          <a:p>
            <a:pPr marL="609448" indent="-609448">
              <a:buFont typeface="Arial" pitchFamily="34" charset="0"/>
              <a:buChar char="•"/>
            </a:pPr>
            <a:r>
              <a:rPr lang="en-US" dirty="0">
                <a:solidFill>
                  <a:schemeClr val="bg1"/>
                </a:solidFill>
              </a:rPr>
              <a:t>Open Source on </a:t>
            </a:r>
            <a:r>
              <a:rPr lang="en-US" dirty="0" err="1">
                <a:solidFill>
                  <a:schemeClr val="bg1"/>
                </a:solidFill>
              </a:rPr>
              <a:t>GitHub</a:t>
            </a:r>
            <a:endParaRPr lang="en-US" dirty="0">
              <a:solidFill>
                <a:schemeClr val="bg1"/>
              </a:solidFill>
            </a:endParaRPr>
          </a:p>
        </p:txBody>
      </p:sp>
    </p:spTree>
    <p:extLst>
      <p:ext uri="{BB962C8B-B14F-4D97-AF65-F5344CB8AC3E}">
        <p14:creationId xmlns:p14="http://schemas.microsoft.com/office/powerpoint/2010/main" val="976548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eck Titl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89FD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zure Gree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zure Graphi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zure Dar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zure Basi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zure Noi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549</Words>
  <Application>Microsoft Office PowerPoint</Application>
  <PresentationFormat>Widescreen</PresentationFormat>
  <Paragraphs>86</Paragraphs>
  <Slides>11</Slides>
  <Notes>4</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11</vt:i4>
      </vt:variant>
    </vt:vector>
  </HeadingPairs>
  <TitlesOfParts>
    <vt:vector size="23" baseType="lpstr">
      <vt:lpstr>Arial</vt:lpstr>
      <vt:lpstr>Calibri</vt:lpstr>
      <vt:lpstr>Segoe UI</vt:lpstr>
      <vt:lpstr>Segoe UI Light</vt:lpstr>
      <vt:lpstr>Segoe UI Semibold</vt:lpstr>
      <vt:lpstr>Deck Title Slide</vt:lpstr>
      <vt:lpstr>Azure Medium</vt:lpstr>
      <vt:lpstr>Azure Green</vt:lpstr>
      <vt:lpstr>Azure Graphite</vt:lpstr>
      <vt:lpstr>Azure Dark</vt:lpstr>
      <vt:lpstr>Azure Basic</vt:lpstr>
      <vt:lpstr>Azure Noir</vt:lpstr>
      <vt:lpstr>Real-time Communications  with SignalR</vt:lpstr>
      <vt:lpstr>Agenda</vt:lpstr>
      <vt:lpstr>Without real-time</vt:lpstr>
      <vt:lpstr>With real-time</vt:lpstr>
      <vt:lpstr>Basically…</vt:lpstr>
      <vt:lpstr>Introducing SignalR</vt:lpstr>
      <vt:lpstr>What does SignalR do?</vt:lpstr>
      <vt:lpstr>SignalR Fallback</vt:lpstr>
      <vt:lpstr>What does SignalR do?</vt:lpstr>
      <vt:lpstr>SignalR Backplanes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Galloway</dc:creator>
  <cp:lastModifiedBy>Jon Galloway</cp:lastModifiedBy>
  <cp:revision>22</cp:revision>
  <dcterms:created xsi:type="dcterms:W3CDTF">2013-08-05T17:04:56Z</dcterms:created>
  <dcterms:modified xsi:type="dcterms:W3CDTF">2014-10-04T00:38:54Z</dcterms:modified>
</cp:coreProperties>
</file>