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0" r:id="rId8"/>
  </p:sldMasterIdLst>
  <p:notesMasterIdLst>
    <p:notesMasterId r:id="rId29"/>
  </p:notesMasterIdLst>
  <p:sldIdLst>
    <p:sldId id="257" r:id="rId9"/>
    <p:sldId id="281" r:id="rId10"/>
    <p:sldId id="259" r:id="rId11"/>
    <p:sldId id="256" r:id="rId12"/>
    <p:sldId id="276" r:id="rId13"/>
    <p:sldId id="277" r:id="rId14"/>
    <p:sldId id="282" r:id="rId15"/>
    <p:sldId id="283" r:id="rId16"/>
    <p:sldId id="278" r:id="rId17"/>
    <p:sldId id="279" r:id="rId18"/>
    <p:sldId id="269" r:id="rId19"/>
    <p:sldId id="271" r:id="rId20"/>
    <p:sldId id="272" r:id="rId21"/>
    <p:sldId id="273" r:id="rId22"/>
    <p:sldId id="274" r:id="rId23"/>
    <p:sldId id="284" r:id="rId24"/>
    <p:sldId id="285" r:id="rId25"/>
    <p:sldId id="286" r:id="rId26"/>
    <p:sldId id="287"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2FC"/>
    <a:srgbClr val="3C454F"/>
    <a:srgbClr val="FFC000"/>
    <a:srgbClr val="289FD7"/>
    <a:srgbClr val="E34F24"/>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Microsoft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C49FD9FD-EB55-478E-9BF8-7A33842FBAC1}" srcId="{48914873-C460-43A6-8A7F-9F5DC4D43744}" destId="{17EC96CC-6899-43CC-99D8-2B5B67C93827}" srcOrd="1" destOrd="0" parTransId="{19BEF542-9A55-4227-958B-7672C8A3F132}" sibTransId="{1108C22D-D867-484A-A5AB-C27F9AE80D39}"/>
    <dgm:cxn modelId="{E3CCCA85-8AB5-4728-8173-3D84961BEF06}" type="presOf" srcId="{17EC96CC-6899-43CC-99D8-2B5B67C93827}" destId="{BFD6C2D9-8EAF-4814-9068-92EC26CD3430}" srcOrd="0" destOrd="0" presId="urn:microsoft.com/office/officeart/2005/8/layout/default"/>
    <dgm:cxn modelId="{F65A626A-A269-473E-B04A-93779FFFEF71}" type="presOf" srcId="{2E47A735-2E54-47D4-8D7B-43DAE317DE22}" destId="{5222C5B1-7198-4817-8170-EA15671F32D9}" srcOrd="0" destOrd="0" presId="urn:microsoft.com/office/officeart/2005/8/layout/default"/>
    <dgm:cxn modelId="{0E487D11-6FF8-4D31-9674-E34AEC0327EA}" srcId="{48914873-C460-43A6-8A7F-9F5DC4D43744}" destId="{ACD2CAE5-6CA8-422A-A552-FA71416125D4}" srcOrd="0" destOrd="0" parTransId="{1CCBF95C-50B4-4AE2-BF6C-988A97E3766F}" sibTransId="{0EE29A21-DDDC-40E2-8756-7355AC783842}"/>
    <dgm:cxn modelId="{861EB93E-7F61-4DBB-AE51-578DE2F35D75}" type="presOf" srcId="{48914873-C460-43A6-8A7F-9F5DC4D43744}" destId="{17397D43-AE20-4DE6-BB81-F05A7B561DB3}"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6CA944BB-215C-419D-AB8D-10FFBA28E0EA}" type="presOf" srcId="{ACD2CAE5-6CA8-422A-A552-FA71416125D4}" destId="{81B22F2D-5B8A-447B-B1AF-78E703F0FBA8}"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29DA27AF-0C80-4D5D-A8F5-574A6E87B043}" type="presOf" srcId="{BFC0E547-38ED-4BF5-BBFB-41676C651BA4}" destId="{C12961E1-1B5A-4A16-B7D5-F0E2A81007BC}" srcOrd="0" destOrd="0" presId="urn:microsoft.com/office/officeart/2005/8/layout/default"/>
    <dgm:cxn modelId="{613BEDF6-BD96-4E66-8F1C-797B39D8825F}" type="presParOf" srcId="{17397D43-AE20-4DE6-BB81-F05A7B561DB3}" destId="{81B22F2D-5B8A-447B-B1AF-78E703F0FBA8}" srcOrd="0" destOrd="0" presId="urn:microsoft.com/office/officeart/2005/8/layout/default"/>
    <dgm:cxn modelId="{C6BC07B9-4240-4EE8-894D-42D6E2757770}" type="presParOf" srcId="{17397D43-AE20-4DE6-BB81-F05A7B561DB3}" destId="{06199EA7-9AD7-47F3-B47F-9C74788B88C1}" srcOrd="1" destOrd="0" presId="urn:microsoft.com/office/officeart/2005/8/layout/default"/>
    <dgm:cxn modelId="{E3871E43-0600-4D7E-AFE7-48D416A7C5C5}" type="presParOf" srcId="{17397D43-AE20-4DE6-BB81-F05A7B561DB3}" destId="{BFD6C2D9-8EAF-4814-9068-92EC26CD3430}" srcOrd="2" destOrd="0" presId="urn:microsoft.com/office/officeart/2005/8/layout/default"/>
    <dgm:cxn modelId="{67BBBCBF-054A-41C1-A91A-A808B315F45A}" type="presParOf" srcId="{17397D43-AE20-4DE6-BB81-F05A7B561DB3}" destId="{EC02AEF8-BB51-41CC-AC54-784DB938A98C}" srcOrd="3" destOrd="0" presId="urn:microsoft.com/office/officeart/2005/8/layout/default"/>
    <dgm:cxn modelId="{FA764974-690C-4426-AC36-C15C54DC2397}" type="presParOf" srcId="{17397D43-AE20-4DE6-BB81-F05A7B561DB3}" destId="{C12961E1-1B5A-4A16-B7D5-F0E2A81007BC}" srcOrd="4" destOrd="0" presId="urn:microsoft.com/office/officeart/2005/8/layout/default"/>
    <dgm:cxn modelId="{A36ED7BB-0B9B-4530-A4E1-98492C15954D}" type="presParOf" srcId="{17397D43-AE20-4DE6-BB81-F05A7B561DB3}" destId="{C30E35A3-FC57-42FA-B43B-70825F5A7012}" srcOrd="5" destOrd="0" presId="urn:microsoft.com/office/officeart/2005/8/layout/default"/>
    <dgm:cxn modelId="{8CA1554E-EB76-4FAF-B2A2-C18B97051D7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A698087-0C77-46BC-BEE3-9DD62B31079B}">
      <dgm:prSet custT="1"/>
      <dgm:spPr/>
      <dgm:t>
        <a:bodyPr/>
        <a:lstStyle/>
        <a:p>
          <a:r>
            <a:rPr lang="en-US" sz="1800" dirty="0" smtClean="0"/>
            <a:t>Introduction to ASP.NET and Visual Studio 2013 Web Tooling</a:t>
          </a:r>
          <a:endParaRPr lang="en-US" sz="1800" dirty="0"/>
        </a:p>
      </dgm:t>
    </dgm:pt>
    <dgm:pt modelId="{545886D5-ECF3-47AB-A738-82363A11B743}" type="parTrans" cxnId="{9732441B-1070-4844-8B23-1F2A5EDFD7DA}">
      <dgm:prSet/>
      <dgm:spPr/>
      <dgm:t>
        <a:bodyPr/>
        <a:lstStyle/>
        <a:p>
          <a:endParaRPr lang="en-US" sz="4000"/>
        </a:p>
      </dgm:t>
    </dgm:pt>
    <dgm:pt modelId="{DF51E2A6-ABF0-49DE-8ADB-388659769540}" type="sibTrans" cxnId="{9732441B-1070-4844-8B23-1F2A5EDFD7DA}">
      <dgm:prSet/>
      <dgm:spPr/>
      <dgm:t>
        <a:bodyPr/>
        <a:lstStyle/>
        <a:p>
          <a:endParaRPr lang="en-US" sz="4000"/>
        </a:p>
      </dgm:t>
    </dgm:pt>
    <dgm:pt modelId="{78E86AF5-BDE7-40A2-BB48-3781EBA8B21E}">
      <dgm:prSet custT="1"/>
      <dgm:spPr/>
      <dgm:t>
        <a:bodyPr/>
        <a:lstStyle/>
        <a:p>
          <a:r>
            <a:rPr lang="en-US" sz="1800" dirty="0" smtClean="0"/>
            <a:t>Building Web Applications using the latest ASP.NET technologies</a:t>
          </a:r>
        </a:p>
      </dgm:t>
    </dgm:pt>
    <dgm:pt modelId="{DBC56DE7-C1BD-405F-AD7B-42A3DC652B9D}" type="parTrans" cxnId="{06EA80B0-E8C3-4C03-A0DB-C92B8A74D9D4}">
      <dgm:prSet/>
      <dgm:spPr/>
      <dgm:t>
        <a:bodyPr/>
        <a:lstStyle/>
        <a:p>
          <a:endParaRPr lang="en-US" sz="4000"/>
        </a:p>
      </dgm:t>
    </dgm:pt>
    <dgm:pt modelId="{185BFB16-8A08-4594-A5EB-21003F37877A}" type="sibTrans" cxnId="{06EA80B0-E8C3-4C03-A0DB-C92B8A74D9D4}">
      <dgm:prSet/>
      <dgm:spPr/>
      <dgm:t>
        <a:bodyPr/>
        <a:lstStyle/>
        <a:p>
          <a:endParaRPr lang="en-US" sz="4000"/>
        </a:p>
      </dgm:t>
    </dgm:pt>
    <dgm:pt modelId="{C21281DC-F931-4E9C-942D-AD3EB61A6EA2}">
      <dgm:prSet custT="1"/>
      <dgm:spPr/>
      <dgm:t>
        <a:bodyPr/>
        <a:lstStyle/>
        <a:p>
          <a:r>
            <a:rPr lang="en-US" sz="1800" dirty="0" smtClean="0"/>
            <a:t>Building web front ends for both desktop and mobile using the latest web standards</a:t>
          </a:r>
        </a:p>
      </dgm:t>
    </dgm:pt>
    <dgm:pt modelId="{CE76D537-E9A7-42C7-A80C-3D5851E6C500}" type="parTrans" cxnId="{F6674D8B-17C7-44AD-9FE9-263237AFB7C8}">
      <dgm:prSet/>
      <dgm:spPr/>
      <dgm:t>
        <a:bodyPr/>
        <a:lstStyle/>
        <a:p>
          <a:endParaRPr lang="en-US" sz="4000"/>
        </a:p>
      </dgm:t>
    </dgm:pt>
    <dgm:pt modelId="{9893ECAB-749E-4545-8A16-72B6B438B424}" type="sibTrans" cxnId="{F6674D8B-17C7-44AD-9FE9-263237AFB7C8}">
      <dgm:prSet/>
      <dgm:spPr/>
      <dgm:t>
        <a:bodyPr/>
        <a:lstStyle/>
        <a:p>
          <a:endParaRPr lang="en-US" sz="4000"/>
        </a:p>
      </dgm:t>
    </dgm:pt>
    <dgm:pt modelId="{68987326-02A7-40EE-8530-CA56E5E2ED4A}">
      <dgm:prSet custT="1"/>
      <dgm:spPr/>
      <dgm:t>
        <a:bodyPr/>
        <a:lstStyle/>
        <a:p>
          <a:r>
            <a:rPr lang="en-US" sz="1800" dirty="0" smtClean="0"/>
            <a:t>API Services for both web and devices</a:t>
          </a:r>
        </a:p>
      </dgm:t>
    </dgm:pt>
    <dgm:pt modelId="{56BA7FF6-9776-4C51-90F5-9AA768DE0298}" type="parTrans" cxnId="{8EA4E683-0AF0-4FB9-B52A-4DD323BB8D99}">
      <dgm:prSet/>
      <dgm:spPr/>
      <dgm:t>
        <a:bodyPr/>
        <a:lstStyle/>
        <a:p>
          <a:endParaRPr lang="en-US" sz="4000"/>
        </a:p>
      </dgm:t>
    </dgm:pt>
    <dgm:pt modelId="{5C8DD0D5-01BB-48A2-9FE5-8F8131767B95}" type="sibTrans" cxnId="{8EA4E683-0AF0-4FB9-B52A-4DD323BB8D99}">
      <dgm:prSet/>
      <dgm:spPr/>
      <dgm:t>
        <a:bodyPr/>
        <a:lstStyle/>
        <a:p>
          <a:endParaRPr lang="en-US" sz="4000"/>
        </a:p>
      </dgm:t>
    </dgm:pt>
    <dgm:pt modelId="{312DE6B4-F0D4-4BC3-A484-5E27BC83857C}">
      <dgm:prSet custT="1"/>
      <dgm:spPr/>
      <dgm:t>
        <a:bodyPr/>
        <a:lstStyle/>
        <a:p>
          <a:r>
            <a:rPr lang="en-US" sz="1800" dirty="0" smtClean="0"/>
            <a:t>Running, improving and maintaining a site in the real world</a:t>
          </a:r>
        </a:p>
      </dgm:t>
    </dgm:pt>
    <dgm:pt modelId="{1EE57FA4-84BD-4211-895C-96AD4EADAFFD}" type="parTrans" cxnId="{B7E08669-60B2-4B2D-9D13-99506069B54A}">
      <dgm:prSet/>
      <dgm:spPr/>
      <dgm:t>
        <a:bodyPr/>
        <a:lstStyle/>
        <a:p>
          <a:endParaRPr lang="en-US" sz="4000"/>
        </a:p>
      </dgm:t>
    </dgm:pt>
    <dgm:pt modelId="{C8EDAA7C-A942-4EE9-85AC-D63CFA73981F}" type="sibTrans" cxnId="{B7E08669-60B2-4B2D-9D13-99506069B54A}">
      <dgm:prSet/>
      <dgm:spPr/>
      <dgm:t>
        <a:bodyPr/>
        <a:lstStyle/>
        <a:p>
          <a:endParaRPr lang="en-US" sz="4000"/>
        </a:p>
      </dgm:t>
    </dgm:pt>
    <dgm:pt modelId="{86A20244-5C10-4D99-A135-EE1FC94007AD}">
      <dgm:prSet custT="1"/>
      <dgm:spPr/>
      <dgm:t>
        <a:bodyPr/>
        <a:lstStyle/>
        <a:p>
          <a:r>
            <a:rPr lang="en-US" sz="1800" dirty="0" smtClean="0"/>
            <a:t>Real-time Communications with SignalR</a:t>
          </a:r>
        </a:p>
      </dgm:t>
    </dgm:pt>
    <dgm:pt modelId="{FE14AF2E-79F5-45B1-95EB-BBC061ED2848}" type="parTrans" cxnId="{AF849700-E68A-447A-B4CD-C55696CF082A}">
      <dgm:prSet/>
      <dgm:spPr/>
      <dgm:t>
        <a:bodyPr/>
        <a:lstStyle/>
        <a:p>
          <a:endParaRPr lang="en-US" sz="4000"/>
        </a:p>
      </dgm:t>
    </dgm:pt>
    <dgm:pt modelId="{2F9B0FED-66DD-4DA5-B56E-BF19210A7B32}" type="sibTrans" cxnId="{AF849700-E68A-447A-B4CD-C55696CF082A}">
      <dgm:prSet/>
      <dgm:spPr/>
      <dgm:t>
        <a:bodyPr/>
        <a:lstStyle/>
        <a:p>
          <a:endParaRPr lang="en-US" sz="4000"/>
        </a:p>
      </dgm:t>
    </dgm:pt>
    <dgm:pt modelId="{3B73ACC1-496C-40F5-B241-D7E8E221BFF7}" type="pres">
      <dgm:prSet presAssocID="{48914873-C460-43A6-8A7F-9F5DC4D43744}" presName="Name0" presStyleCnt="0">
        <dgm:presLayoutVars>
          <dgm:chMax val="7"/>
          <dgm:chPref val="7"/>
          <dgm:dir/>
        </dgm:presLayoutVars>
      </dgm:prSet>
      <dgm:spPr/>
      <dgm:t>
        <a:bodyPr/>
        <a:lstStyle/>
        <a:p>
          <a:endParaRPr lang="en-US"/>
        </a:p>
      </dgm:t>
    </dgm:pt>
    <dgm:pt modelId="{176C12DF-C866-46CE-B755-E0FD9BB684D3}" type="pres">
      <dgm:prSet presAssocID="{48914873-C460-43A6-8A7F-9F5DC4D43744}" presName="Name1" presStyleCnt="0"/>
      <dgm:spPr/>
      <dgm:t>
        <a:bodyPr/>
        <a:lstStyle/>
        <a:p>
          <a:endParaRPr lang="en-US"/>
        </a:p>
      </dgm:t>
    </dgm:pt>
    <dgm:pt modelId="{FABF9950-43BA-4F8E-8D7D-4C0B1CA90765}" type="pres">
      <dgm:prSet presAssocID="{48914873-C460-43A6-8A7F-9F5DC4D43744}" presName="cycle" presStyleCnt="0"/>
      <dgm:spPr/>
      <dgm:t>
        <a:bodyPr/>
        <a:lstStyle/>
        <a:p>
          <a:endParaRPr lang="en-US"/>
        </a:p>
      </dgm:t>
    </dgm:pt>
    <dgm:pt modelId="{A82FF449-D38B-45D7-9B32-0E93451CA53E}" type="pres">
      <dgm:prSet presAssocID="{48914873-C460-43A6-8A7F-9F5DC4D43744}" presName="srcNode" presStyleLbl="node1" presStyleIdx="0" presStyleCnt="6"/>
      <dgm:spPr/>
      <dgm:t>
        <a:bodyPr/>
        <a:lstStyle/>
        <a:p>
          <a:endParaRPr lang="en-US"/>
        </a:p>
      </dgm:t>
    </dgm:pt>
    <dgm:pt modelId="{C88AC33A-9E7B-48FE-AA69-CF0915BA28B4}" type="pres">
      <dgm:prSet presAssocID="{48914873-C460-43A6-8A7F-9F5DC4D43744}" presName="conn" presStyleLbl="parChTrans1D2" presStyleIdx="0" presStyleCnt="1"/>
      <dgm:spPr/>
      <dgm:t>
        <a:bodyPr/>
        <a:lstStyle/>
        <a:p>
          <a:endParaRPr lang="en-US"/>
        </a:p>
      </dgm:t>
    </dgm:pt>
    <dgm:pt modelId="{8CA4C0E1-81F8-4CF3-9F9F-8F74AB1DFFA6}" type="pres">
      <dgm:prSet presAssocID="{48914873-C460-43A6-8A7F-9F5DC4D43744}" presName="extraNode" presStyleLbl="node1" presStyleIdx="0" presStyleCnt="6"/>
      <dgm:spPr/>
      <dgm:t>
        <a:bodyPr/>
        <a:lstStyle/>
        <a:p>
          <a:endParaRPr lang="en-US"/>
        </a:p>
      </dgm:t>
    </dgm:pt>
    <dgm:pt modelId="{A169A3DF-3482-4DB4-A369-65C9EACA0A7B}" type="pres">
      <dgm:prSet presAssocID="{48914873-C460-43A6-8A7F-9F5DC4D43744}" presName="dstNode" presStyleLbl="node1" presStyleIdx="0" presStyleCnt="6"/>
      <dgm:spPr/>
      <dgm:t>
        <a:bodyPr/>
        <a:lstStyle/>
        <a:p>
          <a:endParaRPr lang="en-US"/>
        </a:p>
      </dgm:t>
    </dgm:pt>
    <dgm:pt modelId="{458817C7-6BEC-45B3-895F-78F93D5B61B1}" type="pres">
      <dgm:prSet presAssocID="{2A698087-0C77-46BC-BEE3-9DD62B31079B}" presName="text_1" presStyleLbl="node1" presStyleIdx="0" presStyleCnt="6">
        <dgm:presLayoutVars>
          <dgm:bulletEnabled val="1"/>
        </dgm:presLayoutVars>
      </dgm:prSet>
      <dgm:spPr/>
      <dgm:t>
        <a:bodyPr/>
        <a:lstStyle/>
        <a:p>
          <a:endParaRPr lang="en-US"/>
        </a:p>
      </dgm:t>
    </dgm:pt>
    <dgm:pt modelId="{4CF5327E-7ADA-4CC4-AD60-4CEC17A9BD9F}" type="pres">
      <dgm:prSet presAssocID="{2A698087-0C77-46BC-BEE3-9DD62B31079B}" presName="accent_1" presStyleCnt="0"/>
      <dgm:spPr/>
      <dgm:t>
        <a:bodyPr/>
        <a:lstStyle/>
        <a:p>
          <a:endParaRPr lang="en-US"/>
        </a:p>
      </dgm:t>
    </dgm:pt>
    <dgm:pt modelId="{C17F0E81-FCDB-4D98-9E05-3DD956F33DB3}" type="pres">
      <dgm:prSet presAssocID="{2A698087-0C77-46BC-BEE3-9DD62B31079B}" presName="accentRepeatNode" presStyleLbl="solidFgAcc1" presStyleIdx="0" presStyleCnt="6"/>
      <dgm:spPr/>
      <dgm:t>
        <a:bodyPr/>
        <a:lstStyle/>
        <a:p>
          <a:endParaRPr lang="en-US"/>
        </a:p>
      </dgm:t>
    </dgm:pt>
    <dgm:pt modelId="{B710CF74-13DC-491D-8AA7-EE713AB0A121}" type="pres">
      <dgm:prSet presAssocID="{78E86AF5-BDE7-40A2-BB48-3781EBA8B21E}" presName="text_2" presStyleLbl="node1" presStyleIdx="1" presStyleCnt="6">
        <dgm:presLayoutVars>
          <dgm:bulletEnabled val="1"/>
        </dgm:presLayoutVars>
      </dgm:prSet>
      <dgm:spPr/>
      <dgm:t>
        <a:bodyPr/>
        <a:lstStyle/>
        <a:p>
          <a:endParaRPr lang="en-US"/>
        </a:p>
      </dgm:t>
    </dgm:pt>
    <dgm:pt modelId="{597811AA-61D6-4E7B-8D2E-77955D747DB3}" type="pres">
      <dgm:prSet presAssocID="{78E86AF5-BDE7-40A2-BB48-3781EBA8B21E}" presName="accent_2" presStyleCnt="0"/>
      <dgm:spPr/>
      <dgm:t>
        <a:bodyPr/>
        <a:lstStyle/>
        <a:p>
          <a:endParaRPr lang="en-US"/>
        </a:p>
      </dgm:t>
    </dgm:pt>
    <dgm:pt modelId="{E359BF74-4EAA-4A84-851E-79427ACA3040}" type="pres">
      <dgm:prSet presAssocID="{78E86AF5-BDE7-40A2-BB48-3781EBA8B21E}" presName="accentRepeatNode" presStyleLbl="solidFgAcc1" presStyleIdx="1" presStyleCnt="6"/>
      <dgm:spPr/>
      <dgm:t>
        <a:bodyPr/>
        <a:lstStyle/>
        <a:p>
          <a:endParaRPr lang="en-US"/>
        </a:p>
      </dgm:t>
    </dgm:pt>
    <dgm:pt modelId="{F4DCD2E3-C30A-4106-8870-66D02E4ED2D8}" type="pres">
      <dgm:prSet presAssocID="{C21281DC-F931-4E9C-942D-AD3EB61A6EA2}" presName="text_3" presStyleLbl="node1" presStyleIdx="2" presStyleCnt="6">
        <dgm:presLayoutVars>
          <dgm:bulletEnabled val="1"/>
        </dgm:presLayoutVars>
      </dgm:prSet>
      <dgm:spPr/>
      <dgm:t>
        <a:bodyPr/>
        <a:lstStyle/>
        <a:p>
          <a:endParaRPr lang="en-US"/>
        </a:p>
      </dgm:t>
    </dgm:pt>
    <dgm:pt modelId="{03423D67-10DD-493A-B3D4-FAB412D14189}" type="pres">
      <dgm:prSet presAssocID="{C21281DC-F931-4E9C-942D-AD3EB61A6EA2}" presName="accent_3" presStyleCnt="0"/>
      <dgm:spPr/>
      <dgm:t>
        <a:bodyPr/>
        <a:lstStyle/>
        <a:p>
          <a:endParaRPr lang="en-US"/>
        </a:p>
      </dgm:t>
    </dgm:pt>
    <dgm:pt modelId="{CCABAEA6-84A7-43B2-AE3E-AA77E44737BE}" type="pres">
      <dgm:prSet presAssocID="{C21281DC-F931-4E9C-942D-AD3EB61A6EA2}" presName="accentRepeatNode" presStyleLbl="solidFgAcc1" presStyleIdx="2" presStyleCnt="6"/>
      <dgm:spPr/>
      <dgm:t>
        <a:bodyPr/>
        <a:lstStyle/>
        <a:p>
          <a:endParaRPr lang="en-US"/>
        </a:p>
      </dgm:t>
    </dgm:pt>
    <dgm:pt modelId="{C6D19E84-6DD9-43A3-921E-AC3C76D4EF46}" type="pres">
      <dgm:prSet presAssocID="{68987326-02A7-40EE-8530-CA56E5E2ED4A}" presName="text_4" presStyleLbl="node1" presStyleIdx="3" presStyleCnt="6">
        <dgm:presLayoutVars>
          <dgm:bulletEnabled val="1"/>
        </dgm:presLayoutVars>
      </dgm:prSet>
      <dgm:spPr/>
      <dgm:t>
        <a:bodyPr/>
        <a:lstStyle/>
        <a:p>
          <a:endParaRPr lang="en-US"/>
        </a:p>
      </dgm:t>
    </dgm:pt>
    <dgm:pt modelId="{C6B2E0BF-57C1-44DB-988E-12F84713BA6A}" type="pres">
      <dgm:prSet presAssocID="{68987326-02A7-40EE-8530-CA56E5E2ED4A}" presName="accent_4" presStyleCnt="0"/>
      <dgm:spPr/>
      <dgm:t>
        <a:bodyPr/>
        <a:lstStyle/>
        <a:p>
          <a:endParaRPr lang="en-US"/>
        </a:p>
      </dgm:t>
    </dgm:pt>
    <dgm:pt modelId="{D2B54007-1114-44EF-8EEA-3E6760D3169D}" type="pres">
      <dgm:prSet presAssocID="{68987326-02A7-40EE-8530-CA56E5E2ED4A}" presName="accentRepeatNode" presStyleLbl="solidFgAcc1" presStyleIdx="3" presStyleCnt="6"/>
      <dgm:spPr/>
      <dgm:t>
        <a:bodyPr/>
        <a:lstStyle/>
        <a:p>
          <a:endParaRPr lang="en-US"/>
        </a:p>
      </dgm:t>
    </dgm:pt>
    <dgm:pt modelId="{537CCD8C-EC29-4A94-81A7-0B4E010ADBB1}" type="pres">
      <dgm:prSet presAssocID="{312DE6B4-F0D4-4BC3-A484-5E27BC83857C}" presName="text_5" presStyleLbl="node1" presStyleIdx="4" presStyleCnt="6">
        <dgm:presLayoutVars>
          <dgm:bulletEnabled val="1"/>
        </dgm:presLayoutVars>
      </dgm:prSet>
      <dgm:spPr/>
      <dgm:t>
        <a:bodyPr/>
        <a:lstStyle/>
        <a:p>
          <a:endParaRPr lang="en-US"/>
        </a:p>
      </dgm:t>
    </dgm:pt>
    <dgm:pt modelId="{2775DD63-EA6D-4F28-A237-177AEDBED3BA}" type="pres">
      <dgm:prSet presAssocID="{312DE6B4-F0D4-4BC3-A484-5E27BC83857C}" presName="accent_5" presStyleCnt="0"/>
      <dgm:spPr/>
      <dgm:t>
        <a:bodyPr/>
        <a:lstStyle/>
        <a:p>
          <a:endParaRPr lang="en-US"/>
        </a:p>
      </dgm:t>
    </dgm:pt>
    <dgm:pt modelId="{9DACB2D5-EADA-42FB-807E-695C820FD52F}" type="pres">
      <dgm:prSet presAssocID="{312DE6B4-F0D4-4BC3-A484-5E27BC83857C}" presName="accentRepeatNode" presStyleLbl="solidFgAcc1" presStyleIdx="4" presStyleCnt="6"/>
      <dgm:spPr/>
      <dgm:t>
        <a:bodyPr/>
        <a:lstStyle/>
        <a:p>
          <a:endParaRPr lang="en-US"/>
        </a:p>
      </dgm:t>
    </dgm:pt>
    <dgm:pt modelId="{3CDC6EAF-654A-40F3-B5C2-E5916E974EC3}" type="pres">
      <dgm:prSet presAssocID="{86A20244-5C10-4D99-A135-EE1FC94007AD}" presName="text_6" presStyleLbl="node1" presStyleIdx="5" presStyleCnt="6">
        <dgm:presLayoutVars>
          <dgm:bulletEnabled val="1"/>
        </dgm:presLayoutVars>
      </dgm:prSet>
      <dgm:spPr/>
      <dgm:t>
        <a:bodyPr/>
        <a:lstStyle/>
        <a:p>
          <a:endParaRPr lang="en-US"/>
        </a:p>
      </dgm:t>
    </dgm:pt>
    <dgm:pt modelId="{21C48A64-174B-48FC-BB5E-A8F8A2730864}" type="pres">
      <dgm:prSet presAssocID="{86A20244-5C10-4D99-A135-EE1FC94007AD}" presName="accent_6" presStyleCnt="0"/>
      <dgm:spPr/>
      <dgm:t>
        <a:bodyPr/>
        <a:lstStyle/>
        <a:p>
          <a:endParaRPr lang="en-US"/>
        </a:p>
      </dgm:t>
    </dgm:pt>
    <dgm:pt modelId="{0890763D-4DAB-412B-8174-6F5ADECA768A}" type="pres">
      <dgm:prSet presAssocID="{86A20244-5C10-4D99-A135-EE1FC94007AD}" presName="accentRepeatNode" presStyleLbl="solidFgAcc1" presStyleIdx="5" presStyleCnt="6"/>
      <dgm:spPr/>
      <dgm:t>
        <a:bodyPr/>
        <a:lstStyle/>
        <a:p>
          <a:endParaRPr lang="en-US"/>
        </a:p>
      </dgm:t>
    </dgm:pt>
  </dgm:ptLst>
  <dgm:cxnLst>
    <dgm:cxn modelId="{B7E08669-60B2-4B2D-9D13-99506069B54A}" srcId="{48914873-C460-43A6-8A7F-9F5DC4D43744}" destId="{312DE6B4-F0D4-4BC3-A484-5E27BC83857C}" srcOrd="4" destOrd="0" parTransId="{1EE57FA4-84BD-4211-895C-96AD4EADAFFD}" sibTransId="{C8EDAA7C-A942-4EE9-85AC-D63CFA73981F}"/>
    <dgm:cxn modelId="{9732441B-1070-4844-8B23-1F2A5EDFD7DA}" srcId="{48914873-C460-43A6-8A7F-9F5DC4D43744}" destId="{2A698087-0C77-46BC-BEE3-9DD62B31079B}" srcOrd="0" destOrd="0" parTransId="{545886D5-ECF3-47AB-A738-82363A11B743}" sibTransId="{DF51E2A6-ABF0-49DE-8ADB-388659769540}"/>
    <dgm:cxn modelId="{84F558AD-3CEE-4264-99AA-B0ACD9FAF4AC}" type="presOf" srcId="{78E86AF5-BDE7-40A2-BB48-3781EBA8B21E}" destId="{B710CF74-13DC-491D-8AA7-EE713AB0A121}" srcOrd="0" destOrd="0" presId="urn:microsoft.com/office/officeart/2008/layout/VerticalCurvedList"/>
    <dgm:cxn modelId="{AC976CB2-1B6A-40BC-B27B-643BA912EC1F}" type="presOf" srcId="{86A20244-5C10-4D99-A135-EE1FC94007AD}" destId="{3CDC6EAF-654A-40F3-B5C2-E5916E974EC3}" srcOrd="0" destOrd="0" presId="urn:microsoft.com/office/officeart/2008/layout/VerticalCurvedList"/>
    <dgm:cxn modelId="{8EA4E683-0AF0-4FB9-B52A-4DD323BB8D99}" srcId="{48914873-C460-43A6-8A7F-9F5DC4D43744}" destId="{68987326-02A7-40EE-8530-CA56E5E2ED4A}" srcOrd="3" destOrd="0" parTransId="{56BA7FF6-9776-4C51-90F5-9AA768DE0298}" sibTransId="{5C8DD0D5-01BB-48A2-9FE5-8F8131767B95}"/>
    <dgm:cxn modelId="{9C5CE53D-DA31-4BC6-9391-BA308C57CAEE}" type="presOf" srcId="{48914873-C460-43A6-8A7F-9F5DC4D43744}" destId="{3B73ACC1-496C-40F5-B241-D7E8E221BFF7}" srcOrd="0" destOrd="0" presId="urn:microsoft.com/office/officeart/2008/layout/VerticalCurvedList"/>
    <dgm:cxn modelId="{EA1D3AFC-1C1E-429B-AE2D-B05F3F7F59CF}" type="presOf" srcId="{DF51E2A6-ABF0-49DE-8ADB-388659769540}" destId="{C88AC33A-9E7B-48FE-AA69-CF0915BA28B4}" srcOrd="0" destOrd="0" presId="urn:microsoft.com/office/officeart/2008/layout/VerticalCurvedList"/>
    <dgm:cxn modelId="{43084F21-5AEB-4309-9A04-2B594CA57D90}" type="presOf" srcId="{C21281DC-F931-4E9C-942D-AD3EB61A6EA2}" destId="{F4DCD2E3-C30A-4106-8870-66D02E4ED2D8}" srcOrd="0" destOrd="0" presId="urn:microsoft.com/office/officeart/2008/layout/VerticalCurvedList"/>
    <dgm:cxn modelId="{F6674D8B-17C7-44AD-9FE9-263237AFB7C8}" srcId="{48914873-C460-43A6-8A7F-9F5DC4D43744}" destId="{C21281DC-F931-4E9C-942D-AD3EB61A6EA2}" srcOrd="2" destOrd="0" parTransId="{CE76D537-E9A7-42C7-A80C-3D5851E6C500}" sibTransId="{9893ECAB-749E-4545-8A16-72B6B438B424}"/>
    <dgm:cxn modelId="{23417440-9C51-49DE-BA19-47C841CCB655}" type="presOf" srcId="{68987326-02A7-40EE-8530-CA56E5E2ED4A}" destId="{C6D19E84-6DD9-43A3-921E-AC3C76D4EF46}" srcOrd="0" destOrd="0" presId="urn:microsoft.com/office/officeart/2008/layout/VerticalCurvedList"/>
    <dgm:cxn modelId="{AF849700-E68A-447A-B4CD-C55696CF082A}" srcId="{48914873-C460-43A6-8A7F-9F5DC4D43744}" destId="{86A20244-5C10-4D99-A135-EE1FC94007AD}" srcOrd="5" destOrd="0" parTransId="{FE14AF2E-79F5-45B1-95EB-BBC061ED2848}" sibTransId="{2F9B0FED-66DD-4DA5-B56E-BF19210A7B32}"/>
    <dgm:cxn modelId="{440B84C4-E5E7-4AB1-84EB-F3703F958FD3}" type="presOf" srcId="{2A698087-0C77-46BC-BEE3-9DD62B31079B}" destId="{458817C7-6BEC-45B3-895F-78F93D5B61B1}" srcOrd="0" destOrd="0" presId="urn:microsoft.com/office/officeart/2008/layout/VerticalCurvedList"/>
    <dgm:cxn modelId="{06EA80B0-E8C3-4C03-A0DB-C92B8A74D9D4}" srcId="{48914873-C460-43A6-8A7F-9F5DC4D43744}" destId="{78E86AF5-BDE7-40A2-BB48-3781EBA8B21E}" srcOrd="1" destOrd="0" parTransId="{DBC56DE7-C1BD-405F-AD7B-42A3DC652B9D}" sibTransId="{185BFB16-8A08-4594-A5EB-21003F37877A}"/>
    <dgm:cxn modelId="{340C1A1B-EEC7-4E14-9B62-791D4166C8ED}" type="presOf" srcId="{312DE6B4-F0D4-4BC3-A484-5E27BC83857C}" destId="{537CCD8C-EC29-4A94-81A7-0B4E010ADBB1}" srcOrd="0" destOrd="0" presId="urn:microsoft.com/office/officeart/2008/layout/VerticalCurvedList"/>
    <dgm:cxn modelId="{3851534E-6B06-4211-9902-858A51CB2CC5}" type="presParOf" srcId="{3B73ACC1-496C-40F5-B241-D7E8E221BFF7}" destId="{176C12DF-C866-46CE-B755-E0FD9BB684D3}" srcOrd="0" destOrd="0" presId="urn:microsoft.com/office/officeart/2008/layout/VerticalCurvedList"/>
    <dgm:cxn modelId="{0FF9DD99-D02F-4CD6-9DF2-C1D13FE9A102}" type="presParOf" srcId="{176C12DF-C866-46CE-B755-E0FD9BB684D3}" destId="{FABF9950-43BA-4F8E-8D7D-4C0B1CA90765}" srcOrd="0" destOrd="0" presId="urn:microsoft.com/office/officeart/2008/layout/VerticalCurvedList"/>
    <dgm:cxn modelId="{179693B5-2303-4524-8983-783806D25613}" type="presParOf" srcId="{FABF9950-43BA-4F8E-8D7D-4C0B1CA90765}" destId="{A82FF449-D38B-45D7-9B32-0E93451CA53E}" srcOrd="0" destOrd="0" presId="urn:microsoft.com/office/officeart/2008/layout/VerticalCurvedList"/>
    <dgm:cxn modelId="{2E6233C2-F2AD-4CF5-B6C2-BCB105680A56}" type="presParOf" srcId="{FABF9950-43BA-4F8E-8D7D-4C0B1CA90765}" destId="{C88AC33A-9E7B-48FE-AA69-CF0915BA28B4}" srcOrd="1" destOrd="0" presId="urn:microsoft.com/office/officeart/2008/layout/VerticalCurvedList"/>
    <dgm:cxn modelId="{DA45408E-BB7A-4CE2-8EE6-E097A9D09CB6}" type="presParOf" srcId="{FABF9950-43BA-4F8E-8D7D-4C0B1CA90765}" destId="{8CA4C0E1-81F8-4CF3-9F9F-8F74AB1DFFA6}" srcOrd="2" destOrd="0" presId="urn:microsoft.com/office/officeart/2008/layout/VerticalCurvedList"/>
    <dgm:cxn modelId="{353ECBCC-43FF-433E-BD0C-FB96D3537DC6}" type="presParOf" srcId="{FABF9950-43BA-4F8E-8D7D-4C0B1CA90765}" destId="{A169A3DF-3482-4DB4-A369-65C9EACA0A7B}" srcOrd="3" destOrd="0" presId="urn:microsoft.com/office/officeart/2008/layout/VerticalCurvedList"/>
    <dgm:cxn modelId="{12CE309D-A270-4829-B6E5-255C74125CD6}" type="presParOf" srcId="{176C12DF-C866-46CE-B755-E0FD9BB684D3}" destId="{458817C7-6BEC-45B3-895F-78F93D5B61B1}" srcOrd="1" destOrd="0" presId="urn:microsoft.com/office/officeart/2008/layout/VerticalCurvedList"/>
    <dgm:cxn modelId="{5A9CD637-F4F5-45C5-B707-7A41DFEA1121}" type="presParOf" srcId="{176C12DF-C866-46CE-B755-E0FD9BB684D3}" destId="{4CF5327E-7ADA-4CC4-AD60-4CEC17A9BD9F}" srcOrd="2" destOrd="0" presId="urn:microsoft.com/office/officeart/2008/layout/VerticalCurvedList"/>
    <dgm:cxn modelId="{7B390D0D-4B16-4B04-9B73-85FDAC7E96B2}" type="presParOf" srcId="{4CF5327E-7ADA-4CC4-AD60-4CEC17A9BD9F}" destId="{C17F0E81-FCDB-4D98-9E05-3DD956F33DB3}" srcOrd="0" destOrd="0" presId="urn:microsoft.com/office/officeart/2008/layout/VerticalCurvedList"/>
    <dgm:cxn modelId="{137B5896-5B13-4C1E-BE6B-D7B7ED711823}" type="presParOf" srcId="{176C12DF-C866-46CE-B755-E0FD9BB684D3}" destId="{B710CF74-13DC-491D-8AA7-EE713AB0A121}" srcOrd="3" destOrd="0" presId="urn:microsoft.com/office/officeart/2008/layout/VerticalCurvedList"/>
    <dgm:cxn modelId="{585D767A-736F-4D21-AA10-1009F6125AB9}" type="presParOf" srcId="{176C12DF-C866-46CE-B755-E0FD9BB684D3}" destId="{597811AA-61D6-4E7B-8D2E-77955D747DB3}" srcOrd="4" destOrd="0" presId="urn:microsoft.com/office/officeart/2008/layout/VerticalCurvedList"/>
    <dgm:cxn modelId="{548358B2-47B4-440A-9B09-3E20A827A7F7}" type="presParOf" srcId="{597811AA-61D6-4E7B-8D2E-77955D747DB3}" destId="{E359BF74-4EAA-4A84-851E-79427ACA3040}" srcOrd="0" destOrd="0" presId="urn:microsoft.com/office/officeart/2008/layout/VerticalCurvedList"/>
    <dgm:cxn modelId="{AC9EFE14-B27A-4370-AC4C-89D68B24437C}" type="presParOf" srcId="{176C12DF-C866-46CE-B755-E0FD9BB684D3}" destId="{F4DCD2E3-C30A-4106-8870-66D02E4ED2D8}" srcOrd="5" destOrd="0" presId="urn:microsoft.com/office/officeart/2008/layout/VerticalCurvedList"/>
    <dgm:cxn modelId="{827F6C85-79FE-4B91-87BB-0B9A64A2D9A3}" type="presParOf" srcId="{176C12DF-C866-46CE-B755-E0FD9BB684D3}" destId="{03423D67-10DD-493A-B3D4-FAB412D14189}" srcOrd="6" destOrd="0" presId="urn:microsoft.com/office/officeart/2008/layout/VerticalCurvedList"/>
    <dgm:cxn modelId="{A7C47B85-9896-4FC8-B004-EAA655298711}" type="presParOf" srcId="{03423D67-10DD-493A-B3D4-FAB412D14189}" destId="{CCABAEA6-84A7-43B2-AE3E-AA77E44737BE}" srcOrd="0" destOrd="0" presId="urn:microsoft.com/office/officeart/2008/layout/VerticalCurvedList"/>
    <dgm:cxn modelId="{8BCA7278-C68D-43DA-8FBF-1432184AFA1B}" type="presParOf" srcId="{176C12DF-C866-46CE-B755-E0FD9BB684D3}" destId="{C6D19E84-6DD9-43A3-921E-AC3C76D4EF46}" srcOrd="7" destOrd="0" presId="urn:microsoft.com/office/officeart/2008/layout/VerticalCurvedList"/>
    <dgm:cxn modelId="{CEE30D47-48C1-4AAB-81E3-E65F04B4F963}" type="presParOf" srcId="{176C12DF-C866-46CE-B755-E0FD9BB684D3}" destId="{C6B2E0BF-57C1-44DB-988E-12F84713BA6A}" srcOrd="8" destOrd="0" presId="urn:microsoft.com/office/officeart/2008/layout/VerticalCurvedList"/>
    <dgm:cxn modelId="{564A0BD5-7809-4707-97CF-A5FCEE401777}" type="presParOf" srcId="{C6B2E0BF-57C1-44DB-988E-12F84713BA6A}" destId="{D2B54007-1114-44EF-8EEA-3E6760D3169D}" srcOrd="0" destOrd="0" presId="urn:microsoft.com/office/officeart/2008/layout/VerticalCurvedList"/>
    <dgm:cxn modelId="{E5399BD7-9929-4B70-8C4F-B172C66571B9}" type="presParOf" srcId="{176C12DF-C866-46CE-B755-E0FD9BB684D3}" destId="{537CCD8C-EC29-4A94-81A7-0B4E010ADBB1}" srcOrd="9" destOrd="0" presId="urn:microsoft.com/office/officeart/2008/layout/VerticalCurvedList"/>
    <dgm:cxn modelId="{E3C44B6D-318B-4A3B-BBD3-852855D6C5C4}" type="presParOf" srcId="{176C12DF-C866-46CE-B755-E0FD9BB684D3}" destId="{2775DD63-EA6D-4F28-A237-177AEDBED3BA}" srcOrd="10" destOrd="0" presId="urn:microsoft.com/office/officeart/2008/layout/VerticalCurvedList"/>
    <dgm:cxn modelId="{E57A7765-AACF-40D7-B8FF-6C7BBEB28264}" type="presParOf" srcId="{2775DD63-EA6D-4F28-A237-177AEDBED3BA}" destId="{9DACB2D5-EADA-42FB-807E-695C820FD52F}" srcOrd="0" destOrd="0" presId="urn:microsoft.com/office/officeart/2008/layout/VerticalCurvedList"/>
    <dgm:cxn modelId="{C8057D9C-8778-4698-87A4-C007C62FE507}" type="presParOf" srcId="{176C12DF-C866-46CE-B755-E0FD9BB684D3}" destId="{3CDC6EAF-654A-40F3-B5C2-E5916E974EC3}" srcOrd="11" destOrd="0" presId="urn:microsoft.com/office/officeart/2008/layout/VerticalCurvedList"/>
    <dgm:cxn modelId="{8EC53E13-550C-4C87-A6FA-B8F0C79EDF1F}" type="presParOf" srcId="{176C12DF-C866-46CE-B755-E0FD9BB684D3}" destId="{21C48A64-174B-48FC-BB5E-A8F8A2730864}" srcOrd="12" destOrd="0" presId="urn:microsoft.com/office/officeart/2008/layout/VerticalCurvedList"/>
    <dgm:cxn modelId="{03D80929-91CF-47D3-B085-3FDDAB6BB4EC}" type="presParOf" srcId="{21C48A64-174B-48FC-BB5E-A8F8A2730864}" destId="{0890763D-4DAB-412B-8174-6F5ADECA768A}"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C33A-9E7B-48FE-AA69-CF0915BA28B4}">
      <dsp:nvSpPr>
        <dsp:cNvPr id="0" name=""/>
        <dsp:cNvSpPr/>
      </dsp:nvSpPr>
      <dsp:spPr>
        <a:xfrm>
          <a:off x="-5638449" y="-863140"/>
          <a:ext cx="6713147" cy="6713147"/>
        </a:xfrm>
        <a:prstGeom prst="blockArc">
          <a:avLst>
            <a:gd name="adj1" fmla="val 18900000"/>
            <a:gd name="adj2" fmla="val 2700000"/>
            <a:gd name="adj3" fmla="val 32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817C7-6BEC-45B3-895F-78F93D5B61B1}">
      <dsp:nvSpPr>
        <dsp:cNvPr id="0" name=""/>
        <dsp:cNvSpPr/>
      </dsp:nvSpPr>
      <dsp:spPr>
        <a:xfrm>
          <a:off x="400499" y="262608"/>
          <a:ext cx="10678751" cy="5250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Introduction to ASP.NET and Visual Studio 2013 Web Tooling</a:t>
          </a:r>
          <a:endParaRPr lang="en-US" sz="1800" kern="1200" dirty="0"/>
        </a:p>
      </dsp:txBody>
      <dsp:txXfrm>
        <a:off x="400499" y="262608"/>
        <a:ext cx="10678751" cy="525017"/>
      </dsp:txXfrm>
    </dsp:sp>
    <dsp:sp modelId="{C17F0E81-FCDB-4D98-9E05-3DD956F33DB3}">
      <dsp:nvSpPr>
        <dsp:cNvPr id="0" name=""/>
        <dsp:cNvSpPr/>
      </dsp:nvSpPr>
      <dsp:spPr>
        <a:xfrm>
          <a:off x="72363" y="196981"/>
          <a:ext cx="656271" cy="65627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0CF74-13DC-491D-8AA7-EE713AB0A121}">
      <dsp:nvSpPr>
        <dsp:cNvPr id="0" name=""/>
        <dsp:cNvSpPr/>
      </dsp:nvSpPr>
      <dsp:spPr>
        <a:xfrm>
          <a:off x="832361" y="1050034"/>
          <a:ext cx="10246888" cy="525017"/>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Applications using the latest ASP.NET technologies</a:t>
          </a:r>
        </a:p>
      </dsp:txBody>
      <dsp:txXfrm>
        <a:off x="832361" y="1050034"/>
        <a:ext cx="10246888" cy="525017"/>
      </dsp:txXfrm>
    </dsp:sp>
    <dsp:sp modelId="{E359BF74-4EAA-4A84-851E-79427ACA3040}">
      <dsp:nvSpPr>
        <dsp:cNvPr id="0" name=""/>
        <dsp:cNvSpPr/>
      </dsp:nvSpPr>
      <dsp:spPr>
        <a:xfrm>
          <a:off x="504226" y="984407"/>
          <a:ext cx="656271" cy="656271"/>
        </a:xfrm>
        <a:prstGeom prst="ellipse">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DCD2E3-C30A-4106-8870-66D02E4ED2D8}">
      <dsp:nvSpPr>
        <dsp:cNvPr id="0" name=""/>
        <dsp:cNvSpPr/>
      </dsp:nvSpPr>
      <dsp:spPr>
        <a:xfrm>
          <a:off x="1029841" y="1837460"/>
          <a:ext cx="10049409" cy="525017"/>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front ends for both desktop and mobile using the latest web standards</a:t>
          </a:r>
        </a:p>
      </dsp:txBody>
      <dsp:txXfrm>
        <a:off x="1029841" y="1837460"/>
        <a:ext cx="10049409" cy="525017"/>
      </dsp:txXfrm>
    </dsp:sp>
    <dsp:sp modelId="{CCABAEA6-84A7-43B2-AE3E-AA77E44737BE}">
      <dsp:nvSpPr>
        <dsp:cNvPr id="0" name=""/>
        <dsp:cNvSpPr/>
      </dsp:nvSpPr>
      <dsp:spPr>
        <a:xfrm>
          <a:off x="701705" y="1771833"/>
          <a:ext cx="656271" cy="656271"/>
        </a:xfrm>
        <a:prstGeom prst="ellipse">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19E84-6DD9-43A3-921E-AC3C76D4EF46}">
      <dsp:nvSpPr>
        <dsp:cNvPr id="0" name=""/>
        <dsp:cNvSpPr/>
      </dsp:nvSpPr>
      <dsp:spPr>
        <a:xfrm>
          <a:off x="1029841" y="2624388"/>
          <a:ext cx="10049409" cy="525017"/>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API Services for both web and devices</a:t>
          </a:r>
        </a:p>
      </dsp:txBody>
      <dsp:txXfrm>
        <a:off x="1029841" y="2624388"/>
        <a:ext cx="10049409" cy="525017"/>
      </dsp:txXfrm>
    </dsp:sp>
    <dsp:sp modelId="{D2B54007-1114-44EF-8EEA-3E6760D3169D}">
      <dsp:nvSpPr>
        <dsp:cNvPr id="0" name=""/>
        <dsp:cNvSpPr/>
      </dsp:nvSpPr>
      <dsp:spPr>
        <a:xfrm>
          <a:off x="701705" y="2558760"/>
          <a:ext cx="656271" cy="656271"/>
        </a:xfrm>
        <a:prstGeom prst="ellipse">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CCD8C-EC29-4A94-81A7-0B4E010ADBB1}">
      <dsp:nvSpPr>
        <dsp:cNvPr id="0" name=""/>
        <dsp:cNvSpPr/>
      </dsp:nvSpPr>
      <dsp:spPr>
        <a:xfrm>
          <a:off x="832361" y="3411814"/>
          <a:ext cx="10246888" cy="525017"/>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Running, improving and maintaining a site in the real world</a:t>
          </a:r>
        </a:p>
      </dsp:txBody>
      <dsp:txXfrm>
        <a:off x="832361" y="3411814"/>
        <a:ext cx="10246888" cy="525017"/>
      </dsp:txXfrm>
    </dsp:sp>
    <dsp:sp modelId="{9DACB2D5-EADA-42FB-807E-695C820FD52F}">
      <dsp:nvSpPr>
        <dsp:cNvPr id="0" name=""/>
        <dsp:cNvSpPr/>
      </dsp:nvSpPr>
      <dsp:spPr>
        <a:xfrm>
          <a:off x="504226" y="3346187"/>
          <a:ext cx="656271" cy="656271"/>
        </a:xfrm>
        <a:prstGeom prst="ellipse">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DC6EAF-654A-40F3-B5C2-E5916E974EC3}">
      <dsp:nvSpPr>
        <dsp:cNvPr id="0" name=""/>
        <dsp:cNvSpPr/>
      </dsp:nvSpPr>
      <dsp:spPr>
        <a:xfrm>
          <a:off x="400499" y="4199240"/>
          <a:ext cx="10678751" cy="52501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Real-time Communications with SignalR</a:t>
          </a:r>
        </a:p>
      </dsp:txBody>
      <dsp:txXfrm>
        <a:off x="400499" y="4199240"/>
        <a:ext cx="10678751" cy="525017"/>
      </dsp:txXfrm>
    </dsp:sp>
    <dsp:sp modelId="{0890763D-4DAB-412B-8174-6F5ADECA768A}">
      <dsp:nvSpPr>
        <dsp:cNvPr id="0" name=""/>
        <dsp:cNvSpPr/>
      </dsp:nvSpPr>
      <dsp:spPr>
        <a:xfrm>
          <a:off x="72363" y="4133613"/>
          <a:ext cx="656271" cy="656271"/>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605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6</a:t>
            </a:fld>
            <a:endParaRPr lang="en-US"/>
          </a:p>
        </p:txBody>
      </p:sp>
    </p:spTree>
    <p:extLst>
      <p:ext uri="{BB962C8B-B14F-4D97-AF65-F5344CB8AC3E}">
        <p14:creationId xmlns:p14="http://schemas.microsoft.com/office/powerpoint/2010/main" val="172317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1378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145895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366099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6028575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49842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90275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425159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24924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40548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714999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4079894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917829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1279167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74010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9104688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473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7131656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77378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555508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1458156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385853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8149679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75498023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99442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emf"/><Relationship Id="rId4" Type="http://schemas.openxmlformats.org/officeDocument/2006/relationships/slideLayout" Target="../slideLayouts/slideLayout2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1.emf"/><Relationship Id="rId2" Type="http://schemas.openxmlformats.org/officeDocument/2006/relationships/slideLayout" Target="../slideLayouts/slideLayout62.xml"/><Relationship Id="rId16" Type="http://schemas.openxmlformats.org/officeDocument/2006/relationships/theme" Target="../theme/theme8.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7" r:id="rId13"/>
    <p:sldLayoutId id="2147483788" r:id="rId14"/>
    <p:sldLayoutId id="2147483789" r:id="rId15"/>
    <p:sldLayoutId id="2147483806"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0010170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0.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10" Type="http://schemas.openxmlformats.org/officeDocument/2006/relationships/image" Target="../media/image11.png"/><Relationship Id="rId4" Type="http://schemas.openxmlformats.org/officeDocument/2006/relationships/notesSlide" Target="../notesSlides/notesSlide4.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8.xml"/><Relationship Id="rId7" Type="http://schemas.openxmlformats.org/officeDocument/2006/relationships/diagramData" Target="../diagrams/data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1.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9.xml"/><Relationship Id="rId7" Type="http://schemas.openxmlformats.org/officeDocument/2006/relationships/diagramData" Target="../diagrams/data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11" Type="http://schemas.microsoft.com/office/2007/relationships/diagramDrawing" Target="../diagrams/drawing2.xml"/><Relationship Id="rId5" Type="http://schemas.openxmlformats.org/officeDocument/2006/relationships/oleObject" Target="../embeddings/oleObject2.bin"/><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What’s next</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209627"/>
            <a:ext cx="11158536" cy="747897"/>
          </a:xfrm>
          <a:prstGeom prst="rect">
            <a:avLst/>
          </a:prstGeom>
        </p:spPr>
        <p:txBody>
          <a:bodyPr>
            <a:normAutofit fontScale="90000"/>
          </a:bodyPr>
          <a:lstStyle/>
          <a:p>
            <a:r>
              <a:rPr lang="en-US" dirty="0" smtClean="0"/>
              <a:t>What you can do next</a:t>
            </a:r>
            <a:endParaRPr lang="en-US" dirty="0"/>
          </a:p>
        </p:txBody>
      </p:sp>
      <p:grpSp>
        <p:nvGrpSpPr>
          <p:cNvPr id="20" name="Group 19"/>
          <p:cNvGrpSpPr/>
          <p:nvPr/>
        </p:nvGrpSpPr>
        <p:grpSpPr>
          <a:xfrm>
            <a:off x="927916" y="1845987"/>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Build</a:t>
              </a:r>
            </a:p>
          </p:txBody>
        </p:sp>
      </p:grpSp>
      <p:grpSp>
        <p:nvGrpSpPr>
          <p:cNvPr id="16" name="Group 15"/>
          <p:cNvGrpSpPr/>
          <p:nvPr/>
        </p:nvGrpSpPr>
        <p:grpSpPr>
          <a:xfrm>
            <a:off x="4219589" y="1845987"/>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Contribute</a:t>
              </a:r>
            </a:p>
          </p:txBody>
        </p:sp>
      </p:grpSp>
      <p:grpSp>
        <p:nvGrpSpPr>
          <p:cNvPr id="9" name="Group 8"/>
          <p:cNvGrpSpPr/>
          <p:nvPr/>
        </p:nvGrpSpPr>
        <p:grpSpPr>
          <a:xfrm>
            <a:off x="7303908"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Grow</a:t>
              </a:r>
            </a:p>
          </p:txBody>
        </p:sp>
      </p:grpSp>
    </p:spTree>
    <p:extLst>
      <p:ext uri="{BB962C8B-B14F-4D97-AF65-F5344CB8AC3E}">
        <p14:creationId xmlns:p14="http://schemas.microsoft.com/office/powerpoint/2010/main" val="78182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resources for more info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5901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normAutofit lnSpcReduction="10000"/>
          </a:bodyPr>
          <a:lstStyle/>
          <a:p>
            <a:r>
              <a:rPr lang="en-US" sz="4800" b="0" dirty="0">
                <a:solidFill>
                  <a:schemeClr val="bg1"/>
                </a:solidFill>
              </a:rPr>
              <a:t>http://www.asp.net/feedback</a:t>
            </a:r>
          </a:p>
          <a:p>
            <a:endParaRPr lang="en-US" sz="4800" b="0" dirty="0">
              <a:solidFill>
                <a:schemeClr val="bg1"/>
              </a:solidFill>
            </a:endParaRPr>
          </a:p>
          <a:p>
            <a:r>
              <a:rPr lang="en-US" sz="4800" b="0" dirty="0">
                <a:solidFill>
                  <a:schemeClr val="bg1"/>
                </a:solidFill>
              </a:rPr>
              <a:t>Twitter - @</a:t>
            </a:r>
            <a:r>
              <a:rPr lang="en-US" sz="4800" b="0" dirty="0" err="1">
                <a:solidFill>
                  <a:schemeClr val="bg1"/>
                </a:solidFill>
              </a:rPr>
              <a:t>aspnet</a:t>
            </a:r>
            <a:endParaRPr lang="en-US" sz="4800" b="0" dirty="0">
              <a:solidFill>
                <a:schemeClr val="bg1"/>
              </a:solidFill>
            </a:endParaRPr>
          </a:p>
          <a:p>
            <a:r>
              <a:rPr lang="en-US" sz="4800" b="0" dirty="0">
                <a:solidFill>
                  <a:schemeClr val="bg1"/>
                </a:solidFill>
              </a:rPr>
              <a:t>Facebook - /ASPNET</a:t>
            </a:r>
          </a:p>
          <a:p>
            <a:r>
              <a:rPr lang="en-US" sz="4800" b="0" dirty="0">
                <a:solidFill>
                  <a:schemeClr val="bg1"/>
                </a:solidFill>
              </a:rPr>
              <a:t>G+ - ASP.NET</a:t>
            </a:r>
          </a:p>
        </p:txBody>
      </p:sp>
    </p:spTree>
    <p:extLst>
      <p:ext uri="{BB962C8B-B14F-4D97-AF65-F5344CB8AC3E}">
        <p14:creationId xmlns:p14="http://schemas.microsoft.com/office/powerpoint/2010/main" val="16845423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www.devcamps.ms</a:t>
            </a:r>
          </a:p>
          <a:p>
            <a:r>
              <a:rPr lang="en-US" b="0" dirty="0">
                <a:solidFill>
                  <a:schemeClr val="bg1"/>
                </a:solidFill>
              </a:rPr>
              <a:t>http://</a:t>
            </a:r>
            <a:r>
              <a:rPr lang="en-US" b="0" dirty="0" smtClean="0">
                <a:solidFill>
                  <a:schemeClr val="bg1"/>
                </a:solidFill>
              </a:rPr>
              <a:t>aka.ms/webcamps-training-kit</a:t>
            </a:r>
            <a:r>
              <a:rPr lang="en-US" dirty="0" smtClean="0">
                <a:solidFill>
                  <a:schemeClr val="bg1"/>
                </a:solidFill>
              </a:rPr>
              <a:t> </a:t>
            </a:r>
            <a:endParaRPr lang="en-US"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2916432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smtClean="0">
                <a:solidFill>
                  <a:schemeClr val="bg1"/>
                </a:solidFill>
              </a:rPr>
              <a:t>http://azure.microsoft.com</a:t>
            </a:r>
            <a:endParaRPr lang="en-US" sz="2400"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213705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772092" y="1451309"/>
            <a:ext cx="8647816" cy="5163469"/>
          </a:xfrm>
          <a:prstGeom prst="rect">
            <a:avLst/>
          </a:prstGeom>
        </p:spPr>
      </p:pic>
    </p:spTree>
    <p:extLst>
      <p:ext uri="{BB962C8B-B14F-4D97-AF65-F5344CB8AC3E}">
        <p14:creationId xmlns:p14="http://schemas.microsoft.com/office/powerpoint/2010/main" val="146274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www.asp.net/vnext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64" y="997752"/>
            <a:ext cx="11112473" cy="6857027"/>
          </a:xfrm>
          <a:prstGeom prst="rect">
            <a:avLst/>
          </a:prstGeom>
        </p:spPr>
      </p:pic>
    </p:spTree>
    <p:extLst>
      <p:ext uri="{BB962C8B-B14F-4D97-AF65-F5344CB8AC3E}">
        <p14:creationId xmlns:p14="http://schemas.microsoft.com/office/powerpoint/2010/main" val="2838494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://live.asp.net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21" y="997751"/>
            <a:ext cx="11644158" cy="6099966"/>
          </a:xfrm>
          <a:prstGeom prst="rect">
            <a:avLst/>
          </a:prstGeom>
        </p:spPr>
      </p:pic>
    </p:spTree>
    <p:extLst>
      <p:ext uri="{BB962C8B-B14F-4D97-AF65-F5344CB8AC3E}">
        <p14:creationId xmlns:p14="http://schemas.microsoft.com/office/powerpoint/2010/main" val="1004965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docs.asp.net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54" y="976729"/>
            <a:ext cx="8354292" cy="5881271"/>
          </a:xfrm>
          <a:prstGeom prst="rect">
            <a:avLst/>
          </a:prstGeom>
        </p:spPr>
      </p:pic>
    </p:spTree>
    <p:extLst>
      <p:ext uri="{BB962C8B-B14F-4D97-AF65-F5344CB8AC3E}">
        <p14:creationId xmlns:p14="http://schemas.microsoft.com/office/powerpoint/2010/main" val="171629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https://</a:t>
            </a:r>
            <a:r>
              <a:rPr lang="en-US" sz="3137" dirty="0" smtClean="0">
                <a:solidFill>
                  <a:srgbClr val="E7F2FC"/>
                </a:solidFill>
              </a:rPr>
              <a:t>github.com/aspnet/announcements/issues </a:t>
            </a:r>
            <a:endParaRPr lang="en-US" sz="3137" dirty="0">
              <a:solidFill>
                <a:srgbClr val="E7F2FC"/>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765" y="1187938"/>
            <a:ext cx="9460470" cy="6294528"/>
          </a:xfrm>
          <a:prstGeom prst="rect">
            <a:avLst/>
          </a:prstGeom>
        </p:spPr>
      </p:pic>
    </p:spTree>
    <p:extLst>
      <p:ext uri="{BB962C8B-B14F-4D97-AF65-F5344CB8AC3E}">
        <p14:creationId xmlns:p14="http://schemas.microsoft.com/office/powerpoint/2010/main" val="307878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334004672"/>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4:30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5:00</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0210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What we covered today</a:t>
            </a:r>
          </a:p>
          <a:p>
            <a:pPr marL="742950" indent="-742950">
              <a:lnSpc>
                <a:spcPct val="100000"/>
              </a:lnSpc>
              <a:buAutoNum type="arabicParenR"/>
            </a:pPr>
            <a:r>
              <a:rPr lang="en-US" sz="5400" dirty="0" smtClean="0">
                <a:latin typeface="+mj-lt"/>
              </a:rPr>
              <a:t>Top resources for more info</a:t>
            </a:r>
          </a:p>
          <a:p>
            <a:pPr marL="742950" indent="-742950">
              <a:lnSpc>
                <a:spcPct val="100000"/>
              </a:lnSpc>
              <a:buAutoNum type="arabicParenR"/>
            </a:pPr>
            <a:r>
              <a:rPr lang="en-US" sz="5400" dirty="0" smtClean="0">
                <a:latin typeface="+mj-lt"/>
              </a:rPr>
              <a:t>Your homework assignments</a:t>
            </a:r>
          </a:p>
        </p:txBody>
      </p:sp>
    </p:spTree>
    <p:extLst>
      <p:ext uri="{BB962C8B-B14F-4D97-AF65-F5344CB8AC3E}">
        <p14:creationId xmlns:p14="http://schemas.microsoft.com/office/powerpoint/2010/main" val="306351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covered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smtClean="0"/>
              <a:t>What we learned today</a:t>
            </a:r>
            <a:endParaRPr lang="en-US" dirty="0"/>
          </a:p>
        </p:txBody>
      </p:sp>
      <p:graphicFrame>
        <p:nvGraphicFramePr>
          <p:cNvPr id="4" name="Diagram 3"/>
          <p:cNvGraphicFramePr/>
          <p:nvPr>
            <p:extLst>
              <p:ext uri="{D42A27DB-BD31-4B8C-83A1-F6EECF244321}">
                <p14:modId xmlns:p14="http://schemas.microsoft.com/office/powerpoint/2010/main" val="1321355796"/>
              </p:ext>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12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What we learned today</a:t>
            </a:r>
          </a:p>
        </p:txBody>
      </p:sp>
      <p:sp>
        <p:nvSpPr>
          <p:cNvPr id="25" name="Rectangle 24"/>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6" name="Rectangle 2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7" name="Rectangle 2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0" name="Rectangle 29"/>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1" name="Rectangle 30"/>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2" name="Rectangle 31"/>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3" name="Rectangle 32"/>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4" name="Rectangle 33"/>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8679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509255" y="2834838"/>
            <a:ext cx="4612214" cy="1872296"/>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2296275"/>
            <a:ext cx="5239264" cy="2410858"/>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14867" y="4786028"/>
            <a:ext cx="9918627" cy="1363794"/>
          </a:xfrm>
          <a:prstGeom prst="rect">
            <a:avLst/>
          </a:prstGeom>
          <a:solidFill>
            <a:srgbClr val="68217A"/>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endParaRPr lang="en-US" sz="2400" dirty="0">
              <a:gradFill>
                <a:gsLst>
                  <a:gs pos="14679">
                    <a:srgbClr val="FFFFFF"/>
                  </a:gs>
                  <a:gs pos="38000">
                    <a:srgbClr val="FFFFFF"/>
                  </a:gs>
                </a:gsLst>
                <a:lin ang="5400000" scaled="1"/>
              </a:gradFill>
            </a:endParaRPr>
          </a:p>
        </p:txBody>
      </p:sp>
      <p:grpSp>
        <p:nvGrpSpPr>
          <p:cNvPr id="7" name="Group 6"/>
          <p:cNvGrpSpPr/>
          <p:nvPr/>
        </p:nvGrpSpPr>
        <p:grpSpPr>
          <a:xfrm>
            <a:off x="3432789" y="4894287"/>
            <a:ext cx="1592610" cy="972698"/>
            <a:chOff x="3622511" y="5393703"/>
            <a:chExt cx="1625236" cy="992626"/>
          </a:xfrm>
        </p:grpSpPr>
        <p:sp>
          <p:nvSpPr>
            <p:cNvPr id="8" name="Rectangle 7"/>
            <p:cNvSpPr/>
            <p:nvPr/>
          </p:nvSpPr>
          <p:spPr>
            <a:xfrm>
              <a:off x="3631208" y="5913635"/>
              <a:ext cx="1616539" cy="472694"/>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Next gen JIT (</a:t>
              </a:r>
              <a:r>
                <a:rPr lang="en-US" sz="1200" dirty="0" err="1">
                  <a:solidFill>
                    <a:srgbClr val="FFFFFF"/>
                  </a:solidFill>
                </a:rPr>
                <a:t>RyuJIT</a:t>
              </a:r>
              <a:r>
                <a:rPr lang="en-US" sz="1200" dirty="0">
                  <a:solidFill>
                    <a:srgbClr val="FFFFFF"/>
                  </a:solidFill>
                </a:rPr>
                <a:t>)</a:t>
              </a:r>
            </a:p>
            <a:p>
              <a:pPr marL="0" lvl="1" defTabSz="913511">
                <a:lnSpc>
                  <a:spcPct val="90000"/>
                </a:lnSpc>
                <a:spcAft>
                  <a:spcPts val="333"/>
                </a:spcAft>
                <a:defRPr/>
              </a:pPr>
              <a:r>
                <a:rPr lang="en-US" sz="1200" dirty="0">
                  <a:solidFill>
                    <a:srgbClr val="FFFFFF"/>
                  </a:solidFill>
                </a:rPr>
                <a:t>SIMD</a:t>
              </a:r>
              <a:endParaRPr lang="en-US" sz="1051"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Runtime Components</a:t>
              </a:r>
            </a:p>
          </p:txBody>
        </p:sp>
      </p:grpSp>
      <p:grpSp>
        <p:nvGrpSpPr>
          <p:cNvPr id="10" name="Group 9"/>
          <p:cNvGrpSpPr/>
          <p:nvPr/>
        </p:nvGrpSpPr>
        <p:grpSpPr>
          <a:xfrm>
            <a:off x="5893049" y="5049079"/>
            <a:ext cx="2342693" cy="797794"/>
            <a:chOff x="5954092" y="5572192"/>
            <a:chExt cx="2390686" cy="814132"/>
          </a:xfrm>
        </p:grpSpPr>
        <p:sp>
          <p:nvSpPr>
            <p:cNvPr id="11" name="Rectangle 10"/>
            <p:cNvSpPr/>
            <p:nvPr/>
          </p:nvSpPr>
          <p:spPr>
            <a:xfrm>
              <a:off x="5954092" y="5572192"/>
              <a:ext cx="1759619" cy="324831"/>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Compilers</a:t>
              </a:r>
            </a:p>
          </p:txBody>
        </p:sp>
        <p:sp>
          <p:nvSpPr>
            <p:cNvPr id="12" name="Rectangle 11"/>
            <p:cNvSpPr/>
            <p:nvPr/>
          </p:nvSpPr>
          <p:spPr>
            <a:xfrm>
              <a:off x="5954092" y="5913634"/>
              <a:ext cx="2390686" cy="472690"/>
            </a:xfrm>
            <a:prstGeom prst="rect">
              <a:avLst/>
            </a:prstGeom>
          </p:spPr>
          <p:txBody>
            <a:bodyPr wrap="none">
              <a:spAutoFit/>
            </a:bodyPr>
            <a:lstStyle/>
            <a:p>
              <a:pPr marL="0" lvl="1" defTabSz="913511">
                <a:lnSpc>
                  <a:spcPct val="90000"/>
                </a:lnSpc>
                <a:spcAft>
                  <a:spcPts val="333"/>
                </a:spcAft>
              </a:pPr>
              <a:r>
                <a:rPr lang="en-US" sz="1200" dirty="0">
                  <a:solidFill>
                    <a:srgbClr val="FFFFFF"/>
                  </a:solidFill>
                </a:rPr>
                <a:t>.NET Compiler Platform (Roslyn)</a:t>
              </a:r>
              <a:endParaRPr lang="en-US" sz="1051" dirty="0">
                <a:solidFill>
                  <a:srgbClr val="FFFFFF"/>
                </a:solidFill>
              </a:endParaRPr>
            </a:p>
            <a:p>
              <a:pPr marL="0" lvl="1" defTabSz="913511">
                <a:lnSpc>
                  <a:spcPct val="90000"/>
                </a:lnSpc>
                <a:spcAft>
                  <a:spcPts val="333"/>
                </a:spcAft>
              </a:pPr>
              <a:r>
                <a:rPr lang="en-US" sz="1200" dirty="0">
                  <a:solidFill>
                    <a:srgbClr val="FFFFFF"/>
                  </a:solidFill>
                </a:rPr>
                <a:t>Languages innovation</a:t>
              </a:r>
            </a:p>
          </p:txBody>
        </p:sp>
      </p:grpSp>
      <p:grpSp>
        <p:nvGrpSpPr>
          <p:cNvPr id="13" name="Group 12"/>
          <p:cNvGrpSpPr/>
          <p:nvPr/>
        </p:nvGrpSpPr>
        <p:grpSpPr>
          <a:xfrm>
            <a:off x="8881619" y="5031339"/>
            <a:ext cx="2322221" cy="829051"/>
            <a:chOff x="8627481" y="5540297"/>
            <a:chExt cx="2369794" cy="846033"/>
          </a:xfrm>
        </p:grpSpPr>
        <p:sp>
          <p:nvSpPr>
            <p:cNvPr id="14" name="Rectangle 13"/>
            <p:cNvSpPr/>
            <p:nvPr/>
          </p:nvSpPr>
          <p:spPr>
            <a:xfrm>
              <a:off x="8627481" y="5913638"/>
              <a:ext cx="2177502" cy="472692"/>
            </a:xfrm>
            <a:prstGeom prst="rect">
              <a:avLst/>
            </a:prstGeom>
          </p:spPr>
          <p:txBody>
            <a:bodyPr wrap="none">
              <a:spAutoFit/>
            </a:bodyPr>
            <a:lstStyle/>
            <a:p>
              <a:pPr marL="0" lvl="1" defTabSz="913511">
                <a:lnSpc>
                  <a:spcPct val="90000"/>
                </a:lnSpc>
                <a:spcAft>
                  <a:spcPts val="333"/>
                </a:spcAft>
                <a:defRPr/>
              </a:pPr>
              <a:r>
                <a:rPr lang="en-US" sz="1200" smtClean="0">
                  <a:solidFill>
                    <a:srgbClr val="FFFFFF"/>
                  </a:solidFill>
                </a:rPr>
                <a:t>.NET Core 1.0 </a:t>
              </a:r>
              <a:r>
                <a:rPr lang="en-US" sz="1200" dirty="0">
                  <a:solidFill>
                    <a:srgbClr val="FFFFFF"/>
                  </a:solidFill>
                </a:rPr>
                <a:t>Libraries</a:t>
              </a:r>
            </a:p>
            <a:p>
              <a:pPr marL="0" lvl="1" defTabSz="913511">
                <a:lnSpc>
                  <a:spcPct val="90000"/>
                </a:lnSpc>
                <a:spcAft>
                  <a:spcPts val="333"/>
                </a:spcAft>
                <a:defRPr/>
              </a:pPr>
              <a:r>
                <a:rPr lang="en-US" sz="1200"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NuGet packages</a:t>
              </a:r>
            </a:p>
          </p:txBody>
        </p:sp>
      </p:grpSp>
      <p:grpSp>
        <p:nvGrpSpPr>
          <p:cNvPr id="16" name="Group 15"/>
          <p:cNvGrpSpPr/>
          <p:nvPr/>
        </p:nvGrpSpPr>
        <p:grpSpPr>
          <a:xfrm>
            <a:off x="2753368" y="5279355"/>
            <a:ext cx="617596" cy="504753"/>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grpSp>
      <p:sp>
        <p:nvSpPr>
          <p:cNvPr id="20" name="Rectangle 19"/>
          <p:cNvSpPr/>
          <p:nvPr/>
        </p:nvSpPr>
        <p:spPr>
          <a:xfrm>
            <a:off x="1280604" y="4793864"/>
            <a:ext cx="1492504" cy="468972"/>
          </a:xfrm>
          <a:prstGeom prst="rect">
            <a:avLst/>
          </a:prstGeom>
        </p:spPr>
        <p:txBody>
          <a:bodyPr wrap="none">
            <a:spAutoFit/>
          </a:bodyPr>
          <a:lstStyle/>
          <a:p>
            <a:pPr defTabSz="913511"/>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317024" y="5360987"/>
            <a:ext cx="489573" cy="45444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2" name="Freeform 84"/>
          <p:cNvSpPr>
            <a:spLocks noEditPoints="1"/>
          </p:cNvSpPr>
          <p:nvPr/>
        </p:nvSpPr>
        <p:spPr bwMode="black">
          <a:xfrm>
            <a:off x="5417184" y="5295436"/>
            <a:ext cx="401413" cy="47985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3" name="TextBox 22"/>
          <p:cNvSpPr txBox="1"/>
          <p:nvPr/>
        </p:nvSpPr>
        <p:spPr>
          <a:xfrm>
            <a:off x="1280603" y="282636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592653" y="2838035"/>
            <a:ext cx="4424508" cy="531737"/>
          </a:xfrm>
          <a:prstGeom prst="rect">
            <a:avLst/>
          </a:prstGeom>
          <a:noFill/>
        </p:spPr>
        <p:txBody>
          <a:bodyPr wrap="square" rtlCol="0">
            <a:spAutoFit/>
          </a:bodyPr>
          <a:lstStyle/>
          <a:p>
            <a:pPr algn="ctr" defTabSz="913990"/>
            <a:r>
              <a:rPr lang="en-US" sz="2800" b="1" smtClean="0">
                <a:solidFill>
                  <a:srgbClr val="FFFFFF"/>
                </a:solidFill>
                <a:latin typeface="Segoe UI Semibold" panose="020B0702040204020203" pitchFamily="34" charset="0"/>
                <a:cs typeface="Segoe UI Semibold" panose="020B0702040204020203" pitchFamily="34" charset="0"/>
              </a:rPr>
              <a:t>.NET Core 1.0 </a:t>
            </a:r>
            <a:endParaRPr lang="en-US" sz="2800" b="1" dirty="0">
              <a:solidFill>
                <a:srgbClr val="FFFFFF"/>
              </a:solidFill>
              <a:latin typeface="Segoe UI Semibold" panose="020B0702040204020203" pitchFamily="34" charset="0"/>
              <a:cs typeface="Segoe UI Semibold" panose="020B0702040204020203" pitchFamily="34" charset="0"/>
            </a:endParaRP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4001291"/>
            <a:ext cx="382157" cy="449931"/>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399770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395755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395755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02661" y="333454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30" name="Rectangle 29"/>
          <p:cNvSpPr/>
          <p:nvPr/>
        </p:nvSpPr>
        <p:spPr>
          <a:xfrm>
            <a:off x="6672974" y="328333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31" name="Rectangle 30"/>
          <p:cNvSpPr/>
          <p:nvPr/>
        </p:nvSpPr>
        <p:spPr bwMode="auto">
          <a:xfrm>
            <a:off x="1214867" y="1496886"/>
            <a:ext cx="1296917"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074576" y="1487022"/>
            <a:ext cx="2379555"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38342" y="1496886"/>
            <a:ext cx="1509672"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509252" y="1487022"/>
            <a:ext cx="2321970"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smtClean="0">
                <a:gradFill>
                  <a:gsLst>
                    <a:gs pos="0">
                      <a:srgbClr val="FFFFFF"/>
                    </a:gs>
                    <a:gs pos="100000">
                      <a:srgbClr val="FFFFFF"/>
                    </a:gs>
                  </a:gsLst>
                  <a:lin ang="5400000" scaled="0"/>
                </a:gradFill>
                <a:ea typeface="Segoe UI" pitchFamily="34" charset="0"/>
                <a:cs typeface="Segoe UI" pitchFamily="34" charset="0"/>
              </a:rPr>
              <a:t>ASP.NET Core 1.0</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8881622" y="1487023"/>
            <a:ext cx="2239847" cy="7728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509252" y="2296275"/>
            <a:ext cx="2321970" cy="494381"/>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37" name="Rectangle 36"/>
          <p:cNvSpPr/>
          <p:nvPr/>
        </p:nvSpPr>
        <p:spPr bwMode="auto">
          <a:xfrm>
            <a:off x="8881620" y="2305886"/>
            <a:ext cx="2239848" cy="484769"/>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5107" y="2368043"/>
            <a:ext cx="345453" cy="35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032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0983" y="639849"/>
            <a:ext cx="11080750" cy="900112"/>
          </a:xfrm>
        </p:spPr>
        <p:txBody>
          <a:bodyPr/>
          <a:lstStyle/>
          <a:p>
            <a:r>
              <a:rPr lang="en-US" dirty="0">
                <a:solidFill>
                  <a:srgbClr val="E7F2FC"/>
                </a:solidFill>
              </a:rPr>
              <a:t>ASP.NET 2015 in a Nutshell</a:t>
            </a:r>
          </a:p>
        </p:txBody>
      </p:sp>
      <p:sp>
        <p:nvSpPr>
          <p:cNvPr id="4" name="Rectangle 3"/>
          <p:cNvSpPr/>
          <p:nvPr/>
        </p:nvSpPr>
        <p:spPr bwMode="auto">
          <a:xfrm>
            <a:off x="6381297" y="4422560"/>
            <a:ext cx="4521548" cy="1835491"/>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6" y="3894584"/>
            <a:ext cx="5136271" cy="2363466"/>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30" y="4414249"/>
            <a:ext cx="5071825" cy="521284"/>
          </a:xfrm>
          <a:prstGeom prst="rect">
            <a:avLst/>
          </a:prstGeom>
          <a:solidFill>
            <a:srgbClr val="3C454F"/>
          </a:solid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6" y="4425695"/>
            <a:ext cx="4337531" cy="521284"/>
          </a:xfrm>
          <a:prstGeom prst="rect">
            <a:avLst/>
          </a:prstGeom>
          <a:solidFill>
            <a:srgbClr val="3C454F"/>
          </a:solidFill>
        </p:spPr>
        <p:txBody>
          <a:bodyPr wrap="square" rtlCol="0">
            <a:spAutoFit/>
          </a:bodyPr>
          <a:lstStyle/>
          <a:p>
            <a:pPr algn="ctr" defTabSz="895984"/>
            <a:r>
              <a:rPr lang="en-US" sz="2745" b="1" smtClean="0">
                <a:solidFill>
                  <a:srgbClr val="FFFFFF"/>
                </a:solidFill>
                <a:latin typeface="Segoe UI Semibold" panose="020B0702040204020203" pitchFamily="34" charset="0"/>
                <a:cs typeface="Segoe UI Semibold" panose="020B0702040204020203" pitchFamily="34" charset="0"/>
              </a:rPr>
              <a:t>.NET Core 1.0 </a:t>
            </a:r>
            <a:endParaRPr lang="en-US" sz="2745" b="1" dirty="0">
              <a:solidFill>
                <a:srgbClr val="FFFFFF"/>
              </a:solidFill>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9" y="5566084"/>
            <a:ext cx="374645" cy="441086"/>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9" y="5562564"/>
            <a:ext cx="500128" cy="491001"/>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8" y="5523210"/>
            <a:ext cx="535310" cy="543665"/>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4" y="5523210"/>
            <a:ext cx="535310" cy="543665"/>
          </a:xfrm>
          <a:prstGeom prst="rect">
            <a:avLst/>
          </a:prstGeom>
          <a:solidFill>
            <a:srgbClr val="3C454F"/>
          </a:solidFill>
          <a:extLst/>
        </p:spPr>
      </p:pic>
      <p:sp>
        <p:nvSpPr>
          <p:cNvPr id="12" name="Rectangle 11"/>
          <p:cNvSpPr/>
          <p:nvPr/>
        </p:nvSpPr>
        <p:spPr>
          <a:xfrm>
            <a:off x="1571156" y="4912445"/>
            <a:ext cx="4722906" cy="572947"/>
          </a:xfrm>
          <a:prstGeom prst="rect">
            <a:avLst/>
          </a:prstGeom>
          <a:solidFill>
            <a:srgbClr val="3C454F"/>
          </a:solidFill>
        </p:spPr>
        <p:txBody>
          <a:bodyPr wrap="square">
            <a:spAutoFit/>
          </a:bodyPr>
          <a:lstStyle/>
          <a:p>
            <a:pPr algn="ctr" defTabSz="895735"/>
            <a:r>
              <a:rPr lang="en-US" sz="1536" i="1" dirty="0">
                <a:solidFill>
                  <a:srgbClr val="FFFFFF"/>
                </a:solidFill>
              </a:rPr>
              <a:t>Full .NET Framework for any scenario and </a:t>
            </a:r>
          </a:p>
          <a:p>
            <a:pPr algn="ctr" defTabSz="895735"/>
            <a:r>
              <a:rPr lang="en-US" sz="1536" i="1" dirty="0">
                <a:solidFill>
                  <a:srgbClr val="FFFFFF"/>
                </a:solidFill>
              </a:rPr>
              <a:t>library support on Windows</a:t>
            </a:r>
          </a:p>
        </p:txBody>
      </p:sp>
      <p:sp>
        <p:nvSpPr>
          <p:cNvPr id="13" name="Rectangle 12"/>
          <p:cNvSpPr/>
          <p:nvPr/>
        </p:nvSpPr>
        <p:spPr>
          <a:xfrm>
            <a:off x="6541798" y="4862239"/>
            <a:ext cx="4192053" cy="572947"/>
          </a:xfrm>
          <a:prstGeom prst="rect">
            <a:avLst/>
          </a:prstGeom>
          <a:solidFill>
            <a:srgbClr val="3C454F"/>
          </a:solidFill>
        </p:spPr>
        <p:txBody>
          <a:bodyPr wrap="square">
            <a:spAutoFit/>
          </a:bodyPr>
          <a:lstStyle/>
          <a:p>
            <a:pPr algn="ctr" defTabSz="895735"/>
            <a:r>
              <a:rPr lang="en-US" sz="1536" i="1" dirty="0">
                <a:solidFill>
                  <a:srgbClr val="FFFFFF"/>
                </a:solidFill>
              </a:rPr>
              <a:t>Modular libraries &amp; runtime optimized for server and cloud workloads</a:t>
            </a:r>
          </a:p>
        </p:txBody>
      </p:sp>
      <p:sp>
        <p:nvSpPr>
          <p:cNvPr id="14" name="Rectangle 13"/>
          <p:cNvSpPr/>
          <p:nvPr/>
        </p:nvSpPr>
        <p:spPr bwMode="auto">
          <a:xfrm>
            <a:off x="1190986" y="3344725"/>
            <a:ext cx="3888755" cy="504671"/>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4.6  </a:t>
            </a:r>
            <a:r>
              <a:rPr lang="en-US" sz="1922" dirty="0" err="1">
                <a:gradFill>
                  <a:gsLst>
                    <a:gs pos="0">
                      <a:srgbClr val="FFFFFF"/>
                    </a:gs>
                    <a:gs pos="100000">
                      <a:srgbClr val="FFFFFF"/>
                    </a:gs>
                  </a:gsLst>
                  <a:lin ang="5400000" scaled="0"/>
                </a:gradFill>
                <a:ea typeface="Segoe UI" pitchFamily="34" charset="0"/>
                <a:cs typeface="Segoe UI" pitchFamily="34" charset="0"/>
              </a:rPr>
              <a:t>System.Web</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09593" y="2532462"/>
            <a:ext cx="1095612"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149463" y="2522792"/>
            <a:ext cx="5753381" cy="7576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 Web API 6</a:t>
            </a:r>
          </a:p>
        </p:txBody>
      </p:sp>
      <p:sp>
        <p:nvSpPr>
          <p:cNvPr id="17" name="Rectangle 16"/>
          <p:cNvSpPr/>
          <p:nvPr/>
        </p:nvSpPr>
        <p:spPr bwMode="auto">
          <a:xfrm>
            <a:off x="6381294" y="3894584"/>
            <a:ext cx="2276325" cy="484663"/>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Core CLR</a:t>
            </a:r>
          </a:p>
        </p:txBody>
      </p:sp>
      <p:sp>
        <p:nvSpPr>
          <p:cNvPr id="18" name="Rectangle 17"/>
          <p:cNvSpPr/>
          <p:nvPr/>
        </p:nvSpPr>
        <p:spPr bwMode="auto">
          <a:xfrm>
            <a:off x="8707027" y="3904007"/>
            <a:ext cx="2195817" cy="475239"/>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8975138" y="3964942"/>
            <a:ext cx="338662" cy="343948"/>
          </a:xfrm>
          <a:prstGeom prst="rect">
            <a:avLst/>
          </a:prstGeom>
          <a:solidFill>
            <a:srgbClr val="3C454F"/>
          </a:solidFill>
          <a:extLst/>
        </p:spPr>
      </p:pic>
      <p:sp>
        <p:nvSpPr>
          <p:cNvPr id="20" name="Rectangle 19"/>
          <p:cNvSpPr/>
          <p:nvPr/>
        </p:nvSpPr>
        <p:spPr bwMode="auto">
          <a:xfrm>
            <a:off x="5149463" y="3344725"/>
            <a:ext cx="5753381" cy="495012"/>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smtClean="0">
                <a:gradFill>
                  <a:gsLst>
                    <a:gs pos="0">
                      <a:srgbClr val="FFFFFF"/>
                    </a:gs>
                    <a:gs pos="100000">
                      <a:srgbClr val="FFFFFF"/>
                    </a:gs>
                  </a:gsLst>
                  <a:lin ang="5400000" scaled="0"/>
                </a:gradFill>
                <a:ea typeface="Segoe UI" pitchFamily="34" charset="0"/>
                <a:cs typeface="Segoe UI" pitchFamily="34" charset="0"/>
              </a:rPr>
              <a:t>ASP.NET Core 1.0</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824746" y="2523496"/>
            <a:ext cx="1254995"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10907" y="2532462"/>
            <a:ext cx="1279144"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a:t>
            </a:r>
          </a:p>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22981" y="1536780"/>
            <a:ext cx="3868835" cy="443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a:t>
            </a:r>
          </a:p>
        </p:txBody>
      </p:sp>
      <p:sp>
        <p:nvSpPr>
          <p:cNvPr id="24" name="Rectangle 23"/>
          <p:cNvSpPr/>
          <p:nvPr/>
        </p:nvSpPr>
        <p:spPr bwMode="auto">
          <a:xfrm>
            <a:off x="1222980" y="2033653"/>
            <a:ext cx="9686574" cy="4325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149463" y="1536780"/>
            <a:ext cx="5753381" cy="443971"/>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 (coming soon)</a:t>
            </a:r>
          </a:p>
        </p:txBody>
      </p:sp>
    </p:spTree>
    <p:extLst>
      <p:ext uri="{BB962C8B-B14F-4D97-AF65-F5344CB8AC3E}">
        <p14:creationId xmlns:p14="http://schemas.microsoft.com/office/powerpoint/2010/main" val="21156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6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a:t>What we learned today</a:t>
            </a:r>
          </a:p>
        </p:txBody>
      </p:sp>
      <p:graphicFrame>
        <p:nvGraphicFramePr>
          <p:cNvPr id="8" name="Diagram 7"/>
          <p:cNvGraphicFramePr/>
          <p:nvPr>
            <p:extLst>
              <p:ext uri="{D42A27DB-BD31-4B8C-83A1-F6EECF244321}">
                <p14:modId xmlns:p14="http://schemas.microsoft.com/office/powerpoint/2010/main" val="1074702770"/>
              </p:ext>
            </p:extLst>
          </p:nvPr>
        </p:nvGraphicFramePr>
        <p:xfrm>
          <a:off x="520701" y="1193801"/>
          <a:ext cx="11149013" cy="4986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146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88AC33A-9E7B-48FE-AA69-CF0915BA28B4}"/>
                                            </p:graphicEl>
                                          </p:spTgt>
                                        </p:tgtEl>
                                        <p:attrNameLst>
                                          <p:attrName>style.visibility</p:attrName>
                                        </p:attrNameLst>
                                      </p:cBhvr>
                                      <p:to>
                                        <p:strVal val="visible"/>
                                      </p:to>
                                    </p:set>
                                    <p:animEffect transition="in" filter="fade">
                                      <p:cBhvr>
                                        <p:cTn id="7" dur="500"/>
                                        <p:tgtEl>
                                          <p:spTgt spid="8">
                                            <p:graphicEl>
                                              <a:dgm id="{C88AC33A-9E7B-48FE-AA69-CF0915BA28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C17F0E81-FCDB-4D98-9E05-3DD956F33DB3}"/>
                                            </p:graphicEl>
                                          </p:spTgt>
                                        </p:tgtEl>
                                        <p:attrNameLst>
                                          <p:attrName>style.visibility</p:attrName>
                                        </p:attrNameLst>
                                      </p:cBhvr>
                                      <p:to>
                                        <p:strVal val="visible"/>
                                      </p:to>
                                    </p:set>
                                    <p:animEffect transition="in" filter="fade">
                                      <p:cBhvr>
                                        <p:cTn id="10" dur="500"/>
                                        <p:tgtEl>
                                          <p:spTgt spid="8">
                                            <p:graphicEl>
                                              <a:dgm id="{C17F0E81-FCDB-4D98-9E05-3DD956F33DB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458817C7-6BEC-45B3-895F-78F93D5B61B1}"/>
                                            </p:graphicEl>
                                          </p:spTgt>
                                        </p:tgtEl>
                                        <p:attrNameLst>
                                          <p:attrName>style.visibility</p:attrName>
                                        </p:attrNameLst>
                                      </p:cBhvr>
                                      <p:to>
                                        <p:strVal val="visible"/>
                                      </p:to>
                                    </p:set>
                                    <p:animEffect transition="in" filter="fade">
                                      <p:cBhvr>
                                        <p:cTn id="13" dur="500"/>
                                        <p:tgtEl>
                                          <p:spTgt spid="8">
                                            <p:graphicEl>
                                              <a:dgm id="{458817C7-6BEC-45B3-895F-78F93D5B61B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E359BF74-4EAA-4A84-851E-79427ACA3040}"/>
                                            </p:graphicEl>
                                          </p:spTgt>
                                        </p:tgtEl>
                                        <p:attrNameLst>
                                          <p:attrName>style.visibility</p:attrName>
                                        </p:attrNameLst>
                                      </p:cBhvr>
                                      <p:to>
                                        <p:strVal val="visible"/>
                                      </p:to>
                                    </p:set>
                                    <p:animEffect transition="in" filter="fade">
                                      <p:cBhvr>
                                        <p:cTn id="18" dur="500"/>
                                        <p:tgtEl>
                                          <p:spTgt spid="8">
                                            <p:graphicEl>
                                              <a:dgm id="{E359BF74-4EAA-4A84-851E-79427ACA304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B710CF74-13DC-491D-8AA7-EE713AB0A121}"/>
                                            </p:graphicEl>
                                          </p:spTgt>
                                        </p:tgtEl>
                                        <p:attrNameLst>
                                          <p:attrName>style.visibility</p:attrName>
                                        </p:attrNameLst>
                                      </p:cBhvr>
                                      <p:to>
                                        <p:strVal val="visible"/>
                                      </p:to>
                                    </p:set>
                                    <p:animEffect transition="in" filter="fade">
                                      <p:cBhvr>
                                        <p:cTn id="21" dur="500"/>
                                        <p:tgtEl>
                                          <p:spTgt spid="8">
                                            <p:graphicEl>
                                              <a:dgm id="{B710CF74-13DC-491D-8AA7-EE713AB0A12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CCABAEA6-84A7-43B2-AE3E-AA77E44737BE}"/>
                                            </p:graphicEl>
                                          </p:spTgt>
                                        </p:tgtEl>
                                        <p:attrNameLst>
                                          <p:attrName>style.visibility</p:attrName>
                                        </p:attrNameLst>
                                      </p:cBhvr>
                                      <p:to>
                                        <p:strVal val="visible"/>
                                      </p:to>
                                    </p:set>
                                    <p:animEffect transition="in" filter="fade">
                                      <p:cBhvr>
                                        <p:cTn id="26" dur="500"/>
                                        <p:tgtEl>
                                          <p:spTgt spid="8">
                                            <p:graphicEl>
                                              <a:dgm id="{CCABAEA6-84A7-43B2-AE3E-AA77E44737B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F4DCD2E3-C30A-4106-8870-66D02E4ED2D8}"/>
                                            </p:graphicEl>
                                          </p:spTgt>
                                        </p:tgtEl>
                                        <p:attrNameLst>
                                          <p:attrName>style.visibility</p:attrName>
                                        </p:attrNameLst>
                                      </p:cBhvr>
                                      <p:to>
                                        <p:strVal val="visible"/>
                                      </p:to>
                                    </p:set>
                                    <p:animEffect transition="in" filter="fade">
                                      <p:cBhvr>
                                        <p:cTn id="29" dur="500"/>
                                        <p:tgtEl>
                                          <p:spTgt spid="8">
                                            <p:graphicEl>
                                              <a:dgm id="{F4DCD2E3-C30A-4106-8870-66D02E4ED2D8}"/>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graphicEl>
                                              <a:dgm id="{D2B54007-1114-44EF-8EEA-3E6760D3169D}"/>
                                            </p:graphicEl>
                                          </p:spTgt>
                                        </p:tgtEl>
                                        <p:attrNameLst>
                                          <p:attrName>style.visibility</p:attrName>
                                        </p:attrNameLst>
                                      </p:cBhvr>
                                      <p:to>
                                        <p:strVal val="visible"/>
                                      </p:to>
                                    </p:set>
                                    <p:animEffect transition="in" filter="fade">
                                      <p:cBhvr>
                                        <p:cTn id="34" dur="500"/>
                                        <p:tgtEl>
                                          <p:spTgt spid="8">
                                            <p:graphicEl>
                                              <a:dgm id="{D2B54007-1114-44EF-8EEA-3E6760D3169D}"/>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graphicEl>
                                              <a:dgm id="{C6D19E84-6DD9-43A3-921E-AC3C76D4EF46}"/>
                                            </p:graphicEl>
                                          </p:spTgt>
                                        </p:tgtEl>
                                        <p:attrNameLst>
                                          <p:attrName>style.visibility</p:attrName>
                                        </p:attrNameLst>
                                      </p:cBhvr>
                                      <p:to>
                                        <p:strVal val="visible"/>
                                      </p:to>
                                    </p:set>
                                    <p:animEffect transition="in" filter="fade">
                                      <p:cBhvr>
                                        <p:cTn id="37" dur="500"/>
                                        <p:tgtEl>
                                          <p:spTgt spid="8">
                                            <p:graphicEl>
                                              <a:dgm id="{C6D19E84-6DD9-43A3-921E-AC3C76D4EF4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9DACB2D5-EADA-42FB-807E-695C820FD52F}"/>
                                            </p:graphicEl>
                                          </p:spTgt>
                                        </p:tgtEl>
                                        <p:attrNameLst>
                                          <p:attrName>style.visibility</p:attrName>
                                        </p:attrNameLst>
                                      </p:cBhvr>
                                      <p:to>
                                        <p:strVal val="visible"/>
                                      </p:to>
                                    </p:set>
                                    <p:animEffect transition="in" filter="fade">
                                      <p:cBhvr>
                                        <p:cTn id="42" dur="500"/>
                                        <p:tgtEl>
                                          <p:spTgt spid="8">
                                            <p:graphicEl>
                                              <a:dgm id="{9DACB2D5-EADA-42FB-807E-695C820FD52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graphicEl>
                                              <a:dgm id="{537CCD8C-EC29-4A94-81A7-0B4E010ADBB1}"/>
                                            </p:graphicEl>
                                          </p:spTgt>
                                        </p:tgtEl>
                                        <p:attrNameLst>
                                          <p:attrName>style.visibility</p:attrName>
                                        </p:attrNameLst>
                                      </p:cBhvr>
                                      <p:to>
                                        <p:strVal val="visible"/>
                                      </p:to>
                                    </p:set>
                                    <p:animEffect transition="in" filter="fade">
                                      <p:cBhvr>
                                        <p:cTn id="45" dur="500"/>
                                        <p:tgtEl>
                                          <p:spTgt spid="8">
                                            <p:graphicEl>
                                              <a:dgm id="{537CCD8C-EC29-4A94-81A7-0B4E010ADBB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graphicEl>
                                              <a:dgm id="{0890763D-4DAB-412B-8174-6F5ADECA768A}"/>
                                            </p:graphicEl>
                                          </p:spTgt>
                                        </p:tgtEl>
                                        <p:attrNameLst>
                                          <p:attrName>style.visibility</p:attrName>
                                        </p:attrNameLst>
                                      </p:cBhvr>
                                      <p:to>
                                        <p:strVal val="visible"/>
                                      </p:to>
                                    </p:set>
                                    <p:animEffect transition="in" filter="fade">
                                      <p:cBhvr>
                                        <p:cTn id="50" dur="500"/>
                                        <p:tgtEl>
                                          <p:spTgt spid="8">
                                            <p:graphicEl>
                                              <a:dgm id="{0890763D-4DAB-412B-8174-6F5ADECA768A}"/>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graphicEl>
                                              <a:dgm id="{3CDC6EAF-654A-40F3-B5C2-E5916E974EC3}"/>
                                            </p:graphicEl>
                                          </p:spTgt>
                                        </p:tgtEl>
                                        <p:attrNameLst>
                                          <p:attrName>style.visibility</p:attrName>
                                        </p:attrNameLst>
                                      </p:cBhvr>
                                      <p:to>
                                        <p:strVal val="visible"/>
                                      </p:to>
                                    </p:set>
                                    <p:animEffect transition="in" filter="fade">
                                      <p:cBhvr>
                                        <p:cTn id="53" dur="500"/>
                                        <p:tgtEl>
                                          <p:spTgt spid="8">
                                            <p:graphicEl>
                                              <a:dgm id="{3CDC6EAF-654A-40F3-B5C2-E5916E974E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865</Words>
  <Application>Microsoft Office PowerPoint</Application>
  <PresentationFormat>Widescreen</PresentationFormat>
  <Paragraphs>160</Paragraphs>
  <Slides>20</Slides>
  <Notes>4</Notes>
  <HiddenSlides>0</HiddenSlides>
  <MMClips>0</MMClips>
  <ScaleCrop>false</ScaleCrop>
  <HeadingPairs>
    <vt:vector size="8" baseType="variant">
      <vt:variant>
        <vt:lpstr>Fonts Used</vt:lpstr>
      </vt:variant>
      <vt:variant>
        <vt:i4>5</vt:i4>
      </vt:variant>
      <vt:variant>
        <vt:lpstr>Theme</vt:lpstr>
      </vt:variant>
      <vt:variant>
        <vt:i4>8</vt:i4>
      </vt:variant>
      <vt:variant>
        <vt:lpstr>Embedded OLE Servers</vt:lpstr>
      </vt:variant>
      <vt:variant>
        <vt:i4>1</vt:i4>
      </vt:variant>
      <vt:variant>
        <vt:lpstr>Slide Titles</vt:lpstr>
      </vt:variant>
      <vt:variant>
        <vt:i4>20</vt:i4>
      </vt:variant>
    </vt:vector>
  </HeadingPairs>
  <TitlesOfParts>
    <vt:vector size="34"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Medium</vt:lpstr>
      <vt:lpstr>think-cell Slide</vt:lpstr>
      <vt:lpstr>What’s next</vt:lpstr>
      <vt:lpstr>Today’s Agenda</vt:lpstr>
      <vt:lpstr>Agenda</vt:lpstr>
      <vt:lpstr>What we covered</vt:lpstr>
      <vt:lpstr>What we learned today</vt:lpstr>
      <vt:lpstr>What we learned today</vt:lpstr>
      <vt:lpstr>.NET 2015 – 10K foot view</vt:lpstr>
      <vt:lpstr>ASP.NET 2015 in a Nutshell</vt:lpstr>
      <vt:lpstr>What we learned today</vt:lpstr>
      <vt:lpstr>What you can do next</vt:lpstr>
      <vt:lpstr>Top resources for more info</vt:lpstr>
      <vt:lpstr>ASP.NET Questions</vt:lpstr>
      <vt:lpstr>Web Camps</vt:lpstr>
      <vt:lpstr>Microsoft Azure</vt:lpstr>
      <vt:lpstr>ASP.NET site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27</cp:revision>
  <dcterms:created xsi:type="dcterms:W3CDTF">2013-08-05T17:04:56Z</dcterms:created>
  <dcterms:modified xsi:type="dcterms:W3CDTF">2016-01-25T08:16:40Z</dcterms:modified>
</cp:coreProperties>
</file>