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6" r:id="rId4"/>
  </p:sldMasterIdLst>
  <p:notesMasterIdLst>
    <p:notesMasterId r:id="rId59"/>
  </p:notesMasterIdLst>
  <p:handoutMasterIdLst>
    <p:handoutMasterId r:id="rId60"/>
  </p:handoutMasterIdLst>
  <p:sldIdLst>
    <p:sldId id="1338" r:id="rId5"/>
    <p:sldId id="1451" r:id="rId6"/>
    <p:sldId id="1487" r:id="rId7"/>
    <p:sldId id="1434" r:id="rId8"/>
    <p:sldId id="1452" r:id="rId9"/>
    <p:sldId id="1453" r:id="rId10"/>
    <p:sldId id="1490" r:id="rId11"/>
    <p:sldId id="1491" r:id="rId12"/>
    <p:sldId id="1492" r:id="rId13"/>
    <p:sldId id="1496" r:id="rId14"/>
    <p:sldId id="1454" r:id="rId15"/>
    <p:sldId id="1494" r:id="rId16"/>
    <p:sldId id="1495" r:id="rId17"/>
    <p:sldId id="1497" r:id="rId18"/>
    <p:sldId id="1499" r:id="rId19"/>
    <p:sldId id="1500" r:id="rId20"/>
    <p:sldId id="1501" r:id="rId21"/>
    <p:sldId id="1502" r:id="rId22"/>
    <p:sldId id="1506" r:id="rId23"/>
    <p:sldId id="1505" r:id="rId24"/>
    <p:sldId id="1507" r:id="rId25"/>
    <p:sldId id="1533" r:id="rId26"/>
    <p:sldId id="1443" r:id="rId27"/>
    <p:sldId id="1508" r:id="rId28"/>
    <p:sldId id="1509" r:id="rId29"/>
    <p:sldId id="1510" r:id="rId30"/>
    <p:sldId id="1512" r:id="rId31"/>
    <p:sldId id="1513" r:id="rId32"/>
    <p:sldId id="1444" r:id="rId33"/>
    <p:sldId id="1515" r:id="rId34"/>
    <p:sldId id="1516" r:id="rId35"/>
    <p:sldId id="1517" r:id="rId36"/>
    <p:sldId id="1518" r:id="rId37"/>
    <p:sldId id="1519" r:id="rId38"/>
    <p:sldId id="1534" r:id="rId39"/>
    <p:sldId id="1525" r:id="rId40"/>
    <p:sldId id="1538" r:id="rId41"/>
    <p:sldId id="1544" r:id="rId42"/>
    <p:sldId id="1537" r:id="rId43"/>
    <p:sldId id="1540" r:id="rId44"/>
    <p:sldId id="1541" r:id="rId45"/>
    <p:sldId id="1542" r:id="rId46"/>
    <p:sldId id="1543" r:id="rId47"/>
    <p:sldId id="1520" r:id="rId48"/>
    <p:sldId id="1521" r:id="rId49"/>
    <p:sldId id="1522" r:id="rId50"/>
    <p:sldId id="1523" r:id="rId51"/>
    <p:sldId id="1477" r:id="rId52"/>
    <p:sldId id="1531" r:id="rId53"/>
    <p:sldId id="1483" r:id="rId54"/>
    <p:sldId id="1532" r:id="rId55"/>
    <p:sldId id="1484" r:id="rId56"/>
    <p:sldId id="1488" r:id="rId57"/>
    <p:sldId id="1535"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A21F4B-FE21-4605-8EA1-DE8C6B5E89E3}">
          <p14:sldIdLst>
            <p14:sldId id="1338"/>
            <p14:sldId id="1451"/>
            <p14:sldId id="1487"/>
            <p14:sldId id="1434"/>
            <p14:sldId id="1452"/>
            <p14:sldId id="1453"/>
            <p14:sldId id="1490"/>
            <p14:sldId id="1491"/>
            <p14:sldId id="1492"/>
            <p14:sldId id="1496"/>
            <p14:sldId id="1454"/>
            <p14:sldId id="1494"/>
            <p14:sldId id="1495"/>
            <p14:sldId id="1497"/>
            <p14:sldId id="1499"/>
            <p14:sldId id="1500"/>
            <p14:sldId id="1501"/>
            <p14:sldId id="1502"/>
            <p14:sldId id="1506"/>
            <p14:sldId id="1505"/>
            <p14:sldId id="1507"/>
            <p14:sldId id="1533"/>
            <p14:sldId id="1443"/>
            <p14:sldId id="1508"/>
            <p14:sldId id="1509"/>
            <p14:sldId id="1510"/>
            <p14:sldId id="1512"/>
            <p14:sldId id="1513"/>
            <p14:sldId id="1444"/>
            <p14:sldId id="1515"/>
            <p14:sldId id="1516"/>
            <p14:sldId id="1517"/>
            <p14:sldId id="1518"/>
            <p14:sldId id="1519"/>
            <p14:sldId id="1534"/>
            <p14:sldId id="1525"/>
            <p14:sldId id="1538"/>
            <p14:sldId id="1544"/>
            <p14:sldId id="1537"/>
            <p14:sldId id="1540"/>
            <p14:sldId id="1541"/>
            <p14:sldId id="1542"/>
            <p14:sldId id="1543"/>
          </p14:sldIdLst>
        </p14:section>
        <p14:section name="Untitled Section" id="{0B684445-5171-4102-9E91-978FF154B802}">
          <p14:sldIdLst>
            <p14:sldId id="1520"/>
            <p14:sldId id="1521"/>
            <p14:sldId id="1522"/>
            <p14:sldId id="1523"/>
            <p14:sldId id="1477"/>
            <p14:sldId id="1531"/>
            <p14:sldId id="1483"/>
            <p14:sldId id="1532"/>
            <p14:sldId id="1484"/>
            <p14:sldId id="1488"/>
            <p14:sldId id="1535"/>
          </p14:sldIdLst>
        </p14:section>
      </p14:sectionLst>
    </p:ext>
    <p:ext uri="{EFAFB233-063F-42B5-8137-9DF3F51BA10A}">
      <p15:sldGuideLst xmlns:p15="http://schemas.microsoft.com/office/powerpoint/2012/main">
        <p15:guide id="3" orient="horz" pos="2203">
          <p15:clr>
            <a:srgbClr val="A4A3A4"/>
          </p15:clr>
        </p15:guide>
        <p15:guide id="4"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Sylvia Tedjo" initials="ST" lastIdx="14" clrIdx="4">
    <p:extLst>
      <p:ext uri="{19B8F6BF-5375-455C-9EA6-DF929625EA0E}">
        <p15:presenceInfo xmlns:p15="http://schemas.microsoft.com/office/powerpoint/2012/main" userId="S-1-5-21-383413107-1061881802-891584314-8984" providerId="AD"/>
      </p:ext>
    </p:extLst>
  </p:cmAuthor>
  <p:cmAuthor id="5" name="Amber Templeton" initials="AT" lastIdx="5" clrIdx="5">
    <p:extLst>
      <p:ext uri="{19B8F6BF-5375-455C-9EA6-DF929625EA0E}">
        <p15:presenceInfo xmlns:p15="http://schemas.microsoft.com/office/powerpoint/2012/main" userId="S-1-5-21-383413107-1061881802-891584314-124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FBFBF"/>
    <a:srgbClr val="00188F"/>
    <a:srgbClr val="5C2D91"/>
    <a:srgbClr val="F2F2F2"/>
    <a:srgbClr val="E9E9E9"/>
    <a:srgbClr val="0078D7"/>
    <a:srgbClr val="AF2F01"/>
    <a:srgbClr val="C73501"/>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66473" autoAdjust="0"/>
  </p:normalViewPr>
  <p:slideViewPr>
    <p:cSldViewPr snapToGrid="0">
      <p:cViewPr varScale="1">
        <p:scale>
          <a:sx n="63" d="100"/>
          <a:sy n="63" d="100"/>
        </p:scale>
        <p:origin x="1046" y="58"/>
      </p:cViewPr>
      <p:guideLst>
        <p:guide orient="horz" pos="2203"/>
        <p:guide pos="3917"/>
      </p:guideLst>
    </p:cSldViewPr>
  </p:slideViewPr>
  <p:outlineViewPr>
    <p:cViewPr>
      <p:scale>
        <a:sx n="33" d="100"/>
        <a:sy n="33" d="100"/>
      </p:scale>
      <p:origin x="0" y="-762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6" d="100"/>
          <a:sy n="96" d="100"/>
        </p:scale>
        <p:origin x="355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44A4C-EC50-4288-BACF-43E7F1583D52}" type="doc">
      <dgm:prSet loTypeId="urn:microsoft.com/office/officeart/2005/8/layout/hProcess9" loCatId="process" qsTypeId="urn:microsoft.com/office/officeart/2005/8/quickstyle/simple1" qsCatId="simple" csTypeId="urn:microsoft.com/office/officeart/2005/8/colors/accent1_2" csCatId="accent1" phldr="1"/>
      <dgm:spPr/>
    </dgm:pt>
    <dgm:pt modelId="{034F162E-1EC4-4A7B-AC78-D9F3B07EA904}">
      <dgm:prSet phldrT="[Text]"/>
      <dgm:spPr/>
      <dgm:t>
        <a:bodyPr/>
        <a:lstStyle/>
        <a:p>
          <a:r>
            <a:rPr lang="en-US" dirty="0"/>
            <a:t>Office.js</a:t>
          </a:r>
        </a:p>
        <a:p>
          <a:r>
            <a:rPr lang="en-US" dirty="0"/>
            <a:t>1.0</a:t>
          </a:r>
        </a:p>
        <a:p>
          <a:r>
            <a:rPr lang="en-US" dirty="0"/>
            <a:t>‘Common API’</a:t>
          </a:r>
        </a:p>
      </dgm:t>
    </dgm:pt>
    <dgm:pt modelId="{81E51705-8EA1-457F-8537-4E9F3E98ED8A}" type="parTrans" cxnId="{58507C1C-E313-4F18-8810-4D0D113E192A}">
      <dgm:prSet/>
      <dgm:spPr/>
      <dgm:t>
        <a:bodyPr/>
        <a:lstStyle/>
        <a:p>
          <a:endParaRPr lang="en-US"/>
        </a:p>
      </dgm:t>
    </dgm:pt>
    <dgm:pt modelId="{257470A5-6013-4509-816B-69AEB222BD62}" type="sibTrans" cxnId="{58507C1C-E313-4F18-8810-4D0D113E192A}">
      <dgm:prSet/>
      <dgm:spPr/>
      <dgm:t>
        <a:bodyPr/>
        <a:lstStyle/>
        <a:p>
          <a:endParaRPr lang="en-US"/>
        </a:p>
      </dgm:t>
    </dgm:pt>
    <dgm:pt modelId="{71B8C0C4-C234-4DCB-B67A-CD268909D804}">
      <dgm:prSet phldrT="[Text]"/>
      <dgm:spPr>
        <a:solidFill>
          <a:srgbClr val="FFC000"/>
        </a:solidFill>
      </dgm:spPr>
      <dgm:t>
        <a:bodyPr/>
        <a:lstStyle/>
        <a:p>
          <a:r>
            <a:rPr lang="en-US" dirty="0"/>
            <a:t>Word API 1.1</a:t>
          </a:r>
        </a:p>
        <a:p>
          <a:r>
            <a:rPr lang="en-US" dirty="0"/>
            <a:t>“Document Assembly” </a:t>
          </a:r>
        </a:p>
      </dgm:t>
    </dgm:pt>
    <dgm:pt modelId="{51148679-8B73-4032-8B33-7861E1D4385F}" type="parTrans" cxnId="{6D3B0C5C-9CE2-4E79-A488-D3D002BE3F1B}">
      <dgm:prSet/>
      <dgm:spPr/>
      <dgm:t>
        <a:bodyPr/>
        <a:lstStyle/>
        <a:p>
          <a:endParaRPr lang="en-US"/>
        </a:p>
      </dgm:t>
    </dgm:pt>
    <dgm:pt modelId="{34E9EC70-8842-4394-8252-4DE7CA7EFC51}" type="sibTrans" cxnId="{6D3B0C5C-9CE2-4E79-A488-D3D002BE3F1B}">
      <dgm:prSet/>
      <dgm:spPr/>
      <dgm:t>
        <a:bodyPr/>
        <a:lstStyle/>
        <a:p>
          <a:endParaRPr lang="en-US"/>
        </a:p>
      </dgm:t>
    </dgm:pt>
    <dgm:pt modelId="{E7E9AE1B-B3C8-4C29-83A7-A55A90C0EBA9}">
      <dgm:prSet phldrT="[Text]"/>
      <dgm:spPr>
        <a:solidFill>
          <a:srgbClr val="7030A0"/>
        </a:solidFill>
      </dgm:spPr>
      <dgm:t>
        <a:bodyPr/>
        <a:lstStyle/>
        <a:p>
          <a:r>
            <a:rPr lang="en-US" dirty="0"/>
            <a:t>Word API 1.3</a:t>
          </a:r>
        </a:p>
      </dgm:t>
    </dgm:pt>
    <dgm:pt modelId="{9367E480-C680-4913-B29D-91196FC52C50}" type="parTrans" cxnId="{679BCCEA-0BF0-401A-AFAB-74CF046C9B9A}">
      <dgm:prSet/>
      <dgm:spPr/>
      <dgm:t>
        <a:bodyPr/>
        <a:lstStyle/>
        <a:p>
          <a:endParaRPr lang="en-US"/>
        </a:p>
      </dgm:t>
    </dgm:pt>
    <dgm:pt modelId="{44A4093D-9FAA-40E5-941E-384220CE82B6}" type="sibTrans" cxnId="{679BCCEA-0BF0-401A-AFAB-74CF046C9B9A}">
      <dgm:prSet/>
      <dgm:spPr/>
      <dgm:t>
        <a:bodyPr/>
        <a:lstStyle/>
        <a:p>
          <a:endParaRPr lang="en-US"/>
        </a:p>
      </dgm:t>
    </dgm:pt>
    <dgm:pt modelId="{A767DBE6-CF70-4F15-880D-DFE6610D8892}">
      <dgm:prSet phldrT="[Text]"/>
      <dgm:spPr>
        <a:solidFill>
          <a:srgbClr val="00B050"/>
        </a:solidFill>
      </dgm:spPr>
      <dgm:t>
        <a:bodyPr/>
        <a:lstStyle/>
        <a:p>
          <a:r>
            <a:rPr lang="en-US" dirty="0"/>
            <a:t>Word API1.2</a:t>
          </a:r>
        </a:p>
      </dgm:t>
    </dgm:pt>
    <dgm:pt modelId="{F163B53F-9941-40D3-B536-45AF7076A840}" type="sibTrans" cxnId="{D82C25CD-0C28-441F-8D13-536FA03BFA9F}">
      <dgm:prSet/>
      <dgm:spPr/>
      <dgm:t>
        <a:bodyPr/>
        <a:lstStyle/>
        <a:p>
          <a:endParaRPr lang="en-US"/>
        </a:p>
      </dgm:t>
    </dgm:pt>
    <dgm:pt modelId="{B34A0DAB-1C33-44FB-84BF-1B84AC40982C}" type="parTrans" cxnId="{D82C25CD-0C28-441F-8D13-536FA03BFA9F}">
      <dgm:prSet/>
      <dgm:spPr/>
      <dgm:t>
        <a:bodyPr/>
        <a:lstStyle/>
        <a:p>
          <a:endParaRPr lang="en-US"/>
        </a:p>
      </dgm:t>
    </dgm:pt>
    <dgm:pt modelId="{36D016FB-0AD0-4146-B80E-0AFF176A9987}" type="pres">
      <dgm:prSet presAssocID="{D4E44A4C-EC50-4288-BACF-43E7F1583D52}" presName="CompostProcess" presStyleCnt="0">
        <dgm:presLayoutVars>
          <dgm:dir/>
          <dgm:resizeHandles val="exact"/>
        </dgm:presLayoutVars>
      </dgm:prSet>
      <dgm:spPr/>
    </dgm:pt>
    <dgm:pt modelId="{0D39FBC4-4449-4A17-9A25-533F2A0B320A}" type="pres">
      <dgm:prSet presAssocID="{D4E44A4C-EC50-4288-BACF-43E7F1583D52}" presName="arrow" presStyleLbl="bgShp" presStyleIdx="0" presStyleCnt="1" custScaleX="117647" custLinFactNeighborX="4502" custLinFactNeighborY="-321"/>
      <dgm:spPr/>
    </dgm:pt>
    <dgm:pt modelId="{F2786DC5-6FCA-41CE-99F9-08E26E65E7C2}" type="pres">
      <dgm:prSet presAssocID="{D4E44A4C-EC50-4288-BACF-43E7F1583D52}" presName="linearProcess" presStyleCnt="0"/>
      <dgm:spPr/>
    </dgm:pt>
    <dgm:pt modelId="{94BF7437-BF82-4A95-B37F-B63A210E9BFD}" type="pres">
      <dgm:prSet presAssocID="{034F162E-1EC4-4A7B-AC78-D9F3B07EA904}" presName="textNode" presStyleLbl="node1" presStyleIdx="0" presStyleCnt="4">
        <dgm:presLayoutVars>
          <dgm:bulletEnabled val="1"/>
        </dgm:presLayoutVars>
      </dgm:prSet>
      <dgm:spPr/>
    </dgm:pt>
    <dgm:pt modelId="{5939BE5D-20D7-457A-8EE6-94F71BCF725A}" type="pres">
      <dgm:prSet presAssocID="{257470A5-6013-4509-816B-69AEB222BD62}" presName="sibTrans" presStyleCnt="0"/>
      <dgm:spPr/>
    </dgm:pt>
    <dgm:pt modelId="{A2DC9FAF-8ACD-49D4-8E5C-A6B3F23C03D7}" type="pres">
      <dgm:prSet presAssocID="{71B8C0C4-C234-4DCB-B67A-CD268909D804}" presName="textNode" presStyleLbl="node1" presStyleIdx="1" presStyleCnt="4">
        <dgm:presLayoutVars>
          <dgm:bulletEnabled val="1"/>
        </dgm:presLayoutVars>
      </dgm:prSet>
      <dgm:spPr/>
    </dgm:pt>
    <dgm:pt modelId="{151D6038-C0DE-43C3-A1A8-839AC59A8426}" type="pres">
      <dgm:prSet presAssocID="{34E9EC70-8842-4394-8252-4DE7CA7EFC51}" presName="sibTrans" presStyleCnt="0"/>
      <dgm:spPr/>
    </dgm:pt>
    <dgm:pt modelId="{AF9EB15D-F8A0-4F23-9784-B0E80DCA1564}" type="pres">
      <dgm:prSet presAssocID="{A767DBE6-CF70-4F15-880D-DFE6610D8892}" presName="textNode" presStyleLbl="node1" presStyleIdx="2" presStyleCnt="4" custLinFactNeighborX="2292" custLinFactNeighborY="-1698">
        <dgm:presLayoutVars>
          <dgm:bulletEnabled val="1"/>
        </dgm:presLayoutVars>
      </dgm:prSet>
      <dgm:spPr/>
    </dgm:pt>
    <dgm:pt modelId="{38A4CBF2-F124-43B7-892F-888321F8E3BA}" type="pres">
      <dgm:prSet presAssocID="{F163B53F-9941-40D3-B536-45AF7076A840}" presName="sibTrans" presStyleCnt="0"/>
      <dgm:spPr/>
    </dgm:pt>
    <dgm:pt modelId="{E4ED74CF-0614-4D0D-9FDB-66D8D437B1F6}" type="pres">
      <dgm:prSet presAssocID="{E7E9AE1B-B3C8-4C29-83A7-A55A90C0EBA9}" presName="textNode" presStyleLbl="node1" presStyleIdx="3" presStyleCnt="4">
        <dgm:presLayoutVars>
          <dgm:bulletEnabled val="1"/>
        </dgm:presLayoutVars>
      </dgm:prSet>
      <dgm:spPr/>
    </dgm:pt>
  </dgm:ptLst>
  <dgm:cxnLst>
    <dgm:cxn modelId="{61935830-E2E0-4756-9D48-7D329907115D}" type="presOf" srcId="{D4E44A4C-EC50-4288-BACF-43E7F1583D52}" destId="{36D016FB-0AD0-4146-B80E-0AFF176A9987}" srcOrd="0" destOrd="0" presId="urn:microsoft.com/office/officeart/2005/8/layout/hProcess9"/>
    <dgm:cxn modelId="{6D3B0C5C-9CE2-4E79-A488-D3D002BE3F1B}" srcId="{D4E44A4C-EC50-4288-BACF-43E7F1583D52}" destId="{71B8C0C4-C234-4DCB-B67A-CD268909D804}" srcOrd="1" destOrd="0" parTransId="{51148679-8B73-4032-8B33-7861E1D4385F}" sibTransId="{34E9EC70-8842-4394-8252-4DE7CA7EFC51}"/>
    <dgm:cxn modelId="{58507C1C-E313-4F18-8810-4D0D113E192A}" srcId="{D4E44A4C-EC50-4288-BACF-43E7F1583D52}" destId="{034F162E-1EC4-4A7B-AC78-D9F3B07EA904}" srcOrd="0" destOrd="0" parTransId="{81E51705-8EA1-457F-8537-4E9F3E98ED8A}" sibTransId="{257470A5-6013-4509-816B-69AEB222BD62}"/>
    <dgm:cxn modelId="{679BCCEA-0BF0-401A-AFAB-74CF046C9B9A}" srcId="{D4E44A4C-EC50-4288-BACF-43E7F1583D52}" destId="{E7E9AE1B-B3C8-4C29-83A7-A55A90C0EBA9}" srcOrd="3" destOrd="0" parTransId="{9367E480-C680-4913-B29D-91196FC52C50}" sibTransId="{44A4093D-9FAA-40E5-941E-384220CE82B6}"/>
    <dgm:cxn modelId="{4AC558AA-0C70-4C24-BC43-80F033D7F42B}" type="presOf" srcId="{E7E9AE1B-B3C8-4C29-83A7-A55A90C0EBA9}" destId="{E4ED74CF-0614-4D0D-9FDB-66D8D437B1F6}" srcOrd="0" destOrd="0" presId="urn:microsoft.com/office/officeart/2005/8/layout/hProcess9"/>
    <dgm:cxn modelId="{D82C25CD-0C28-441F-8D13-536FA03BFA9F}" srcId="{D4E44A4C-EC50-4288-BACF-43E7F1583D52}" destId="{A767DBE6-CF70-4F15-880D-DFE6610D8892}" srcOrd="2" destOrd="0" parTransId="{B34A0DAB-1C33-44FB-84BF-1B84AC40982C}" sibTransId="{F163B53F-9941-40D3-B536-45AF7076A840}"/>
    <dgm:cxn modelId="{C290F9E0-7E7A-4E51-A1D7-D6C04039EF9B}" type="presOf" srcId="{71B8C0C4-C234-4DCB-B67A-CD268909D804}" destId="{A2DC9FAF-8ACD-49D4-8E5C-A6B3F23C03D7}" srcOrd="0" destOrd="0" presId="urn:microsoft.com/office/officeart/2005/8/layout/hProcess9"/>
    <dgm:cxn modelId="{423E05A7-EFAC-4063-8AD1-69C53965370A}" type="presOf" srcId="{A767DBE6-CF70-4F15-880D-DFE6610D8892}" destId="{AF9EB15D-F8A0-4F23-9784-B0E80DCA1564}" srcOrd="0" destOrd="0" presId="urn:microsoft.com/office/officeart/2005/8/layout/hProcess9"/>
    <dgm:cxn modelId="{DB9E72D5-B559-4FE2-91DE-6448145EA699}" type="presOf" srcId="{034F162E-1EC4-4A7B-AC78-D9F3B07EA904}" destId="{94BF7437-BF82-4A95-B37F-B63A210E9BFD}" srcOrd="0" destOrd="0" presId="urn:microsoft.com/office/officeart/2005/8/layout/hProcess9"/>
    <dgm:cxn modelId="{C6D1E017-E7AF-4C38-B4DE-0F1EE201F218}" type="presParOf" srcId="{36D016FB-0AD0-4146-B80E-0AFF176A9987}" destId="{0D39FBC4-4449-4A17-9A25-533F2A0B320A}" srcOrd="0" destOrd="0" presId="urn:microsoft.com/office/officeart/2005/8/layout/hProcess9"/>
    <dgm:cxn modelId="{67A080EE-89ED-4CBE-BEFB-5410D3DA0C5E}" type="presParOf" srcId="{36D016FB-0AD0-4146-B80E-0AFF176A9987}" destId="{F2786DC5-6FCA-41CE-99F9-08E26E65E7C2}" srcOrd="1" destOrd="0" presId="urn:microsoft.com/office/officeart/2005/8/layout/hProcess9"/>
    <dgm:cxn modelId="{9158C6B1-2734-47C5-B45F-C4A47678CAC2}" type="presParOf" srcId="{F2786DC5-6FCA-41CE-99F9-08E26E65E7C2}" destId="{94BF7437-BF82-4A95-B37F-B63A210E9BFD}" srcOrd="0" destOrd="0" presId="urn:microsoft.com/office/officeart/2005/8/layout/hProcess9"/>
    <dgm:cxn modelId="{62FBBA01-6045-4D3F-845D-499588138C78}" type="presParOf" srcId="{F2786DC5-6FCA-41CE-99F9-08E26E65E7C2}" destId="{5939BE5D-20D7-457A-8EE6-94F71BCF725A}" srcOrd="1" destOrd="0" presId="urn:microsoft.com/office/officeart/2005/8/layout/hProcess9"/>
    <dgm:cxn modelId="{FC6FAE8C-AFFE-4927-ABB7-697AE5E45093}" type="presParOf" srcId="{F2786DC5-6FCA-41CE-99F9-08E26E65E7C2}" destId="{A2DC9FAF-8ACD-49D4-8E5C-A6B3F23C03D7}" srcOrd="2" destOrd="0" presId="urn:microsoft.com/office/officeart/2005/8/layout/hProcess9"/>
    <dgm:cxn modelId="{73A576AB-AE48-4488-BCD6-22E703B5F9EC}" type="presParOf" srcId="{F2786DC5-6FCA-41CE-99F9-08E26E65E7C2}" destId="{151D6038-C0DE-43C3-A1A8-839AC59A8426}" srcOrd="3" destOrd="0" presId="urn:microsoft.com/office/officeart/2005/8/layout/hProcess9"/>
    <dgm:cxn modelId="{B6140808-3B75-4C19-BC54-C44B518FD960}" type="presParOf" srcId="{F2786DC5-6FCA-41CE-99F9-08E26E65E7C2}" destId="{AF9EB15D-F8A0-4F23-9784-B0E80DCA1564}" srcOrd="4" destOrd="0" presId="urn:microsoft.com/office/officeart/2005/8/layout/hProcess9"/>
    <dgm:cxn modelId="{76E355C9-C04B-4F67-A922-1E0E1E23E261}" type="presParOf" srcId="{F2786DC5-6FCA-41CE-99F9-08E26E65E7C2}" destId="{38A4CBF2-F124-43B7-892F-888321F8E3BA}" srcOrd="5" destOrd="0" presId="urn:microsoft.com/office/officeart/2005/8/layout/hProcess9"/>
    <dgm:cxn modelId="{570CF978-1D81-4C03-A91C-DD86BF29CF40}" type="presParOf" srcId="{F2786DC5-6FCA-41CE-99F9-08E26E65E7C2}" destId="{E4ED74CF-0614-4D0D-9FDB-66D8D437B1F6}"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9FBC4-4449-4A17-9A25-533F2A0B320A}">
      <dsp:nvSpPr>
        <dsp:cNvPr id="0" name=""/>
        <dsp:cNvSpPr/>
      </dsp:nvSpPr>
      <dsp:spPr>
        <a:xfrm>
          <a:off x="5" y="0"/>
          <a:ext cx="10091451" cy="552732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BF7437-BF82-4A95-B37F-B63A210E9BFD}">
      <dsp:nvSpPr>
        <dsp:cNvPr id="0" name=""/>
        <dsp:cNvSpPr/>
      </dsp:nvSpPr>
      <dsp:spPr>
        <a:xfrm>
          <a:off x="1940" y="1658196"/>
          <a:ext cx="2369820" cy="221092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Office.js</a:t>
          </a:r>
        </a:p>
        <a:p>
          <a:pPr marL="0" lvl="0" indent="0" algn="ctr" defTabSz="1066800">
            <a:lnSpc>
              <a:spcPct val="90000"/>
            </a:lnSpc>
            <a:spcBef>
              <a:spcPct val="0"/>
            </a:spcBef>
            <a:spcAft>
              <a:spcPct val="35000"/>
            </a:spcAft>
            <a:buNone/>
          </a:pPr>
          <a:r>
            <a:rPr lang="en-US" sz="2400" kern="1200" dirty="0"/>
            <a:t>1.0</a:t>
          </a:r>
        </a:p>
        <a:p>
          <a:pPr marL="0" lvl="0" indent="0" algn="ctr" defTabSz="1066800">
            <a:lnSpc>
              <a:spcPct val="90000"/>
            </a:lnSpc>
            <a:spcBef>
              <a:spcPct val="0"/>
            </a:spcBef>
            <a:spcAft>
              <a:spcPct val="35000"/>
            </a:spcAft>
            <a:buNone/>
          </a:pPr>
          <a:r>
            <a:rPr lang="en-US" sz="2400" kern="1200" dirty="0"/>
            <a:t>‘Common API’</a:t>
          </a:r>
        </a:p>
      </dsp:txBody>
      <dsp:txXfrm>
        <a:off x="109869" y="1766125"/>
        <a:ext cx="2153962" cy="1995070"/>
      </dsp:txXfrm>
    </dsp:sp>
    <dsp:sp modelId="{A2DC9FAF-8ACD-49D4-8E5C-A6B3F23C03D7}">
      <dsp:nvSpPr>
        <dsp:cNvPr id="0" name=""/>
        <dsp:cNvSpPr/>
      </dsp:nvSpPr>
      <dsp:spPr>
        <a:xfrm>
          <a:off x="2574525" y="1658196"/>
          <a:ext cx="2369820" cy="2210928"/>
        </a:xfrm>
        <a:prstGeom prst="roundRect">
          <a:avLst/>
        </a:prstGeom>
        <a:solidFill>
          <a:srgbClr val="FFC00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Word API 1.1</a:t>
          </a:r>
        </a:p>
        <a:p>
          <a:pPr marL="0" lvl="0" indent="0" algn="ctr" defTabSz="1066800">
            <a:lnSpc>
              <a:spcPct val="90000"/>
            </a:lnSpc>
            <a:spcBef>
              <a:spcPct val="0"/>
            </a:spcBef>
            <a:spcAft>
              <a:spcPct val="35000"/>
            </a:spcAft>
            <a:buNone/>
          </a:pPr>
          <a:r>
            <a:rPr lang="en-US" sz="2400" kern="1200" dirty="0"/>
            <a:t>“Document Assembly” </a:t>
          </a:r>
        </a:p>
      </dsp:txBody>
      <dsp:txXfrm>
        <a:off x="2682454" y="1766125"/>
        <a:ext cx="2153962" cy="1995070"/>
      </dsp:txXfrm>
    </dsp:sp>
    <dsp:sp modelId="{AF9EB15D-F8A0-4F23-9784-B0E80DCA1564}">
      <dsp:nvSpPr>
        <dsp:cNvPr id="0" name=""/>
        <dsp:cNvSpPr/>
      </dsp:nvSpPr>
      <dsp:spPr>
        <a:xfrm>
          <a:off x="5151758" y="1620655"/>
          <a:ext cx="2369820" cy="2210928"/>
        </a:xfrm>
        <a:prstGeom prst="roundRect">
          <a:avLst/>
        </a:prstGeom>
        <a:solidFill>
          <a:srgbClr val="00B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Word API1.2</a:t>
          </a:r>
        </a:p>
      </dsp:txBody>
      <dsp:txXfrm>
        <a:off x="5259687" y="1728584"/>
        <a:ext cx="2153962" cy="1995070"/>
      </dsp:txXfrm>
    </dsp:sp>
    <dsp:sp modelId="{E4ED74CF-0614-4D0D-9FDB-66D8D437B1F6}">
      <dsp:nvSpPr>
        <dsp:cNvPr id="0" name=""/>
        <dsp:cNvSpPr/>
      </dsp:nvSpPr>
      <dsp:spPr>
        <a:xfrm>
          <a:off x="7719696" y="1658196"/>
          <a:ext cx="2369820" cy="2210928"/>
        </a:xfrm>
        <a:prstGeom prst="roundRect">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Word API 1.3</a:t>
          </a:r>
        </a:p>
      </dsp:txBody>
      <dsp:txXfrm>
        <a:off x="7827625" y="1766125"/>
        <a:ext cx="2153962" cy="19950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D06A47-C855-40C6-9861-16C3ADBCF702}" type="datetime8">
              <a:rPr lang="en-US" smtClean="0">
                <a:latin typeface="Segoe UI" pitchFamily="34" charset="0"/>
              </a:rPr>
              <a:t>3/17/2016 3:40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4FC991BE-8A6A-4308-8CA5-58B4A8A4C55E}" type="datetime8">
              <a:rPr lang="en-US" smtClean="0"/>
              <a:t>3/17/2016 3:40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F723B52-F74F-4D7A-815A-666F47568CAC}"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There are times when it is also useful or necessary to examine or update the manifest</a:t>
            </a:r>
            <a:r>
              <a:rPr lang="en-US" baseline="0" dirty="0"/>
              <a:t> in XML view. You can enter XML view by clicking the XML file in the Solution Explorer.</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A97566B-9FEA-4090-8393-D1A7DF8B6B3C}"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1181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Each add-in has a source</a:t>
            </a:r>
            <a:r>
              <a:rPr lang="en-US" baseline="0" dirty="0"/>
              <a:t> location which points to a entry point Web page somewhere on the Internet. Here is an example of a simple Web page that is used to load a task pane add-in. Note that this page must link to any required CSS files and JavaScript that will be adding styles or behavior behind the add-in. Visual Studio automatically adds the links for jQuery and ASP.NET AJAX. Also note that the page adds HTML elements which are often created with ids and/or classes.</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0A0E317-E5BB-4252-A5F9-15674C6AC658}"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31930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discusses what</a:t>
            </a:r>
            <a:r>
              <a:rPr lang="en-US" baseline="0" dirty="0"/>
              <a:t> to use and what to avoid when designing an add-in.</a:t>
            </a:r>
          </a:p>
          <a:p>
            <a:endParaRPr lang="en-US" baseline="0" dirty="0"/>
          </a:p>
          <a:p>
            <a:r>
              <a:rPr lang="en-US" dirty="0"/>
              <a:t>Do provide hyperlinks within an to open Web pages</a:t>
            </a:r>
            <a:r>
              <a:rPr lang="en-US" baseline="0" dirty="0"/>
              <a:t> </a:t>
            </a:r>
            <a:r>
              <a:rPr lang="en-US" dirty="0"/>
              <a:t>in a new browser window.</a:t>
            </a:r>
            <a:r>
              <a:rPr lang="en-US" baseline="0" dirty="0"/>
              <a:t> This makes it easier to d</a:t>
            </a:r>
            <a:r>
              <a:rPr lang="en-US" dirty="0"/>
              <a:t>esign an Add-in that fits cleanly on a single host page. Within the host page</a:t>
            </a:r>
            <a:r>
              <a:rPr lang="en-US" baseline="0" dirty="0"/>
              <a:t> you can also use </a:t>
            </a:r>
            <a:r>
              <a:rPr lang="en-US" dirty="0"/>
              <a:t>an </a:t>
            </a:r>
            <a:r>
              <a:rPr lang="en-US" dirty="0" err="1"/>
              <a:t>iFrame</a:t>
            </a:r>
            <a:r>
              <a:rPr lang="en-US" dirty="0"/>
              <a:t> to host content and provide a navigation bar if needed to change the contents</a:t>
            </a:r>
            <a:r>
              <a:rPr lang="en-US" baseline="0" dirty="0"/>
              <a:t> of the </a:t>
            </a:r>
            <a:r>
              <a:rPr lang="en-US" baseline="0" dirty="0" err="1"/>
              <a:t>iFrame</a:t>
            </a:r>
            <a:r>
              <a:rPr lang="en-US" baseline="0" dirty="0"/>
              <a:t> using JavaScript. Also consider how your add-in will provide informational messages to the user. Typically this is done by adding a HTML element such as a div to the host page and dynamically writing text inside using JavaScript.</a:t>
            </a:r>
            <a:endParaRPr lang="en-US" dirty="0"/>
          </a:p>
          <a:p>
            <a:endParaRPr lang="en-US" dirty="0"/>
          </a:p>
          <a:p>
            <a:r>
              <a:rPr lang="en-US" dirty="0"/>
              <a:t>Here is a list of design issues to avoid. When creating hyperlinks, do not use &lt;a&gt; tags without</a:t>
            </a:r>
            <a:r>
              <a:rPr lang="en-US" baseline="0" dirty="0"/>
              <a:t> a target attribute to open the link in a new window browser. You will find that such links are blocked by the Office UI if they attempt to take the user to a different domain. Also avoid links which navigate the user to pages which do not allow them to return to the start page as there is nothing similar to the back button inside the browser. Also, avoid interaction with the user using the poor man's technique of using the JavaScript alert function which has more restrictions inside an add-in than it does when used inside a  browser.</a:t>
            </a:r>
            <a:endParaRPr lang="en-US" dirty="0"/>
          </a:p>
        </p:txBody>
      </p:sp>
      <p:sp>
        <p:nvSpPr>
          <p:cNvPr id="4" name="Header Placeholder 3"/>
          <p:cNvSpPr>
            <a:spLocks noGrp="1"/>
          </p:cNvSpPr>
          <p:nvPr>
            <p:ph type="hdr" sz="quarter" idx="10"/>
          </p:nvPr>
        </p:nvSpPr>
        <p:spPr/>
        <p:txBody>
          <a:bodyPr/>
          <a:lstStyle/>
          <a:p>
            <a:r>
              <a:rPr lang="en-US">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0D6916-57CB-416D-8919-5107ACBDF881}" type="datetime8">
              <a:rPr lang="en-US" smtClean="0">
                <a:solidFill>
                  <a:prstClr val="black"/>
                </a:solidFill>
              </a:rPr>
              <a:t>3/17/2016 3:40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977834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an add-in to provide custom menus to the user, you should understand that you have </a:t>
            </a:r>
            <a:r>
              <a:rPr lang="en-US" dirty="0"/>
              <a:t>control only</a:t>
            </a:r>
            <a:r>
              <a:rPr lang="en-US" baseline="0" dirty="0"/>
              <a:t> of the users interface </a:t>
            </a:r>
            <a:r>
              <a:rPr lang="en-US" dirty="0"/>
              <a:t>inside the add-in but not any UI elements outside. You can override the add-in context menu that appears</a:t>
            </a:r>
            <a:r>
              <a:rPr lang="en-US" baseline="0" dirty="0"/>
              <a:t> at the upper right-hand corner of an add-in. </a:t>
            </a:r>
            <a:r>
              <a:rPr lang="en-US" dirty="0"/>
              <a:t>However, when creating an add-in you have no control over</a:t>
            </a:r>
            <a:r>
              <a:rPr lang="en-US" baseline="0" dirty="0"/>
              <a:t> </a:t>
            </a:r>
            <a:r>
              <a:rPr lang="en-US" dirty="0"/>
              <a:t>customizing any other menus within Office add-ins. </a:t>
            </a:r>
          </a:p>
          <a:p>
            <a:endParaRPr lang="en-US" dirty="0"/>
          </a:p>
          <a:p>
            <a:r>
              <a:rPr lang="en-US" dirty="0"/>
              <a:t>Also remember that you have the ability to save custom properties as name values pairs using the settings API.</a:t>
            </a:r>
            <a:r>
              <a:rPr lang="en-US" baseline="0" dirty="0"/>
              <a:t> These names value pairs are saved within the current document with task pane add-ins and with content add-ins. </a:t>
            </a:r>
            <a:r>
              <a:rPr lang="en-US" dirty="0"/>
              <a:t>With mail add-ins these property values are saved within Exchange along with the</a:t>
            </a:r>
            <a:r>
              <a:rPr lang="en-US" baseline="0" dirty="0"/>
              <a:t> host message or appointment.</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984C140-71BB-4E02-9087-84A62E96A667}"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559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a:t>
            </a:r>
            <a:r>
              <a:rPr lang="en-US" baseline="0" dirty="0"/>
              <a:t> is the language that is used to add executable code and behavior to an Office Add-in. The JavaScript you write for an add-in will typically take advantage of the various JavaScript APIs supplied for Office.js and other JavaScript library files for specific Office applications such as Word, Excel and Outlook. In addition to the Office JavaScript APIs, the JavaScript code you write for an Office Add-in can also take advantage of the ASP.NET AJAX library as well as jQuery.</a:t>
            </a:r>
          </a:p>
          <a:p>
            <a:endParaRPr lang="en-US" baseline="0" dirty="0"/>
          </a:p>
          <a:p>
            <a:r>
              <a:rPr lang="en-US" baseline="0" dirty="0"/>
              <a:t>The Office JavaScript API provide a top-level named Office which provides an initialize function. By overriding this function as shown in the code above, you can write code that will automatically execute as the end of the initialization process when an add-in is started. A common approach is to register a jQuery document ready event handler inside this function.</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1AB84B4-EA22-4569-BCB2-73D752829613}"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90317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press the {F5} with a Visual Studio project for an task</a:t>
            </a:r>
            <a:r>
              <a:rPr lang="en-US" baseline="0" dirty="0"/>
              <a:t> p</a:t>
            </a:r>
            <a:r>
              <a:rPr lang="en-US" dirty="0"/>
              <a:t>ane add-in or a content add-in,</a:t>
            </a:r>
            <a:r>
              <a:rPr lang="en-US" baseline="0" dirty="0"/>
              <a:t> Visual Studio automatically adds a registry entry to allow Office applications such as Word and Excel to discover the add-in which makes it possible to add it to a document.</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5826BB4-C3FB-4478-AF5C-5D4447F5EEAD}"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4241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38793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6C7B550-050B-47E3-92E5-E2AE029A043B}"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55602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a:t>
            </a:r>
            <a:r>
              <a:rPr lang="en-US" dirty="0" err="1"/>
              <a:t>getSelectedDataAsync</a:t>
            </a:r>
            <a:r>
              <a:rPr lang="en-US" dirty="0"/>
              <a:t>() is used to read content from the selected region of the current Word document.</a:t>
            </a:r>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03DC93-5DAE-4411-BCBC-2D75EEFC9A9D}"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41699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The function </a:t>
            </a:r>
            <a:r>
              <a:rPr lang="en-US" dirty="0" err="1"/>
              <a:t>setSelectedDataAsync</a:t>
            </a:r>
            <a:r>
              <a:rPr lang="en-US" dirty="0"/>
              <a:t> is used to write content into the selected region</a:t>
            </a:r>
            <a:r>
              <a:rPr lang="en-US" baseline="0" dirty="0"/>
              <a:t> </a:t>
            </a:r>
            <a:r>
              <a:rPr lang="en-US" dirty="0"/>
              <a:t>of the current document.</a:t>
            </a:r>
            <a:r>
              <a:rPr lang="en-US" baseline="0" dirty="0"/>
              <a:t> If there is no selected region, the content is added at the location of the cursor.</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FEF0896-DA1C-4F59-BE86-97A75E473A81}"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05756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Office Add-in can be seen as a Web page loaded inside an Office Application. In some cases</a:t>
            </a:r>
            <a:r>
              <a:rPr lang="en-US" baseline="0" dirty="0"/>
              <a:t> it will appear e</a:t>
            </a:r>
            <a:r>
              <a:rPr lang="en-US" dirty="0"/>
              <a:t>mbedded inline within the document. In other cases</a:t>
            </a:r>
            <a:r>
              <a:rPr lang="en-US" baseline="0" dirty="0"/>
              <a:t> it might appear as a </a:t>
            </a:r>
            <a:r>
              <a:rPr lang="en-US" dirty="0"/>
              <a:t>task pane or within a message in Outlook. Note that the</a:t>
            </a:r>
            <a:r>
              <a:rPr lang="en-US" baseline="0" dirty="0"/>
              <a:t> architecture for Office Add-ins has been designed to w</a:t>
            </a:r>
            <a:r>
              <a:rPr lang="en-US" dirty="0"/>
              <a:t>ork in both Office Applications and Office Web Applications.</a:t>
            </a:r>
          </a:p>
          <a:p>
            <a:pPr lvl="1"/>
            <a:endParaRPr lang="en-US" dirty="0"/>
          </a:p>
          <a:p>
            <a:r>
              <a:rPr lang="en-US" dirty="0"/>
              <a:t>Office Add-ins allow Office applications to be extended</a:t>
            </a:r>
            <a:r>
              <a:rPr lang="en-US" baseline="0" dirty="0"/>
              <a:t> in such as way so that they can </a:t>
            </a:r>
            <a:r>
              <a:rPr lang="en-US" dirty="0"/>
              <a:t>leverage Web technologies such as HTML 5 and CSS for rendering user interface as well as JavaScript and jQuery to add behavior. When you write the JavaScript code for an Office Add-in, you can call REST APIs such as those added to SharePoint 2013 to retrieve and update data from across network.</a:t>
            </a:r>
          </a:p>
          <a:p>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7F5FA7C-A64A-4B4D-AFFE-EE6165139962}"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9421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4DD9E0-FE00-4136-A0A5-0431274592E4}"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031214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Bindings are import because they</a:t>
            </a:r>
            <a:r>
              <a:rPr lang="en-US" baseline="0" dirty="0"/>
              <a:t> make it so you can read and write to specific areas in a Word document without having to worry about what the selected region is</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23DE60A-AB2F-43D4-929C-767F6974FD2D}"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179865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Bindings are import because they</a:t>
            </a:r>
            <a:r>
              <a:rPr lang="en-US" baseline="0"/>
              <a:t> make it so you can read and write to specific areas in a Word document without having to worry about what the selected region is</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F471088-D7AD-4995-BFF6-17DDF3FF722F}"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419822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code listing shows how to create bindings in JavaScript code using </a:t>
            </a:r>
            <a:r>
              <a:rPr lang="en-US" dirty="0" err="1"/>
              <a:t>addFromNamedItemAsync</a:t>
            </a:r>
            <a:r>
              <a:rPr lang="en-US" dirty="0"/>
              <a:t>. Note that the first parameter</a:t>
            </a:r>
            <a:r>
              <a:rPr lang="en-US" baseline="0" dirty="0"/>
              <a:t> (e.g. </a:t>
            </a:r>
            <a:r>
              <a:rPr lang="en-US" b="1" baseline="0" dirty="0"/>
              <a:t>"</a:t>
            </a:r>
            <a:r>
              <a:rPr lang="en-US" b="1" baseline="0" dirty="0" err="1"/>
              <a:t>firstName</a:t>
            </a:r>
            <a:r>
              <a:rPr lang="en-US" b="1" baseline="0" dirty="0"/>
              <a:t>"</a:t>
            </a:r>
            <a:r>
              <a:rPr lang="en-US" baseline="0" dirty="0"/>
              <a:t>) is used to indicate which content control you want to bind to. The third argument (e.g. </a:t>
            </a:r>
            <a:r>
              <a:rPr lang="en-US" b="1" baseline="0" dirty="0"/>
              <a:t>{ id: '</a:t>
            </a:r>
            <a:r>
              <a:rPr lang="en-US" b="1" baseline="0" dirty="0" err="1"/>
              <a:t>firstName</a:t>
            </a:r>
            <a:r>
              <a:rPr lang="en-US" b="1" baseline="0" dirty="0"/>
              <a:t>' }</a:t>
            </a:r>
            <a:r>
              <a:rPr lang="en-US" baseline="0" dirty="0"/>
              <a:t> is used</a:t>
            </a:r>
            <a:r>
              <a:rPr lang="en-US" dirty="0"/>
              <a:t> to create the binding ID that will be used to retrieve the binding when call the </a:t>
            </a:r>
            <a:r>
              <a:rPr lang="en-US" dirty="0" err="1"/>
              <a:t>Office.select</a:t>
            </a:r>
            <a:r>
              <a:rPr lang="en-US" dirty="0"/>
              <a:t> function.</a:t>
            </a:r>
          </a:p>
          <a:p>
            <a:endParaRPr lang="en-US" dirty="0"/>
          </a:p>
          <a:p>
            <a:r>
              <a:rPr lang="en-US" dirty="0"/>
              <a:t>Note that</a:t>
            </a:r>
            <a:r>
              <a:rPr lang="en-US" baseline="0" dirty="0"/>
              <a:t> the call to </a:t>
            </a:r>
            <a:r>
              <a:rPr lang="en-US" dirty="0" err="1"/>
              <a:t>Office.select</a:t>
            </a:r>
            <a:r>
              <a:rPr lang="en-US" dirty="0"/>
              <a:t> gets the binding using</a:t>
            </a:r>
            <a:r>
              <a:rPr lang="en-US" baseline="0" dirty="0"/>
              <a:t> a syntax of "bindings#" followed by the ID of a registered binding.</a:t>
            </a:r>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6850341-DFD8-4F6C-9740-2789EEE30A5B}"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976640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shows how to register an event handler on a binding using the </a:t>
            </a:r>
            <a:r>
              <a:rPr lang="en-US" dirty="0" err="1"/>
              <a:t>addHandlerAsync</a:t>
            </a:r>
            <a:r>
              <a:rPr lang="en-US" dirty="0"/>
              <a:t> function. </a:t>
            </a:r>
          </a:p>
          <a:p>
            <a:endParaRPr lang="en-US" dirty="0"/>
          </a:p>
          <a:p>
            <a:r>
              <a:rPr lang="en-US" dirty="0"/>
              <a:t>The call also registers a callback function named </a:t>
            </a:r>
            <a:r>
              <a:rPr lang="en-US" dirty="0" err="1"/>
              <a:t>onBindingDataChanged</a:t>
            </a:r>
            <a:r>
              <a:rPr lang="en-US" dirty="0"/>
              <a:t> which is called automatically when user updates the bound content.</a:t>
            </a:r>
          </a:p>
          <a:p>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D9A540A-9F08-4201-872A-452B3AB595DD}"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63199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966">
              <a:lnSpc>
                <a:spcPts val="2166"/>
              </a:lnSpc>
              <a:spcAft>
                <a:spcPts val="500"/>
              </a:spcAft>
              <a:defRPr/>
            </a:pPr>
            <a:r>
              <a:rPr lang="da-DK" sz="1000" dirty="0">
                <a:solidFill>
                  <a:srgbClr val="EE7816"/>
                </a:solidFill>
                <a:cs typeface="Segoe UI" pitchFamily="-65" charset="-52"/>
              </a:rPr>
              <a:t>Microsoft Word introduced</a:t>
            </a:r>
            <a:r>
              <a:rPr lang="da-DK" sz="1000" baseline="0" dirty="0">
                <a:solidFill>
                  <a:srgbClr val="EE7816"/>
                </a:solidFill>
                <a:cs typeface="Segoe UI" pitchFamily="-65" charset="-52"/>
              </a:rPr>
              <a:t> </a:t>
            </a:r>
            <a:r>
              <a:rPr lang="da-DK" sz="1000" dirty="0">
                <a:solidFill>
                  <a:srgbClr val="EE7816"/>
                </a:solidFill>
                <a:cs typeface="Segoe UI" pitchFamily="-65" charset="-52"/>
              </a:rPr>
              <a:t>Content Controls in </a:t>
            </a:r>
            <a:r>
              <a:rPr lang="en-US" sz="900" dirty="0">
                <a:solidFill>
                  <a:srgbClr val="595959"/>
                </a:solidFill>
              </a:rPr>
              <a:t>Office 2007. Content controls act as containers and user input controls</a:t>
            </a:r>
            <a:r>
              <a:rPr lang="en-US" sz="900" baseline="0" dirty="0">
                <a:solidFill>
                  <a:srgbClr val="595959"/>
                </a:solidFill>
              </a:rPr>
              <a:t> </a:t>
            </a:r>
            <a:r>
              <a:rPr lang="en-US" sz="900" dirty="0">
                <a:solidFill>
                  <a:srgbClr val="595959"/>
                </a:solidFill>
              </a:rPr>
              <a:t>for specific kinds of content. A valuable</a:t>
            </a:r>
            <a:r>
              <a:rPr lang="en-US" sz="900" baseline="0" dirty="0">
                <a:solidFill>
                  <a:srgbClr val="595959"/>
                </a:solidFill>
              </a:rPr>
              <a:t> role of c</a:t>
            </a:r>
            <a:r>
              <a:rPr lang="en-US" sz="900" dirty="0">
                <a:solidFill>
                  <a:srgbClr val="595959"/>
                </a:solidFill>
              </a:rPr>
              <a:t>ontent controls is that they can be mapped to nodes within a custom XML part which is an XML document with custom content which is embedded within a Office document such as a DOCX file.. </a:t>
            </a:r>
          </a:p>
          <a:p>
            <a:endParaRPr lang="en-US" dirty="0"/>
          </a:p>
          <a:p>
            <a:pPr indent="-3966">
              <a:lnSpc>
                <a:spcPts val="2166"/>
              </a:lnSpc>
              <a:spcAft>
                <a:spcPts val="500"/>
              </a:spcAft>
              <a:defRPr/>
            </a:pPr>
            <a:r>
              <a:rPr lang="da-DK" sz="1000" dirty="0">
                <a:solidFill>
                  <a:srgbClr val="EE7816"/>
                </a:solidFill>
                <a:cs typeface="Segoe UI" pitchFamily="-65" charset="-52"/>
              </a:rPr>
              <a:t>With Office 2016, there is a new content control for repeating sections. </a:t>
            </a:r>
            <a:r>
              <a:rPr lang="en-US" sz="900" dirty="0">
                <a:solidFill>
                  <a:srgbClr val="595959"/>
                </a:solidFill>
              </a:rPr>
              <a:t>A Repeating Section content control provides the capability to bind to a collection of nodes which typically represent the many side on a one-to-many relationship as in the case where a single time summary document has many time activity entries. </a:t>
            </a:r>
          </a:p>
          <a:p>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27C9E8-18CC-4A81-B493-BD37629F2BE9}"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77173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01253D4-7E15-438B-B297-7AADB083F92A}"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242062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058125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3/17/2016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364116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FC991BE-8A6A-4308-8CA5-58B4A8A4C55E}" type="datetime8">
              <a:rPr lang="en-US" smtClean="0"/>
              <a:t>3/17/2016 4:01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59865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When you begin to design an Add-in, you must pick one of the</a:t>
            </a:r>
            <a:r>
              <a:rPr lang="en-US" baseline="0" dirty="0"/>
              <a:t> </a:t>
            </a:r>
            <a:r>
              <a:rPr lang="en-US" dirty="0"/>
              <a:t>three different shapes. You can create a document-based Add-in as either a Task Pane Add-in or a Content Add-in. Alternatively, you can create a Mail Add-in that targets Outlook and Outlook OWA.</a:t>
            </a:r>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3201C23-7EDE-46BF-A1EA-B8B9560E5F48}"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144210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is time to deploy an add-in, the actual deployment is similar to standard web site because you must</a:t>
            </a:r>
            <a:r>
              <a:rPr lang="en-US" baseline="0" dirty="0"/>
              <a:t> make the Web page for an Add-in and the office supporting files available on a Web server. However, you must also publish the manifest to make the Add-in discoverable for installation. </a:t>
            </a:r>
            <a:r>
              <a:rPr lang="en-US" dirty="0"/>
              <a:t>IT admins can designate trusted Add-in Catalogs via Global Policy Objects (GPO). Note</a:t>
            </a:r>
            <a:r>
              <a:rPr lang="en-US" baseline="0" dirty="0"/>
              <a:t> that the m</a:t>
            </a:r>
            <a:r>
              <a:rPr lang="en-US" dirty="0"/>
              <a:t>anifests for Mail Add-ins must be uploaded to </a:t>
            </a:r>
            <a:r>
              <a:rPr lang="en-US"/>
              <a:t>Exchange 2016 </a:t>
            </a:r>
            <a:r>
              <a:rPr lang="en-US" dirty="0"/>
              <a:t>Add</a:t>
            </a:r>
            <a:r>
              <a:rPr lang="en-US" baseline="0" dirty="0"/>
              <a:t>-in</a:t>
            </a:r>
            <a:r>
              <a:rPr lang="en-US" dirty="0"/>
              <a:t> Catalog.</a:t>
            </a:r>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7B878E6-3CA2-42C9-AF11-BC2D2E3F1C7B}"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76132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2013 implements the Add-in Catalog using a site collection created from a special site template. The Add-in Catalog is designed for Office 365 and for private corporate networks in that it is available to only to users who have been granted access. It provides users with catalog of pre-screened and pre-approved Add-ins. An Add-in Catalog can be used to deploy </a:t>
            </a:r>
            <a:r>
              <a:rPr lang="en-US" altLang="zh-CN" dirty="0"/>
              <a:t>add-ins</a:t>
            </a:r>
            <a:r>
              <a:rPr lang="en-US" dirty="0"/>
              <a:t> developed in-house of by 3rd party ISVs. Note that the Add-in Catalog in SharePoint supports document-based Add-ins (i.e. Task pane Add-ins and Content Add-ins).</a:t>
            </a:r>
          </a:p>
          <a:p>
            <a:endParaRPr lang="en-US" dirty="0"/>
          </a:p>
          <a:p>
            <a:r>
              <a:rPr lang="en-US" dirty="0"/>
              <a:t>As already mentioned, the SharePoint Add-in Catalog hosted using a SharePoint 2013 site collection. The actual catalog is simply a document library to which Add-in manifests are uploaded. The administrator can configure Add-in security settings that controls who can see and install the Add-ins inside.</a:t>
            </a:r>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AD9C66-47F3-4E8C-81F5-BFD2A91424BB}"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083600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File Share Add-in Catalog provides the easiest way to deploy Office Add-ins. It does not require either SharePoint 2013 or Exchange 2016. Instead, Add-in manifest are simply</a:t>
            </a:r>
            <a:r>
              <a:rPr lang="en-US" baseline="0" dirty="0"/>
              <a:t> copied to </a:t>
            </a:r>
            <a:r>
              <a:rPr lang="en-US" dirty="0"/>
              <a:t>a Windows file share. Of course, the user desktops running Office Applications must be configured with the correct file share path to discover Office Add-ins which can be done manually by user or centrally using GPO.</a:t>
            </a:r>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B7BE4E-1F23-414B-B167-48E168BE7E80}"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849204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0914CCA-8A9A-4483-9D01-1A7FA5BDE1D5}"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533883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2688">
              <a:defRPr/>
            </a:pPr>
            <a:fld id="{B9C3C9DC-C0A3-4640-9A7A-3DC41095AE2E}" type="slidenum">
              <a:rPr lang="en-US" smtClean="0">
                <a:solidFill>
                  <a:prstClr val="black"/>
                </a:solidFill>
                <a:latin typeface="Calibri" panose="020F0502020204030204"/>
              </a:rPr>
              <a:pPr defTabSz="932688">
                <a:defRPr/>
              </a:pPr>
              <a:t>51</a:t>
            </a:fld>
            <a:endParaRPr lang="en-US">
              <a:solidFill>
                <a:prstClr val="black"/>
              </a:solidFill>
              <a:latin typeface="Calibri" panose="020F0502020204030204"/>
            </a:endParaRPr>
          </a:p>
        </p:txBody>
      </p:sp>
    </p:spTree>
    <p:extLst>
      <p:ext uri="{BB962C8B-B14F-4D97-AF65-F5344CB8AC3E}">
        <p14:creationId xmlns:p14="http://schemas.microsoft.com/office/powerpoint/2010/main" val="161484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826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6F7EDC26-912F-4C99-9674-34F509100D52}" type="datetime8">
              <a:rPr lang="en-US" smtClean="0">
                <a:solidFill>
                  <a:prstClr val="black"/>
                </a:solidFill>
              </a:rPr>
              <a:t>3/17/2016 3:40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8118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Every Add-in for Office must be distributed with an XML-based manifest which contains information about the Add-in itself.</a:t>
            </a:r>
            <a:r>
              <a:rPr lang="en-US" baseline="0" dirty="0"/>
              <a:t> For example, the Add-in manifest contains an address to a Web page on the Internet which is used to load the </a:t>
            </a:r>
            <a:r>
              <a:rPr lang="en-US" dirty="0"/>
              <a:t>Add-in</a:t>
            </a:r>
            <a:r>
              <a:rPr lang="en-US" baseline="0" dirty="0"/>
              <a:t>. The Add-in manifest also includes information which indicates </a:t>
            </a:r>
            <a:r>
              <a:rPr lang="en-US" dirty="0"/>
              <a:t>which Office applications it supports. The Add-in manifest also defines the required capabilities which represent the set of permissions that</a:t>
            </a:r>
            <a:r>
              <a:rPr lang="en-US" baseline="0" dirty="0"/>
              <a:t> the Add-in needs in order to run and complete its work.</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89719FE-9B58-453E-9FCC-F8874673509B}"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5011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Office 2016 applications</a:t>
            </a:r>
            <a:r>
              <a:rPr lang="en-US" baseline="0" dirty="0"/>
              <a:t> provide users with the ability to discover add-ins and insert them. In Word and Excel, this support is included </a:t>
            </a:r>
            <a:r>
              <a:rPr lang="en-US" dirty="0"/>
              <a:t>in the Ribbon inside the Insert Tab.</a:t>
            </a:r>
            <a:endParaRPr lang="en-US" baseline="0" dirty="0"/>
          </a:p>
          <a:p>
            <a:pPr lvl="0"/>
            <a:endParaRPr lang="en-US" baseline="0" dirty="0"/>
          </a:p>
          <a:p>
            <a:pPr lvl="0"/>
            <a:r>
              <a:rPr lang="en-US" baseline="0" dirty="0"/>
              <a:t>When you drop down the Add-ins menu from the ribbon, you can see recently selected add-ins. If you click "See All", you will be prompted with a dialog that allows you to look in various Add-in directories. Once you find an add-in you want to use, you can click the Start button to insert the Add-in into the current document and start it up. After this, you can save the current document which will then include the add-in.</a:t>
            </a:r>
            <a:endParaRPr lang="en-US" dirty="0"/>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2166EEE-64EB-4885-B5DC-58862FDE7DB9}"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09841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reason to create a task pane add-in is that it provides Office users with a familiar user experience. For example Microsoft Word and Microsoft Excel have exposed many of its internal features using task panes so task pane add-ins provides a familiar Office UI paradigm.</a:t>
            </a:r>
          </a:p>
          <a:p>
            <a:endParaRPr lang="en-US" dirty="0"/>
          </a:p>
          <a:p>
            <a:r>
              <a:rPr lang="en-US" dirty="0"/>
              <a:t>Task pane add-ins are ideal for providing users with reference information. For example, a task pane add-in can perform Internet searches or lockups and provide reference information that can be inserted back into the current document.</a:t>
            </a:r>
          </a:p>
          <a:p>
            <a:endParaRPr lang="en-US" dirty="0"/>
          </a:p>
          <a:p>
            <a:r>
              <a:rPr lang="en-US" dirty="0"/>
              <a:t>This slide contains a screenshot showing the add-in after it has been inserted in a document. In Microsoft Word 2016. Different add-ins provide different user experiences. This add-in which is available for free on the Office Store allows the  user to leverage the </a:t>
            </a:r>
            <a:r>
              <a:rPr lang="en-US" dirty="0" err="1"/>
              <a:t>Marriam</a:t>
            </a:r>
            <a:r>
              <a:rPr lang="en-US" dirty="0"/>
              <a:t>-Webster online dictionary lookup service to look up words and terms right from within Microsoft Word.</a:t>
            </a:r>
          </a:p>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265F2E-16B0-4596-A69D-5D18ED359EEA}"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2239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pretty self-explanatory and demonstrates</a:t>
            </a:r>
            <a:r>
              <a:rPr lang="en-US" baseline="0" dirty="0"/>
              <a:t> just how easy it is to create and test your first Office Add-in using Visual Studio. First, you will create a new project using one of the project templates in Visual Studio. Next, you will create the user interface for the Add-in using HTML5 and CSS. After that, you add behavior to the add-in by writing JavaScript. Finally, you will update the XML file which serves as the add-in manifest. After that, you can press the {F5} key to test and debug your add-in.</a:t>
            </a:r>
            <a:endParaRPr lang="en-US" dirty="0"/>
          </a:p>
        </p:txBody>
      </p:sp>
      <p:sp>
        <p:nvSpPr>
          <p:cNvPr id="4" name="Header Placeholder 3"/>
          <p:cNvSpPr>
            <a:spLocks noGrp="1"/>
          </p:cNvSpPr>
          <p:nvPr>
            <p:ph type="hdr" sz="quarter" idx="10"/>
          </p:nvPr>
        </p:nvSpPr>
        <p:spPr/>
        <p:txBody>
          <a:bodyPr/>
          <a:lstStyle/>
          <a:p>
            <a:r>
              <a:rPr lang="en-US">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B011BC8-99F7-443B-894F-664FA387885F}" type="datetime8">
              <a:rPr lang="en-US" smtClean="0">
                <a:solidFill>
                  <a:prstClr val="black"/>
                </a:solidFill>
              </a:rPr>
              <a:t>3/17/2016 3:40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3822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has a project template for Office Add-ins. These project types gives you a starter project with a web page and manifest.</a:t>
            </a:r>
          </a:p>
        </p:txBody>
      </p:sp>
      <p:sp>
        <p:nvSpPr>
          <p:cNvPr id="4" name="Header Placeholder 3"/>
          <p:cNvSpPr>
            <a:spLocks noGrp="1"/>
          </p:cNvSpPr>
          <p:nvPr>
            <p:ph type="hdr" sz="quarter" idx="10"/>
          </p:nvPr>
        </p:nvSpPr>
        <p:spPr/>
        <p:txBody>
          <a:bodyPr/>
          <a:lstStyle/>
          <a:p>
            <a:r>
              <a:rPr lang="en-US">
                <a:solidFill>
                  <a:prstClr val="black"/>
                </a:solidFill>
              </a:rPr>
              <a:t>Office 365 CloudRoadShow</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963098D-9638-45E8-B850-64935328A030}" type="datetime8">
              <a:rPr lang="en-US" smtClean="0">
                <a:solidFill>
                  <a:prstClr val="black"/>
                </a:solidFill>
              </a:rPr>
              <a:t>3/17/2016 3:40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3284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a:t>
            </a:r>
            <a:r>
              <a:rPr lang="en-US" baseline="0" dirty="0"/>
              <a:t> shows the initial structure of a task pane add-in created with the Visual Studio.</a:t>
            </a:r>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D61C866-25E3-4C7C-A39A-258711744092}" type="datetime8">
              <a:rPr lang="en-US" smtClean="0"/>
              <a:t>3/17/2016 3:40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39857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hyperlink" Target="http://aka.ms/O365DevShow" TargetMode="External"/><Relationship Id="rId3" Type="http://schemas.openxmlformats.org/officeDocument/2006/relationships/hyperlink" Target="http://www.twitter.com/OfficeDev" TargetMode="External"/><Relationship Id="rId7" Type="http://schemas.openxmlformats.org/officeDocument/2006/relationships/hyperlink" Target="http://officespdev.uservoice.com/" TargetMode="External"/><Relationship Id="rId2" Type="http://schemas.openxmlformats.org/officeDocument/2006/relationships/hyperlink" Target="https://www.yammer.com/itpronetwork" TargetMode="External"/><Relationship Id="rId1" Type="http://schemas.openxmlformats.org/officeDocument/2006/relationships/slideMaster" Target="../slideMasters/slideMaster1.xml"/><Relationship Id="rId6" Type="http://schemas.openxmlformats.org/officeDocument/2006/relationships/hyperlink" Target="http://dev.office.com/podcasts" TargetMode="External"/><Relationship Id="rId5" Type="http://schemas.openxmlformats.org/officeDocument/2006/relationships/image" Target="../media/image13.emf"/><Relationship Id="rId10" Type="http://schemas.openxmlformats.org/officeDocument/2006/relationships/image" Target="../media/image15.png"/><Relationship Id="rId4" Type="http://schemas.openxmlformats.org/officeDocument/2006/relationships/image" Target="../media/image12.emf"/><Relationship Id="rId9" Type="http://schemas.openxmlformats.org/officeDocument/2006/relationships/image" Target="../media/image14.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424032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4067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0813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93069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26181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533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04109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80507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389518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492122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736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71250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rgbClr val="BFBFB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6826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84843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03884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188241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203120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9790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873504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063662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4766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098542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987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20000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92899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64114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48778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11368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795473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0340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4481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7670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077768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850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50378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47484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984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327388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dirty="0">
                  <a:solidFill>
                    <a:srgbClr val="404040"/>
                  </a:solidFill>
                  <a:hlinkClick r:id="rId2"/>
                </a:rPr>
                <a:t>https://www.yammer.com/itpronetwork</a:t>
              </a:r>
              <a:r>
                <a:rPr lang="en-US" sz="1799" dirty="0">
                  <a:solidFill>
                    <a:srgbClr val="404040"/>
                  </a:solidFill>
                </a:rPr>
                <a:t>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53592" y="1225066"/>
              <a:ext cx="1836984" cy="3614837"/>
              <a:chOff x="10153592" y="1225066"/>
              <a:chExt cx="1836984" cy="3614837"/>
            </a:xfrm>
          </p:grpSpPr>
          <p:sp>
            <p:nvSpPr>
              <p:cNvPr id="20" name="Rectangle 179"/>
              <p:cNvSpPr>
                <a:spLocks noChangeArrowheads="1"/>
              </p:cNvSpPr>
              <p:nvPr/>
            </p:nvSpPr>
            <p:spPr bwMode="auto">
              <a:xfrm>
                <a:off x="10153592"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dirty="0">
                    <a:solidFill>
                      <a:srgbClr val="404040"/>
                    </a:solidFill>
                    <a:hlinkClick r:id="rId3"/>
                  </a:rPr>
                  <a:t>@</a:t>
                </a:r>
                <a:r>
                  <a:rPr lang="en-US" sz="1799" dirty="0" err="1">
                    <a:solidFill>
                      <a:srgbClr val="404040"/>
                    </a:solidFill>
                    <a:hlinkClick r:id="rId3"/>
                  </a:rPr>
                  <a:t>OfficeDev</a:t>
                </a:r>
                <a:r>
                  <a:rPr lang="en-US" sz="1799" dirty="0">
                    <a:solidFill>
                      <a:srgbClr val="404040"/>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4"/>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5"/>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spc="-50" dirty="0">
                  <a:solidFill>
                    <a:srgbClr val="404040"/>
                  </a:solidFill>
                  <a:hlinkClick r:id="rId6"/>
                </a:rPr>
                <a:t>http://</a:t>
              </a:r>
              <a:r>
                <a:rPr lang="en-US" sz="1799" dirty="0">
                  <a:solidFill>
                    <a:srgbClr val="404040"/>
                  </a:solidFill>
                  <a:hlinkClick r:id="rId6"/>
                </a:rPr>
                <a:t>dev.office.com/podcasts</a:t>
              </a:r>
              <a:r>
                <a:rPr lang="en-US" sz="1799" spc="-50" dirty="0">
                  <a:solidFill>
                    <a:srgbClr val="404040"/>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dirty="0">
                  <a:solidFill>
                    <a:srgbClr val="404040"/>
                  </a:solidFill>
                  <a:hlinkClick r:id="rId7"/>
                </a:rPr>
                <a:t>http://officespdev.uservoice.com/</a:t>
              </a:r>
              <a:r>
                <a:rPr lang="en-US" sz="1199" dirty="0">
                  <a:solidFill>
                    <a:srgbClr val="404040"/>
                  </a:solidFill>
                </a:rPr>
                <a:t>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dirty="0">
                  <a:solidFill>
                    <a:srgbClr val="FFFFFF"/>
                  </a:solidFill>
                  <a:hlinkClick r:id="rId8"/>
                </a:rPr>
                <a:t>http://aka.ms/O365DevShow</a:t>
              </a:r>
              <a:r>
                <a:rPr lang="en-US" sz="1399" dirty="0">
                  <a:solidFill>
                    <a:srgbClr val="FFFFFF"/>
                  </a:solidFill>
                </a:rPr>
                <a:t> </a:t>
              </a:r>
            </a:p>
          </p:txBody>
        </p:sp>
        <p:pic>
          <p:nvPicPr>
            <p:cNvPr id="203" name="Picture 202"/>
            <p:cNvPicPr>
              <a:picLocks noChangeAspect="1"/>
            </p:cNvPicPr>
            <p:nvPr/>
          </p:nvPicPr>
          <p:blipFill rotWithShape="1">
            <a:blip r:embed="rId9"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10">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dirty="0"/>
              <a:t>Click to edit Master title style</a:t>
            </a:r>
          </a:p>
        </p:txBody>
      </p:sp>
    </p:spTree>
    <p:extLst>
      <p:ext uri="{BB962C8B-B14F-4D97-AF65-F5344CB8AC3E}">
        <p14:creationId xmlns:p14="http://schemas.microsoft.com/office/powerpoint/2010/main" val="99340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1142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18488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734388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72965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939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4149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1188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7528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8814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0"/>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245744207"/>
      </p:ext>
    </p:extLst>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 id="2147484418" r:id="rId12"/>
    <p:sldLayoutId id="2147484419" r:id="rId13"/>
    <p:sldLayoutId id="2147484420" r:id="rId14"/>
    <p:sldLayoutId id="2147484421" r:id="rId15"/>
    <p:sldLayoutId id="2147484422" r:id="rId16"/>
    <p:sldLayoutId id="2147484423" r:id="rId17"/>
    <p:sldLayoutId id="2147484424" r:id="rId18"/>
    <p:sldLayoutId id="2147484425" r:id="rId19"/>
    <p:sldLayoutId id="2147484454" r:id="rId20"/>
    <p:sldLayoutId id="2147484426" r:id="rId21"/>
    <p:sldLayoutId id="2147484427" r:id="rId22"/>
    <p:sldLayoutId id="2147484428" r:id="rId23"/>
    <p:sldLayoutId id="2147484429" r:id="rId24"/>
    <p:sldLayoutId id="2147484430" r:id="rId25"/>
    <p:sldLayoutId id="2147484431" r:id="rId26"/>
    <p:sldLayoutId id="2147484432" r:id="rId27"/>
    <p:sldLayoutId id="2147484433" r:id="rId28"/>
    <p:sldLayoutId id="2147484434" r:id="rId29"/>
    <p:sldLayoutId id="2147484435" r:id="rId30"/>
    <p:sldLayoutId id="2147484436" r:id="rId31"/>
    <p:sldLayoutId id="2147484437" r:id="rId32"/>
    <p:sldLayoutId id="2147484438" r:id="rId33"/>
    <p:sldLayoutId id="2147484439" r:id="rId34"/>
    <p:sldLayoutId id="2147484440" r:id="rId35"/>
    <p:sldLayoutId id="2147484441" r:id="rId36"/>
    <p:sldLayoutId id="2147484442" r:id="rId37"/>
    <p:sldLayoutId id="2147484443" r:id="rId38"/>
    <p:sldLayoutId id="2147484444" r:id="rId39"/>
    <p:sldLayoutId id="2147484445" r:id="rId40"/>
    <p:sldLayoutId id="2147484446" r:id="rId41"/>
    <p:sldLayoutId id="2147484447" r:id="rId42"/>
    <p:sldLayoutId id="2147484448" r:id="rId43"/>
    <p:sldLayoutId id="2147484449" r:id="rId44"/>
    <p:sldLayoutId id="2147484450" r:id="rId45"/>
    <p:sldLayoutId id="2147484451" r:id="rId46"/>
    <p:sldLayoutId id="2147484452" r:id="rId47"/>
    <p:sldLayoutId id="2147484453"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hyperlink" Target="http://msdn.microsoft.com/en-us/library/office/fp142185(v=office.1501401).aspx"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34.tm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appsforoffice.microsoft.com/lib/beta/hosted/office.js" TargetMode="External"/><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hyperlink" Target="https://github.com/OfficeDev/office-js-docs/tree/WordJs_1.3_Openspec/wor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hyperlink" Target="https://msdn.microsoft.com/EN-US/library/office/dn833112.aspx" TargetMode="External"/><Relationship Id="rId2" Type="http://schemas.openxmlformats.org/officeDocument/2006/relationships/hyperlink" Target="https://msdn.microsoft.com/en-us/library/fp142185.aspx" TargetMode="External"/><Relationship Id="rId1" Type="http://schemas.openxmlformats.org/officeDocument/2006/relationships/slideLayout" Target="../slideLayouts/slideLayout11.xml"/><Relationship Id="rId4" Type="http://schemas.openxmlformats.org/officeDocument/2006/relationships/hyperlink" Target="https://msdn.microsoft.com/EN-US/library/office/jj554660.aspx"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dev.office.com/codesamples#?filters=office%20add-ins"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 Id="rId5" Type="http://schemas.openxmlformats.org/officeDocument/2006/relationships/image" Target="../media/image40.emf"/><Relationship Id="rId4" Type="http://schemas.openxmlformats.org/officeDocument/2006/relationships/image" Target="../media/image39.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0" name="Group 299"/>
          <p:cNvGrpSpPr/>
          <p:nvPr/>
        </p:nvGrpSpPr>
        <p:grpSpPr>
          <a:xfrm>
            <a:off x="5654676" y="1252538"/>
            <a:ext cx="5024436" cy="4213226"/>
            <a:chOff x="5654676" y="1252538"/>
            <a:chExt cx="5024436" cy="4213226"/>
          </a:xfrm>
        </p:grpSpPr>
        <p:grpSp>
          <p:nvGrpSpPr>
            <p:cNvPr id="297" name="Group 296"/>
            <p:cNvGrpSpPr/>
            <p:nvPr/>
          </p:nvGrpSpPr>
          <p:grpSpPr>
            <a:xfrm>
              <a:off x="9685338" y="2705101"/>
              <a:ext cx="993774" cy="1214438"/>
              <a:chOff x="9685338" y="2705101"/>
              <a:chExt cx="993774" cy="1214438"/>
            </a:xfrm>
          </p:grpSpPr>
          <p:sp>
            <p:nvSpPr>
              <p:cNvPr id="264"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6" name="Group 295"/>
            <p:cNvGrpSpPr/>
            <p:nvPr/>
          </p:nvGrpSpPr>
          <p:grpSpPr>
            <a:xfrm>
              <a:off x="6997700" y="1252538"/>
              <a:ext cx="2908300" cy="1195388"/>
              <a:chOff x="6997700" y="1252538"/>
              <a:chExt cx="2908300" cy="1195388"/>
            </a:xfrm>
          </p:grpSpPr>
          <p:sp>
            <p:nvSpPr>
              <p:cNvPr id="252"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8" name="Group 297"/>
            <p:cNvGrpSpPr/>
            <p:nvPr/>
          </p:nvGrpSpPr>
          <p:grpSpPr>
            <a:xfrm>
              <a:off x="5654676" y="2908301"/>
              <a:ext cx="681036" cy="809625"/>
              <a:chOff x="5654676" y="2908301"/>
              <a:chExt cx="681036" cy="809625"/>
            </a:xfrm>
          </p:grpSpPr>
          <p:sp>
            <p:nvSpPr>
              <p:cNvPr id="276"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9" name="Group 298"/>
            <p:cNvGrpSpPr/>
            <p:nvPr/>
          </p:nvGrpSpPr>
          <p:grpSpPr>
            <a:xfrm>
              <a:off x="6481763" y="4656138"/>
              <a:ext cx="1308100" cy="809626"/>
              <a:chOff x="6481763" y="4656138"/>
              <a:chExt cx="1308100" cy="809626"/>
            </a:xfrm>
          </p:grpSpPr>
          <p:sp>
            <p:nvSpPr>
              <p:cNvPr id="280"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71" name="Freeform 5" hidden="1"/>
          <p:cNvSpPr>
            <a:spLocks noEditPoints="1"/>
          </p:cNvSpPr>
          <p:nvPr/>
        </p:nvSpPr>
        <p:spPr bwMode="auto">
          <a:xfrm>
            <a:off x="6096000" y="2300288"/>
            <a:ext cx="4895850" cy="4416425"/>
          </a:xfrm>
          <a:custGeom>
            <a:avLst/>
            <a:gdLst>
              <a:gd name="T0" fmla="*/ 182 w 266"/>
              <a:gd name="T1" fmla="*/ 112 h 240"/>
              <a:gd name="T2" fmla="*/ 204 w 266"/>
              <a:gd name="T3" fmla="*/ 105 h 240"/>
              <a:gd name="T4" fmla="*/ 173 w 266"/>
              <a:gd name="T5" fmla="*/ 72 h 240"/>
              <a:gd name="T6" fmla="*/ 163 w 266"/>
              <a:gd name="T7" fmla="*/ 70 h 240"/>
              <a:gd name="T8" fmla="*/ 166 w 266"/>
              <a:gd name="T9" fmla="*/ 50 h 240"/>
              <a:gd name="T10" fmla="*/ 167 w 266"/>
              <a:gd name="T11" fmla="*/ 43 h 240"/>
              <a:gd name="T12" fmla="*/ 166 w 266"/>
              <a:gd name="T13" fmla="*/ 30 h 240"/>
              <a:gd name="T14" fmla="*/ 156 w 266"/>
              <a:gd name="T15" fmla="*/ 0 h 240"/>
              <a:gd name="T16" fmla="*/ 30 w 266"/>
              <a:gd name="T17" fmla="*/ 84 h 240"/>
              <a:gd name="T18" fmla="*/ 80 w 266"/>
              <a:gd name="T19" fmla="*/ 94 h 240"/>
              <a:gd name="T20" fmla="*/ 71 w 266"/>
              <a:gd name="T21" fmla="*/ 107 h 240"/>
              <a:gd name="T22" fmla="*/ 114 w 266"/>
              <a:gd name="T23" fmla="*/ 112 h 240"/>
              <a:gd name="T24" fmla="*/ 0 w 266"/>
              <a:gd name="T25" fmla="*/ 131 h 240"/>
              <a:gd name="T26" fmla="*/ 10 w 266"/>
              <a:gd name="T27" fmla="*/ 139 h 240"/>
              <a:gd name="T28" fmla="*/ 113 w 266"/>
              <a:gd name="T29" fmla="*/ 123 h 240"/>
              <a:gd name="T30" fmla="*/ 114 w 266"/>
              <a:gd name="T31" fmla="*/ 124 h 240"/>
              <a:gd name="T32" fmla="*/ 115 w 266"/>
              <a:gd name="T33" fmla="*/ 126 h 240"/>
              <a:gd name="T34" fmla="*/ 118 w 266"/>
              <a:gd name="T35" fmla="*/ 127 h 240"/>
              <a:gd name="T36" fmla="*/ 117 w 266"/>
              <a:gd name="T37" fmla="*/ 128 h 240"/>
              <a:gd name="T38" fmla="*/ 114 w 266"/>
              <a:gd name="T39" fmla="*/ 139 h 240"/>
              <a:gd name="T40" fmla="*/ 114 w 266"/>
              <a:gd name="T41" fmla="*/ 141 h 240"/>
              <a:gd name="T42" fmla="*/ 116 w 266"/>
              <a:gd name="T43" fmla="*/ 142 h 240"/>
              <a:gd name="T44" fmla="*/ 120 w 266"/>
              <a:gd name="T45" fmla="*/ 143 h 240"/>
              <a:gd name="T46" fmla="*/ 122 w 266"/>
              <a:gd name="T47" fmla="*/ 155 h 240"/>
              <a:gd name="T48" fmla="*/ 123 w 266"/>
              <a:gd name="T49" fmla="*/ 162 h 240"/>
              <a:gd name="T50" fmla="*/ 110 w 266"/>
              <a:gd name="T51" fmla="*/ 173 h 240"/>
              <a:gd name="T52" fmla="*/ 110 w 266"/>
              <a:gd name="T53" fmla="*/ 174 h 240"/>
              <a:gd name="T54" fmla="*/ 111 w 266"/>
              <a:gd name="T55" fmla="*/ 175 h 240"/>
              <a:gd name="T56" fmla="*/ 112 w 266"/>
              <a:gd name="T57" fmla="*/ 177 h 240"/>
              <a:gd name="T58" fmla="*/ 114 w 266"/>
              <a:gd name="T59" fmla="*/ 178 h 240"/>
              <a:gd name="T60" fmla="*/ 116 w 266"/>
              <a:gd name="T61" fmla="*/ 178 h 240"/>
              <a:gd name="T62" fmla="*/ 122 w 266"/>
              <a:gd name="T63" fmla="*/ 179 h 240"/>
              <a:gd name="T64" fmla="*/ 123 w 266"/>
              <a:gd name="T65" fmla="*/ 235 h 240"/>
              <a:gd name="T66" fmla="*/ 141 w 266"/>
              <a:gd name="T67" fmla="*/ 229 h 240"/>
              <a:gd name="T68" fmla="*/ 154 w 266"/>
              <a:gd name="T69" fmla="*/ 229 h 240"/>
              <a:gd name="T70" fmla="*/ 171 w 266"/>
              <a:gd name="T71" fmla="*/ 235 h 240"/>
              <a:gd name="T72" fmla="*/ 173 w 266"/>
              <a:gd name="T73" fmla="*/ 179 h 240"/>
              <a:gd name="T74" fmla="*/ 179 w 266"/>
              <a:gd name="T75" fmla="*/ 178 h 240"/>
              <a:gd name="T76" fmla="*/ 181 w 266"/>
              <a:gd name="T77" fmla="*/ 178 h 240"/>
              <a:gd name="T78" fmla="*/ 183 w 266"/>
              <a:gd name="T79" fmla="*/ 177 h 240"/>
              <a:gd name="T80" fmla="*/ 184 w 266"/>
              <a:gd name="T81" fmla="*/ 175 h 240"/>
              <a:gd name="T82" fmla="*/ 185 w 266"/>
              <a:gd name="T83" fmla="*/ 174 h 240"/>
              <a:gd name="T84" fmla="*/ 185 w 266"/>
              <a:gd name="T85" fmla="*/ 173 h 240"/>
              <a:gd name="T86" fmla="*/ 172 w 266"/>
              <a:gd name="T87" fmla="*/ 162 h 240"/>
              <a:gd name="T88" fmla="*/ 173 w 266"/>
              <a:gd name="T89" fmla="*/ 155 h 240"/>
              <a:gd name="T90" fmla="*/ 175 w 266"/>
              <a:gd name="T91" fmla="*/ 143 h 240"/>
              <a:gd name="T92" fmla="*/ 179 w 266"/>
              <a:gd name="T93" fmla="*/ 142 h 240"/>
              <a:gd name="T94" fmla="*/ 181 w 266"/>
              <a:gd name="T95" fmla="*/ 141 h 240"/>
              <a:gd name="T96" fmla="*/ 182 w 266"/>
              <a:gd name="T97" fmla="*/ 139 h 240"/>
              <a:gd name="T98" fmla="*/ 175 w 266"/>
              <a:gd name="T99" fmla="*/ 128 h 240"/>
              <a:gd name="T100" fmla="*/ 179 w 266"/>
              <a:gd name="T101" fmla="*/ 127 h 240"/>
              <a:gd name="T102" fmla="*/ 181 w 266"/>
              <a:gd name="T103" fmla="*/ 125 h 240"/>
              <a:gd name="T104" fmla="*/ 182 w 266"/>
              <a:gd name="T105" fmla="*/ 124 h 240"/>
              <a:gd name="T106" fmla="*/ 257 w 266"/>
              <a:gd name="T107" fmla="*/ 139 h 240"/>
              <a:gd name="T108" fmla="*/ 266 w 266"/>
              <a:gd name="T109" fmla="*/ 131 h 240"/>
              <a:gd name="T110" fmla="*/ 143 w 266"/>
              <a:gd name="T111" fmla="*/ 220 h 240"/>
              <a:gd name="T112" fmla="*/ 143 w 266"/>
              <a:gd name="T113" fmla="*/ 179 h 240"/>
              <a:gd name="T114" fmla="*/ 152 w 266"/>
              <a:gd name="T115" fmla="*/ 17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240">
                <a:moveTo>
                  <a:pt x="247" y="112"/>
                </a:moveTo>
                <a:cubicBezTo>
                  <a:pt x="182" y="112"/>
                  <a:pt x="182" y="112"/>
                  <a:pt x="182" y="112"/>
                </a:cubicBezTo>
                <a:cubicBezTo>
                  <a:pt x="182" y="112"/>
                  <a:pt x="182" y="112"/>
                  <a:pt x="182" y="112"/>
                </a:cubicBezTo>
                <a:cubicBezTo>
                  <a:pt x="201" y="112"/>
                  <a:pt x="201" y="112"/>
                  <a:pt x="201" y="112"/>
                </a:cubicBezTo>
                <a:cubicBezTo>
                  <a:pt x="201" y="112"/>
                  <a:pt x="202" y="112"/>
                  <a:pt x="202" y="111"/>
                </a:cubicBezTo>
                <a:cubicBezTo>
                  <a:pt x="204" y="109"/>
                  <a:pt x="205" y="107"/>
                  <a:pt x="204" y="105"/>
                </a:cubicBezTo>
                <a:cubicBezTo>
                  <a:pt x="204" y="101"/>
                  <a:pt x="202" y="96"/>
                  <a:pt x="197" y="91"/>
                </a:cubicBezTo>
                <a:cubicBezTo>
                  <a:pt x="189" y="83"/>
                  <a:pt x="177" y="71"/>
                  <a:pt x="174" y="72"/>
                </a:cubicBezTo>
                <a:cubicBezTo>
                  <a:pt x="174" y="72"/>
                  <a:pt x="173" y="72"/>
                  <a:pt x="173" y="72"/>
                </a:cubicBezTo>
                <a:cubicBezTo>
                  <a:pt x="172" y="72"/>
                  <a:pt x="171" y="71"/>
                  <a:pt x="170" y="71"/>
                </a:cubicBezTo>
                <a:cubicBezTo>
                  <a:pt x="167" y="71"/>
                  <a:pt x="167" y="71"/>
                  <a:pt x="167" y="71"/>
                </a:cubicBezTo>
                <a:cubicBezTo>
                  <a:pt x="163" y="70"/>
                  <a:pt x="163" y="70"/>
                  <a:pt x="163" y="70"/>
                </a:cubicBezTo>
                <a:cubicBezTo>
                  <a:pt x="163" y="55"/>
                  <a:pt x="163" y="55"/>
                  <a:pt x="163" y="55"/>
                </a:cubicBezTo>
                <a:cubicBezTo>
                  <a:pt x="164" y="53"/>
                  <a:pt x="165" y="52"/>
                  <a:pt x="165" y="50"/>
                </a:cubicBezTo>
                <a:cubicBezTo>
                  <a:pt x="166" y="50"/>
                  <a:pt x="166" y="50"/>
                  <a:pt x="166" y="50"/>
                </a:cubicBezTo>
                <a:cubicBezTo>
                  <a:pt x="166" y="50"/>
                  <a:pt x="167" y="50"/>
                  <a:pt x="167" y="49"/>
                </a:cubicBezTo>
                <a:cubicBezTo>
                  <a:pt x="168" y="44"/>
                  <a:pt x="168" y="44"/>
                  <a:pt x="168" y="44"/>
                </a:cubicBezTo>
                <a:cubicBezTo>
                  <a:pt x="168" y="44"/>
                  <a:pt x="168" y="43"/>
                  <a:pt x="167" y="43"/>
                </a:cubicBezTo>
                <a:cubicBezTo>
                  <a:pt x="167" y="43"/>
                  <a:pt x="167" y="43"/>
                  <a:pt x="167" y="43"/>
                </a:cubicBezTo>
                <a:cubicBezTo>
                  <a:pt x="167" y="43"/>
                  <a:pt x="166" y="43"/>
                  <a:pt x="166" y="43"/>
                </a:cubicBezTo>
                <a:cubicBezTo>
                  <a:pt x="167" y="38"/>
                  <a:pt x="168" y="34"/>
                  <a:pt x="166" y="30"/>
                </a:cubicBezTo>
                <a:cubicBezTo>
                  <a:pt x="166" y="28"/>
                  <a:pt x="165" y="25"/>
                  <a:pt x="163" y="23"/>
                </a:cubicBezTo>
                <a:cubicBezTo>
                  <a:pt x="163" y="5"/>
                  <a:pt x="163" y="5"/>
                  <a:pt x="163" y="5"/>
                </a:cubicBezTo>
                <a:cubicBezTo>
                  <a:pt x="163" y="3"/>
                  <a:pt x="160" y="0"/>
                  <a:pt x="156" y="0"/>
                </a:cubicBezTo>
                <a:cubicBezTo>
                  <a:pt x="37" y="0"/>
                  <a:pt x="37" y="0"/>
                  <a:pt x="37" y="0"/>
                </a:cubicBezTo>
                <a:cubicBezTo>
                  <a:pt x="33" y="0"/>
                  <a:pt x="30" y="3"/>
                  <a:pt x="30" y="5"/>
                </a:cubicBezTo>
                <a:cubicBezTo>
                  <a:pt x="30" y="84"/>
                  <a:pt x="30" y="84"/>
                  <a:pt x="30" y="84"/>
                </a:cubicBezTo>
                <a:cubicBezTo>
                  <a:pt x="30" y="87"/>
                  <a:pt x="33" y="90"/>
                  <a:pt x="37" y="90"/>
                </a:cubicBezTo>
                <a:cubicBezTo>
                  <a:pt x="80" y="90"/>
                  <a:pt x="80" y="90"/>
                  <a:pt x="80" y="90"/>
                </a:cubicBezTo>
                <a:cubicBezTo>
                  <a:pt x="80" y="94"/>
                  <a:pt x="80" y="94"/>
                  <a:pt x="80" y="94"/>
                </a:cubicBezTo>
                <a:cubicBezTo>
                  <a:pt x="80" y="104"/>
                  <a:pt x="80" y="104"/>
                  <a:pt x="80" y="104"/>
                </a:cubicBezTo>
                <a:cubicBezTo>
                  <a:pt x="74" y="104"/>
                  <a:pt x="74" y="104"/>
                  <a:pt x="74" y="104"/>
                </a:cubicBezTo>
                <a:cubicBezTo>
                  <a:pt x="72" y="104"/>
                  <a:pt x="71" y="105"/>
                  <a:pt x="71" y="107"/>
                </a:cubicBezTo>
                <a:cubicBezTo>
                  <a:pt x="71" y="112"/>
                  <a:pt x="71" y="112"/>
                  <a:pt x="71" y="112"/>
                </a:cubicBezTo>
                <a:cubicBezTo>
                  <a:pt x="94" y="112"/>
                  <a:pt x="94" y="112"/>
                  <a:pt x="94" y="112"/>
                </a:cubicBezTo>
                <a:cubicBezTo>
                  <a:pt x="114" y="112"/>
                  <a:pt x="114" y="112"/>
                  <a:pt x="114" y="112"/>
                </a:cubicBezTo>
                <a:cubicBezTo>
                  <a:pt x="114" y="112"/>
                  <a:pt x="114" y="112"/>
                  <a:pt x="114" y="112"/>
                </a:cubicBezTo>
                <a:cubicBezTo>
                  <a:pt x="20" y="112"/>
                  <a:pt x="20" y="112"/>
                  <a:pt x="20" y="112"/>
                </a:cubicBezTo>
                <a:cubicBezTo>
                  <a:pt x="9" y="112"/>
                  <a:pt x="0" y="120"/>
                  <a:pt x="0" y="131"/>
                </a:cubicBezTo>
                <a:cubicBezTo>
                  <a:pt x="0" y="224"/>
                  <a:pt x="0" y="224"/>
                  <a:pt x="0" y="224"/>
                </a:cubicBezTo>
                <a:cubicBezTo>
                  <a:pt x="10" y="224"/>
                  <a:pt x="10" y="224"/>
                  <a:pt x="10" y="224"/>
                </a:cubicBezTo>
                <a:cubicBezTo>
                  <a:pt x="10" y="139"/>
                  <a:pt x="10" y="139"/>
                  <a:pt x="10" y="139"/>
                </a:cubicBezTo>
                <a:cubicBezTo>
                  <a:pt x="10" y="130"/>
                  <a:pt x="19" y="122"/>
                  <a:pt x="29" y="122"/>
                </a:cubicBezTo>
                <a:cubicBezTo>
                  <a:pt x="113" y="122"/>
                  <a:pt x="113" y="122"/>
                  <a:pt x="113" y="122"/>
                </a:cubicBezTo>
                <a:cubicBezTo>
                  <a:pt x="113" y="122"/>
                  <a:pt x="113" y="123"/>
                  <a:pt x="113" y="123"/>
                </a:cubicBezTo>
                <a:cubicBezTo>
                  <a:pt x="113" y="123"/>
                  <a:pt x="113" y="123"/>
                  <a:pt x="114" y="124"/>
                </a:cubicBezTo>
                <a:cubicBezTo>
                  <a:pt x="114" y="124"/>
                  <a:pt x="114" y="124"/>
                  <a:pt x="114" y="124"/>
                </a:cubicBezTo>
                <a:cubicBezTo>
                  <a:pt x="114" y="124"/>
                  <a:pt x="114" y="124"/>
                  <a:pt x="114" y="124"/>
                </a:cubicBezTo>
                <a:cubicBezTo>
                  <a:pt x="114" y="124"/>
                  <a:pt x="114" y="125"/>
                  <a:pt x="115" y="125"/>
                </a:cubicBezTo>
                <a:cubicBezTo>
                  <a:pt x="115" y="125"/>
                  <a:pt x="115" y="125"/>
                  <a:pt x="115" y="126"/>
                </a:cubicBezTo>
                <a:cubicBezTo>
                  <a:pt x="115" y="126"/>
                  <a:pt x="115" y="126"/>
                  <a:pt x="115" y="126"/>
                </a:cubicBezTo>
                <a:cubicBezTo>
                  <a:pt x="115" y="126"/>
                  <a:pt x="116" y="126"/>
                  <a:pt x="116" y="127"/>
                </a:cubicBezTo>
                <a:cubicBezTo>
                  <a:pt x="116" y="127"/>
                  <a:pt x="116" y="127"/>
                  <a:pt x="116" y="127"/>
                </a:cubicBezTo>
                <a:cubicBezTo>
                  <a:pt x="117" y="127"/>
                  <a:pt x="117" y="127"/>
                  <a:pt x="118" y="127"/>
                </a:cubicBezTo>
                <a:cubicBezTo>
                  <a:pt x="118" y="127"/>
                  <a:pt x="118" y="128"/>
                  <a:pt x="118" y="128"/>
                </a:cubicBezTo>
                <a:cubicBezTo>
                  <a:pt x="119" y="128"/>
                  <a:pt x="119" y="128"/>
                  <a:pt x="120" y="128"/>
                </a:cubicBezTo>
                <a:cubicBezTo>
                  <a:pt x="119" y="128"/>
                  <a:pt x="118" y="128"/>
                  <a:pt x="117" y="128"/>
                </a:cubicBezTo>
                <a:cubicBezTo>
                  <a:pt x="115" y="129"/>
                  <a:pt x="113" y="131"/>
                  <a:pt x="113" y="133"/>
                </a:cubicBezTo>
                <a:cubicBezTo>
                  <a:pt x="113" y="138"/>
                  <a:pt x="113" y="138"/>
                  <a:pt x="113" y="138"/>
                </a:cubicBezTo>
                <a:cubicBezTo>
                  <a:pt x="113" y="138"/>
                  <a:pt x="113" y="139"/>
                  <a:pt x="114" y="139"/>
                </a:cubicBezTo>
                <a:cubicBezTo>
                  <a:pt x="113" y="139"/>
                  <a:pt x="113" y="139"/>
                  <a:pt x="113" y="139"/>
                </a:cubicBezTo>
                <a:cubicBezTo>
                  <a:pt x="114" y="139"/>
                  <a:pt x="114" y="140"/>
                  <a:pt x="114" y="140"/>
                </a:cubicBezTo>
                <a:cubicBezTo>
                  <a:pt x="114" y="140"/>
                  <a:pt x="114" y="141"/>
                  <a:pt x="114" y="141"/>
                </a:cubicBezTo>
                <a:cubicBezTo>
                  <a:pt x="114" y="141"/>
                  <a:pt x="115" y="141"/>
                  <a:pt x="115" y="141"/>
                </a:cubicBezTo>
                <a:cubicBezTo>
                  <a:pt x="115" y="141"/>
                  <a:pt x="115" y="142"/>
                  <a:pt x="116" y="142"/>
                </a:cubicBezTo>
                <a:cubicBezTo>
                  <a:pt x="116" y="142"/>
                  <a:pt x="116" y="142"/>
                  <a:pt x="116" y="142"/>
                </a:cubicBezTo>
                <a:cubicBezTo>
                  <a:pt x="117" y="143"/>
                  <a:pt x="117" y="143"/>
                  <a:pt x="118" y="143"/>
                </a:cubicBezTo>
                <a:cubicBezTo>
                  <a:pt x="118" y="143"/>
                  <a:pt x="118" y="143"/>
                  <a:pt x="118" y="143"/>
                </a:cubicBezTo>
                <a:cubicBezTo>
                  <a:pt x="119" y="143"/>
                  <a:pt x="119" y="143"/>
                  <a:pt x="120" y="143"/>
                </a:cubicBezTo>
                <a:cubicBezTo>
                  <a:pt x="122" y="143"/>
                  <a:pt x="122" y="143"/>
                  <a:pt x="122" y="143"/>
                </a:cubicBezTo>
                <a:cubicBezTo>
                  <a:pt x="122" y="155"/>
                  <a:pt x="122" y="155"/>
                  <a:pt x="122" y="155"/>
                </a:cubicBezTo>
                <a:cubicBezTo>
                  <a:pt x="122" y="155"/>
                  <a:pt x="122" y="155"/>
                  <a:pt x="122" y="155"/>
                </a:cubicBezTo>
                <a:cubicBezTo>
                  <a:pt x="122" y="156"/>
                  <a:pt x="122" y="156"/>
                  <a:pt x="122" y="157"/>
                </a:cubicBezTo>
                <a:cubicBezTo>
                  <a:pt x="122" y="159"/>
                  <a:pt x="122" y="160"/>
                  <a:pt x="123" y="161"/>
                </a:cubicBezTo>
                <a:cubicBezTo>
                  <a:pt x="123" y="162"/>
                  <a:pt x="123" y="162"/>
                  <a:pt x="123" y="162"/>
                </a:cubicBezTo>
                <a:cubicBezTo>
                  <a:pt x="118" y="162"/>
                  <a:pt x="118" y="162"/>
                  <a:pt x="118" y="162"/>
                </a:cubicBezTo>
                <a:cubicBezTo>
                  <a:pt x="114" y="162"/>
                  <a:pt x="110" y="165"/>
                  <a:pt x="110" y="167"/>
                </a:cubicBezTo>
                <a:cubicBezTo>
                  <a:pt x="110" y="173"/>
                  <a:pt x="110" y="173"/>
                  <a:pt x="110" y="173"/>
                </a:cubicBezTo>
                <a:cubicBezTo>
                  <a:pt x="110" y="174"/>
                  <a:pt x="110" y="174"/>
                  <a:pt x="110" y="174"/>
                </a:cubicBezTo>
                <a:cubicBezTo>
                  <a:pt x="110" y="174"/>
                  <a:pt x="110" y="174"/>
                  <a:pt x="110" y="174"/>
                </a:cubicBezTo>
                <a:cubicBezTo>
                  <a:pt x="110" y="174"/>
                  <a:pt x="110" y="174"/>
                  <a:pt x="110" y="174"/>
                </a:cubicBezTo>
                <a:cubicBezTo>
                  <a:pt x="110" y="174"/>
                  <a:pt x="110" y="174"/>
                  <a:pt x="110" y="175"/>
                </a:cubicBezTo>
                <a:cubicBezTo>
                  <a:pt x="110" y="175"/>
                  <a:pt x="111" y="175"/>
                  <a:pt x="111" y="175"/>
                </a:cubicBezTo>
                <a:cubicBezTo>
                  <a:pt x="111" y="175"/>
                  <a:pt x="111" y="175"/>
                  <a:pt x="111" y="175"/>
                </a:cubicBezTo>
                <a:cubicBezTo>
                  <a:pt x="111" y="176"/>
                  <a:pt x="111" y="176"/>
                  <a:pt x="111" y="176"/>
                </a:cubicBezTo>
                <a:cubicBezTo>
                  <a:pt x="111" y="176"/>
                  <a:pt x="111" y="176"/>
                  <a:pt x="112" y="176"/>
                </a:cubicBezTo>
                <a:cubicBezTo>
                  <a:pt x="112" y="176"/>
                  <a:pt x="112" y="177"/>
                  <a:pt x="112" y="177"/>
                </a:cubicBezTo>
                <a:cubicBezTo>
                  <a:pt x="112" y="177"/>
                  <a:pt x="112" y="177"/>
                  <a:pt x="113" y="177"/>
                </a:cubicBezTo>
                <a:cubicBezTo>
                  <a:pt x="113" y="177"/>
                  <a:pt x="113" y="177"/>
                  <a:pt x="113" y="177"/>
                </a:cubicBezTo>
                <a:cubicBezTo>
                  <a:pt x="113" y="178"/>
                  <a:pt x="114" y="178"/>
                  <a:pt x="114" y="178"/>
                </a:cubicBezTo>
                <a:cubicBezTo>
                  <a:pt x="114" y="178"/>
                  <a:pt x="114" y="178"/>
                  <a:pt x="115" y="178"/>
                </a:cubicBezTo>
                <a:cubicBezTo>
                  <a:pt x="115" y="178"/>
                  <a:pt x="115" y="178"/>
                  <a:pt x="115" y="178"/>
                </a:cubicBezTo>
                <a:cubicBezTo>
                  <a:pt x="115" y="178"/>
                  <a:pt x="116" y="178"/>
                  <a:pt x="116" y="178"/>
                </a:cubicBezTo>
                <a:cubicBezTo>
                  <a:pt x="116" y="178"/>
                  <a:pt x="116" y="178"/>
                  <a:pt x="117" y="178"/>
                </a:cubicBezTo>
                <a:cubicBezTo>
                  <a:pt x="117" y="178"/>
                  <a:pt x="118" y="179"/>
                  <a:pt x="118" y="179"/>
                </a:cubicBezTo>
                <a:cubicBezTo>
                  <a:pt x="122" y="179"/>
                  <a:pt x="122" y="179"/>
                  <a:pt x="122" y="179"/>
                </a:cubicBezTo>
                <a:cubicBezTo>
                  <a:pt x="122" y="229"/>
                  <a:pt x="122" y="229"/>
                  <a:pt x="122" y="229"/>
                </a:cubicBezTo>
                <a:cubicBezTo>
                  <a:pt x="122" y="230"/>
                  <a:pt x="123" y="232"/>
                  <a:pt x="123" y="233"/>
                </a:cubicBezTo>
                <a:cubicBezTo>
                  <a:pt x="123" y="234"/>
                  <a:pt x="123" y="234"/>
                  <a:pt x="123" y="235"/>
                </a:cubicBezTo>
                <a:cubicBezTo>
                  <a:pt x="123" y="238"/>
                  <a:pt x="125" y="240"/>
                  <a:pt x="128" y="240"/>
                </a:cubicBezTo>
                <a:cubicBezTo>
                  <a:pt x="130" y="240"/>
                  <a:pt x="132" y="239"/>
                  <a:pt x="133" y="238"/>
                </a:cubicBezTo>
                <a:cubicBezTo>
                  <a:pt x="138" y="237"/>
                  <a:pt x="141" y="233"/>
                  <a:pt x="141" y="229"/>
                </a:cubicBezTo>
                <a:cubicBezTo>
                  <a:pt x="141" y="224"/>
                  <a:pt x="141" y="224"/>
                  <a:pt x="141" y="224"/>
                </a:cubicBezTo>
                <a:cubicBezTo>
                  <a:pt x="154" y="224"/>
                  <a:pt x="154" y="224"/>
                  <a:pt x="154" y="224"/>
                </a:cubicBezTo>
                <a:cubicBezTo>
                  <a:pt x="154" y="229"/>
                  <a:pt x="154" y="229"/>
                  <a:pt x="154" y="229"/>
                </a:cubicBezTo>
                <a:cubicBezTo>
                  <a:pt x="154" y="233"/>
                  <a:pt x="157" y="236"/>
                  <a:pt x="161" y="237"/>
                </a:cubicBezTo>
                <a:cubicBezTo>
                  <a:pt x="162" y="239"/>
                  <a:pt x="164" y="240"/>
                  <a:pt x="166" y="240"/>
                </a:cubicBezTo>
                <a:cubicBezTo>
                  <a:pt x="169" y="240"/>
                  <a:pt x="171" y="238"/>
                  <a:pt x="171" y="235"/>
                </a:cubicBezTo>
                <a:cubicBezTo>
                  <a:pt x="171" y="234"/>
                  <a:pt x="171" y="234"/>
                  <a:pt x="171" y="234"/>
                </a:cubicBezTo>
                <a:cubicBezTo>
                  <a:pt x="172" y="233"/>
                  <a:pt x="173" y="231"/>
                  <a:pt x="173" y="229"/>
                </a:cubicBezTo>
                <a:cubicBezTo>
                  <a:pt x="173" y="179"/>
                  <a:pt x="173" y="179"/>
                  <a:pt x="173" y="179"/>
                </a:cubicBezTo>
                <a:cubicBezTo>
                  <a:pt x="177" y="179"/>
                  <a:pt x="177" y="179"/>
                  <a:pt x="177" y="179"/>
                </a:cubicBezTo>
                <a:cubicBezTo>
                  <a:pt x="177" y="179"/>
                  <a:pt x="178" y="178"/>
                  <a:pt x="179" y="178"/>
                </a:cubicBezTo>
                <a:cubicBezTo>
                  <a:pt x="179" y="178"/>
                  <a:pt x="179" y="178"/>
                  <a:pt x="179" y="178"/>
                </a:cubicBezTo>
                <a:cubicBezTo>
                  <a:pt x="179" y="178"/>
                  <a:pt x="180" y="178"/>
                  <a:pt x="180" y="178"/>
                </a:cubicBezTo>
                <a:cubicBezTo>
                  <a:pt x="180" y="178"/>
                  <a:pt x="180" y="178"/>
                  <a:pt x="181" y="178"/>
                </a:cubicBezTo>
                <a:cubicBezTo>
                  <a:pt x="181" y="178"/>
                  <a:pt x="181" y="178"/>
                  <a:pt x="181" y="178"/>
                </a:cubicBezTo>
                <a:cubicBezTo>
                  <a:pt x="181" y="178"/>
                  <a:pt x="182" y="178"/>
                  <a:pt x="182" y="177"/>
                </a:cubicBezTo>
                <a:cubicBezTo>
                  <a:pt x="182" y="177"/>
                  <a:pt x="182" y="177"/>
                  <a:pt x="182" y="177"/>
                </a:cubicBezTo>
                <a:cubicBezTo>
                  <a:pt x="183" y="177"/>
                  <a:pt x="183" y="177"/>
                  <a:pt x="183" y="177"/>
                </a:cubicBezTo>
                <a:cubicBezTo>
                  <a:pt x="183" y="177"/>
                  <a:pt x="183" y="176"/>
                  <a:pt x="183" y="176"/>
                </a:cubicBezTo>
                <a:cubicBezTo>
                  <a:pt x="184" y="176"/>
                  <a:pt x="184" y="176"/>
                  <a:pt x="184" y="176"/>
                </a:cubicBezTo>
                <a:cubicBezTo>
                  <a:pt x="184" y="176"/>
                  <a:pt x="184" y="176"/>
                  <a:pt x="184" y="175"/>
                </a:cubicBezTo>
                <a:cubicBezTo>
                  <a:pt x="184" y="175"/>
                  <a:pt x="184" y="175"/>
                  <a:pt x="184" y="175"/>
                </a:cubicBezTo>
                <a:cubicBezTo>
                  <a:pt x="184" y="175"/>
                  <a:pt x="185" y="175"/>
                  <a:pt x="185" y="175"/>
                </a:cubicBezTo>
                <a:cubicBezTo>
                  <a:pt x="185" y="174"/>
                  <a:pt x="185" y="174"/>
                  <a:pt x="185" y="174"/>
                </a:cubicBezTo>
                <a:cubicBezTo>
                  <a:pt x="185" y="174"/>
                  <a:pt x="185" y="174"/>
                  <a:pt x="185" y="174"/>
                </a:cubicBezTo>
                <a:cubicBezTo>
                  <a:pt x="185" y="174"/>
                  <a:pt x="185" y="174"/>
                  <a:pt x="185" y="174"/>
                </a:cubicBezTo>
                <a:cubicBezTo>
                  <a:pt x="185" y="174"/>
                  <a:pt x="185" y="174"/>
                  <a:pt x="185" y="173"/>
                </a:cubicBezTo>
                <a:cubicBezTo>
                  <a:pt x="185" y="167"/>
                  <a:pt x="185" y="167"/>
                  <a:pt x="185" y="167"/>
                </a:cubicBezTo>
                <a:cubicBezTo>
                  <a:pt x="185" y="165"/>
                  <a:pt x="181" y="162"/>
                  <a:pt x="177" y="162"/>
                </a:cubicBezTo>
                <a:cubicBezTo>
                  <a:pt x="172" y="162"/>
                  <a:pt x="172" y="162"/>
                  <a:pt x="172" y="162"/>
                </a:cubicBezTo>
                <a:cubicBezTo>
                  <a:pt x="172" y="162"/>
                  <a:pt x="172" y="162"/>
                  <a:pt x="171" y="161"/>
                </a:cubicBezTo>
                <a:cubicBezTo>
                  <a:pt x="173" y="160"/>
                  <a:pt x="173" y="159"/>
                  <a:pt x="173" y="157"/>
                </a:cubicBezTo>
                <a:cubicBezTo>
                  <a:pt x="173" y="156"/>
                  <a:pt x="173" y="155"/>
                  <a:pt x="173" y="155"/>
                </a:cubicBezTo>
                <a:cubicBezTo>
                  <a:pt x="174" y="155"/>
                  <a:pt x="174" y="155"/>
                  <a:pt x="174" y="155"/>
                </a:cubicBezTo>
                <a:cubicBezTo>
                  <a:pt x="174" y="143"/>
                  <a:pt x="174" y="143"/>
                  <a:pt x="174" y="143"/>
                </a:cubicBezTo>
                <a:cubicBezTo>
                  <a:pt x="175" y="143"/>
                  <a:pt x="175" y="143"/>
                  <a:pt x="175" y="143"/>
                </a:cubicBezTo>
                <a:cubicBezTo>
                  <a:pt x="176" y="143"/>
                  <a:pt x="177" y="143"/>
                  <a:pt x="177" y="143"/>
                </a:cubicBezTo>
                <a:cubicBezTo>
                  <a:pt x="177" y="143"/>
                  <a:pt x="178" y="143"/>
                  <a:pt x="178" y="143"/>
                </a:cubicBezTo>
                <a:cubicBezTo>
                  <a:pt x="178" y="143"/>
                  <a:pt x="179" y="143"/>
                  <a:pt x="179" y="142"/>
                </a:cubicBezTo>
                <a:cubicBezTo>
                  <a:pt x="179" y="142"/>
                  <a:pt x="180" y="142"/>
                  <a:pt x="180" y="142"/>
                </a:cubicBezTo>
                <a:cubicBezTo>
                  <a:pt x="180" y="142"/>
                  <a:pt x="180" y="141"/>
                  <a:pt x="181" y="141"/>
                </a:cubicBezTo>
                <a:cubicBezTo>
                  <a:pt x="181" y="141"/>
                  <a:pt x="181" y="141"/>
                  <a:pt x="181" y="141"/>
                </a:cubicBezTo>
                <a:cubicBezTo>
                  <a:pt x="181" y="141"/>
                  <a:pt x="182" y="140"/>
                  <a:pt x="182" y="140"/>
                </a:cubicBezTo>
                <a:cubicBezTo>
                  <a:pt x="182" y="140"/>
                  <a:pt x="182" y="139"/>
                  <a:pt x="182" y="139"/>
                </a:cubicBezTo>
                <a:cubicBezTo>
                  <a:pt x="182" y="139"/>
                  <a:pt x="182" y="139"/>
                  <a:pt x="182" y="139"/>
                </a:cubicBezTo>
                <a:cubicBezTo>
                  <a:pt x="182" y="139"/>
                  <a:pt x="182" y="138"/>
                  <a:pt x="182" y="138"/>
                </a:cubicBezTo>
                <a:cubicBezTo>
                  <a:pt x="182" y="133"/>
                  <a:pt x="182" y="133"/>
                  <a:pt x="182" y="133"/>
                </a:cubicBezTo>
                <a:cubicBezTo>
                  <a:pt x="182" y="130"/>
                  <a:pt x="179" y="128"/>
                  <a:pt x="175" y="128"/>
                </a:cubicBezTo>
                <a:cubicBezTo>
                  <a:pt x="176" y="128"/>
                  <a:pt x="177" y="128"/>
                  <a:pt x="177" y="128"/>
                </a:cubicBezTo>
                <a:cubicBezTo>
                  <a:pt x="177" y="128"/>
                  <a:pt x="177" y="127"/>
                  <a:pt x="178" y="127"/>
                </a:cubicBezTo>
                <a:cubicBezTo>
                  <a:pt x="178" y="127"/>
                  <a:pt x="179" y="127"/>
                  <a:pt x="179" y="127"/>
                </a:cubicBezTo>
                <a:cubicBezTo>
                  <a:pt x="179" y="127"/>
                  <a:pt x="179" y="127"/>
                  <a:pt x="179" y="127"/>
                </a:cubicBezTo>
                <a:cubicBezTo>
                  <a:pt x="180" y="126"/>
                  <a:pt x="180" y="126"/>
                  <a:pt x="181" y="126"/>
                </a:cubicBezTo>
                <a:cubicBezTo>
                  <a:pt x="181" y="125"/>
                  <a:pt x="181" y="125"/>
                  <a:pt x="181" y="125"/>
                </a:cubicBezTo>
                <a:cubicBezTo>
                  <a:pt x="181" y="125"/>
                  <a:pt x="182" y="124"/>
                  <a:pt x="182" y="124"/>
                </a:cubicBezTo>
                <a:cubicBezTo>
                  <a:pt x="182" y="124"/>
                  <a:pt x="182" y="124"/>
                  <a:pt x="182" y="124"/>
                </a:cubicBezTo>
                <a:cubicBezTo>
                  <a:pt x="182" y="124"/>
                  <a:pt x="182" y="124"/>
                  <a:pt x="182" y="124"/>
                </a:cubicBezTo>
                <a:cubicBezTo>
                  <a:pt x="182" y="123"/>
                  <a:pt x="182" y="123"/>
                  <a:pt x="182" y="122"/>
                </a:cubicBezTo>
                <a:cubicBezTo>
                  <a:pt x="238" y="122"/>
                  <a:pt x="238" y="122"/>
                  <a:pt x="238" y="122"/>
                </a:cubicBezTo>
                <a:cubicBezTo>
                  <a:pt x="248" y="122"/>
                  <a:pt x="257" y="130"/>
                  <a:pt x="257" y="139"/>
                </a:cubicBezTo>
                <a:cubicBezTo>
                  <a:pt x="257" y="224"/>
                  <a:pt x="257" y="224"/>
                  <a:pt x="257" y="224"/>
                </a:cubicBezTo>
                <a:cubicBezTo>
                  <a:pt x="266" y="224"/>
                  <a:pt x="266" y="224"/>
                  <a:pt x="266" y="224"/>
                </a:cubicBezTo>
                <a:cubicBezTo>
                  <a:pt x="266" y="131"/>
                  <a:pt x="266" y="131"/>
                  <a:pt x="266" y="131"/>
                </a:cubicBezTo>
                <a:cubicBezTo>
                  <a:pt x="266" y="120"/>
                  <a:pt x="258" y="112"/>
                  <a:pt x="247" y="112"/>
                </a:cubicBezTo>
                <a:close/>
                <a:moveTo>
                  <a:pt x="143" y="179"/>
                </a:moveTo>
                <a:cubicBezTo>
                  <a:pt x="143" y="220"/>
                  <a:pt x="143" y="220"/>
                  <a:pt x="143" y="220"/>
                </a:cubicBezTo>
                <a:cubicBezTo>
                  <a:pt x="141" y="220"/>
                  <a:pt x="141" y="220"/>
                  <a:pt x="141" y="220"/>
                </a:cubicBezTo>
                <a:cubicBezTo>
                  <a:pt x="141" y="179"/>
                  <a:pt x="141" y="179"/>
                  <a:pt x="141" y="179"/>
                </a:cubicBezTo>
                <a:lnTo>
                  <a:pt x="143" y="179"/>
                </a:lnTo>
                <a:close/>
                <a:moveTo>
                  <a:pt x="154" y="220"/>
                </a:moveTo>
                <a:cubicBezTo>
                  <a:pt x="152" y="220"/>
                  <a:pt x="152" y="220"/>
                  <a:pt x="152" y="220"/>
                </a:cubicBezTo>
                <a:cubicBezTo>
                  <a:pt x="152" y="179"/>
                  <a:pt x="152" y="179"/>
                  <a:pt x="152" y="179"/>
                </a:cubicBezTo>
                <a:cubicBezTo>
                  <a:pt x="154" y="179"/>
                  <a:pt x="154" y="179"/>
                  <a:pt x="154" y="179"/>
                </a:cubicBezTo>
                <a:lnTo>
                  <a:pt x="154" y="220"/>
                </a:lnTo>
                <a:close/>
              </a:path>
            </a:pathLst>
          </a:custGeom>
          <a:solidFill>
            <a:srgbClr val="429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1" name="Group 300"/>
          <p:cNvGrpSpPr/>
          <p:nvPr/>
        </p:nvGrpSpPr>
        <p:grpSpPr>
          <a:xfrm>
            <a:off x="5966324" y="2135188"/>
            <a:ext cx="4916306" cy="4397375"/>
            <a:chOff x="5966324" y="2135188"/>
            <a:chExt cx="4916306" cy="4397375"/>
          </a:xfrm>
        </p:grpSpPr>
        <p:grpSp>
          <p:nvGrpSpPr>
            <p:cNvPr id="295" name="Group 294"/>
            <p:cNvGrpSpPr/>
            <p:nvPr/>
          </p:nvGrpSpPr>
          <p:grpSpPr>
            <a:xfrm>
              <a:off x="5966324" y="4167004"/>
              <a:ext cx="4916306" cy="2303514"/>
              <a:chOff x="5966324" y="4167004"/>
              <a:chExt cx="4916306" cy="2303514"/>
            </a:xfrm>
          </p:grpSpPr>
          <p:sp>
            <p:nvSpPr>
              <p:cNvPr id="288"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0"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0"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a:t>Office 365</a:t>
            </a:r>
            <a:br>
              <a:rPr lang="en-US"/>
            </a:br>
            <a:r>
              <a:rPr lang="en-US"/>
              <a:t>development</a:t>
            </a:r>
            <a:endParaRPr lang="en-US" dirty="0"/>
          </a:p>
        </p:txBody>
      </p:sp>
      <p:sp>
        <p:nvSpPr>
          <p:cNvPr id="5" name="Text Placeholder 4"/>
          <p:cNvSpPr>
            <a:spLocks noGrp="1"/>
          </p:cNvSpPr>
          <p:nvPr>
            <p:ph type="body" sz="quarter" idx="12"/>
          </p:nvPr>
        </p:nvSpPr>
        <p:spPr/>
        <p:txBody>
          <a:bodyPr/>
          <a:lstStyle/>
          <a:p>
            <a:r>
              <a:rPr lang="en-US"/>
              <a:t>Speaker name</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1211263"/>
            <a:ext cx="5514975" cy="4478149"/>
          </a:xfrm>
        </p:spPr>
        <p:txBody>
          <a:bodyPr/>
          <a:lstStyle/>
          <a:p>
            <a:pPr marL="0" lvl="0" indent="0">
              <a:lnSpc>
                <a:spcPct val="100000"/>
              </a:lnSpc>
              <a:spcBef>
                <a:spcPts val="0"/>
              </a:spcBef>
              <a:buSzTx/>
              <a:buNone/>
            </a:pPr>
            <a:r>
              <a:rPr lang="en-US" sz="4800" spc="-102" dirty="0">
                <a:ln w="3175">
                  <a:noFill/>
                </a:ln>
                <a:gradFill>
                  <a:gsLst>
                    <a:gs pos="15063">
                      <a:schemeClr val="tx1"/>
                    </a:gs>
                    <a:gs pos="36000">
                      <a:schemeClr val="tx1"/>
                    </a:gs>
                  </a:gsLst>
                  <a:lin ang="5400000" scaled="0"/>
                </a:gradFill>
                <a:cs typeface="Segoe UI" pitchFamily="34" charset="0"/>
              </a:rPr>
              <a:t>Task pane Add-in user experience</a:t>
            </a:r>
            <a:endParaRPr lang="en-US" sz="3200" dirty="0">
              <a:gradFill>
                <a:gsLst>
                  <a:gs pos="15063">
                    <a:schemeClr val="tx1"/>
                  </a:gs>
                  <a:gs pos="36000">
                    <a:schemeClr val="tx1"/>
                  </a:gs>
                </a:gsLst>
                <a:lin ang="5400000" scaled="0"/>
              </a:gradFill>
              <a:latin typeface="Segoe UI"/>
            </a:endParaRPr>
          </a:p>
          <a:p>
            <a:pPr marL="0" lvl="0" indent="0">
              <a:lnSpc>
                <a:spcPct val="100000"/>
              </a:lnSpc>
              <a:spcBef>
                <a:spcPts val="0"/>
              </a:spcBef>
              <a:buSzTx/>
              <a:buNone/>
            </a:pPr>
            <a:endParaRPr lang="en-US" sz="3200" dirty="0">
              <a:gradFill>
                <a:gsLst>
                  <a:gs pos="15063">
                    <a:schemeClr val="tx1"/>
                  </a:gs>
                  <a:gs pos="36000">
                    <a:schemeClr val="tx1"/>
                  </a:gs>
                </a:gsLst>
                <a:lin ang="5400000" scaled="0"/>
              </a:gradFill>
              <a:latin typeface="Segoe UI"/>
            </a:endParaRPr>
          </a:p>
          <a:p>
            <a:pPr marL="0" lvl="0" indent="0">
              <a:lnSpc>
                <a:spcPct val="100000"/>
              </a:lnSpc>
              <a:spcBef>
                <a:spcPts val="0"/>
              </a:spcBef>
              <a:buSzTx/>
              <a:buNone/>
            </a:pPr>
            <a:r>
              <a:rPr lang="en-US" sz="3200" dirty="0">
                <a:gradFill>
                  <a:gsLst>
                    <a:gs pos="15063">
                      <a:schemeClr val="tx1"/>
                    </a:gs>
                    <a:gs pos="36000">
                      <a:schemeClr val="tx1"/>
                    </a:gs>
                  </a:gsLst>
                  <a:lin ang="5400000" scaled="0"/>
                </a:gradFill>
                <a:latin typeface="Segoe UI"/>
              </a:rPr>
              <a:t>Familiar user experience</a:t>
            </a:r>
          </a:p>
          <a:p>
            <a:pPr marL="0" lvl="0" indent="0">
              <a:lnSpc>
                <a:spcPct val="100000"/>
              </a:lnSpc>
              <a:spcBef>
                <a:spcPts val="0"/>
              </a:spcBef>
              <a:buSzTx/>
              <a:buNone/>
            </a:pPr>
            <a:r>
              <a:rPr lang="en-US" sz="2400" dirty="0">
                <a:gradFill>
                  <a:gsLst>
                    <a:gs pos="15063">
                      <a:schemeClr val="tx1"/>
                    </a:gs>
                    <a:gs pos="36000">
                      <a:schemeClr val="tx1"/>
                    </a:gs>
                  </a:gsLst>
                  <a:lin ang="5400000" scaled="0"/>
                </a:gradFill>
                <a:latin typeface="Segoe UI"/>
              </a:rPr>
              <a:t>Leverages familiar Office UI paradigm</a:t>
            </a:r>
          </a:p>
          <a:p>
            <a:pPr marL="0" lvl="0" indent="0">
              <a:lnSpc>
                <a:spcPct val="100000"/>
              </a:lnSpc>
              <a:spcBef>
                <a:spcPts val="1800"/>
              </a:spcBef>
              <a:buSzTx/>
              <a:buNone/>
            </a:pPr>
            <a:r>
              <a:rPr lang="en-US" sz="3200" dirty="0">
                <a:gradFill>
                  <a:gsLst>
                    <a:gs pos="15063">
                      <a:schemeClr val="tx1"/>
                    </a:gs>
                    <a:gs pos="36000">
                      <a:schemeClr val="tx1"/>
                    </a:gs>
                  </a:gsLst>
                  <a:lin ang="5400000" scaled="0"/>
                </a:gradFill>
                <a:latin typeface="Segoe UI"/>
              </a:rPr>
              <a:t>Reference information</a:t>
            </a:r>
          </a:p>
          <a:p>
            <a:pPr marL="0" lvl="0" indent="0">
              <a:lnSpc>
                <a:spcPct val="100000"/>
              </a:lnSpc>
              <a:spcBef>
                <a:spcPts val="0"/>
              </a:spcBef>
              <a:buSzTx/>
              <a:buNone/>
            </a:pPr>
            <a:r>
              <a:rPr lang="en-US" sz="2400" dirty="0">
                <a:gradFill>
                  <a:gsLst>
                    <a:gs pos="15063">
                      <a:schemeClr val="tx1"/>
                    </a:gs>
                    <a:gs pos="36000">
                      <a:schemeClr val="tx1"/>
                    </a:gs>
                  </a:gsLst>
                  <a:lin ang="5400000" scaled="0"/>
                </a:gradFill>
                <a:latin typeface="Segoe UI"/>
              </a:rPr>
              <a:t>Ideal for providing reference information associated with document</a:t>
            </a:r>
            <a:endParaRPr lang="en-US" dirty="0">
              <a:gradFill>
                <a:gsLst>
                  <a:gs pos="15063">
                    <a:schemeClr val="tx1"/>
                  </a:gs>
                  <a:gs pos="36000">
                    <a:schemeClr val="tx1"/>
                  </a:gs>
                </a:gsLst>
                <a:lin ang="5400000" scaled="0"/>
              </a:gradFill>
            </a:endParaRPr>
          </a:p>
        </p:txBody>
      </p:sp>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pic>
        <p:nvPicPr>
          <p:cNvPr id="16" name="Picture 15"/>
          <p:cNvPicPr>
            <a:picLocks noChangeAspect="1"/>
          </p:cNvPicPr>
          <p:nvPr/>
        </p:nvPicPr>
        <p:blipFill>
          <a:blip r:embed="rId3"/>
          <a:stretch>
            <a:fillRect/>
          </a:stretch>
        </p:blipFill>
        <p:spPr>
          <a:xfrm>
            <a:off x="6526338" y="2141616"/>
            <a:ext cx="5452937" cy="2711293"/>
          </a:xfrm>
          <a:prstGeom prst="rect">
            <a:avLst/>
          </a:prstGeom>
          <a:solidFill>
            <a:schemeClr val="bg1">
              <a:lumMod val="50000"/>
            </a:schemeClr>
          </a:solidFill>
          <a:ln>
            <a:solidFill>
              <a:schemeClr val="bg1">
                <a:lumMod val="50000"/>
              </a:schemeClr>
            </a:solidFill>
          </a:ln>
        </p:spPr>
      </p:pic>
      <p:sp>
        <p:nvSpPr>
          <p:cNvPr id="6" name="Footer Placeholder 5"/>
          <p:cNvSpPr>
            <a:spLocks noGrp="1"/>
          </p:cNvSpPr>
          <p:nvPr>
            <p:ph type="ftr" sz="quarter" idx="12"/>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p>
          <a:p>
            <a:endParaRPr lang="en-US" dirty="0">
              <a:solidFill>
                <a:srgbClr val="FFFFFF">
                  <a:tint val="75000"/>
                </a:srgbClr>
              </a:solidFill>
            </a:endParaRPr>
          </a:p>
        </p:txBody>
      </p:sp>
    </p:spTree>
    <p:extLst>
      <p:ext uri="{BB962C8B-B14F-4D97-AF65-F5344CB8AC3E}">
        <p14:creationId xmlns:p14="http://schemas.microsoft.com/office/powerpoint/2010/main" val="201199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2" name="Text Placeholder 1"/>
          <p:cNvSpPr>
            <a:spLocks noGrp="1"/>
          </p:cNvSpPr>
          <p:nvPr>
            <p:ph type="body" sz="quarter" idx="11"/>
          </p:nvPr>
        </p:nvSpPr>
        <p:spPr>
          <a:xfrm>
            <a:off x="2103438" y="2353883"/>
            <a:ext cx="5938838" cy="738664"/>
          </a:xfrm>
        </p:spPr>
        <p:txBody>
          <a:bodyPr/>
          <a:lstStyle/>
          <a:p>
            <a:r>
              <a:rPr lang="en-US" dirty="0"/>
              <a:t>Developing Word </a:t>
            </a:r>
            <a:r>
              <a:rPr lang="en-US" spc="-102" dirty="0">
                <a:ln w="3175">
                  <a:noFill/>
                </a:ln>
                <a:gradFill>
                  <a:gsLst>
                    <a:gs pos="15063">
                      <a:schemeClr val="tx1"/>
                    </a:gs>
                    <a:gs pos="36000">
                      <a:schemeClr val="tx1"/>
                    </a:gs>
                  </a:gsLst>
                  <a:lin ang="5400000" scaled="0"/>
                </a:gradFill>
                <a:cs typeface="Segoe UI" pitchFamily="34" charset="0"/>
              </a:rPr>
              <a:t>Add-in</a:t>
            </a:r>
            <a:endParaRPr lang="en-US" dirty="0"/>
          </a:p>
        </p:txBody>
      </p:sp>
      <p:sp>
        <p:nvSpPr>
          <p:cNvPr id="3" name="Text Placeholder 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7405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36" name="Freeform 3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7" name="Text Placeholder 6"/>
          <p:cNvSpPr>
            <a:spLocks noGrp="1"/>
          </p:cNvSpPr>
          <p:nvPr>
            <p:ph type="body" sz="quarter" idx="10"/>
          </p:nvPr>
        </p:nvSpPr>
        <p:spPr>
          <a:xfrm>
            <a:off x="246063" y="2241533"/>
            <a:ext cx="5514975" cy="738664"/>
          </a:xfrm>
        </p:spPr>
        <p:txBody>
          <a:bodyPr/>
          <a:lstStyle/>
          <a:p>
            <a:pPr marL="0" indent="0">
              <a:buNone/>
            </a:pPr>
            <a:r>
              <a:rPr lang="en-US"/>
              <a:t>Visual Studio experience</a:t>
            </a:r>
            <a:endParaRPr lang="en-US" dirty="0"/>
          </a:p>
        </p:txBody>
      </p:sp>
      <p:grpSp>
        <p:nvGrpSpPr>
          <p:cNvPr id="39" name="Group 38"/>
          <p:cNvGrpSpPr/>
          <p:nvPr/>
        </p:nvGrpSpPr>
        <p:grpSpPr>
          <a:xfrm>
            <a:off x="6702426" y="859978"/>
            <a:ext cx="654243" cy="654243"/>
            <a:chOff x="6675437" y="1279706"/>
            <a:chExt cx="654243" cy="654243"/>
          </a:xfrm>
          <a:noFill/>
        </p:grpSpPr>
        <p:sp>
          <p:nvSpPr>
            <p:cNvPr id="40" name="Oval 39"/>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TextBox 40"/>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a:gradFill>
                    <a:gsLst>
                      <a:gs pos="2917">
                        <a:schemeClr val="accent6"/>
                      </a:gs>
                      <a:gs pos="100000">
                        <a:schemeClr val="accent6"/>
                      </a:gs>
                    </a:gsLst>
                    <a:lin ang="5400000" scaled="0"/>
                  </a:gradFill>
                </a:rPr>
                <a:t>1</a:t>
              </a:r>
            </a:p>
          </p:txBody>
        </p:sp>
      </p:grpSp>
      <p:grpSp>
        <p:nvGrpSpPr>
          <p:cNvPr id="42" name="Group 41"/>
          <p:cNvGrpSpPr/>
          <p:nvPr/>
        </p:nvGrpSpPr>
        <p:grpSpPr>
          <a:xfrm>
            <a:off x="6702426" y="2068399"/>
            <a:ext cx="654243" cy="654243"/>
            <a:chOff x="6675437" y="1279706"/>
            <a:chExt cx="654243" cy="654243"/>
          </a:xfrm>
          <a:noFill/>
        </p:grpSpPr>
        <p:sp>
          <p:nvSpPr>
            <p:cNvPr id="43" name="Oval 42"/>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 name="TextBox 43"/>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a:gradFill>
                    <a:gsLst>
                      <a:gs pos="2917">
                        <a:schemeClr val="accent6"/>
                      </a:gs>
                      <a:gs pos="100000">
                        <a:schemeClr val="accent6"/>
                      </a:gs>
                    </a:gsLst>
                    <a:lin ang="5400000" scaled="0"/>
                  </a:gradFill>
                </a:rPr>
                <a:t>2</a:t>
              </a:r>
            </a:p>
          </p:txBody>
        </p:sp>
      </p:grpSp>
      <p:grpSp>
        <p:nvGrpSpPr>
          <p:cNvPr id="45" name="Group 44"/>
          <p:cNvGrpSpPr/>
          <p:nvPr/>
        </p:nvGrpSpPr>
        <p:grpSpPr>
          <a:xfrm>
            <a:off x="6702426" y="3223351"/>
            <a:ext cx="654243" cy="654243"/>
            <a:chOff x="6675437" y="1279706"/>
            <a:chExt cx="654243" cy="654243"/>
          </a:xfrm>
          <a:noFill/>
        </p:grpSpPr>
        <p:sp>
          <p:nvSpPr>
            <p:cNvPr id="46" name="Oval 45"/>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TextBox 46"/>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a:gradFill>
                    <a:gsLst>
                      <a:gs pos="2917">
                        <a:schemeClr val="accent6"/>
                      </a:gs>
                      <a:gs pos="100000">
                        <a:schemeClr val="accent6"/>
                      </a:gs>
                    </a:gsLst>
                    <a:lin ang="5400000" scaled="0"/>
                  </a:gradFill>
                </a:rPr>
                <a:t>3</a:t>
              </a:r>
            </a:p>
          </p:txBody>
        </p:sp>
      </p:grpSp>
      <p:grpSp>
        <p:nvGrpSpPr>
          <p:cNvPr id="48" name="Group 47"/>
          <p:cNvGrpSpPr/>
          <p:nvPr/>
        </p:nvGrpSpPr>
        <p:grpSpPr>
          <a:xfrm>
            <a:off x="6702426" y="4383932"/>
            <a:ext cx="654243" cy="654243"/>
            <a:chOff x="6675437" y="1279706"/>
            <a:chExt cx="654243" cy="654243"/>
          </a:xfrm>
          <a:noFill/>
        </p:grpSpPr>
        <p:sp>
          <p:nvSpPr>
            <p:cNvPr id="49" name="Oval 48"/>
            <p:cNvSpPr/>
            <p:nvPr/>
          </p:nvSpPr>
          <p:spPr bwMode="auto">
            <a:xfrm>
              <a:off x="6675437" y="1279706"/>
              <a:ext cx="654243" cy="654243"/>
            </a:xfrm>
            <a:prstGeom prst="ellipse">
              <a:avLst/>
            </a:prstGeom>
            <a:grp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0" name="TextBox 49"/>
            <p:cNvSpPr txBox="1"/>
            <p:nvPr/>
          </p:nvSpPr>
          <p:spPr>
            <a:xfrm>
              <a:off x="6792404" y="1292895"/>
              <a:ext cx="420308" cy="627864"/>
            </a:xfrm>
            <a:prstGeom prst="rect">
              <a:avLst/>
            </a:prstGeom>
            <a:grpFill/>
          </p:spPr>
          <p:txBody>
            <a:bodyPr wrap="none" lIns="91440" tIns="91440" rIns="91440" bIns="91440" rtlCol="0">
              <a:spAutoFit/>
            </a:bodyPr>
            <a:lstStyle/>
            <a:p>
              <a:pPr>
                <a:lnSpc>
                  <a:spcPct val="90000"/>
                </a:lnSpc>
                <a:spcAft>
                  <a:spcPts val="600"/>
                </a:spcAft>
              </a:pPr>
              <a:r>
                <a:rPr lang="en-US" sz="3200" b="1" dirty="0">
                  <a:gradFill>
                    <a:gsLst>
                      <a:gs pos="2917">
                        <a:schemeClr val="accent6"/>
                      </a:gs>
                      <a:gs pos="100000">
                        <a:schemeClr val="accent6"/>
                      </a:gs>
                    </a:gsLst>
                    <a:lin ang="5400000" scaled="0"/>
                  </a:gradFill>
                </a:rPr>
                <a:t>4</a:t>
              </a:r>
            </a:p>
          </p:txBody>
        </p:sp>
      </p:grpSp>
      <p:grpSp>
        <p:nvGrpSpPr>
          <p:cNvPr id="51" name="Group 50"/>
          <p:cNvGrpSpPr/>
          <p:nvPr/>
        </p:nvGrpSpPr>
        <p:grpSpPr>
          <a:xfrm>
            <a:off x="6702426" y="5436558"/>
            <a:ext cx="654243" cy="654243"/>
            <a:chOff x="6675437" y="1279706"/>
            <a:chExt cx="654243" cy="654243"/>
          </a:xfrm>
        </p:grpSpPr>
        <p:sp>
          <p:nvSpPr>
            <p:cNvPr id="52" name="Oval 51"/>
            <p:cNvSpPr/>
            <p:nvPr/>
          </p:nvSpPr>
          <p:spPr bwMode="auto">
            <a:xfrm>
              <a:off x="6675437" y="1279706"/>
              <a:ext cx="654243" cy="654243"/>
            </a:xfrm>
            <a:prstGeom prst="ellipse">
              <a:avLst/>
            </a:prstGeom>
            <a:noFill/>
            <a:ln w="44450">
              <a:solidFill>
                <a:schemeClr val="accent6">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3" name="TextBox 52"/>
            <p:cNvSpPr txBox="1"/>
            <p:nvPr/>
          </p:nvSpPr>
          <p:spPr>
            <a:xfrm>
              <a:off x="6792404" y="1292895"/>
              <a:ext cx="420308" cy="627864"/>
            </a:xfrm>
            <a:prstGeom prst="rect">
              <a:avLst/>
            </a:prstGeom>
            <a:noFill/>
          </p:spPr>
          <p:txBody>
            <a:bodyPr wrap="none" lIns="91440" tIns="91440" rIns="91440" bIns="91440" rtlCol="0">
              <a:spAutoFit/>
            </a:bodyPr>
            <a:lstStyle/>
            <a:p>
              <a:pPr>
                <a:lnSpc>
                  <a:spcPct val="90000"/>
                </a:lnSpc>
                <a:spcAft>
                  <a:spcPts val="600"/>
                </a:spcAft>
              </a:pPr>
              <a:r>
                <a:rPr lang="en-US" sz="3200" b="1" dirty="0">
                  <a:gradFill>
                    <a:gsLst>
                      <a:gs pos="2917">
                        <a:schemeClr val="accent6"/>
                      </a:gs>
                      <a:gs pos="100000">
                        <a:schemeClr val="accent6"/>
                      </a:gs>
                    </a:gsLst>
                    <a:lin ang="5400000" scaled="0"/>
                  </a:gradFill>
                </a:rPr>
                <a:t>5</a:t>
              </a:r>
            </a:p>
          </p:txBody>
        </p:sp>
      </p:grpSp>
      <p:sp>
        <p:nvSpPr>
          <p:cNvPr id="54" name="Content Placeholder 4"/>
          <p:cNvSpPr txBox="1">
            <a:spLocks/>
          </p:cNvSpPr>
          <p:nvPr/>
        </p:nvSpPr>
        <p:spPr>
          <a:xfrm>
            <a:off x="7382068" y="783778"/>
            <a:ext cx="4597207" cy="5103823"/>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a:latin typeface="+mn-lt"/>
              </a:rPr>
              <a:t>Create new Add-in for Office project</a:t>
            </a:r>
          </a:p>
          <a:p>
            <a:pPr marL="0" indent="0">
              <a:spcBef>
                <a:spcPts val="1200"/>
              </a:spcBef>
              <a:buNone/>
            </a:pPr>
            <a:endParaRPr lang="en-US" sz="1600" dirty="0">
              <a:latin typeface="+mn-lt"/>
            </a:endParaRPr>
          </a:p>
          <a:p>
            <a:pPr marL="0" indent="0">
              <a:spcBef>
                <a:spcPts val="1200"/>
              </a:spcBef>
              <a:buNone/>
            </a:pPr>
            <a:r>
              <a:rPr lang="en-US" sz="2400" dirty="0">
                <a:latin typeface="+mn-lt"/>
              </a:rPr>
              <a:t>Create/design user interface for </a:t>
            </a:r>
            <a:br>
              <a:rPr lang="en-US" sz="2400" dirty="0">
                <a:latin typeface="+mn-lt"/>
              </a:rPr>
            </a:br>
            <a:r>
              <a:rPr lang="en-US" sz="2400" dirty="0">
                <a:latin typeface="+mn-lt"/>
              </a:rPr>
              <a:t>Web page</a:t>
            </a:r>
          </a:p>
          <a:p>
            <a:pPr marL="0" indent="0">
              <a:spcBef>
                <a:spcPts val="1200"/>
              </a:spcBef>
              <a:buNone/>
            </a:pPr>
            <a:endParaRPr lang="en-US" sz="1600" dirty="0">
              <a:latin typeface="+mn-lt"/>
            </a:endParaRPr>
          </a:p>
          <a:p>
            <a:pPr marL="0" indent="0">
              <a:spcBef>
                <a:spcPts val="1200"/>
              </a:spcBef>
              <a:buNone/>
            </a:pPr>
            <a:r>
              <a:rPr lang="en-US" sz="2400" dirty="0">
                <a:latin typeface="+mn-lt"/>
              </a:rPr>
              <a:t>Enhance Web page with CSS and JavaScript</a:t>
            </a:r>
          </a:p>
          <a:p>
            <a:pPr marL="0" indent="0">
              <a:spcBef>
                <a:spcPts val="1200"/>
              </a:spcBef>
              <a:buNone/>
            </a:pPr>
            <a:endParaRPr lang="en-US" sz="1600" dirty="0">
              <a:latin typeface="+mn-lt"/>
            </a:endParaRPr>
          </a:p>
          <a:p>
            <a:pPr marL="0" indent="0">
              <a:spcBef>
                <a:spcPts val="1200"/>
              </a:spcBef>
              <a:buNone/>
            </a:pPr>
            <a:r>
              <a:rPr lang="en-US" sz="2400" dirty="0">
                <a:latin typeface="+mn-lt"/>
              </a:rPr>
              <a:t>Set project properties in manifest</a:t>
            </a:r>
          </a:p>
          <a:p>
            <a:pPr marL="0" indent="0">
              <a:spcBef>
                <a:spcPts val="1200"/>
              </a:spcBef>
              <a:buNone/>
            </a:pPr>
            <a:endParaRPr lang="en-US" sz="1600" dirty="0">
              <a:latin typeface="+mn-lt"/>
            </a:endParaRPr>
          </a:p>
          <a:p>
            <a:pPr marL="0" indent="0">
              <a:spcBef>
                <a:spcPts val="1200"/>
              </a:spcBef>
              <a:buNone/>
            </a:pPr>
            <a:r>
              <a:rPr lang="en-US" sz="2400" dirty="0">
                <a:latin typeface="+mn-lt"/>
              </a:rPr>
              <a:t>Run!</a:t>
            </a:r>
          </a:p>
        </p:txBody>
      </p:sp>
      <p:sp>
        <p:nvSpPr>
          <p:cNvPr id="9" name="Footer Placeholder 8"/>
          <p:cNvSpPr>
            <a:spLocks noGrp="1"/>
          </p:cNvSpPr>
          <p:nvPr>
            <p:ph type="ftr" sz="quarter" idx="12"/>
          </p:nvPr>
        </p:nvSpPr>
        <p:spPr/>
        <p:txBody>
          <a:bodyPr/>
          <a:lstStyle/>
          <a:p>
            <a:pPr>
              <a:defRPr/>
            </a:pPr>
            <a:r>
              <a:rPr lang="en-US" sz="1400">
                <a:gradFill>
                  <a:gsLst>
                    <a:gs pos="6695">
                      <a:schemeClr val="accent6"/>
                    </a:gs>
                    <a:gs pos="15063">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a:gradFill>
                  <a:gsLst>
                    <a:gs pos="8367">
                      <a:srgbClr val="000000"/>
                    </a:gs>
                    <a:gs pos="31000">
                      <a:srgbClr val="000000"/>
                    </a:gs>
                  </a:gsLst>
                  <a:lin ang="5400000" scaled="0"/>
                </a:gradFill>
              </a:rPr>
              <a:t> Developing Word add-ins</a:t>
            </a:r>
          </a:p>
          <a:p>
            <a:endParaRPr lang="en-US" dirty="0">
              <a:solidFill>
                <a:srgbClr val="FFFFFF">
                  <a:tint val="75000"/>
                </a:srgbClr>
              </a:solidFill>
            </a:endParaRPr>
          </a:p>
        </p:txBody>
      </p:sp>
    </p:spTree>
    <p:extLst>
      <p:ext uri="{BB962C8B-B14F-4D97-AF65-F5344CB8AC3E}">
        <p14:creationId xmlns:p14="http://schemas.microsoft.com/office/powerpoint/2010/main" val="396277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2" presetClass="entr" presetSubtype="2" decel="100000" fill="hold" grpId="0" nodeType="withEffect">
                                  <p:stCondLst>
                                    <p:cond delay="200"/>
                                  </p:stCondLst>
                                  <p:childTnLst>
                                    <p:set>
                                      <p:cBhvr>
                                        <p:cTn id="9" dur="1" fill="hold">
                                          <p:stCondLst>
                                            <p:cond delay="0"/>
                                          </p:stCondLst>
                                        </p:cTn>
                                        <p:tgtEl>
                                          <p:spTgt spid="54">
                                            <p:txEl>
                                              <p:pRg st="0" end="0"/>
                                            </p:txEl>
                                          </p:spTgt>
                                        </p:tgtEl>
                                        <p:attrNameLst>
                                          <p:attrName>style.visibility</p:attrName>
                                        </p:attrNameLst>
                                      </p:cBhvr>
                                      <p:to>
                                        <p:strVal val="visible"/>
                                      </p:to>
                                    </p:set>
                                    <p:anim calcmode="lin" valueType="num">
                                      <p:cBhvr additive="base">
                                        <p:cTn id="10" dur="500" fill="hold"/>
                                        <p:tgtEl>
                                          <p:spTgt spid="54">
                                            <p:txEl>
                                              <p:pRg st="0" end="0"/>
                                            </p:txEl>
                                          </p:spTgt>
                                        </p:tgtEl>
                                        <p:attrNameLst>
                                          <p:attrName>ppt_x</p:attrName>
                                        </p:attrNameLst>
                                      </p:cBhvr>
                                      <p:tavLst>
                                        <p:tav tm="0">
                                          <p:val>
                                            <p:strVal val="1+#ppt_w/2"/>
                                          </p:val>
                                        </p:tav>
                                        <p:tav tm="100000">
                                          <p:val>
                                            <p:strVal val="#ppt_x"/>
                                          </p:val>
                                        </p:tav>
                                      </p:tavLst>
                                    </p:anim>
                                    <p:anim calcmode="lin" valueType="num">
                                      <p:cBhvr additive="base">
                                        <p:cTn id="11" dur="500" fill="hold"/>
                                        <p:tgtEl>
                                          <p:spTgt spid="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200"/>
                                        <p:tgtEl>
                                          <p:spTgt spid="42"/>
                                        </p:tgtEl>
                                      </p:cBhvr>
                                    </p:animEffect>
                                  </p:childTnLst>
                                </p:cTn>
                              </p:par>
                              <p:par>
                                <p:cTn id="17" presetID="2" presetClass="entr" presetSubtype="2" decel="100000" fill="hold" grpId="0" nodeType="withEffect">
                                  <p:stCondLst>
                                    <p:cond delay="200"/>
                                  </p:stCondLst>
                                  <p:childTnLst>
                                    <p:set>
                                      <p:cBhvr>
                                        <p:cTn id="18" dur="1" fill="hold">
                                          <p:stCondLst>
                                            <p:cond delay="0"/>
                                          </p:stCondLst>
                                        </p:cTn>
                                        <p:tgtEl>
                                          <p:spTgt spid="54">
                                            <p:txEl>
                                              <p:pRg st="2" end="2"/>
                                            </p:txEl>
                                          </p:spTgt>
                                        </p:tgtEl>
                                        <p:attrNameLst>
                                          <p:attrName>style.visibility</p:attrName>
                                        </p:attrNameLst>
                                      </p:cBhvr>
                                      <p:to>
                                        <p:strVal val="visible"/>
                                      </p:to>
                                    </p:set>
                                    <p:anim calcmode="lin" valueType="num">
                                      <p:cBhvr additive="base">
                                        <p:cTn id="19" dur="500" fill="hold"/>
                                        <p:tgtEl>
                                          <p:spTgt spid="5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200"/>
                                        <p:tgtEl>
                                          <p:spTgt spid="45"/>
                                        </p:tgtEl>
                                      </p:cBhvr>
                                    </p:animEffect>
                                  </p:childTnLst>
                                </p:cTn>
                              </p:par>
                              <p:par>
                                <p:cTn id="26" presetID="2" presetClass="entr" presetSubtype="2" decel="100000" fill="hold" grpId="0" nodeType="withEffect">
                                  <p:stCondLst>
                                    <p:cond delay="200"/>
                                  </p:stCondLst>
                                  <p:childTnLst>
                                    <p:set>
                                      <p:cBhvr>
                                        <p:cTn id="27" dur="1" fill="hold">
                                          <p:stCondLst>
                                            <p:cond delay="0"/>
                                          </p:stCondLst>
                                        </p:cTn>
                                        <p:tgtEl>
                                          <p:spTgt spid="54">
                                            <p:txEl>
                                              <p:pRg st="4" end="4"/>
                                            </p:txEl>
                                          </p:spTgt>
                                        </p:tgtEl>
                                        <p:attrNameLst>
                                          <p:attrName>style.visibility</p:attrName>
                                        </p:attrNameLst>
                                      </p:cBhvr>
                                      <p:to>
                                        <p:strVal val="visible"/>
                                      </p:to>
                                    </p:set>
                                    <p:anim calcmode="lin" valueType="num">
                                      <p:cBhvr additive="base">
                                        <p:cTn id="28" dur="500" fill="hold"/>
                                        <p:tgtEl>
                                          <p:spTgt spid="54">
                                            <p:txEl>
                                              <p:pRg st="4" end="4"/>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200"/>
                                        <p:tgtEl>
                                          <p:spTgt spid="48"/>
                                        </p:tgtEl>
                                      </p:cBhvr>
                                    </p:animEffect>
                                  </p:childTnLst>
                                </p:cTn>
                              </p:par>
                              <p:par>
                                <p:cTn id="35" presetID="2" presetClass="entr" presetSubtype="2" decel="100000" fill="hold" grpId="0" nodeType="withEffect">
                                  <p:stCondLst>
                                    <p:cond delay="200"/>
                                  </p:stCondLst>
                                  <p:childTnLst>
                                    <p:set>
                                      <p:cBhvr>
                                        <p:cTn id="36" dur="1" fill="hold">
                                          <p:stCondLst>
                                            <p:cond delay="0"/>
                                          </p:stCondLst>
                                        </p:cTn>
                                        <p:tgtEl>
                                          <p:spTgt spid="54">
                                            <p:txEl>
                                              <p:pRg st="6" end="6"/>
                                            </p:txEl>
                                          </p:spTgt>
                                        </p:tgtEl>
                                        <p:attrNameLst>
                                          <p:attrName>style.visibility</p:attrName>
                                        </p:attrNameLst>
                                      </p:cBhvr>
                                      <p:to>
                                        <p:strVal val="visible"/>
                                      </p:to>
                                    </p:set>
                                    <p:anim calcmode="lin" valueType="num">
                                      <p:cBhvr additive="base">
                                        <p:cTn id="37" dur="500" fill="hold"/>
                                        <p:tgtEl>
                                          <p:spTgt spid="54">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200"/>
                                        <p:tgtEl>
                                          <p:spTgt spid="51"/>
                                        </p:tgtEl>
                                      </p:cBhvr>
                                    </p:animEffect>
                                  </p:childTnLst>
                                </p:cTn>
                              </p:par>
                              <p:par>
                                <p:cTn id="44" presetID="2" presetClass="entr" presetSubtype="2" decel="100000" fill="hold" grpId="0" nodeType="withEffect">
                                  <p:stCondLst>
                                    <p:cond delay="200"/>
                                  </p:stCondLst>
                                  <p:childTnLst>
                                    <p:set>
                                      <p:cBhvr>
                                        <p:cTn id="45" dur="1" fill="hold">
                                          <p:stCondLst>
                                            <p:cond delay="0"/>
                                          </p:stCondLst>
                                        </p:cTn>
                                        <p:tgtEl>
                                          <p:spTgt spid="54">
                                            <p:txEl>
                                              <p:pRg st="8" end="8"/>
                                            </p:txEl>
                                          </p:spTgt>
                                        </p:tgtEl>
                                        <p:attrNameLst>
                                          <p:attrName>style.visibility</p:attrName>
                                        </p:attrNameLst>
                                      </p:cBhvr>
                                      <p:to>
                                        <p:strVal val="visible"/>
                                      </p:to>
                                    </p:set>
                                    <p:anim calcmode="lin" valueType="num">
                                      <p:cBhvr additive="base">
                                        <p:cTn id="46" dur="500" fill="hold"/>
                                        <p:tgtEl>
                                          <p:spTgt spid="54">
                                            <p:txEl>
                                              <p:pRg st="8" end="8"/>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5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Office </a:t>
            </a:r>
            <a:r>
              <a:rPr lang="en-US" dirty="0">
                <a:gradFill>
                  <a:gsLst>
                    <a:gs pos="15063">
                      <a:schemeClr val="tx1"/>
                    </a:gs>
                    <a:gs pos="36000">
                      <a:schemeClr val="tx1"/>
                    </a:gs>
                  </a:gsLst>
                  <a:lin ang="5400000" scaled="0"/>
                </a:gradFill>
              </a:rPr>
              <a:t>Add-in</a:t>
            </a:r>
            <a:endParaRPr lang="en-US" dirty="0"/>
          </a:p>
        </p:txBody>
      </p:sp>
      <p:sp>
        <p:nvSpPr>
          <p:cNvPr id="3" name="Text Placeholder 3"/>
          <p:cNvSpPr txBox="1">
            <a:spLocks/>
          </p:cNvSpPr>
          <p:nvPr/>
        </p:nvSpPr>
        <p:spPr>
          <a:xfrm>
            <a:off x="274638" y="1212850"/>
            <a:ext cx="11612562"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Create project based on the Word Add-in project template</a:t>
            </a:r>
          </a:p>
        </p:txBody>
      </p:sp>
      <p:sp>
        <p:nvSpPr>
          <p:cNvPr id="5" name="Footer Placeholder 4"/>
          <p:cNvSpPr>
            <a:spLocks noGrp="1"/>
          </p:cNvSpPr>
          <p:nvPr>
            <p:ph type="ftr" sz="quarter" idx="10"/>
          </p:nvPr>
        </p:nvSpPr>
        <p:spPr>
          <a:xfrm>
            <a:off x="7964488" y="308524"/>
            <a:ext cx="4197350" cy="371475"/>
          </a:xfrm>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4" name="Picture 3"/>
          <p:cNvPicPr>
            <a:picLocks noChangeAspect="1"/>
          </p:cNvPicPr>
          <p:nvPr/>
        </p:nvPicPr>
        <p:blipFill>
          <a:blip r:embed="rId3"/>
          <a:stretch>
            <a:fillRect/>
          </a:stretch>
        </p:blipFill>
        <p:spPr>
          <a:xfrm>
            <a:off x="2957393" y="1840714"/>
            <a:ext cx="6588943" cy="4604573"/>
          </a:xfrm>
          <a:prstGeom prst="rect">
            <a:avLst/>
          </a:prstGeom>
        </p:spPr>
      </p:pic>
    </p:spTree>
    <p:extLst>
      <p:ext uri="{BB962C8B-B14F-4D97-AF65-F5344CB8AC3E}">
        <p14:creationId xmlns:p14="http://schemas.microsoft.com/office/powerpoint/2010/main" val="345839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9" name="Title 1"/>
          <p:cNvSpPr txBox="1">
            <a:spLocks/>
          </p:cNvSpPr>
          <p:nvPr/>
        </p:nvSpPr>
        <p:spPr>
          <a:xfrm>
            <a:off x="274639" y="409441"/>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5858">
                      <a:schemeClr val="tx1"/>
                    </a:gs>
                    <a:gs pos="27000">
                      <a:schemeClr val="tx1"/>
                    </a:gs>
                  </a:gsLst>
                  <a:lin ang="5400000" scaled="0"/>
                </a:gradFill>
              </a:rPr>
              <a:t>Office </a:t>
            </a:r>
            <a:r>
              <a:rPr lang="en-US" dirty="0">
                <a:gradFill>
                  <a:gsLst>
                    <a:gs pos="15063">
                      <a:schemeClr val="tx1"/>
                    </a:gs>
                    <a:gs pos="36000">
                      <a:schemeClr val="tx1"/>
                    </a:gs>
                  </a:gsLst>
                  <a:lin ang="5400000" scaled="0"/>
                </a:gradFill>
              </a:rPr>
              <a:t>Add-in</a:t>
            </a:r>
            <a:r>
              <a:rPr lang="en-US" dirty="0">
                <a:gradFill>
                  <a:gsLst>
                    <a:gs pos="5858">
                      <a:schemeClr val="tx1"/>
                    </a:gs>
                    <a:gs pos="27000">
                      <a:schemeClr val="tx1"/>
                    </a:gs>
                  </a:gsLst>
                  <a:lin ang="5400000" scaled="0"/>
                </a:gradFill>
              </a:rPr>
              <a:t> </a:t>
            </a:r>
            <a:br>
              <a:rPr lang="en-US" dirty="0">
                <a:gradFill>
                  <a:gsLst>
                    <a:gs pos="5858">
                      <a:schemeClr val="tx1"/>
                    </a:gs>
                    <a:gs pos="27000">
                      <a:schemeClr val="tx1"/>
                    </a:gs>
                  </a:gsLst>
                  <a:lin ang="5400000" scaled="0"/>
                </a:gradFill>
              </a:rPr>
            </a:br>
            <a:r>
              <a:rPr lang="en-US" dirty="0">
                <a:gradFill>
                  <a:gsLst>
                    <a:gs pos="5858">
                      <a:schemeClr val="tx1"/>
                    </a:gs>
                    <a:gs pos="27000">
                      <a:schemeClr val="tx1"/>
                    </a:gs>
                  </a:gsLst>
                  <a:lin ang="5400000" scaled="0"/>
                </a:gradFill>
              </a:rPr>
              <a:t>project structure</a:t>
            </a:r>
          </a:p>
        </p:txBody>
      </p:sp>
      <p:sp>
        <p:nvSpPr>
          <p:cNvPr id="22" name="Text Placeholder 3"/>
          <p:cNvSpPr txBox="1">
            <a:spLocks/>
          </p:cNvSpPr>
          <p:nvPr/>
        </p:nvSpPr>
        <p:spPr>
          <a:xfrm>
            <a:off x="274638" y="2021393"/>
            <a:ext cx="5486400" cy="393646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0"/>
              </a:spcBef>
              <a:buSzTx/>
              <a:buNone/>
            </a:pPr>
            <a:r>
              <a:rPr lang="en-US" sz="2800" dirty="0">
                <a:gradFill>
                  <a:gsLst>
                    <a:gs pos="5858">
                      <a:schemeClr val="tx1"/>
                    </a:gs>
                    <a:gs pos="27000">
                      <a:schemeClr val="tx1"/>
                    </a:gs>
                  </a:gsLst>
                  <a:lin ang="5400000" scaled="0"/>
                </a:gradFill>
              </a:rPr>
              <a:t>Office Add-in solution has </a:t>
            </a:r>
            <a:br>
              <a:rPr lang="en-US" sz="2800" dirty="0">
                <a:gradFill>
                  <a:gsLst>
                    <a:gs pos="5858">
                      <a:schemeClr val="tx1"/>
                    </a:gs>
                    <a:gs pos="27000">
                      <a:schemeClr val="tx1"/>
                    </a:gs>
                  </a:gsLst>
                  <a:lin ang="5400000" scaled="0"/>
                </a:gradFill>
              </a:rPr>
            </a:br>
            <a:r>
              <a:rPr lang="en-US" sz="2800" dirty="0">
                <a:gradFill>
                  <a:gsLst>
                    <a:gs pos="5858">
                      <a:schemeClr val="tx1"/>
                    </a:gs>
                    <a:gs pos="27000">
                      <a:schemeClr val="tx1"/>
                    </a:gs>
                  </a:gsLst>
                  <a:lin ang="5400000" scaled="0"/>
                </a:gradFill>
              </a:rPr>
              <a:t>two projects</a:t>
            </a:r>
          </a:p>
          <a:p>
            <a:pPr marL="285750" indent="-285750">
              <a:spcBef>
                <a:spcPts val="600"/>
              </a:spcBef>
              <a:buSzTx/>
            </a:pPr>
            <a:r>
              <a:rPr lang="en-US" sz="2000" dirty="0">
                <a:gradFill>
                  <a:gsLst>
                    <a:gs pos="5858">
                      <a:schemeClr val="tx1"/>
                    </a:gs>
                    <a:gs pos="27000">
                      <a:schemeClr val="tx1"/>
                    </a:gs>
                  </a:gsLst>
                  <a:lin ang="5400000" scaled="0"/>
                </a:gradFill>
                <a:latin typeface="+mn-lt"/>
              </a:rPr>
              <a:t>Top project contains Add-in manifest</a:t>
            </a:r>
          </a:p>
          <a:p>
            <a:pPr marL="285750" indent="-285750">
              <a:spcBef>
                <a:spcPts val="600"/>
              </a:spcBef>
              <a:buSzTx/>
            </a:pPr>
            <a:r>
              <a:rPr lang="en-US" sz="2000" dirty="0">
                <a:gradFill>
                  <a:gsLst>
                    <a:gs pos="5858">
                      <a:schemeClr val="tx1"/>
                    </a:gs>
                    <a:gs pos="27000">
                      <a:schemeClr val="tx1"/>
                    </a:gs>
                  </a:gsLst>
                  <a:lin ang="5400000" scaled="0"/>
                </a:gradFill>
                <a:latin typeface="+mn-lt"/>
              </a:rPr>
              <a:t>Bottom project for remote Web</a:t>
            </a:r>
          </a:p>
          <a:p>
            <a:pPr marL="0" lvl="0" indent="0">
              <a:spcBef>
                <a:spcPts val="1800"/>
              </a:spcBef>
              <a:buSzTx/>
              <a:buNone/>
            </a:pPr>
            <a:r>
              <a:rPr lang="en-US" sz="2800" dirty="0">
                <a:gradFill>
                  <a:gsLst>
                    <a:gs pos="5858">
                      <a:schemeClr val="tx1"/>
                    </a:gs>
                    <a:gs pos="27000">
                      <a:schemeClr val="tx1"/>
                    </a:gs>
                  </a:gsLst>
                  <a:lin ang="5400000" scaled="0"/>
                </a:gradFill>
              </a:rPr>
              <a:t>Remote Web project is </a:t>
            </a:r>
            <a:br>
              <a:rPr lang="en-US" sz="2800" dirty="0">
                <a:gradFill>
                  <a:gsLst>
                    <a:gs pos="5858">
                      <a:schemeClr val="tx1"/>
                    </a:gs>
                    <a:gs pos="27000">
                      <a:schemeClr val="tx1"/>
                    </a:gs>
                  </a:gsLst>
                  <a:lin ang="5400000" scaled="0"/>
                </a:gradFill>
              </a:rPr>
            </a:br>
            <a:r>
              <a:rPr lang="en-US" sz="2800" dirty="0">
                <a:gradFill>
                  <a:gsLst>
                    <a:gs pos="5858">
                      <a:schemeClr val="tx1"/>
                    </a:gs>
                    <a:gs pos="27000">
                      <a:schemeClr val="tx1"/>
                    </a:gs>
                  </a:gsLst>
                  <a:lin ang="5400000" scaled="0"/>
                </a:gradFill>
              </a:rPr>
              <a:t>ASP.NET website</a:t>
            </a:r>
          </a:p>
          <a:p>
            <a:pPr marL="285750" indent="-285750">
              <a:spcBef>
                <a:spcPts val="600"/>
              </a:spcBef>
              <a:buSzTx/>
            </a:pPr>
            <a:r>
              <a:rPr lang="en-US" sz="2000" dirty="0">
                <a:gradFill>
                  <a:gsLst>
                    <a:gs pos="5858">
                      <a:schemeClr val="tx1"/>
                    </a:gs>
                    <a:gs pos="27000">
                      <a:schemeClr val="tx1"/>
                    </a:gs>
                  </a:gsLst>
                  <a:lin ang="5400000" scaled="0"/>
                </a:gradFill>
                <a:latin typeface="+mn-lt"/>
              </a:rPr>
              <a:t>Contains HTML, CSS, and JavaScript </a:t>
            </a:r>
            <a:br>
              <a:rPr lang="en-US" sz="2000" dirty="0">
                <a:gradFill>
                  <a:gsLst>
                    <a:gs pos="5858">
                      <a:schemeClr val="tx1"/>
                    </a:gs>
                    <a:gs pos="27000">
                      <a:schemeClr val="tx1"/>
                    </a:gs>
                  </a:gsLst>
                  <a:lin ang="5400000" scaled="0"/>
                </a:gradFill>
                <a:latin typeface="+mn-lt"/>
              </a:rPr>
            </a:br>
            <a:r>
              <a:rPr lang="en-US" sz="2000" dirty="0">
                <a:gradFill>
                  <a:gsLst>
                    <a:gs pos="5858">
                      <a:schemeClr val="tx1"/>
                    </a:gs>
                    <a:gs pos="27000">
                      <a:schemeClr val="tx1"/>
                    </a:gs>
                  </a:gsLst>
                  <a:lin ang="5400000" scaled="0"/>
                </a:gradFill>
                <a:latin typeface="+mn-lt"/>
              </a:rPr>
              <a:t>source files</a:t>
            </a:r>
          </a:p>
          <a:p>
            <a:pPr marL="285750" indent="-285750">
              <a:spcBef>
                <a:spcPts val="600"/>
              </a:spcBef>
              <a:buSzTx/>
            </a:pPr>
            <a:r>
              <a:rPr lang="en-US" sz="2000" dirty="0">
                <a:gradFill>
                  <a:gsLst>
                    <a:gs pos="5858">
                      <a:schemeClr val="tx1"/>
                    </a:gs>
                    <a:gs pos="27000">
                      <a:schemeClr val="tx1"/>
                    </a:gs>
                  </a:gsLst>
                  <a:lin ang="5400000" scaled="0"/>
                </a:gradFill>
                <a:latin typeface="+mn-lt"/>
              </a:rPr>
              <a:t>Integration with jQuery library </a:t>
            </a:r>
            <a:br>
              <a:rPr lang="en-US" sz="2000" dirty="0">
                <a:gradFill>
                  <a:gsLst>
                    <a:gs pos="5858">
                      <a:schemeClr val="tx1"/>
                    </a:gs>
                    <a:gs pos="27000">
                      <a:schemeClr val="tx1"/>
                    </a:gs>
                  </a:gsLst>
                  <a:lin ang="5400000" scaled="0"/>
                </a:gradFill>
                <a:latin typeface="+mn-lt"/>
              </a:rPr>
            </a:br>
            <a:r>
              <a:rPr lang="en-US" sz="2000" dirty="0">
                <a:gradFill>
                  <a:gsLst>
                    <a:gs pos="5858">
                      <a:schemeClr val="tx1"/>
                    </a:gs>
                    <a:gs pos="27000">
                      <a:schemeClr val="tx1"/>
                    </a:gs>
                  </a:gsLst>
                  <a:lin ang="5400000" scaled="0"/>
                </a:gradFill>
                <a:latin typeface="+mn-lt"/>
              </a:rPr>
              <a:t>already included</a:t>
            </a:r>
          </a:p>
        </p:txBody>
      </p:sp>
      <p:sp>
        <p:nvSpPr>
          <p:cNvPr id="9" name="Footer Placeholder 8"/>
          <p:cNvSpPr>
            <a:spLocks noGrp="1"/>
          </p:cNvSpPr>
          <p:nvPr>
            <p:ph type="ftr" sz="quarter" idx="12"/>
          </p:nvPr>
        </p:nvSpPr>
        <p:spPr>
          <a:xfrm>
            <a:off x="7964488" y="304237"/>
            <a:ext cx="4197350" cy="371475"/>
          </a:xfrm>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2" name="Picture 1"/>
          <p:cNvPicPr>
            <a:picLocks noChangeAspect="1"/>
          </p:cNvPicPr>
          <p:nvPr/>
        </p:nvPicPr>
        <p:blipFill>
          <a:blip r:embed="rId3"/>
          <a:stretch>
            <a:fillRect/>
          </a:stretch>
        </p:blipFill>
        <p:spPr>
          <a:xfrm>
            <a:off x="7964488" y="957009"/>
            <a:ext cx="3188010" cy="5277928"/>
          </a:xfrm>
          <a:prstGeom prst="rect">
            <a:avLst/>
          </a:prstGeom>
        </p:spPr>
      </p:pic>
    </p:spTree>
    <p:extLst>
      <p:ext uri="{BB962C8B-B14F-4D97-AF65-F5344CB8AC3E}">
        <p14:creationId xmlns:p14="http://schemas.microsoft.com/office/powerpoint/2010/main" val="183341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manifest—XML view</a:t>
            </a:r>
          </a:p>
        </p:txBody>
      </p:sp>
      <p:sp>
        <p:nvSpPr>
          <p:cNvPr id="6" name="Freeform 5"/>
          <p:cNvSpPr/>
          <p:nvPr/>
        </p:nvSpPr>
        <p:spPr bwMode="auto">
          <a:xfrm>
            <a:off x="1869026" y="2282585"/>
            <a:ext cx="640080" cy="0"/>
          </a:xfrm>
          <a:custGeom>
            <a:avLst/>
            <a:gdLst>
              <a:gd name="connsiteX0" fmla="*/ 0 w 1304925"/>
              <a:gd name="connsiteY0" fmla="*/ 0 h 0"/>
              <a:gd name="connsiteX1" fmla="*/ 1304925 w 1304925"/>
              <a:gd name="connsiteY1" fmla="*/ 0 h 0"/>
            </a:gdLst>
            <a:ahLst/>
            <a:cxnLst>
              <a:cxn ang="0">
                <a:pos x="connsiteX0" y="connsiteY0"/>
              </a:cxn>
              <a:cxn ang="0">
                <a:pos x="connsiteX1" y="connsiteY1"/>
              </a:cxn>
            </a:cxnLst>
            <a:rect l="l" t="t" r="r" b="b"/>
            <a:pathLst>
              <a:path w="1304925">
                <a:moveTo>
                  <a:pt x="0" y="0"/>
                </a:moveTo>
                <a:lnTo>
                  <a:pt x="1304925" y="0"/>
                </a:lnTo>
              </a:path>
            </a:pathLst>
          </a:custGeom>
          <a:noFill/>
          <a:ln w="28575" cap="rnd">
            <a:solidFill>
              <a:schemeClr val="tx2"/>
            </a:solidFill>
            <a:prstDash val="dash"/>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Footer Placeholder 10"/>
          <p:cNvSpPr>
            <a:spLocks noGrp="1"/>
          </p:cNvSpPr>
          <p:nvPr>
            <p:ph type="ftr" sz="quarter" idx="10"/>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5" name="Picture 4"/>
          <p:cNvPicPr>
            <a:picLocks noChangeAspect="1"/>
          </p:cNvPicPr>
          <p:nvPr/>
        </p:nvPicPr>
        <p:blipFill>
          <a:blip r:embed="rId3"/>
          <a:stretch>
            <a:fillRect/>
          </a:stretch>
        </p:blipFill>
        <p:spPr>
          <a:xfrm>
            <a:off x="352078" y="1211263"/>
            <a:ext cx="1493520" cy="1524000"/>
          </a:xfrm>
          <a:prstGeom prst="rect">
            <a:avLst/>
          </a:prstGeom>
        </p:spPr>
      </p:pic>
      <p:pic>
        <p:nvPicPr>
          <p:cNvPr id="3" name="Picture 2"/>
          <p:cNvPicPr>
            <a:picLocks noChangeAspect="1"/>
          </p:cNvPicPr>
          <p:nvPr/>
        </p:nvPicPr>
        <p:blipFill>
          <a:blip r:embed="rId4"/>
          <a:stretch>
            <a:fillRect/>
          </a:stretch>
        </p:blipFill>
        <p:spPr>
          <a:xfrm>
            <a:off x="2657781" y="1097018"/>
            <a:ext cx="6791020" cy="5670114"/>
          </a:xfrm>
          <a:prstGeom prst="rect">
            <a:avLst/>
          </a:prstGeom>
        </p:spPr>
      </p:pic>
    </p:spTree>
    <p:extLst>
      <p:ext uri="{BB962C8B-B14F-4D97-AF65-F5344CB8AC3E}">
        <p14:creationId xmlns:p14="http://schemas.microsoft.com/office/powerpoint/2010/main" val="324338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the HTML for Web page</a:t>
            </a:r>
            <a:endParaRPr lang="en-US" dirty="0"/>
          </a:p>
        </p:txBody>
      </p:sp>
      <p:sp>
        <p:nvSpPr>
          <p:cNvPr id="8" name="Footer Placeholder 7"/>
          <p:cNvSpPr>
            <a:spLocks noGrp="1"/>
          </p:cNvSpPr>
          <p:nvPr>
            <p:ph type="ftr" sz="quarter" idx="10"/>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
        <p:nvSpPr>
          <p:cNvPr id="4" name="Rectangle 3"/>
          <p:cNvSpPr/>
          <p:nvPr/>
        </p:nvSpPr>
        <p:spPr>
          <a:xfrm>
            <a:off x="400904" y="1033882"/>
            <a:ext cx="11637034" cy="5447645"/>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!DOCTYPE</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html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html</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head</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meta</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charset</a:t>
            </a:r>
            <a:r>
              <a:rPr lang="en-US" sz="1200" dirty="0">
                <a:solidFill>
                  <a:srgbClr val="0000FF"/>
                </a:solidFill>
                <a:highlight>
                  <a:srgbClr val="FFFFFF"/>
                </a:highlight>
                <a:latin typeface="Consolas" panose="020B0609020204030204" pitchFamily="49" charset="0"/>
              </a:rPr>
              <a:t>="UTF-8"</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it-IT" sz="1200" dirty="0">
                <a:solidFill>
                  <a:srgbClr val="000000"/>
                </a:solidFill>
                <a:highlight>
                  <a:srgbClr val="FFFFFF"/>
                </a:highlight>
                <a:latin typeface="Consolas" panose="020B0609020204030204" pitchFamily="49" charset="0"/>
              </a:rPr>
              <a:t>    </a:t>
            </a:r>
            <a:r>
              <a:rPr lang="it-IT" sz="1200" dirty="0">
                <a:solidFill>
                  <a:srgbClr val="0000FF"/>
                </a:solidFill>
                <a:highlight>
                  <a:srgbClr val="FFFFFF"/>
                </a:highlight>
                <a:latin typeface="Consolas" panose="020B0609020204030204" pitchFamily="49" charset="0"/>
              </a:rPr>
              <a:t>&lt;</a:t>
            </a:r>
            <a:r>
              <a:rPr lang="it-IT" sz="1200" dirty="0">
                <a:solidFill>
                  <a:srgbClr val="800000"/>
                </a:solidFill>
                <a:highlight>
                  <a:srgbClr val="FFFFFF"/>
                </a:highlight>
                <a:latin typeface="Consolas" panose="020B0609020204030204" pitchFamily="49" charset="0"/>
              </a:rPr>
              <a:t>meta</a:t>
            </a:r>
            <a:r>
              <a:rPr lang="it-IT" sz="1200" dirty="0">
                <a:solidFill>
                  <a:srgbClr val="000000"/>
                </a:solidFill>
                <a:highlight>
                  <a:srgbClr val="FFFFFF"/>
                </a:highlight>
                <a:latin typeface="Consolas" panose="020B0609020204030204" pitchFamily="49" charset="0"/>
              </a:rPr>
              <a:t> </a:t>
            </a:r>
            <a:r>
              <a:rPr lang="it-IT" sz="1200" dirty="0">
                <a:solidFill>
                  <a:srgbClr val="FF0000"/>
                </a:solidFill>
                <a:highlight>
                  <a:srgbClr val="FFFFFF"/>
                </a:highlight>
                <a:latin typeface="Consolas" panose="020B0609020204030204" pitchFamily="49" charset="0"/>
              </a:rPr>
              <a:t>http-equiv</a:t>
            </a:r>
            <a:r>
              <a:rPr lang="it-IT" sz="1200" dirty="0">
                <a:solidFill>
                  <a:srgbClr val="0000FF"/>
                </a:solidFill>
                <a:highlight>
                  <a:srgbClr val="FFFFFF"/>
                </a:highlight>
                <a:latin typeface="Consolas" panose="020B0609020204030204" pitchFamily="49" charset="0"/>
              </a:rPr>
              <a:t>="X-UA-Compatible"</a:t>
            </a:r>
            <a:r>
              <a:rPr lang="it-IT" sz="1200" dirty="0">
                <a:solidFill>
                  <a:srgbClr val="000000"/>
                </a:solidFill>
                <a:highlight>
                  <a:srgbClr val="FFFFFF"/>
                </a:highlight>
                <a:latin typeface="Consolas" panose="020B0609020204030204" pitchFamily="49" charset="0"/>
              </a:rPr>
              <a:t> </a:t>
            </a:r>
            <a:r>
              <a:rPr lang="it-IT" sz="1200" dirty="0">
                <a:solidFill>
                  <a:srgbClr val="FF0000"/>
                </a:solidFill>
                <a:highlight>
                  <a:srgbClr val="FFFFFF"/>
                </a:highlight>
                <a:latin typeface="Consolas" panose="020B0609020204030204" pitchFamily="49" charset="0"/>
              </a:rPr>
              <a:t>content</a:t>
            </a:r>
            <a:r>
              <a:rPr lang="it-IT" sz="1200" dirty="0">
                <a:solidFill>
                  <a:srgbClr val="0000FF"/>
                </a:solidFill>
                <a:highlight>
                  <a:srgbClr val="FFFFFF"/>
                </a:highlight>
                <a:latin typeface="Consolas" panose="020B0609020204030204" pitchFamily="49" charset="0"/>
              </a:rPr>
              <a:t>="IE=Edge"</a:t>
            </a:r>
            <a:r>
              <a:rPr lang="it-IT" sz="1200" dirty="0">
                <a:solidFill>
                  <a:srgbClr val="000000"/>
                </a:solidFill>
                <a:highlight>
                  <a:srgbClr val="FFFFFF"/>
                </a:highlight>
                <a:latin typeface="Consolas" panose="020B0609020204030204" pitchFamily="49" charset="0"/>
              </a:rPr>
              <a:t> </a:t>
            </a:r>
            <a:r>
              <a:rPr lang="it-IT" sz="1200" dirty="0">
                <a:solidFill>
                  <a:srgbClr val="0000FF"/>
                </a:solidFill>
                <a:highlight>
                  <a:srgbClr val="FFFFFF"/>
                </a:highlight>
                <a:latin typeface="Consolas" panose="020B0609020204030204" pitchFamily="49" charset="0"/>
              </a:rPr>
              <a:t>/&gt;</a:t>
            </a:r>
            <a:endParaRPr lang="it-IT"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title</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title</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="../../Scripts/jquery-1.9.1.js"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link</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href</a:t>
            </a:r>
            <a:r>
              <a:rPr lang="en-US" sz="1200" dirty="0">
                <a:solidFill>
                  <a:srgbClr val="0000FF"/>
                </a:solidFill>
                <a:highlight>
                  <a:srgbClr val="FFFFFF"/>
                </a:highlight>
                <a:latin typeface="Consolas" panose="020B0609020204030204" pitchFamily="49" charset="0"/>
              </a:rPr>
              <a:t>="../../Content/Office.css"</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rel</a:t>
            </a:r>
            <a:r>
              <a:rPr lang="en-US" sz="1200" dirty="0">
                <a:solidFill>
                  <a:srgbClr val="0000FF"/>
                </a:solidFill>
                <a:highlight>
                  <a:srgbClr val="FFFFFF"/>
                </a:highlight>
                <a:latin typeface="Consolas" panose="020B0609020204030204" pitchFamily="49" charset="0"/>
              </a:rPr>
              <a:t>="stylesheet"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css</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="https://appsforoffice.microsoft.com/lib/1/hosted/office.js"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link</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href</a:t>
            </a:r>
            <a:r>
              <a:rPr lang="en-US" sz="1200" dirty="0">
                <a:solidFill>
                  <a:srgbClr val="0000FF"/>
                </a:solidFill>
                <a:highlight>
                  <a:srgbClr val="FFFFFF"/>
                </a:highlight>
                <a:latin typeface="Consolas" panose="020B0609020204030204" pitchFamily="49" charset="0"/>
              </a:rPr>
              <a:t>="../App.css"</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rel</a:t>
            </a:r>
            <a:r>
              <a:rPr lang="en-US" sz="1200" dirty="0">
                <a:solidFill>
                  <a:srgbClr val="0000FF"/>
                </a:solidFill>
                <a:highlight>
                  <a:srgbClr val="FFFFFF"/>
                </a:highlight>
                <a:latin typeface="Consolas" panose="020B0609020204030204" pitchFamily="49" charset="0"/>
              </a:rPr>
              <a:t>="stylesheet"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css</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="../App.js"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link</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href</a:t>
            </a:r>
            <a:r>
              <a:rPr lang="en-US" sz="1200" dirty="0">
                <a:solidFill>
                  <a:srgbClr val="0000FF"/>
                </a:solidFill>
                <a:highlight>
                  <a:srgbClr val="FFFFFF"/>
                </a:highlight>
                <a:latin typeface="Consolas" panose="020B0609020204030204" pitchFamily="49" charset="0"/>
              </a:rPr>
              <a:t>="Home.css"</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rel</a:t>
            </a:r>
            <a:r>
              <a:rPr lang="en-US" sz="1200" dirty="0">
                <a:solidFill>
                  <a:srgbClr val="0000FF"/>
                </a:solidFill>
                <a:highlight>
                  <a:srgbClr val="FFFFFF"/>
                </a:highlight>
                <a:latin typeface="Consolas" panose="020B0609020204030204" pitchFamily="49" charset="0"/>
              </a:rPr>
              <a:t>="stylesheet"</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css</a:t>
            </a:r>
            <a:r>
              <a:rPr lang="en-US" sz="1200" dirty="0">
                <a:solidFill>
                  <a:srgbClr val="0000FF"/>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script</a:t>
            </a:r>
            <a:r>
              <a:rPr lang="en-US" sz="1200" dirty="0">
                <a:solidFill>
                  <a:srgbClr val="00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src</a:t>
            </a:r>
            <a:r>
              <a:rPr lang="en-US" sz="1200" dirty="0">
                <a:solidFill>
                  <a:srgbClr val="0000FF"/>
                </a:solidFill>
                <a:highlight>
                  <a:srgbClr val="FFFFFF"/>
                </a:highlight>
                <a:latin typeface="Consolas" panose="020B0609020204030204" pitchFamily="49" charset="0"/>
              </a:rPr>
              <a:t>="Home.js"</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type</a:t>
            </a:r>
            <a:r>
              <a:rPr lang="en-US" sz="1200" dirty="0">
                <a:solidFill>
                  <a:srgbClr val="0000FF"/>
                </a:solidFill>
                <a:highlight>
                  <a:srgbClr val="FFFFFF"/>
                </a:highlight>
                <a:latin typeface="Consolas" panose="020B0609020204030204" pitchFamily="49" charset="0"/>
              </a:rPr>
              <a:t>="text/</a:t>
            </a:r>
            <a:r>
              <a:rPr lang="en-US" sz="1200" dirty="0" err="1">
                <a:solidFill>
                  <a:srgbClr val="0000FF"/>
                </a:solidFill>
                <a:highlight>
                  <a:srgbClr val="FFFFFF"/>
                </a:highlight>
                <a:latin typeface="Consolas" panose="020B0609020204030204" pitchFamily="49" charset="0"/>
              </a:rPr>
              <a:t>javascript</a:t>
            </a:r>
            <a:r>
              <a:rPr lang="en-US" sz="1200" dirty="0">
                <a:solidFill>
                  <a:srgbClr val="0000FF"/>
                </a:solidFill>
                <a:highlight>
                  <a:srgbClr val="FFFFFF"/>
                </a:highlight>
                <a:latin typeface="Consolas" panose="020B0609020204030204" pitchFamily="49" charset="0"/>
              </a:rPr>
              <a:t>"&gt;&lt;/</a:t>
            </a:r>
            <a:r>
              <a:rPr lang="en-US" sz="1200" dirty="0">
                <a:solidFill>
                  <a:srgbClr val="800000"/>
                </a:solidFill>
                <a:highlight>
                  <a:srgbClr val="FFFFFF"/>
                </a:highlight>
                <a:latin typeface="Consolas" panose="020B0609020204030204" pitchFamily="49" charset="0"/>
              </a:rPr>
              <a:t>script</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head</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body</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="content-header"&gt;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class</a:t>
            </a:r>
            <a:r>
              <a:rPr lang="en-US" sz="1200" dirty="0">
                <a:solidFill>
                  <a:srgbClr val="0000FF"/>
                </a:solidFill>
                <a:highlight>
                  <a:srgbClr val="FFFFFF"/>
                </a:highlight>
                <a:latin typeface="Consolas" panose="020B0609020204030204" pitchFamily="49" charset="0"/>
              </a:rPr>
              <a:t>="padding"&gt;</a:t>
            </a:r>
            <a:endParaRPr lang="en-US" sz="1200" dirty="0">
              <a:solidFill>
                <a:srgbClr val="000000"/>
              </a:solidFill>
              <a:highlight>
                <a:srgbClr val="FFFFFF"/>
              </a:highlight>
              <a:latin typeface="Consolas" panose="020B0609020204030204" pitchFamily="49" charset="0"/>
            </a:endParaRPr>
          </a:p>
          <a:p>
            <a:r>
              <a:rPr lang="pt-BR" sz="1200" dirty="0">
                <a:solidFill>
                  <a:srgbClr val="000000"/>
                </a:solidFill>
                <a:highlight>
                  <a:srgbClr val="FFFFFF"/>
                </a:highlight>
                <a:latin typeface="Consolas" panose="020B0609020204030204" pitchFamily="49" charset="0"/>
              </a:rPr>
              <a:t>            </a:t>
            </a:r>
            <a:r>
              <a:rPr lang="pt-BR" sz="1200" dirty="0">
                <a:solidFill>
                  <a:srgbClr val="0000FF"/>
                </a:solidFill>
                <a:highlight>
                  <a:srgbClr val="FFFFFF"/>
                </a:highlight>
                <a:latin typeface="Consolas" panose="020B0609020204030204" pitchFamily="49" charset="0"/>
              </a:rPr>
              <a:t>&lt;</a:t>
            </a:r>
            <a:r>
              <a:rPr lang="pt-BR" sz="1200" dirty="0">
                <a:solidFill>
                  <a:srgbClr val="800000"/>
                </a:solidFill>
                <a:highlight>
                  <a:srgbClr val="FFFFFF"/>
                </a:highlight>
                <a:latin typeface="Consolas" panose="020B0609020204030204" pitchFamily="49" charset="0"/>
              </a:rPr>
              <a:t>h1</a:t>
            </a:r>
            <a:r>
              <a:rPr lang="pt-BR" sz="1200" dirty="0">
                <a:solidFill>
                  <a:srgbClr val="0000FF"/>
                </a:solidFill>
                <a:highlight>
                  <a:srgbClr val="FFFFFF"/>
                </a:highlight>
                <a:latin typeface="Consolas" panose="020B0609020204030204" pitchFamily="49" charset="0"/>
              </a:rPr>
              <a:t>&gt;</a:t>
            </a:r>
            <a:r>
              <a:rPr lang="pt-BR" sz="1200" dirty="0">
                <a:solidFill>
                  <a:srgbClr val="000000"/>
                </a:solidFill>
                <a:highlight>
                  <a:srgbClr val="FFFFFF"/>
                </a:highlight>
                <a:latin typeface="Consolas" panose="020B0609020204030204" pitchFamily="49" charset="0"/>
              </a:rPr>
              <a:t>Add Content to Document</a:t>
            </a:r>
            <a:r>
              <a:rPr lang="pt-BR" sz="1200" dirty="0">
                <a:solidFill>
                  <a:srgbClr val="0000FF"/>
                </a:solidFill>
                <a:highlight>
                  <a:srgbClr val="FFFFFF"/>
                </a:highlight>
                <a:latin typeface="Consolas" panose="020B0609020204030204" pitchFamily="49" charset="0"/>
              </a:rPr>
              <a:t>&lt;/</a:t>
            </a:r>
            <a:r>
              <a:rPr lang="pt-BR" sz="1200" dirty="0">
                <a:solidFill>
                  <a:srgbClr val="800000"/>
                </a:solidFill>
                <a:highlight>
                  <a:srgbClr val="FFFFFF"/>
                </a:highlight>
                <a:latin typeface="Consolas" panose="020B0609020204030204" pitchFamily="49" charset="0"/>
              </a:rPr>
              <a:t>h1</a:t>
            </a:r>
            <a:r>
              <a:rPr lang="pt-BR" sz="1200" dirty="0">
                <a:solidFill>
                  <a:srgbClr val="0000FF"/>
                </a:solidFill>
                <a:highlight>
                  <a:srgbClr val="FFFFFF"/>
                </a:highlight>
                <a:latin typeface="Consolas" panose="020B0609020204030204" pitchFamily="49" charset="0"/>
              </a:rPr>
              <a:t>&gt;</a:t>
            </a:r>
            <a:endParaRPr lang="pt-BR"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="content-main"&gt;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class</a:t>
            </a:r>
            <a:r>
              <a:rPr lang="en-US" sz="1200" dirty="0">
                <a:solidFill>
                  <a:srgbClr val="0000FF"/>
                </a:solidFill>
                <a:highlight>
                  <a:srgbClr val="FFFFFF"/>
                </a:highlight>
                <a:latin typeface="Consolas" panose="020B0609020204030204" pitchFamily="49" charset="0"/>
              </a:rPr>
              <a:t>="padding"&gt;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button</a:t>
            </a:r>
            <a:r>
              <a:rPr lang="en-US" sz="1200" dirty="0">
                <a:solidFill>
                  <a:srgbClr val="000000"/>
                </a:solidFill>
                <a:highlight>
                  <a:srgbClr val="FFFFFF"/>
                </a:highlight>
                <a:latin typeface="Consolas" panose="020B0609020204030204" pitchFamily="49" charset="0"/>
              </a:rPr>
              <a:t> </a:t>
            </a:r>
            <a:r>
              <a:rPr lang="en-US" sz="1200" dirty="0">
                <a:solidFill>
                  <a:srgbClr val="FF0000"/>
                </a:solidFill>
                <a:highlight>
                  <a:srgbClr val="FFFFFF"/>
                </a:highlight>
                <a:latin typeface="Consolas" panose="020B0609020204030204" pitchFamily="49" charset="0"/>
              </a:rPr>
              <a:t>id</a:t>
            </a:r>
            <a:r>
              <a:rPr lang="en-US" sz="1200" dirty="0">
                <a:solidFill>
                  <a:srgbClr val="0000FF"/>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addContentHellowWorld</a:t>
            </a:r>
            <a:r>
              <a:rPr lang="en-US" sz="1200" dirty="0">
                <a:solidFill>
                  <a:srgbClr val="0000FF"/>
                </a:solidFill>
                <a:highlight>
                  <a:srgbClr val="FFFFFF"/>
                </a:highlight>
                <a:latin typeface="Consolas" panose="020B0609020204030204" pitchFamily="49" charset="0"/>
              </a:rPr>
              <a:t>"&gt;</a:t>
            </a:r>
            <a:r>
              <a:rPr lang="en-US" sz="1200" dirty="0">
                <a:solidFill>
                  <a:srgbClr val="000000"/>
                </a:solidFill>
                <a:highlight>
                  <a:srgbClr val="FFFFFF"/>
                </a:highlight>
                <a:latin typeface="Consolas" panose="020B0609020204030204" pitchFamily="49" charset="0"/>
              </a:rPr>
              <a:t>Hello World</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button</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div</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body</a:t>
            </a:r>
            <a:r>
              <a:rPr lang="en-US" sz="1200" dirty="0">
                <a:solidFill>
                  <a:srgbClr val="0000FF"/>
                </a:solidFill>
                <a:highlight>
                  <a:srgbClr val="FFFFFF"/>
                </a:highlight>
                <a:latin typeface="Consolas" panose="020B0609020204030204" pitchFamily="49" charset="0"/>
              </a:rPr>
              <a:t>&gt;</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&lt;/</a:t>
            </a:r>
            <a:r>
              <a:rPr lang="en-US" sz="1200" dirty="0">
                <a:solidFill>
                  <a:srgbClr val="800000"/>
                </a:solidFill>
                <a:highlight>
                  <a:srgbClr val="FFFFFF"/>
                </a:highlight>
                <a:latin typeface="Consolas" panose="020B0609020204030204" pitchFamily="49" charset="0"/>
              </a:rPr>
              <a:t>html</a:t>
            </a:r>
            <a:r>
              <a:rPr lang="en-US" sz="1200" dirty="0">
                <a:solidFill>
                  <a:srgbClr val="0000FF"/>
                </a:solidFill>
                <a:highlight>
                  <a:srgbClr val="FFFFFF"/>
                </a:highlight>
                <a:latin typeface="Consolas" panose="020B0609020204030204" pitchFamily="49" charset="0"/>
              </a:rPr>
              <a:t>&gt;</a:t>
            </a:r>
            <a:endParaRPr lang="en-US" sz="1200" dirty="0"/>
          </a:p>
        </p:txBody>
      </p:sp>
    </p:spTree>
    <p:extLst>
      <p:ext uri="{BB962C8B-B14F-4D97-AF65-F5344CB8AC3E}">
        <p14:creationId xmlns:p14="http://schemas.microsoft.com/office/powerpoint/2010/main" val="386581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62626"/>
              </a:solidFill>
            </a:endParaRPr>
          </a:p>
        </p:txBody>
      </p:sp>
      <p:sp>
        <p:nvSpPr>
          <p:cNvPr id="36" name="Freeform 3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Box 36"/>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3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2510">
                      <a:schemeClr val="tx1"/>
                    </a:gs>
                    <a:gs pos="7258">
                      <a:schemeClr val="tx1"/>
                    </a:gs>
                  </a:gsLst>
                  <a:lin ang="5400000" scaled="0"/>
                </a:gradFill>
              </a:rPr>
              <a:t>Navigation </a:t>
            </a:r>
            <a:br>
              <a:rPr lang="en-US" dirty="0">
                <a:gradFill>
                  <a:gsLst>
                    <a:gs pos="2510">
                      <a:schemeClr val="tx1"/>
                    </a:gs>
                    <a:gs pos="7258">
                      <a:schemeClr val="tx1"/>
                    </a:gs>
                  </a:gsLst>
                  <a:lin ang="5400000" scaled="0"/>
                </a:gradFill>
              </a:rPr>
            </a:br>
            <a:r>
              <a:rPr lang="en-US" dirty="0">
                <a:gradFill>
                  <a:gsLst>
                    <a:gs pos="2510">
                      <a:schemeClr val="tx1"/>
                    </a:gs>
                    <a:gs pos="7258">
                      <a:schemeClr val="tx1"/>
                    </a:gs>
                  </a:gsLst>
                  <a:lin ang="5400000" scaled="0"/>
                </a:gradFill>
              </a:rPr>
              <a:t>and links</a:t>
            </a:r>
          </a:p>
        </p:txBody>
      </p:sp>
      <p:sp>
        <p:nvSpPr>
          <p:cNvPr id="40" name="Content Placeholder 4"/>
          <p:cNvSpPr txBox="1">
            <a:spLocks/>
          </p:cNvSpPr>
          <p:nvPr/>
        </p:nvSpPr>
        <p:spPr>
          <a:xfrm>
            <a:off x="6675438" y="3011290"/>
            <a:ext cx="5303837" cy="3800411"/>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a:latin typeface="+mn-lt"/>
              </a:rPr>
              <a:t>Dos</a:t>
            </a:r>
            <a:endParaRPr lang="en-US" sz="3200" dirty="0">
              <a:latin typeface="+mn-lt"/>
            </a:endParaRPr>
          </a:p>
          <a:p>
            <a:pPr marL="177800" indent="-177800">
              <a:spcBef>
                <a:spcPts val="600"/>
              </a:spcBef>
            </a:pPr>
            <a:r>
              <a:rPr lang="en-US" sz="1600" dirty="0">
                <a:latin typeface="+mn-lt"/>
              </a:rPr>
              <a:t>Provide hyperlinks to open in browser</a:t>
            </a:r>
          </a:p>
          <a:p>
            <a:pPr marL="177800" indent="-177800">
              <a:spcBef>
                <a:spcPts val="600"/>
              </a:spcBef>
            </a:pPr>
            <a:r>
              <a:rPr lang="en-US" sz="1600" dirty="0">
                <a:latin typeface="+mn-lt"/>
              </a:rPr>
              <a:t>Design Add-in to fit on one host page</a:t>
            </a:r>
          </a:p>
          <a:p>
            <a:pPr marL="177800" indent="-177800">
              <a:spcBef>
                <a:spcPts val="600"/>
              </a:spcBef>
            </a:pPr>
            <a:r>
              <a:rPr lang="en-US" sz="1600" dirty="0">
                <a:latin typeface="+mn-lt"/>
              </a:rPr>
              <a:t>Use </a:t>
            </a:r>
            <a:r>
              <a:rPr lang="en-US" sz="1600" dirty="0" err="1">
                <a:latin typeface="+mn-lt"/>
              </a:rPr>
              <a:t>iFrame</a:t>
            </a:r>
            <a:r>
              <a:rPr lang="en-US" sz="1600" dirty="0">
                <a:latin typeface="+mn-lt"/>
              </a:rPr>
              <a:t> with navigation bar if absolutely necessary</a:t>
            </a:r>
          </a:p>
          <a:p>
            <a:pPr marL="177800" indent="-177800">
              <a:spcBef>
                <a:spcPts val="600"/>
              </a:spcBef>
            </a:pPr>
            <a:r>
              <a:rPr lang="en-US" sz="1600" dirty="0">
                <a:latin typeface="+mn-lt"/>
              </a:rPr>
              <a:t>Consider ways to provide messages to users</a:t>
            </a:r>
          </a:p>
          <a:p>
            <a:pPr marL="0" indent="0">
              <a:spcBef>
                <a:spcPts val="1800"/>
              </a:spcBef>
              <a:buNone/>
            </a:pPr>
            <a:r>
              <a:rPr lang="en-US" sz="2400" dirty="0">
                <a:latin typeface="+mn-lt"/>
              </a:rPr>
              <a:t>Don’ts</a:t>
            </a:r>
          </a:p>
          <a:p>
            <a:pPr marL="177800" indent="-177800">
              <a:spcBef>
                <a:spcPts val="600"/>
              </a:spcBef>
            </a:pPr>
            <a:r>
              <a:rPr lang="en-US" sz="1600" dirty="0">
                <a:latin typeface="+mn-lt"/>
              </a:rPr>
              <a:t>Expect hyperlinks to open in Add-in window (blocked)</a:t>
            </a:r>
          </a:p>
          <a:p>
            <a:pPr marL="177800" indent="-177800">
              <a:spcBef>
                <a:spcPts val="600"/>
              </a:spcBef>
            </a:pPr>
            <a:r>
              <a:rPr lang="en-US" sz="1600" dirty="0">
                <a:latin typeface="+mn-lt"/>
              </a:rPr>
              <a:t>Send users to trapped pages via poor navigation trails </a:t>
            </a:r>
          </a:p>
          <a:p>
            <a:pPr marL="177800" indent="-177800">
              <a:spcBef>
                <a:spcPts val="600"/>
              </a:spcBef>
            </a:pPr>
            <a:r>
              <a:rPr lang="en-US" sz="1600" dirty="0">
                <a:latin typeface="+mn-lt"/>
              </a:rPr>
              <a:t>Use alerts</a:t>
            </a:r>
          </a:p>
        </p:txBody>
      </p:sp>
      <p:grpSp>
        <p:nvGrpSpPr>
          <p:cNvPr id="41" name="Group 40"/>
          <p:cNvGrpSpPr/>
          <p:nvPr/>
        </p:nvGrpSpPr>
        <p:grpSpPr>
          <a:xfrm>
            <a:off x="7266501" y="626562"/>
            <a:ext cx="3618132" cy="2225675"/>
            <a:chOff x="8589673" y="4310063"/>
            <a:chExt cx="3563938" cy="2192338"/>
          </a:xfrm>
        </p:grpSpPr>
        <p:sp>
          <p:nvSpPr>
            <p:cNvPr id="46" name="Rectangle 5"/>
            <p:cNvSpPr>
              <a:spLocks noChangeArrowheads="1"/>
            </p:cNvSpPr>
            <p:nvPr/>
          </p:nvSpPr>
          <p:spPr bwMode="auto">
            <a:xfrm>
              <a:off x="8589673" y="5154613"/>
              <a:ext cx="744538"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6"/>
            <p:cNvSpPr>
              <a:spLocks noChangeArrowheads="1"/>
            </p:cNvSpPr>
            <p:nvPr/>
          </p:nvSpPr>
          <p:spPr bwMode="auto">
            <a:xfrm>
              <a:off x="8589673" y="5483226"/>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7"/>
            <p:cNvSpPr>
              <a:spLocks noChangeArrowheads="1"/>
            </p:cNvSpPr>
            <p:nvPr/>
          </p:nvSpPr>
          <p:spPr bwMode="auto">
            <a:xfrm>
              <a:off x="8589673" y="5799138"/>
              <a:ext cx="744538" cy="222250"/>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8"/>
            <p:cNvSpPr>
              <a:spLocks noChangeArrowheads="1"/>
            </p:cNvSpPr>
            <p:nvPr/>
          </p:nvSpPr>
          <p:spPr bwMode="auto">
            <a:xfrm>
              <a:off x="8589673" y="6127751"/>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9"/>
            <p:cNvSpPr>
              <a:spLocks noChangeArrowheads="1"/>
            </p:cNvSpPr>
            <p:nvPr/>
          </p:nvSpPr>
          <p:spPr bwMode="auto">
            <a:xfrm>
              <a:off x="11407486" y="4591051"/>
              <a:ext cx="746125" cy="211138"/>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10"/>
            <p:cNvSpPr>
              <a:spLocks noChangeArrowheads="1"/>
            </p:cNvSpPr>
            <p:nvPr/>
          </p:nvSpPr>
          <p:spPr bwMode="auto">
            <a:xfrm>
              <a:off x="11407486" y="4908551"/>
              <a:ext cx="746125" cy="222250"/>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Rectangle 11"/>
            <p:cNvSpPr>
              <a:spLocks noChangeArrowheads="1"/>
            </p:cNvSpPr>
            <p:nvPr/>
          </p:nvSpPr>
          <p:spPr bwMode="auto">
            <a:xfrm>
              <a:off x="11407486" y="5964238"/>
              <a:ext cx="746125" cy="222250"/>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12"/>
            <p:cNvSpPr>
              <a:spLocks noChangeArrowheads="1"/>
            </p:cNvSpPr>
            <p:nvPr/>
          </p:nvSpPr>
          <p:spPr bwMode="auto">
            <a:xfrm>
              <a:off x="11407486" y="6280151"/>
              <a:ext cx="746125"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13"/>
            <p:cNvSpPr>
              <a:spLocks noChangeArrowheads="1"/>
            </p:cNvSpPr>
            <p:nvPr/>
          </p:nvSpPr>
          <p:spPr bwMode="auto">
            <a:xfrm>
              <a:off x="10080336" y="5154613"/>
              <a:ext cx="744538"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14"/>
            <p:cNvSpPr>
              <a:spLocks noChangeArrowheads="1"/>
            </p:cNvSpPr>
            <p:nvPr/>
          </p:nvSpPr>
          <p:spPr bwMode="auto">
            <a:xfrm>
              <a:off x="10080336" y="5483226"/>
              <a:ext cx="744538" cy="211138"/>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15"/>
            <p:cNvSpPr>
              <a:spLocks noChangeArrowheads="1"/>
            </p:cNvSpPr>
            <p:nvPr/>
          </p:nvSpPr>
          <p:spPr bwMode="auto">
            <a:xfrm>
              <a:off x="10080336" y="5799138"/>
              <a:ext cx="744538" cy="222250"/>
            </a:xfrm>
            <a:prstGeom prst="rect">
              <a:avLst/>
            </a:prstGeom>
            <a:solidFill>
              <a:schemeClr val="accent6">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16"/>
            <p:cNvSpPr>
              <a:spLocks noChangeArrowheads="1"/>
            </p:cNvSpPr>
            <p:nvPr/>
          </p:nvSpPr>
          <p:spPr bwMode="auto">
            <a:xfrm>
              <a:off x="10080336" y="4310063"/>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Rectangle 17"/>
            <p:cNvSpPr>
              <a:spLocks noChangeArrowheads="1"/>
            </p:cNvSpPr>
            <p:nvPr/>
          </p:nvSpPr>
          <p:spPr bwMode="auto">
            <a:xfrm>
              <a:off x="10080336" y="6127751"/>
              <a:ext cx="744538" cy="211138"/>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61" name="Straight Connector 60"/>
            <p:cNvCxnSpPr>
              <a:stCxn id="46" idx="3"/>
              <a:endCxn id="54" idx="1"/>
            </p:cNvCxnSpPr>
            <p:nvPr/>
          </p:nvCxnSpPr>
          <p:spPr>
            <a:xfrm>
              <a:off x="9334211" y="5265738"/>
              <a:ext cx="74612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7" idx="3"/>
              <a:endCxn id="55" idx="1"/>
            </p:cNvCxnSpPr>
            <p:nvPr/>
          </p:nvCxnSpPr>
          <p:spPr>
            <a:xfrm>
              <a:off x="9334211" y="5588795"/>
              <a:ext cx="746125"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8" idx="3"/>
              <a:endCxn id="60" idx="1"/>
            </p:cNvCxnSpPr>
            <p:nvPr/>
          </p:nvCxnSpPr>
          <p:spPr>
            <a:xfrm>
              <a:off x="9334211" y="5910263"/>
              <a:ext cx="746125" cy="323057"/>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9" idx="3"/>
              <a:endCxn id="56" idx="1"/>
            </p:cNvCxnSpPr>
            <p:nvPr/>
          </p:nvCxnSpPr>
          <p:spPr>
            <a:xfrm flipV="1">
              <a:off x="9334211" y="5910263"/>
              <a:ext cx="746125" cy="323057"/>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7" idx="1"/>
              <a:endCxn id="46" idx="3"/>
            </p:cNvCxnSpPr>
            <p:nvPr/>
          </p:nvCxnSpPr>
          <p:spPr>
            <a:xfrm flipH="1">
              <a:off x="9334211" y="4415632"/>
              <a:ext cx="746125" cy="850106"/>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4" idx="3"/>
              <a:endCxn id="50" idx="1"/>
            </p:cNvCxnSpPr>
            <p:nvPr/>
          </p:nvCxnSpPr>
          <p:spPr>
            <a:xfrm flipV="1">
              <a:off x="10824874" y="4696620"/>
              <a:ext cx="582612" cy="569118"/>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53" idx="1"/>
            </p:cNvCxnSpPr>
            <p:nvPr/>
          </p:nvCxnSpPr>
          <p:spPr>
            <a:xfrm>
              <a:off x="10824874" y="6233320"/>
              <a:ext cx="582612" cy="157956"/>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6" idx="3"/>
              <a:endCxn id="52" idx="1"/>
            </p:cNvCxnSpPr>
            <p:nvPr/>
          </p:nvCxnSpPr>
          <p:spPr>
            <a:xfrm>
              <a:off x="10824874" y="5910263"/>
              <a:ext cx="582612" cy="16510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55" idx="3"/>
              <a:endCxn id="51" idx="1"/>
            </p:cNvCxnSpPr>
            <p:nvPr/>
          </p:nvCxnSpPr>
          <p:spPr>
            <a:xfrm flipV="1">
              <a:off x="10824874" y="5019676"/>
              <a:ext cx="582612" cy="569119"/>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Footer Placeholder 4"/>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299627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 calcmode="lin" valueType="num">
                                      <p:cBhvr additive="base">
                                        <p:cTn id="7"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40">
                                            <p:txEl>
                                              <p:pRg st="1" end="1"/>
                                            </p:txEl>
                                          </p:spTgt>
                                        </p:tgtEl>
                                        <p:attrNameLst>
                                          <p:attrName>style.visibility</p:attrName>
                                        </p:attrNameLst>
                                      </p:cBhvr>
                                      <p:to>
                                        <p:strVal val="visible"/>
                                      </p:to>
                                    </p:set>
                                    <p:anim calcmode="lin" valueType="num">
                                      <p:cBhvr additive="base">
                                        <p:cTn id="13" dur="500" fill="hold"/>
                                        <p:tgtEl>
                                          <p:spTgt spid="4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anim calcmode="lin" valueType="num">
                                      <p:cBhvr additive="base">
                                        <p:cTn id="19" dur="500" fill="hold"/>
                                        <p:tgtEl>
                                          <p:spTgt spid="4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40">
                                            <p:txEl>
                                              <p:pRg st="3" end="3"/>
                                            </p:txEl>
                                          </p:spTgt>
                                        </p:tgtEl>
                                        <p:attrNameLst>
                                          <p:attrName>style.visibility</p:attrName>
                                        </p:attrNameLst>
                                      </p:cBhvr>
                                      <p:to>
                                        <p:strVal val="visible"/>
                                      </p:to>
                                    </p:set>
                                    <p:anim calcmode="lin" valueType="num">
                                      <p:cBhvr additive="base">
                                        <p:cTn id="25" dur="500" fill="hold"/>
                                        <p:tgtEl>
                                          <p:spTgt spid="4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40">
                                            <p:txEl>
                                              <p:pRg st="4" end="4"/>
                                            </p:txEl>
                                          </p:spTgt>
                                        </p:tgtEl>
                                        <p:attrNameLst>
                                          <p:attrName>style.visibility</p:attrName>
                                        </p:attrNameLst>
                                      </p:cBhvr>
                                      <p:to>
                                        <p:strVal val="visible"/>
                                      </p:to>
                                    </p:set>
                                    <p:anim calcmode="lin" valueType="num">
                                      <p:cBhvr additive="base">
                                        <p:cTn id="31" dur="500" fill="hold"/>
                                        <p:tgtEl>
                                          <p:spTgt spid="4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40">
                                            <p:txEl>
                                              <p:pRg st="5" end="5"/>
                                            </p:txEl>
                                          </p:spTgt>
                                        </p:tgtEl>
                                        <p:attrNameLst>
                                          <p:attrName>style.visibility</p:attrName>
                                        </p:attrNameLst>
                                      </p:cBhvr>
                                      <p:to>
                                        <p:strVal val="visible"/>
                                      </p:to>
                                    </p:set>
                                    <p:anim calcmode="lin" valueType="num">
                                      <p:cBhvr additive="base">
                                        <p:cTn id="37" dur="500" fill="hold"/>
                                        <p:tgtEl>
                                          <p:spTgt spid="4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nodeType="clickEffect">
                                  <p:stCondLst>
                                    <p:cond delay="0"/>
                                  </p:stCondLst>
                                  <p:childTnLst>
                                    <p:set>
                                      <p:cBhvr>
                                        <p:cTn id="42" dur="1" fill="hold">
                                          <p:stCondLst>
                                            <p:cond delay="0"/>
                                          </p:stCondLst>
                                        </p:cTn>
                                        <p:tgtEl>
                                          <p:spTgt spid="40">
                                            <p:txEl>
                                              <p:pRg st="6" end="6"/>
                                            </p:txEl>
                                          </p:spTgt>
                                        </p:tgtEl>
                                        <p:attrNameLst>
                                          <p:attrName>style.visibility</p:attrName>
                                        </p:attrNameLst>
                                      </p:cBhvr>
                                      <p:to>
                                        <p:strVal val="visible"/>
                                      </p:to>
                                    </p:set>
                                    <p:anim calcmode="lin" valueType="num">
                                      <p:cBhvr additive="base">
                                        <p:cTn id="43" dur="500" fill="hold"/>
                                        <p:tgtEl>
                                          <p:spTgt spid="40">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100000" fill="hold" nodeType="clickEffect">
                                  <p:stCondLst>
                                    <p:cond delay="0"/>
                                  </p:stCondLst>
                                  <p:childTnLst>
                                    <p:set>
                                      <p:cBhvr>
                                        <p:cTn id="48" dur="1" fill="hold">
                                          <p:stCondLst>
                                            <p:cond delay="0"/>
                                          </p:stCondLst>
                                        </p:cTn>
                                        <p:tgtEl>
                                          <p:spTgt spid="40">
                                            <p:txEl>
                                              <p:pRg st="7" end="7"/>
                                            </p:txEl>
                                          </p:spTgt>
                                        </p:tgtEl>
                                        <p:attrNameLst>
                                          <p:attrName>style.visibility</p:attrName>
                                        </p:attrNameLst>
                                      </p:cBhvr>
                                      <p:to>
                                        <p:strVal val="visible"/>
                                      </p:to>
                                    </p:set>
                                    <p:anim calcmode="lin" valueType="num">
                                      <p:cBhvr additive="base">
                                        <p:cTn id="49" dur="500" fill="hold"/>
                                        <p:tgtEl>
                                          <p:spTgt spid="4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decel="100000" fill="hold" nodeType="clickEffect">
                                  <p:stCondLst>
                                    <p:cond delay="0"/>
                                  </p:stCondLst>
                                  <p:childTnLst>
                                    <p:set>
                                      <p:cBhvr>
                                        <p:cTn id="54" dur="1" fill="hold">
                                          <p:stCondLst>
                                            <p:cond delay="0"/>
                                          </p:stCondLst>
                                        </p:cTn>
                                        <p:tgtEl>
                                          <p:spTgt spid="40">
                                            <p:txEl>
                                              <p:pRg st="8" end="8"/>
                                            </p:txEl>
                                          </p:spTgt>
                                        </p:tgtEl>
                                        <p:attrNameLst>
                                          <p:attrName>style.visibility</p:attrName>
                                        </p:attrNameLst>
                                      </p:cBhvr>
                                      <p:to>
                                        <p:strVal val="visible"/>
                                      </p:to>
                                    </p:set>
                                    <p:anim calcmode="lin" valueType="num">
                                      <p:cBhvr additive="base">
                                        <p:cTn id="55" dur="500" fill="hold"/>
                                        <p:tgtEl>
                                          <p:spTgt spid="40">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1255">
                      <a:schemeClr val="tx1"/>
                    </a:gs>
                    <a:gs pos="7258">
                      <a:schemeClr val="tx1"/>
                    </a:gs>
                  </a:gsLst>
                  <a:lin ang="5400000" scaled="0"/>
                </a:gradFill>
              </a:rPr>
              <a:t>Context menus and settings controls</a:t>
            </a:r>
          </a:p>
        </p:txBody>
      </p:sp>
      <p:sp>
        <p:nvSpPr>
          <p:cNvPr id="18" name="Content Placeholder 4"/>
          <p:cNvSpPr txBox="1">
            <a:spLocks/>
          </p:cNvSpPr>
          <p:nvPr/>
        </p:nvSpPr>
        <p:spPr>
          <a:xfrm>
            <a:off x="6675438" y="733879"/>
            <a:ext cx="5486400" cy="6115049"/>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800" dirty="0"/>
              <a:t>Full control of what is inside the Office Add-in</a:t>
            </a:r>
          </a:p>
          <a:p>
            <a:pPr marL="225425" indent="-225425">
              <a:spcBef>
                <a:spcPts val="1200"/>
              </a:spcBef>
            </a:pPr>
            <a:r>
              <a:rPr lang="en-US" sz="2000" dirty="0">
                <a:latin typeface="+mn-lt"/>
              </a:rPr>
              <a:t>Developer can override the right-click </a:t>
            </a:r>
            <a:br>
              <a:rPr lang="en-US" sz="2000" dirty="0">
                <a:latin typeface="+mn-lt"/>
              </a:rPr>
            </a:br>
            <a:r>
              <a:rPr lang="en-US" sz="2000" dirty="0">
                <a:latin typeface="+mn-lt"/>
              </a:rPr>
              <a:t>context menu</a:t>
            </a:r>
          </a:p>
          <a:p>
            <a:pPr marL="0" indent="0">
              <a:spcBef>
                <a:spcPts val="1200"/>
              </a:spcBef>
              <a:buNone/>
            </a:pPr>
            <a:r>
              <a:rPr lang="en-US" sz="2800" dirty="0"/>
              <a:t>No control to customize the Add-in container menus</a:t>
            </a:r>
          </a:p>
          <a:p>
            <a:pPr marL="225425" indent="-225425">
              <a:spcBef>
                <a:spcPts val="1200"/>
              </a:spcBef>
            </a:pPr>
            <a:r>
              <a:rPr lang="en-US" sz="2000" dirty="0">
                <a:latin typeface="+mn-lt"/>
              </a:rPr>
              <a:t>Developer cannot customize task pane or content/chart object menu</a:t>
            </a:r>
          </a:p>
          <a:p>
            <a:pPr marL="0" indent="0">
              <a:spcBef>
                <a:spcPts val="1200"/>
              </a:spcBef>
              <a:buNone/>
            </a:pPr>
            <a:r>
              <a:rPr lang="en-US" sz="2800" dirty="0"/>
              <a:t>Ability to save settings to “property bag”</a:t>
            </a:r>
          </a:p>
          <a:p>
            <a:pPr marL="225425" indent="-225425">
              <a:spcBef>
                <a:spcPts val="1200"/>
              </a:spcBef>
            </a:pPr>
            <a:r>
              <a:rPr lang="en-US" sz="2000" dirty="0">
                <a:latin typeface="+mn-lt"/>
              </a:rPr>
              <a:t>Property bag values saved with the Add-in </a:t>
            </a:r>
            <a:br>
              <a:rPr lang="en-US" sz="2000" dirty="0">
                <a:latin typeface="+mn-lt"/>
              </a:rPr>
            </a:br>
            <a:r>
              <a:rPr lang="en-US" sz="2000" dirty="0">
                <a:latin typeface="+mn-lt"/>
              </a:rPr>
              <a:t>within the document</a:t>
            </a:r>
          </a:p>
          <a:p>
            <a:pPr marL="225425" indent="-225425">
              <a:spcBef>
                <a:spcPts val="1200"/>
              </a:spcBef>
            </a:pPr>
            <a:r>
              <a:rPr lang="en-US" sz="2000" dirty="0">
                <a:latin typeface="+mn-lt"/>
              </a:rPr>
              <a:t>With Mail Office add-ins property bag values save within Exchange</a:t>
            </a:r>
          </a:p>
          <a:p>
            <a:pPr marL="0" indent="0">
              <a:spcBef>
                <a:spcPts val="1200"/>
              </a:spcBef>
              <a:buNone/>
            </a:pPr>
            <a:endParaRPr lang="en-US" sz="1050" dirty="0">
              <a:latin typeface="+mn-lt"/>
            </a:endParaRPr>
          </a:p>
        </p:txBody>
      </p:sp>
      <p:sp>
        <p:nvSpPr>
          <p:cNvPr id="7" name="Footer Placeholder 6"/>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14348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additive="base">
                                        <p:cTn id="19" dur="500" fill="hold"/>
                                        <p:tgtEl>
                                          <p:spTgt spid="1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 calcmode="lin" valueType="num">
                                      <p:cBhvr additive="base">
                                        <p:cTn id="25" dur="500" fill="hold"/>
                                        <p:tgtEl>
                                          <p:spTgt spid="1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18">
                                            <p:txEl>
                                              <p:pRg st="4" end="4"/>
                                            </p:txEl>
                                          </p:spTgt>
                                        </p:tgtEl>
                                        <p:attrNameLst>
                                          <p:attrName>style.visibility</p:attrName>
                                        </p:attrNameLst>
                                      </p:cBhvr>
                                      <p:to>
                                        <p:strVal val="visible"/>
                                      </p:to>
                                    </p:set>
                                    <p:anim calcmode="lin" valueType="num">
                                      <p:cBhvr additive="base">
                                        <p:cTn id="31" dur="500" fill="hold"/>
                                        <p:tgtEl>
                                          <p:spTgt spid="1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a:gradFill>
                  <a:gsLst>
                    <a:gs pos="418">
                      <a:schemeClr val="tx1"/>
                    </a:gs>
                    <a:gs pos="7258">
                      <a:schemeClr val="tx1"/>
                    </a:gs>
                  </a:gsLst>
                  <a:lin ang="5400000" scaled="0"/>
                </a:gradFill>
              </a:rPr>
              <a:t>Code added by Visual Studio</a:t>
            </a:r>
          </a:p>
        </p:txBody>
      </p:sp>
      <p:sp>
        <p:nvSpPr>
          <p:cNvPr id="7" name="Footer Placeholder 6"/>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sp>
        <p:nvSpPr>
          <p:cNvPr id="3" name="Rectangle 2"/>
          <p:cNvSpPr/>
          <p:nvPr/>
        </p:nvSpPr>
        <p:spPr>
          <a:xfrm>
            <a:off x="6550722" y="666747"/>
            <a:ext cx="5494974" cy="5847755"/>
          </a:xfrm>
          <a:prstGeom prst="rect">
            <a:avLst/>
          </a:prstGeom>
        </p:spPr>
        <p:txBody>
          <a:bodyPr wrap="square">
            <a:spAutoFit/>
          </a:bodyPr>
          <a:lstStyle/>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Office.initialize</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(reason) {</a:t>
            </a:r>
          </a:p>
          <a:p>
            <a:r>
              <a:rPr lang="en-US" sz="1100" dirty="0">
                <a:solidFill>
                  <a:srgbClr val="000000"/>
                </a:solidFill>
                <a:highlight>
                  <a:srgbClr val="FFFFFF"/>
                </a:highlight>
                <a:latin typeface="Consolas" panose="020B0609020204030204" pitchFamily="49" charset="0"/>
              </a:rPr>
              <a:t>        $(document).ready(</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Initialize the </a:t>
            </a:r>
            <a:r>
              <a:rPr lang="en-US" sz="1100" dirty="0" err="1">
                <a:solidFill>
                  <a:srgbClr val="008000"/>
                </a:solidFill>
                <a:highlight>
                  <a:srgbClr val="FFFFFF"/>
                </a:highlight>
                <a:latin typeface="Consolas" panose="020B0609020204030204" pitchFamily="49" charset="0"/>
              </a:rPr>
              <a:t>FabricUI</a:t>
            </a:r>
            <a:r>
              <a:rPr lang="en-US" sz="1100" dirty="0">
                <a:solidFill>
                  <a:srgbClr val="008000"/>
                </a:solidFill>
                <a:highlight>
                  <a:srgbClr val="FFFFFF"/>
                </a:highlight>
                <a:latin typeface="Consolas" panose="020B0609020204030204" pitchFamily="49" charset="0"/>
              </a:rPr>
              <a:t> notification mechanism and hide it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element = </a:t>
            </a:r>
            <a:r>
              <a:rPr lang="en-US" sz="1100" dirty="0" err="1">
                <a:solidFill>
                  <a:srgbClr val="000000"/>
                </a:solidFill>
                <a:highlight>
                  <a:srgbClr val="FFFFFF"/>
                </a:highlight>
                <a:latin typeface="Consolas" panose="020B0609020204030204" pitchFamily="49" charset="0"/>
              </a:rPr>
              <a:t>document.querySelector</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ms-MessageBanner</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messageBanner</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fabric.MessageBanner</a:t>
            </a:r>
            <a:r>
              <a:rPr lang="en-US" sz="1100" dirty="0">
                <a:solidFill>
                  <a:srgbClr val="000000"/>
                </a:solidFill>
                <a:highlight>
                  <a:srgbClr val="FFFFFF"/>
                </a:highlight>
                <a:latin typeface="Consolas" panose="020B0609020204030204" pitchFamily="49" charset="0"/>
              </a:rPr>
              <a:t>(element);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messageBanner.hideBanner</a:t>
            </a:r>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If not using Word 2016, use fallback logic.</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if</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Office.context.requirements.isSetSupported</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WordApi</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'1.1'</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"#template-description"</a:t>
            </a:r>
            <a:r>
              <a:rPr lang="en-US" sz="1100" dirty="0">
                <a:solidFill>
                  <a:srgbClr val="000000"/>
                </a:solidFill>
                <a:highlight>
                  <a:srgbClr val="FFFFFF"/>
                </a:highlight>
                <a:latin typeface="Consolas" panose="020B0609020204030204" pitchFamily="49" charset="0"/>
              </a:rPr>
              <a:t>).text(</a:t>
            </a:r>
            <a:r>
              <a:rPr lang="en-US" sz="1100" dirty="0">
                <a:solidFill>
                  <a:srgbClr val="A31515"/>
                </a:solidFill>
                <a:highlight>
                  <a:srgbClr val="FFFFFF"/>
                </a:highlight>
                <a:latin typeface="Consolas" panose="020B0609020204030204" pitchFamily="49" charset="0"/>
              </a:rPr>
              <a:t>"This sample displays the selected text."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'#button-text'</a:t>
            </a:r>
            <a:r>
              <a:rPr lang="en-US" sz="1100" dirty="0">
                <a:solidFill>
                  <a:srgbClr val="000000"/>
                </a:solidFill>
                <a:highlight>
                  <a:srgbClr val="FFFFFF"/>
                </a:highlight>
                <a:latin typeface="Consolas" panose="020B0609020204030204" pitchFamily="49" charset="0"/>
              </a:rPr>
              <a:t>).text(</a:t>
            </a:r>
            <a:r>
              <a:rPr lang="en-US" sz="1100" dirty="0">
                <a:solidFill>
                  <a:srgbClr val="A31515"/>
                </a:solidFill>
                <a:highlight>
                  <a:srgbClr val="FFFFFF"/>
                </a:highlight>
                <a:latin typeface="Consolas" panose="020B0609020204030204" pitchFamily="49" charset="0"/>
              </a:rPr>
              <a:t>"Display!"</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'#button-</a:t>
            </a:r>
            <a:r>
              <a:rPr lang="en-US" sz="1100" dirty="0" err="1">
                <a:solidFill>
                  <a:srgbClr val="A31515"/>
                </a:solidFill>
                <a:highlight>
                  <a:srgbClr val="FFFFFF"/>
                </a:highlight>
                <a:latin typeface="Consolas" panose="020B0609020204030204" pitchFamily="49" charset="0"/>
              </a:rPr>
              <a:t>desc</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).text(</a:t>
            </a:r>
            <a:r>
              <a:rPr lang="en-US" sz="1100" dirty="0">
                <a:solidFill>
                  <a:srgbClr val="A31515"/>
                </a:solidFill>
                <a:highlight>
                  <a:srgbClr val="FFFFFF"/>
                </a:highlight>
                <a:latin typeface="Consolas" panose="020B0609020204030204" pitchFamily="49" charset="0"/>
              </a:rPr>
              <a:t>"Display the selected text"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'#highlight-button'</a:t>
            </a:r>
            <a:r>
              <a:rPr lang="en-US" sz="1100" dirty="0">
                <a:solidFill>
                  <a:srgbClr val="000000"/>
                </a:solidFill>
                <a:highlight>
                  <a:srgbClr val="FFFFFF"/>
                </a:highlight>
                <a:latin typeface="Consolas" panose="020B0609020204030204" pitchFamily="49" charset="0"/>
              </a:rPr>
              <a:t>).click(</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displaySelectedText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return</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"#template-description"</a:t>
            </a:r>
            <a:r>
              <a:rPr lang="en-US" sz="1100" dirty="0">
                <a:solidFill>
                  <a:srgbClr val="000000"/>
                </a:solidFill>
                <a:highlight>
                  <a:srgbClr val="FFFFFF"/>
                </a:highlight>
                <a:latin typeface="Consolas" panose="020B0609020204030204" pitchFamily="49" charset="0"/>
              </a:rPr>
              <a:t>).text(</a:t>
            </a:r>
            <a:r>
              <a:rPr lang="en-US" sz="1100" dirty="0">
                <a:solidFill>
                  <a:srgbClr val="A31515"/>
                </a:solidFill>
                <a:highlight>
                  <a:srgbClr val="FFFFFF"/>
                </a:highlight>
                <a:latin typeface="Consolas" panose="020B0609020204030204" pitchFamily="49" charset="0"/>
              </a:rPr>
              <a:t>"This sample highlights the longest word in the text you have selected in the document."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'#button-text'</a:t>
            </a:r>
            <a:r>
              <a:rPr lang="en-US" sz="1100" dirty="0">
                <a:solidFill>
                  <a:srgbClr val="000000"/>
                </a:solidFill>
                <a:highlight>
                  <a:srgbClr val="FFFFFF"/>
                </a:highlight>
                <a:latin typeface="Consolas" panose="020B0609020204030204" pitchFamily="49" charset="0"/>
              </a:rPr>
              <a:t>).text(</a:t>
            </a:r>
            <a:r>
              <a:rPr lang="en-US" sz="1100" dirty="0">
                <a:solidFill>
                  <a:srgbClr val="A31515"/>
                </a:solidFill>
                <a:highlight>
                  <a:srgbClr val="FFFFFF"/>
                </a:highlight>
                <a:latin typeface="Consolas" panose="020B0609020204030204" pitchFamily="49" charset="0"/>
              </a:rPr>
              <a:t>"Highlight!"</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'#button-</a:t>
            </a:r>
            <a:r>
              <a:rPr lang="en-US" sz="1100" dirty="0" err="1">
                <a:solidFill>
                  <a:srgbClr val="A31515"/>
                </a:solidFill>
                <a:highlight>
                  <a:srgbClr val="FFFFFF"/>
                </a:highlight>
                <a:latin typeface="Consolas" panose="020B0609020204030204" pitchFamily="49" charset="0"/>
              </a:rPr>
              <a:t>desc</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).text(</a:t>
            </a:r>
            <a:r>
              <a:rPr lang="en-US" sz="1100" dirty="0">
                <a:solidFill>
                  <a:srgbClr val="A31515"/>
                </a:solidFill>
                <a:highlight>
                  <a:srgbClr val="FFFFFF"/>
                </a:highlight>
                <a:latin typeface="Consolas" panose="020B0609020204030204" pitchFamily="49" charset="0"/>
              </a:rPr>
              <a:t>"Highlights the longest word."</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loadSampleData</a:t>
            </a:r>
            <a:r>
              <a:rPr lang="en-US" sz="1100" dirty="0">
                <a:solidFill>
                  <a:srgbClr val="000000"/>
                </a:solidFill>
                <a:highlight>
                  <a:srgbClr val="FFFFFF"/>
                </a:highlight>
                <a:latin typeface="Consolas" panose="020B0609020204030204" pitchFamily="49" charset="0"/>
              </a:rPr>
              <a:t>();</a:t>
            </a:r>
          </a:p>
          <a:p>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Add a click event handler for the highlight button.</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'#highlight-button'</a:t>
            </a:r>
            <a:r>
              <a:rPr lang="en-US" sz="1100" dirty="0">
                <a:solidFill>
                  <a:srgbClr val="000000"/>
                </a:solidFill>
                <a:highlight>
                  <a:srgbClr val="FFFFFF"/>
                </a:highlight>
                <a:latin typeface="Consolas" panose="020B0609020204030204" pitchFamily="49" charset="0"/>
              </a:rPr>
              <a:t>).click(</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hightlightLongestWord</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endParaRPr lang="en-US" sz="1100" dirty="0"/>
          </a:p>
        </p:txBody>
      </p:sp>
    </p:spTree>
    <p:extLst>
      <p:ext uri="{BB962C8B-B14F-4D97-AF65-F5344CB8AC3E}">
        <p14:creationId xmlns:p14="http://schemas.microsoft.com/office/powerpoint/2010/main" val="47418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1128466"/>
            <a:ext cx="11887200" cy="2179058"/>
          </a:xfrm>
        </p:spPr>
        <p:txBody>
          <a:bodyPr/>
          <a:lstStyle/>
          <a:p>
            <a:r>
              <a:rPr lang="en-US" dirty="0">
                <a:gradFill>
                  <a:gsLst>
                    <a:gs pos="52720">
                      <a:schemeClr val="tx1"/>
                    </a:gs>
                    <a:gs pos="67000">
                      <a:schemeClr val="tx1"/>
                    </a:gs>
                  </a:gsLst>
                  <a:lin ang="5400000" scaled="0"/>
                </a:gradFill>
              </a:rPr>
              <a:t>Deep Dive into </a:t>
            </a:r>
            <a:br>
              <a:rPr lang="en-US" dirty="0">
                <a:gradFill>
                  <a:gsLst>
                    <a:gs pos="52720">
                      <a:schemeClr val="tx1"/>
                    </a:gs>
                    <a:gs pos="67000">
                      <a:schemeClr val="tx1"/>
                    </a:gs>
                  </a:gsLst>
                  <a:lin ang="5400000" scaled="0"/>
                </a:gradFill>
              </a:rPr>
            </a:br>
            <a:r>
              <a:rPr lang="en-US" dirty="0">
                <a:gradFill>
                  <a:gsLst>
                    <a:gs pos="52720">
                      <a:schemeClr val="tx1"/>
                    </a:gs>
                    <a:gs pos="67000">
                      <a:schemeClr val="tx1"/>
                    </a:gs>
                  </a:gsLst>
                  <a:lin ang="5400000" scaled="0"/>
                </a:gradFill>
              </a:rPr>
              <a:t>Office Word Add-ins</a:t>
            </a:r>
          </a:p>
        </p:txBody>
      </p:sp>
      <p:grpSp>
        <p:nvGrpSpPr>
          <p:cNvPr id="23" name="Group 22"/>
          <p:cNvGrpSpPr/>
          <p:nvPr/>
        </p:nvGrpSpPr>
        <p:grpSpPr>
          <a:xfrm>
            <a:off x="6913335" y="3434059"/>
            <a:ext cx="5065940" cy="2992142"/>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extBox 21"/>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380539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6" name="Title 1"/>
          <p:cNvSpPr txBox="1">
            <a:spLocks/>
          </p:cNvSpPr>
          <p:nvPr/>
        </p:nvSpPr>
        <p:spPr>
          <a:xfrm>
            <a:off x="274639" y="1666875"/>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7531">
                      <a:schemeClr val="tx1"/>
                    </a:gs>
                    <a:gs pos="32000">
                      <a:schemeClr val="tx1"/>
                    </a:gs>
                  </a:gsLst>
                  <a:lin ang="5400000" scaled="0"/>
                </a:gradFill>
              </a:rPr>
              <a:t>Test/debug the Office Add-in using {F5}</a:t>
            </a:r>
          </a:p>
        </p:txBody>
      </p:sp>
      <p:sp>
        <p:nvSpPr>
          <p:cNvPr id="20" name="Text Placeholder 3"/>
          <p:cNvSpPr txBox="1">
            <a:spLocks/>
          </p:cNvSpPr>
          <p:nvPr/>
        </p:nvSpPr>
        <p:spPr>
          <a:xfrm>
            <a:off x="274638" y="3392483"/>
            <a:ext cx="5486400" cy="2465290"/>
          </a:xfrm>
          <a:prstGeom prst="rect">
            <a:avLst/>
          </a:prstGeom>
        </p:spPr>
        <p:txBody>
          <a:bodyPr vert="horz" wrap="square" lIns="146304" tIns="91440" rIns="146304" bIns="91440" rtlCol="0">
            <a:spAutoFit/>
          </a:bodyPr>
          <a:lstStyle>
            <a:defPPr>
              <a:defRPr lang="en-US"/>
            </a:defPPr>
            <a:lvl1pPr marR="0" lvl="0" indent="0" fontAlgn="auto">
              <a:lnSpc>
                <a:spcPct val="90000"/>
              </a:lnSpc>
              <a:spcBef>
                <a:spcPts val="0"/>
              </a:spcBef>
              <a:spcAft>
                <a:spcPts val="0"/>
              </a:spcAft>
              <a:buClrTx/>
              <a:buSzTx/>
              <a:buFont typeface="Arial" pitchFamily="34" charset="0"/>
              <a:buNone/>
              <a:tabLst/>
              <a:defRPr sz="2800" spc="0" baseline="0">
                <a:gradFill>
                  <a:gsLst>
                    <a:gs pos="2917">
                      <a:schemeClr val="bg1"/>
                    </a:gs>
                    <a:gs pos="100000">
                      <a:schemeClr val="bg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dirty="0">
                <a:gradFill>
                  <a:gsLst>
                    <a:gs pos="7531">
                      <a:schemeClr val="tx1"/>
                    </a:gs>
                    <a:gs pos="32000">
                      <a:schemeClr val="tx1"/>
                    </a:gs>
                  </a:gsLst>
                  <a:lin ang="5400000" scaled="0"/>
                </a:gradFill>
              </a:rPr>
              <a:t>When you press the {F5} key…</a:t>
            </a:r>
          </a:p>
          <a:p>
            <a:pPr marL="292100" indent="-292100">
              <a:spcBef>
                <a:spcPts val="600"/>
              </a:spcBef>
              <a:buFont typeface="Arial" panose="020B0604020202020204" pitchFamily="34" charset="0"/>
              <a:buChar char="•"/>
            </a:pPr>
            <a:r>
              <a:rPr lang="en-US" sz="2000" dirty="0">
                <a:gradFill>
                  <a:gsLst>
                    <a:gs pos="7531">
                      <a:schemeClr val="tx1"/>
                    </a:gs>
                    <a:gs pos="32000">
                      <a:schemeClr val="tx1"/>
                    </a:gs>
                  </a:gsLst>
                  <a:lin ang="5400000" scaled="0"/>
                </a:gradFill>
                <a:latin typeface="+mn-lt"/>
              </a:rPr>
              <a:t>Visual Studio builds the Add-in package and temporarily registers it</a:t>
            </a:r>
          </a:p>
          <a:p>
            <a:pPr marL="292100" indent="-292100">
              <a:spcBef>
                <a:spcPts val="600"/>
              </a:spcBef>
              <a:buFont typeface="Arial" panose="020B0604020202020204" pitchFamily="34" charset="0"/>
              <a:buChar char="•"/>
            </a:pPr>
            <a:r>
              <a:rPr lang="en-US" sz="2000" dirty="0">
                <a:gradFill>
                  <a:gsLst>
                    <a:gs pos="7531">
                      <a:schemeClr val="tx1"/>
                    </a:gs>
                    <a:gs pos="32000">
                      <a:schemeClr val="tx1"/>
                    </a:gs>
                  </a:gsLst>
                  <a:lin ang="5400000" scaled="0"/>
                </a:gradFill>
                <a:latin typeface="+mn-lt"/>
              </a:rPr>
              <a:t>Visual Studio starts Microsoft Word and adds a show Task Pane command</a:t>
            </a:r>
          </a:p>
          <a:p>
            <a:pPr marL="292100" indent="-292100">
              <a:spcBef>
                <a:spcPts val="600"/>
              </a:spcBef>
              <a:buFont typeface="Arial" panose="020B0604020202020204" pitchFamily="34" charset="0"/>
              <a:buChar char="•"/>
            </a:pPr>
            <a:r>
              <a:rPr lang="en-US" sz="2000" dirty="0">
                <a:gradFill>
                  <a:gsLst>
                    <a:gs pos="7531">
                      <a:schemeClr val="tx1"/>
                    </a:gs>
                    <a:gs pos="32000">
                      <a:schemeClr val="tx1"/>
                    </a:gs>
                  </a:gsLst>
                  <a:lin ang="5400000" scaled="0"/>
                </a:gradFill>
                <a:latin typeface="+mn-lt"/>
              </a:rPr>
              <a:t>Upon clicking on the command the task pane shows up.</a:t>
            </a:r>
          </a:p>
        </p:txBody>
      </p:sp>
      <p:sp>
        <p:nvSpPr>
          <p:cNvPr id="7" name="Footer Placeholder 6"/>
          <p:cNvSpPr>
            <a:spLocks noGrp="1"/>
          </p:cNvSpPr>
          <p:nvPr>
            <p:ph type="ftr" sz="quarter" idx="12"/>
          </p:nvPr>
        </p:nvSpPr>
        <p:spPr/>
        <p:txBody>
          <a:bodyPr/>
          <a:lstStyle/>
          <a:p>
            <a:pPr lvl="0">
              <a:defRPr/>
            </a:pPr>
            <a:r>
              <a:rPr lang="en-US" sz="1400" dirty="0">
                <a:gradFill>
                  <a:gsLst>
                    <a:gs pos="6695">
                      <a:srgbClr val="5C2D91"/>
                    </a:gs>
                    <a:gs pos="1506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Developing Word add-ins</a:t>
            </a:r>
          </a:p>
          <a:p>
            <a:pPr lvl="0">
              <a:defRPr/>
            </a:pPr>
            <a:endParaRPr lang="en-US" sz="1400" dirty="0">
              <a:gradFill>
                <a:gsLst>
                  <a:gs pos="8367">
                    <a:srgbClr val="000000"/>
                  </a:gs>
                  <a:gs pos="31000">
                    <a:srgbClr val="000000"/>
                  </a:gs>
                </a:gsLst>
                <a:lin ang="5400000" scaled="0"/>
              </a:gradFill>
            </a:endParaRPr>
          </a:p>
        </p:txBody>
      </p:sp>
      <p:pic>
        <p:nvPicPr>
          <p:cNvPr id="2" name="Picture 1"/>
          <p:cNvPicPr>
            <a:picLocks noChangeAspect="1"/>
          </p:cNvPicPr>
          <p:nvPr/>
        </p:nvPicPr>
        <p:blipFill>
          <a:blip r:embed="rId3"/>
          <a:stretch>
            <a:fillRect/>
          </a:stretch>
        </p:blipFill>
        <p:spPr>
          <a:xfrm>
            <a:off x="6695025" y="916240"/>
            <a:ext cx="5166808" cy="1501270"/>
          </a:xfrm>
          <a:prstGeom prst="rect">
            <a:avLst/>
          </a:prstGeom>
        </p:spPr>
      </p:pic>
      <p:pic>
        <p:nvPicPr>
          <p:cNvPr id="3" name="Picture 2"/>
          <p:cNvPicPr>
            <a:picLocks noChangeAspect="1"/>
          </p:cNvPicPr>
          <p:nvPr/>
        </p:nvPicPr>
        <p:blipFill>
          <a:blip r:embed="rId4"/>
          <a:stretch>
            <a:fillRect/>
          </a:stretch>
        </p:blipFill>
        <p:spPr>
          <a:xfrm>
            <a:off x="8854281" y="2125662"/>
            <a:ext cx="3145981" cy="4198975"/>
          </a:xfrm>
          <a:prstGeom prst="rect">
            <a:avLst/>
          </a:prstGeom>
        </p:spPr>
      </p:pic>
    </p:spTree>
    <p:extLst>
      <p:ext uri="{BB962C8B-B14F-4D97-AF65-F5344CB8AC3E}">
        <p14:creationId xmlns:p14="http://schemas.microsoft.com/office/powerpoint/2010/main" val="414120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58" name="Title 2"/>
          <p:cNvSpPr>
            <a:spLocks noGrp="1"/>
          </p:cNvSpPr>
          <p:nvPr>
            <p:ph type="title"/>
          </p:nvPr>
        </p:nvSpPr>
        <p:spPr>
          <a:xfrm>
            <a:off x="274639" y="1209973"/>
            <a:ext cx="10056812" cy="2677656"/>
          </a:xfrm>
        </p:spPr>
        <p:txBody>
          <a:bodyPr/>
          <a:lstStyle/>
          <a:p>
            <a:r>
              <a:rPr lang="en-US" dirty="0"/>
              <a:t>Demo</a:t>
            </a:r>
            <a:br>
              <a:rPr lang="en-US" dirty="0"/>
            </a:br>
            <a:r>
              <a:rPr lang="en-US" sz="5400" dirty="0"/>
              <a:t>Creating an Office Add-in targeting Microsoft Word</a:t>
            </a:r>
            <a:endParaRPr lang="en-US" sz="4800" dirty="0"/>
          </a:p>
        </p:txBody>
      </p:sp>
    </p:spTree>
    <p:extLst>
      <p:ext uri="{BB962C8B-B14F-4D97-AF65-F5344CB8AC3E}">
        <p14:creationId xmlns:p14="http://schemas.microsoft.com/office/powerpoint/2010/main" val="19497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583" y="82822"/>
            <a:ext cx="11889564" cy="916534"/>
          </a:xfrm>
        </p:spPr>
        <p:txBody>
          <a:bodyPr/>
          <a:lstStyle/>
          <a:p>
            <a:r>
              <a:rPr lang="en-US" dirty="0"/>
              <a:t>Word JavaScript API releases</a:t>
            </a:r>
          </a:p>
        </p:txBody>
      </p:sp>
      <p:graphicFrame>
        <p:nvGraphicFramePr>
          <p:cNvPr id="7" name="Diagram 6"/>
          <p:cNvGraphicFramePr/>
          <p:nvPr>
            <p:extLst/>
          </p:nvPr>
        </p:nvGraphicFramePr>
        <p:xfrm>
          <a:off x="1036638" y="1020988"/>
          <a:ext cx="10091457"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p:cNvSpPr txBox="1"/>
          <p:nvPr/>
        </p:nvSpPr>
        <p:spPr>
          <a:xfrm>
            <a:off x="6827838" y="1937522"/>
            <a:ext cx="1071447" cy="627864"/>
          </a:xfrm>
          <a:prstGeom prst="rect">
            <a:avLst/>
          </a:prstGeom>
          <a:solidFill>
            <a:srgbClr val="00B050"/>
          </a:solidFill>
        </p:spPr>
        <p:txBody>
          <a:bodyPr wrap="none" lIns="182880" tIns="146304" rIns="182880" bIns="146304" rtlCol="0">
            <a:spAutoFit/>
          </a:bodyPr>
          <a:lstStyle/>
          <a:p>
            <a:pPr>
              <a:lnSpc>
                <a:spcPct val="90000"/>
              </a:lnSpc>
              <a:spcAft>
                <a:spcPts val="600"/>
              </a:spcAft>
            </a:pPr>
            <a:r>
              <a:rPr lang="en-US" sz="2400" dirty="0">
                <a:solidFill>
                  <a:schemeClr val="bg2"/>
                </a:solidFill>
              </a:rPr>
              <a:t>New!</a:t>
            </a:r>
          </a:p>
        </p:txBody>
      </p:sp>
      <p:sp>
        <p:nvSpPr>
          <p:cNvPr id="19" name="TextBox 18"/>
          <p:cNvSpPr txBox="1"/>
          <p:nvPr/>
        </p:nvSpPr>
        <p:spPr>
          <a:xfrm>
            <a:off x="9190037" y="1937522"/>
            <a:ext cx="1600200" cy="572464"/>
          </a:xfrm>
          <a:prstGeom prst="rect">
            <a:avLst/>
          </a:prstGeom>
          <a:solidFill>
            <a:srgbClr val="7030A0"/>
          </a:solidFill>
          <a:ln w="10795" cap="flat" cmpd="sng" algn="ctr">
            <a:solidFill>
              <a:srgbClr val="FFFFFF">
                <a:hueOff val="0"/>
                <a:satOff val="0"/>
                <a:lumOff val="0"/>
                <a:alphaOff val="0"/>
              </a:srgbClr>
            </a:solidFill>
            <a:prstDash val="solid"/>
          </a:ln>
          <a:effectLst/>
        </p:spPr>
        <p:txBody>
          <a:bodyPr spcFirstLastPara="0" vert="horz" wrap="square" lIns="148590" tIns="148590" rIns="148590" bIns="148590" numCol="1" spcCol="1270" anchor="ctr" anchorCtr="0">
            <a:noAutofit/>
          </a:bodyPr>
          <a:lstStyle/>
          <a:p>
            <a:r>
              <a:rPr lang="en-US" sz="2000" dirty="0">
                <a:solidFill>
                  <a:schemeClr val="bg2"/>
                </a:solidFill>
              </a:rPr>
              <a:t>In Preview!</a:t>
            </a:r>
          </a:p>
        </p:txBody>
      </p:sp>
      <p:sp>
        <p:nvSpPr>
          <p:cNvPr id="4" name="Line Callout 1 (Accent Bar) 3"/>
          <p:cNvSpPr/>
          <p:nvPr/>
        </p:nvSpPr>
        <p:spPr bwMode="auto">
          <a:xfrm>
            <a:off x="2385831" y="5587434"/>
            <a:ext cx="1709457" cy="1219200"/>
          </a:xfrm>
          <a:prstGeom prst="accentCallout1">
            <a:avLst>
              <a:gd name="adj1" fmla="val 18750"/>
              <a:gd name="adj2" fmla="val -8333"/>
              <a:gd name="adj3" fmla="val -54578"/>
              <a:gd name="adj4" fmla="val -23997"/>
            </a:avLst>
          </a:prstGeom>
          <a:solidFill>
            <a:schemeClr val="accent1"/>
          </a:solidFill>
          <a:ln w="22225">
            <a:solidFill>
              <a:schemeClr val="accent2"/>
            </a:solidFill>
            <a:headEnd type="none" w="med" len="med"/>
            <a:tailEnd type="stealth"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Shipped Office 2013</a:t>
            </a:r>
          </a:p>
          <a:p>
            <a:pPr marL="171450" indent="-171450" defTabSz="932472" fontAlgn="base">
              <a:lnSpc>
                <a:spcPct val="90000"/>
              </a:lnSpc>
              <a:spcBef>
                <a:spcPct val="0"/>
              </a:spcBef>
              <a:spcAft>
                <a:spcPct val="0"/>
              </a:spcAft>
              <a:buFont typeface="Arial" panose="020B0604020202020204" pitchFamily="34" charset="0"/>
              <a:buChar char="•"/>
            </a:pPr>
            <a:r>
              <a:rPr lang="en-US" sz="800" dirty="0">
                <a:gradFill>
                  <a:gsLst>
                    <a:gs pos="0">
                      <a:srgbClr val="FFFFFF"/>
                    </a:gs>
                    <a:gs pos="100000">
                      <a:srgbClr val="FFFFFF"/>
                    </a:gs>
                  </a:gsLst>
                  <a:lin ang="5400000" scaled="0"/>
                </a:gradFill>
                <a:ea typeface="Segoe UI" pitchFamily="34" charset="0"/>
                <a:cs typeface="Segoe UI" pitchFamily="34" charset="0"/>
              </a:rPr>
              <a:t>Common API</a:t>
            </a:r>
          </a:p>
          <a:p>
            <a:pPr marL="171450" indent="-171450" defTabSz="932472" fontAlgn="base">
              <a:lnSpc>
                <a:spcPct val="90000"/>
              </a:lnSpc>
              <a:spcBef>
                <a:spcPct val="0"/>
              </a:spcBef>
              <a:spcAft>
                <a:spcPct val="0"/>
              </a:spcAft>
              <a:buFont typeface="Arial" panose="020B0604020202020204" pitchFamily="34" charset="0"/>
              <a:buChar char="•"/>
            </a:pPr>
            <a:r>
              <a:rPr lang="en-US" sz="800" dirty="0">
                <a:gradFill>
                  <a:gsLst>
                    <a:gs pos="0">
                      <a:srgbClr val="FFFFFF"/>
                    </a:gs>
                    <a:gs pos="100000">
                      <a:srgbClr val="FFFFFF"/>
                    </a:gs>
                  </a:gsLst>
                  <a:lin ang="5400000" scaled="0"/>
                </a:gradFill>
                <a:ea typeface="Segoe UI" pitchFamily="34" charset="0"/>
                <a:cs typeface="Segoe UI" pitchFamily="34" charset="0"/>
              </a:rPr>
              <a:t>R/W Selections text, html, </a:t>
            </a:r>
            <a:r>
              <a:rPr lang="en-US" sz="800" dirty="0" err="1">
                <a:gradFill>
                  <a:gsLst>
                    <a:gs pos="0">
                      <a:srgbClr val="FFFFFF"/>
                    </a:gs>
                    <a:gs pos="100000">
                      <a:srgbClr val="FFFFFF"/>
                    </a:gs>
                  </a:gsLst>
                  <a:lin ang="5400000" scaled="0"/>
                </a:gradFill>
                <a:ea typeface="Segoe UI" pitchFamily="34" charset="0"/>
                <a:cs typeface="Segoe UI" pitchFamily="34" charset="0"/>
              </a:rPr>
              <a:t>ooxml</a:t>
            </a:r>
            <a:endParaRPr lang="en-US" sz="800" dirty="0">
              <a:gradFill>
                <a:gsLst>
                  <a:gs pos="0">
                    <a:srgbClr val="FFFFFF"/>
                  </a:gs>
                  <a:gs pos="100000">
                    <a:srgbClr val="FFFFFF"/>
                  </a:gs>
                </a:gsLst>
                <a:lin ang="5400000" scaled="0"/>
              </a:gradFill>
              <a:ea typeface="Segoe UI" pitchFamily="34" charset="0"/>
              <a:cs typeface="Segoe UI" pitchFamily="34" charset="0"/>
            </a:endParaRPr>
          </a:p>
          <a:p>
            <a:pPr marL="171450" indent="-171450" defTabSz="932472" fontAlgn="base">
              <a:lnSpc>
                <a:spcPct val="90000"/>
              </a:lnSpc>
              <a:spcBef>
                <a:spcPct val="0"/>
              </a:spcBef>
              <a:spcAft>
                <a:spcPct val="0"/>
              </a:spcAft>
              <a:buFont typeface="Arial" panose="020B0604020202020204" pitchFamily="34" charset="0"/>
              <a:buChar char="•"/>
            </a:pPr>
            <a:r>
              <a:rPr lang="en-US" sz="800" dirty="0">
                <a:gradFill>
                  <a:gsLst>
                    <a:gs pos="0">
                      <a:srgbClr val="FFFFFF"/>
                    </a:gs>
                    <a:gs pos="100000">
                      <a:srgbClr val="FFFFFF"/>
                    </a:gs>
                  </a:gsLst>
                  <a:lin ang="5400000" scaled="0"/>
                </a:gradFill>
                <a:ea typeface="Segoe UI" pitchFamily="34" charset="0"/>
                <a:cs typeface="Segoe UI" pitchFamily="34" charset="0"/>
              </a:rPr>
              <a:t>Bindings</a:t>
            </a:r>
          </a:p>
          <a:p>
            <a:pPr marL="171450" indent="-171450" defTabSz="932472" fontAlgn="base">
              <a:lnSpc>
                <a:spcPct val="90000"/>
              </a:lnSpc>
              <a:spcBef>
                <a:spcPct val="0"/>
              </a:spcBef>
              <a:spcAft>
                <a:spcPct val="0"/>
              </a:spcAft>
              <a:buFont typeface="Arial" panose="020B0604020202020204" pitchFamily="34" charset="0"/>
              <a:buChar char="•"/>
            </a:pPr>
            <a:r>
              <a:rPr lang="en-US" sz="800" dirty="0">
                <a:gradFill>
                  <a:gsLst>
                    <a:gs pos="0">
                      <a:srgbClr val="FFFFFF"/>
                    </a:gs>
                    <a:gs pos="100000">
                      <a:srgbClr val="FFFFFF"/>
                    </a:gs>
                  </a:gsLst>
                  <a:lin ang="5400000" scaled="0"/>
                </a:gradFill>
                <a:ea typeface="Segoe UI" pitchFamily="34" charset="0"/>
                <a:cs typeface="Segoe UI" pitchFamily="34" charset="0"/>
              </a:rPr>
              <a:t>Settings</a:t>
            </a:r>
          </a:p>
          <a:p>
            <a:pPr marL="171450" indent="-171450" defTabSz="932472" fontAlgn="base">
              <a:lnSpc>
                <a:spcPct val="90000"/>
              </a:lnSpc>
              <a:spcBef>
                <a:spcPct val="0"/>
              </a:spcBef>
              <a:spcAft>
                <a:spcPct val="0"/>
              </a:spcAft>
              <a:buFont typeface="Arial" panose="020B0604020202020204" pitchFamily="34" charset="0"/>
              <a:buChar char="•"/>
            </a:pPr>
            <a:r>
              <a:rPr lang="en-US" sz="800" dirty="0" err="1">
                <a:gradFill>
                  <a:gsLst>
                    <a:gs pos="0">
                      <a:srgbClr val="FFFFFF"/>
                    </a:gs>
                    <a:gs pos="100000">
                      <a:srgbClr val="FFFFFF"/>
                    </a:gs>
                  </a:gsLst>
                  <a:lin ang="5400000" scaled="0"/>
                </a:gradFill>
                <a:ea typeface="Segoe UI" pitchFamily="34" charset="0"/>
                <a:cs typeface="Segoe UI" pitchFamily="34" charset="0"/>
              </a:rPr>
              <a:t>CustomXMLParts</a:t>
            </a:r>
            <a:endParaRPr lang="en-US" sz="800" dirty="0">
              <a:gradFill>
                <a:gsLst>
                  <a:gs pos="0">
                    <a:srgbClr val="FFFFFF"/>
                  </a:gs>
                  <a:gs pos="100000">
                    <a:srgbClr val="FFFFFF"/>
                  </a:gs>
                </a:gsLst>
                <a:lin ang="5400000" scaled="0"/>
              </a:gradFill>
              <a:ea typeface="Segoe UI" pitchFamily="34" charset="0"/>
              <a:cs typeface="Segoe UI" pitchFamily="34" charset="0"/>
            </a:endParaRPr>
          </a:p>
          <a:p>
            <a:pPr marL="171450" indent="-171450" defTabSz="932472" fontAlgn="base">
              <a:lnSpc>
                <a:spcPct val="90000"/>
              </a:lnSpc>
              <a:spcBef>
                <a:spcPct val="0"/>
              </a:spcBef>
              <a:spcAft>
                <a:spcPct val="0"/>
              </a:spcAft>
              <a:buFont typeface="Arial" panose="020B0604020202020204" pitchFamily="34" charset="0"/>
              <a:buChar char="•"/>
            </a:pPr>
            <a:r>
              <a:rPr lang="en-US" sz="800" dirty="0">
                <a:gradFill>
                  <a:gsLst>
                    <a:gs pos="0">
                      <a:srgbClr val="FFFFFF"/>
                    </a:gs>
                    <a:gs pos="100000">
                      <a:srgbClr val="FFFFFF"/>
                    </a:gs>
                  </a:gsLst>
                  <a:lin ang="5400000" scaled="0"/>
                </a:gradFill>
                <a:ea typeface="Segoe UI" pitchFamily="34" charset="0"/>
                <a:cs typeface="Segoe UI" pitchFamily="34" charset="0"/>
              </a:rPr>
              <a:t>Events</a:t>
            </a:r>
          </a:p>
          <a:p>
            <a:pPr marL="171450" indent="-171450" defTabSz="932472" fontAlgn="base">
              <a:lnSpc>
                <a:spcPct val="90000"/>
              </a:lnSpc>
              <a:spcBef>
                <a:spcPct val="0"/>
              </a:spcBef>
              <a:spcAft>
                <a:spcPct val="0"/>
              </a:spcAft>
              <a:buFont typeface="Arial" panose="020B0604020202020204" pitchFamily="34" charset="0"/>
              <a:buChar char="•"/>
            </a:pPr>
            <a:endParaRPr lang="en-US" sz="8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Line Callout 1 (Accent Bar) 9"/>
          <p:cNvSpPr/>
          <p:nvPr/>
        </p:nvSpPr>
        <p:spPr bwMode="auto">
          <a:xfrm>
            <a:off x="5679809" y="5540108"/>
            <a:ext cx="1709457" cy="1219200"/>
          </a:xfrm>
          <a:prstGeom prst="accentCallout1">
            <a:avLst>
              <a:gd name="adj1" fmla="val 18750"/>
              <a:gd name="adj2" fmla="val -8333"/>
              <a:gd name="adj3" fmla="val -51281"/>
              <a:gd name="adj4" fmla="val -33990"/>
            </a:avLst>
          </a:prstGeom>
          <a:solidFill>
            <a:srgbClr val="FFC000"/>
          </a:solidFill>
          <a:ln w="22225" cap="flat" cmpd="sng" algn="ctr">
            <a:solidFill>
              <a:schemeClr val="accent2"/>
            </a:solidFill>
            <a:prstDash val="solid"/>
            <a:tailEnd type="stealth"/>
          </a:ln>
          <a:effectLst/>
        </p:spPr>
        <p:txBody>
          <a:bodyPr spcFirstLastPara="0" vert="horz" wrap="square" lIns="148590" tIns="148590" rIns="148590" bIns="148590" numCol="1" spcCol="1270" anchor="ctr" anchorCtr="0">
            <a:noAutofit/>
          </a:bodyPr>
          <a:lstStyle/>
          <a:p>
            <a:pPr algn="ctr" defTabSz="932472" fontAlgn="base">
              <a:lnSpc>
                <a:spcPct val="90000"/>
              </a:lnSpc>
              <a:spcBef>
                <a:spcPct val="0"/>
              </a:spcBef>
              <a:spcAft>
                <a:spcPct val="0"/>
              </a:spcAft>
            </a:pPr>
            <a:endParaRPr lang="en-US" sz="9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Shipped Office 2016</a:t>
            </a:r>
          </a:p>
          <a:p>
            <a:pPr marL="171450" indent="-171450" defTabSz="932472" fontAlgn="base">
              <a:lnSpc>
                <a:spcPct val="90000"/>
              </a:lnSpc>
              <a:spcBef>
                <a:spcPct val="0"/>
              </a:spcBef>
              <a:spcAft>
                <a:spcPct val="0"/>
              </a:spcAft>
              <a:buFont typeface="Arial" panose="020B0604020202020204" pitchFamily="34" charset="0"/>
              <a:buChar char="•"/>
            </a:pPr>
            <a:r>
              <a:rPr lang="en-US" sz="800" dirty="0">
                <a:solidFill>
                  <a:schemeClr val="bg1"/>
                </a:solidFill>
                <a:ea typeface="Segoe UI" pitchFamily="34" charset="0"/>
                <a:cs typeface="Segoe UI" pitchFamily="34" charset="0"/>
              </a:rPr>
              <a:t>Enables Document Assembly Scenarios.</a:t>
            </a:r>
          </a:p>
          <a:p>
            <a:pPr marL="171450" indent="-171450" defTabSz="932472" fontAlgn="base">
              <a:lnSpc>
                <a:spcPct val="90000"/>
              </a:lnSpc>
              <a:spcBef>
                <a:spcPct val="0"/>
              </a:spcBef>
              <a:spcAft>
                <a:spcPct val="0"/>
              </a:spcAft>
              <a:buFont typeface="Arial" panose="020B0604020202020204" pitchFamily="34" charset="0"/>
              <a:buChar char="•"/>
            </a:pPr>
            <a:r>
              <a:rPr lang="en-US" sz="800" dirty="0">
                <a:solidFill>
                  <a:schemeClr val="bg1"/>
                </a:solidFill>
                <a:ea typeface="Segoe UI" pitchFamily="34" charset="0"/>
                <a:cs typeface="Segoe UI" pitchFamily="34" charset="0"/>
              </a:rPr>
              <a:t>Paragraph,</a:t>
            </a:r>
          </a:p>
          <a:p>
            <a:pPr marL="171450" indent="-171450" defTabSz="932472" fontAlgn="base">
              <a:lnSpc>
                <a:spcPct val="90000"/>
              </a:lnSpc>
              <a:spcBef>
                <a:spcPct val="0"/>
              </a:spcBef>
              <a:spcAft>
                <a:spcPct val="0"/>
              </a:spcAft>
              <a:buFont typeface="Arial" panose="020B0604020202020204" pitchFamily="34" charset="0"/>
              <a:buChar char="•"/>
            </a:pPr>
            <a:r>
              <a:rPr lang="en-US" sz="800" dirty="0">
                <a:solidFill>
                  <a:schemeClr val="bg1"/>
                </a:solidFill>
                <a:ea typeface="Segoe UI" pitchFamily="34" charset="0"/>
                <a:cs typeface="Segoe UI" pitchFamily="34" charset="0"/>
              </a:rPr>
              <a:t>Content Controls, </a:t>
            </a:r>
          </a:p>
          <a:p>
            <a:pPr marL="171450" indent="-171450" defTabSz="932472" fontAlgn="base">
              <a:lnSpc>
                <a:spcPct val="90000"/>
              </a:lnSpc>
              <a:spcBef>
                <a:spcPct val="0"/>
              </a:spcBef>
              <a:spcAft>
                <a:spcPct val="0"/>
              </a:spcAft>
              <a:buFont typeface="Arial" panose="020B0604020202020204" pitchFamily="34" charset="0"/>
              <a:buChar char="•"/>
            </a:pPr>
            <a:r>
              <a:rPr lang="en-US" sz="800" dirty="0">
                <a:solidFill>
                  <a:schemeClr val="bg1"/>
                </a:solidFill>
                <a:ea typeface="Segoe UI" pitchFamily="34" charset="0"/>
                <a:cs typeface="Segoe UI" pitchFamily="34" charset="0"/>
              </a:rPr>
              <a:t>Header, Footer,</a:t>
            </a:r>
          </a:p>
          <a:p>
            <a:pPr marL="171450" indent="-171450" defTabSz="932472" fontAlgn="base">
              <a:lnSpc>
                <a:spcPct val="90000"/>
              </a:lnSpc>
              <a:spcBef>
                <a:spcPct val="0"/>
              </a:spcBef>
              <a:spcAft>
                <a:spcPct val="0"/>
              </a:spcAft>
              <a:buFont typeface="Arial" panose="020B0604020202020204" pitchFamily="34" charset="0"/>
              <a:buChar char="•"/>
            </a:pPr>
            <a:r>
              <a:rPr lang="en-US" sz="800" dirty="0">
                <a:solidFill>
                  <a:schemeClr val="bg1"/>
                </a:solidFill>
                <a:ea typeface="Segoe UI" pitchFamily="34" charset="0"/>
                <a:cs typeface="Segoe UI" pitchFamily="34" charset="0"/>
              </a:rPr>
              <a:t>Inline Image</a:t>
            </a:r>
          </a:p>
          <a:p>
            <a:pPr marL="171450" indent="-171450" defTabSz="932472" fontAlgn="base">
              <a:lnSpc>
                <a:spcPct val="90000"/>
              </a:lnSpc>
              <a:spcBef>
                <a:spcPct val="0"/>
              </a:spcBef>
              <a:spcAft>
                <a:spcPct val="0"/>
              </a:spcAft>
              <a:buFont typeface="Arial" panose="020B0604020202020204" pitchFamily="34" charset="0"/>
              <a:buChar char="•"/>
            </a:pPr>
            <a:r>
              <a:rPr lang="en-US" sz="800" dirty="0">
                <a:solidFill>
                  <a:schemeClr val="bg1"/>
                </a:solidFill>
                <a:ea typeface="Segoe UI" pitchFamily="34" charset="0"/>
                <a:cs typeface="Segoe UI" pitchFamily="34" charset="0"/>
              </a:rPr>
              <a:t>Search</a:t>
            </a:r>
          </a:p>
          <a:p>
            <a:pPr marL="171450" indent="-171450" defTabSz="932472" fontAlgn="base">
              <a:lnSpc>
                <a:spcPct val="90000"/>
              </a:lnSpc>
              <a:spcBef>
                <a:spcPct val="0"/>
              </a:spcBef>
              <a:spcAft>
                <a:spcPct val="0"/>
              </a:spcAft>
              <a:buFont typeface="Arial" panose="020B0604020202020204" pitchFamily="34" charset="0"/>
              <a:buChar char="•"/>
            </a:pPr>
            <a:r>
              <a:rPr lang="en-US" sz="800" dirty="0">
                <a:solidFill>
                  <a:schemeClr val="bg1"/>
                </a:solidFill>
                <a:ea typeface="Segoe UI" pitchFamily="34" charset="0"/>
                <a:cs typeface="Segoe UI" pitchFamily="34" charset="0"/>
              </a:rPr>
              <a:t>Text Rich Formatting </a:t>
            </a:r>
          </a:p>
        </p:txBody>
      </p:sp>
    </p:spTree>
    <p:extLst>
      <p:ext uri="{BB962C8B-B14F-4D97-AF65-F5344CB8AC3E}">
        <p14:creationId xmlns:p14="http://schemas.microsoft.com/office/powerpoint/2010/main" val="269957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076884"/>
            <a:ext cx="6619648" cy="1292662"/>
          </a:xfrm>
        </p:spPr>
        <p:txBody>
          <a:bodyPr/>
          <a:lstStyle/>
          <a:p>
            <a:r>
              <a:rPr lang="en-US" dirty="0"/>
              <a:t>Reading and writing with Documents</a:t>
            </a:r>
          </a:p>
        </p:txBody>
      </p:sp>
      <p:sp>
        <p:nvSpPr>
          <p:cNvPr id="9" name="Text Placeholder 8"/>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60300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API for Word </a:t>
            </a:r>
            <a:r>
              <a:rPr lang="en-US" dirty="0">
                <a:gradFill>
                  <a:gsLst>
                    <a:gs pos="15063">
                      <a:schemeClr val="tx1"/>
                    </a:gs>
                    <a:gs pos="36000">
                      <a:schemeClr val="tx1"/>
                    </a:gs>
                  </a:gsLst>
                  <a:lin ang="5400000" scaled="0"/>
                </a:gradFill>
              </a:rPr>
              <a:t>Add-ins</a:t>
            </a:r>
            <a:endParaRPr lang="en-US" dirty="0"/>
          </a:p>
        </p:txBody>
      </p:sp>
      <p:pic>
        <p:nvPicPr>
          <p:cNvPr id="7" name="Picture 6"/>
          <p:cNvPicPr>
            <a:picLocks noChangeAspect="1"/>
          </p:cNvPicPr>
          <p:nvPr/>
        </p:nvPicPr>
        <p:blipFill>
          <a:blip r:embed="rId3"/>
          <a:stretch>
            <a:fillRect/>
          </a:stretch>
        </p:blipFill>
        <p:spPr>
          <a:xfrm>
            <a:off x="1387474" y="1961623"/>
            <a:ext cx="9661526" cy="4334228"/>
          </a:xfrm>
          <a:prstGeom prst="rect">
            <a:avLst/>
          </a:prstGeom>
          <a:ln>
            <a:solidFill>
              <a:schemeClr val="bg1">
                <a:lumMod val="50000"/>
              </a:schemeClr>
            </a:solidFill>
          </a:ln>
        </p:spPr>
      </p:pic>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(Office.js 1.0)</a:t>
            </a:r>
            <a:r>
              <a:rPr lang="en-US" sz="2000" dirty="0">
                <a:hlinkClick r:id="rId4"/>
              </a:rPr>
              <a:t>).aspx</a:t>
            </a:r>
            <a:endParaRPr lang="en-US" sz="2000" dirty="0"/>
          </a:p>
        </p:txBody>
      </p:sp>
      <p:sp>
        <p:nvSpPr>
          <p:cNvPr id="4" name="Footer Placeholder 3"/>
          <p:cNvSpPr>
            <a:spLocks noGrp="1"/>
          </p:cNvSpPr>
          <p:nvPr>
            <p:ph type="ftr" sz="quarter" idx="10"/>
          </p:nvPr>
        </p:nvSpPr>
        <p:spPr/>
        <p:txBody>
          <a:bodyPr/>
          <a:lstStyle/>
          <a:p>
            <a:pPr>
              <a:defRPr/>
            </a:pPr>
            <a:r>
              <a:rPr lang="en-US" sz="1400" dirty="0">
                <a:gradFill>
                  <a:gsLst>
                    <a:gs pos="2092">
                      <a:schemeClr val="accent3"/>
                    </a:gs>
                    <a:gs pos="7531">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Reading and writing with Documents</a:t>
            </a:r>
          </a:p>
          <a:p>
            <a:pPr>
              <a:defRPr/>
            </a:pPr>
            <a:endParaRPr lang="en-US" sz="1400" dirty="0">
              <a:gradFill>
                <a:gsLst>
                  <a:gs pos="8367">
                    <a:srgbClr val="000000"/>
                  </a:gs>
                  <a:gs pos="31000">
                    <a:srgbClr val="000000"/>
                  </a:gs>
                </a:gsLst>
                <a:lin ang="5400000" scaled="0"/>
              </a:gradFill>
            </a:endParaRPr>
          </a:p>
        </p:txBody>
      </p:sp>
    </p:spTree>
    <p:extLst>
      <p:ext uri="{BB962C8B-B14F-4D97-AF65-F5344CB8AC3E}">
        <p14:creationId xmlns:p14="http://schemas.microsoft.com/office/powerpoint/2010/main" val="11624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getSelectedDataAsync</a:t>
            </a:r>
            <a:r>
              <a:rPr lang="en-US" dirty="0"/>
              <a:t>()</a:t>
            </a:r>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Use this function to read from document select</a:t>
            </a:r>
          </a:p>
        </p:txBody>
      </p:sp>
      <p:sp>
        <p:nvSpPr>
          <p:cNvPr id="4" name="Footer Placeholder 3"/>
          <p:cNvSpPr>
            <a:spLocks noGrp="1"/>
          </p:cNvSpPr>
          <p:nvPr>
            <p:ph type="ftr" sz="quarter" idx="10"/>
          </p:nvPr>
        </p:nvSpPr>
        <p:spPr/>
        <p:txBody>
          <a:bodyPr/>
          <a:lstStyle/>
          <a:p>
            <a:pPr>
              <a:defRPr/>
            </a:pPr>
            <a:r>
              <a:rPr lang="en-US" sz="1400" dirty="0">
                <a:gradFill>
                  <a:gsLst>
                    <a:gs pos="2092">
                      <a:schemeClr val="accent3"/>
                    </a:gs>
                    <a:gs pos="7531">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Reading and writing with Documents</a:t>
            </a:r>
          </a:p>
          <a:p>
            <a:pPr>
              <a:defRPr/>
            </a:pPr>
            <a:endParaRPr lang="en-US" sz="1400" dirty="0">
              <a:gradFill>
                <a:gsLst>
                  <a:gs pos="8367">
                    <a:srgbClr val="000000"/>
                  </a:gs>
                  <a:gs pos="31000">
                    <a:srgbClr val="000000"/>
                  </a:gs>
                </a:gsLst>
                <a:lin ang="5400000" scaled="0"/>
              </a:gradFill>
            </a:endParaRPr>
          </a:p>
        </p:txBody>
      </p:sp>
      <p:sp>
        <p:nvSpPr>
          <p:cNvPr id="3" name="Rectangle 2"/>
          <p:cNvSpPr/>
          <p:nvPr/>
        </p:nvSpPr>
        <p:spPr>
          <a:xfrm>
            <a:off x="274638" y="2184012"/>
            <a:ext cx="10938295" cy="313932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getDataFromSelection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Office.context.document.getSelectedDataAsync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Office.CoercionType.Text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(result)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result.status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Office.AsyncResultStatus.Succeeded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'The selected text is:'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result.value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'Error:'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result.error.message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4003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setSelectDataAsync</a:t>
            </a:r>
            <a:r>
              <a:rPr lang="en-US" dirty="0"/>
              <a:t>()</a:t>
            </a:r>
          </a:p>
        </p:txBody>
      </p:sp>
      <p:sp>
        <p:nvSpPr>
          <p:cNvPr id="8" name="Text Placeholder 3"/>
          <p:cNvSpPr txBox="1">
            <a:spLocks/>
          </p:cNvSpPr>
          <p:nvPr/>
        </p:nvSpPr>
        <p:spPr>
          <a:xfrm>
            <a:off x="274638" y="1212850"/>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Use this function to insert content into document</a:t>
            </a:r>
          </a:p>
        </p:txBody>
      </p:sp>
      <p:sp>
        <p:nvSpPr>
          <p:cNvPr id="9" name="Footer Placeholder 3"/>
          <p:cNvSpPr>
            <a:spLocks noGrp="1"/>
          </p:cNvSpPr>
          <p:nvPr>
            <p:ph type="ftr" sz="quarter" idx="10"/>
          </p:nvPr>
        </p:nvSpPr>
        <p:spPr>
          <a:xfrm>
            <a:off x="7964488" y="295272"/>
            <a:ext cx="4197350" cy="371475"/>
          </a:xfrm>
        </p:spPr>
        <p:txBody>
          <a:bodyPr/>
          <a:lstStyle/>
          <a:p>
            <a:pPr>
              <a:defRPr/>
            </a:pPr>
            <a:r>
              <a:rPr lang="en-US" sz="1400" dirty="0">
                <a:gradFill>
                  <a:gsLst>
                    <a:gs pos="2092">
                      <a:schemeClr val="accent3"/>
                    </a:gs>
                    <a:gs pos="7531">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Reading and writing with Documents</a:t>
            </a:r>
          </a:p>
          <a:p>
            <a:pPr>
              <a:defRPr/>
            </a:pPr>
            <a:endParaRPr lang="en-US" sz="1400" dirty="0">
              <a:gradFill>
                <a:gsLst>
                  <a:gs pos="8367">
                    <a:srgbClr val="000000"/>
                  </a:gs>
                  <a:gs pos="31000">
                    <a:srgbClr val="000000"/>
                  </a:gs>
                </a:gsLst>
                <a:lin ang="5400000" scaled="0"/>
              </a:gradFill>
            </a:endParaRPr>
          </a:p>
        </p:txBody>
      </p:sp>
      <p:sp>
        <p:nvSpPr>
          <p:cNvPr id="3" name="Rectangle 2"/>
          <p:cNvSpPr/>
          <p:nvPr/>
        </p:nvSpPr>
        <p:spPr>
          <a:xfrm>
            <a:off x="345056" y="2168189"/>
            <a:ext cx="9635706" cy="286232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onAddContentHellowWorld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Office.context.document.setSelectedDataAsync</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"Hello World!"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testForSuccess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testForSuccess</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asyncResult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asyncResult.status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Office.AsyncResultStatus.Failed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app.showNotification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'Error'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asyncResult.error.message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72517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8" name="Title 1"/>
          <p:cNvSpPr txBox="1">
            <a:spLocks/>
          </p:cNvSpPr>
          <p:nvPr/>
        </p:nvSpPr>
        <p:spPr>
          <a:xfrm>
            <a:off x="274639" y="933903"/>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a:gradFill>
                  <a:gsLst>
                    <a:gs pos="2092">
                      <a:schemeClr val="tx1"/>
                    </a:gs>
                    <a:gs pos="7950">
                      <a:schemeClr val="tx1"/>
                    </a:gs>
                  </a:gsLst>
                  <a:lin ang="5400000" scaled="0"/>
                </a:gradFill>
              </a:rPr>
              <a:t>Coercion types</a:t>
            </a:r>
          </a:p>
        </p:txBody>
      </p:sp>
      <p:sp>
        <p:nvSpPr>
          <p:cNvPr id="19" name="Text Placeholder 3"/>
          <p:cNvSpPr txBox="1">
            <a:spLocks/>
          </p:cNvSpPr>
          <p:nvPr/>
        </p:nvSpPr>
        <p:spPr>
          <a:xfrm>
            <a:off x="274638" y="1990794"/>
            <a:ext cx="5486400" cy="4001095"/>
          </a:xfrm>
          <a:prstGeom prst="rect">
            <a:avLst/>
          </a:prstGeom>
        </p:spPr>
        <p:txBody>
          <a:bodyPr vert="horz" wrap="square" lIns="146304" tIns="91440" rIns="146304" bIns="91440" rtlCol="0">
            <a:spAutoFit/>
          </a:bodyPr>
          <a:lstStyle>
            <a:defPPr>
              <a:defRPr lang="en-US"/>
            </a:defPPr>
            <a:lvl1pPr marR="0" lvl="0" indent="0" fontAlgn="auto">
              <a:lnSpc>
                <a:spcPct val="90000"/>
              </a:lnSpc>
              <a:spcBef>
                <a:spcPts val="0"/>
              </a:spcBef>
              <a:spcAft>
                <a:spcPts val="0"/>
              </a:spcAft>
              <a:buClrTx/>
              <a:buSzTx/>
              <a:buFont typeface="Arial" pitchFamily="34" charset="0"/>
              <a:buNone/>
              <a:tabLst/>
              <a:defRPr sz="2800" spc="0" baseline="0">
                <a:gradFill>
                  <a:gsLst>
                    <a:gs pos="2917">
                      <a:schemeClr val="bg1"/>
                    </a:gs>
                    <a:gs pos="100000">
                      <a:schemeClr val="bg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lvl="0">
              <a:lnSpc>
                <a:spcPct val="100000"/>
              </a:lnSpc>
            </a:pPr>
            <a:r>
              <a:rPr lang="en-US" sz="3200" dirty="0">
                <a:gradFill>
                  <a:gsLst>
                    <a:gs pos="2092">
                      <a:schemeClr val="tx1"/>
                    </a:gs>
                    <a:gs pos="7950">
                      <a:schemeClr val="tx1"/>
                    </a:gs>
                  </a:gsLst>
                  <a:lin ang="5400000" scaled="0"/>
                </a:gradFill>
              </a:rPr>
              <a:t>Coercion types make it possible to read/write </a:t>
            </a:r>
            <a:br>
              <a:rPr lang="en-US" sz="3200" dirty="0">
                <a:gradFill>
                  <a:gsLst>
                    <a:gs pos="2092">
                      <a:schemeClr val="tx1"/>
                    </a:gs>
                    <a:gs pos="7950">
                      <a:schemeClr val="tx1"/>
                    </a:gs>
                  </a:gsLst>
                  <a:lin ang="5400000" scaled="0"/>
                </a:gradFill>
              </a:rPr>
            </a:br>
            <a:r>
              <a:rPr lang="en-US" sz="3200" dirty="0">
                <a:gradFill>
                  <a:gsLst>
                    <a:gs pos="2092">
                      <a:schemeClr val="tx1"/>
                    </a:gs>
                    <a:gs pos="7950">
                      <a:schemeClr val="tx1"/>
                    </a:gs>
                  </a:gsLst>
                  <a:lin ang="5400000" scaled="0"/>
                </a:gradFill>
              </a:rPr>
              <a:t>content in different formats</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text</a:t>
            </a:r>
            <a:r>
              <a:rPr lang="en-US" sz="2400" dirty="0">
                <a:gradFill>
                  <a:gsLst>
                    <a:gs pos="2092">
                      <a:schemeClr val="tx1"/>
                    </a:gs>
                    <a:gs pos="7950">
                      <a:schemeClr val="tx1"/>
                    </a:gs>
                  </a:gsLst>
                  <a:lin ang="5400000" scaled="0"/>
                </a:gradFill>
              </a:rPr>
              <a:t>—string value</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html</a:t>
            </a:r>
            <a:r>
              <a:rPr lang="en-US" sz="2400" dirty="0">
                <a:gradFill>
                  <a:gsLst>
                    <a:gs pos="2092">
                      <a:schemeClr val="tx1"/>
                    </a:gs>
                    <a:gs pos="7950">
                      <a:schemeClr val="tx1"/>
                    </a:gs>
                  </a:gsLst>
                  <a:lin ang="5400000" scaled="0"/>
                </a:gradFill>
              </a:rPr>
              <a:t>—HTML content</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matrix</a:t>
            </a:r>
            <a:r>
              <a:rPr lang="en-US" sz="2400" dirty="0">
                <a:gradFill>
                  <a:gsLst>
                    <a:gs pos="2092">
                      <a:schemeClr val="tx1"/>
                    </a:gs>
                    <a:gs pos="7950">
                      <a:schemeClr val="tx1"/>
                    </a:gs>
                  </a:gsLst>
                  <a:lin ang="5400000" scaled="0"/>
                </a:gradFill>
              </a:rPr>
              <a:t>—array of arrays</a:t>
            </a:r>
          </a:p>
          <a:p>
            <a:pPr marL="292100" lvl="0" indent="-292100">
              <a:lnSpc>
                <a:spcPct val="100000"/>
              </a:lnSpc>
              <a:buFont typeface="Arial" panose="020B0604020202020204" pitchFamily="34" charset="0"/>
              <a:buChar char="•"/>
            </a:pPr>
            <a:r>
              <a:rPr lang="en-US" sz="2400" b="1" dirty="0">
                <a:gradFill>
                  <a:gsLst>
                    <a:gs pos="2092">
                      <a:schemeClr val="tx1"/>
                    </a:gs>
                    <a:gs pos="7950">
                      <a:schemeClr val="tx1"/>
                    </a:gs>
                  </a:gsLst>
                  <a:lin ang="5400000" scaled="0"/>
                </a:gradFill>
              </a:rPr>
              <a:t>table</a:t>
            </a:r>
            <a:r>
              <a:rPr lang="en-US" sz="2400" dirty="0">
                <a:gradFill>
                  <a:gsLst>
                    <a:gs pos="2092">
                      <a:schemeClr val="tx1"/>
                    </a:gs>
                    <a:gs pos="7950">
                      <a:schemeClr val="tx1"/>
                    </a:gs>
                  </a:gsLst>
                  <a:lin ang="5400000" scaled="0"/>
                </a:gradFill>
              </a:rPr>
              <a:t>—table of rows and columns</a:t>
            </a:r>
          </a:p>
          <a:p>
            <a:pPr marL="292100" lvl="0" indent="-292100">
              <a:lnSpc>
                <a:spcPct val="100000"/>
              </a:lnSpc>
              <a:buFont typeface="Arial" panose="020B0604020202020204" pitchFamily="34" charset="0"/>
              <a:buChar char="•"/>
            </a:pPr>
            <a:r>
              <a:rPr lang="en-US" sz="2400" b="1" dirty="0" err="1">
                <a:gradFill>
                  <a:gsLst>
                    <a:gs pos="2092">
                      <a:schemeClr val="tx1"/>
                    </a:gs>
                    <a:gs pos="7950">
                      <a:schemeClr val="tx1"/>
                    </a:gs>
                  </a:gsLst>
                  <a:lin ang="5400000" scaled="0"/>
                </a:gradFill>
              </a:rPr>
              <a:t>ooxml</a:t>
            </a:r>
            <a:r>
              <a:rPr lang="en-US" sz="2400" dirty="0">
                <a:gradFill>
                  <a:gsLst>
                    <a:gs pos="2092">
                      <a:schemeClr val="tx1"/>
                    </a:gs>
                    <a:gs pos="7950">
                      <a:schemeClr val="tx1"/>
                    </a:gs>
                  </a:gsLst>
                  <a:lin ang="5400000" scaled="0"/>
                </a:gradFill>
              </a:rPr>
              <a:t>—Office Open XML format</a:t>
            </a:r>
          </a:p>
          <a:p>
            <a:pPr marL="292100" lvl="0" indent="-292100">
              <a:lnSpc>
                <a:spcPct val="100000"/>
              </a:lnSpc>
              <a:buFont typeface="Arial" panose="020B0604020202020204" pitchFamily="34" charset="0"/>
              <a:buChar char="•"/>
            </a:pPr>
            <a:endParaRPr lang="en-US" sz="3200" dirty="0">
              <a:gradFill>
                <a:gsLst>
                  <a:gs pos="2092">
                    <a:schemeClr val="tx1"/>
                  </a:gs>
                  <a:gs pos="7950">
                    <a:schemeClr val="tx1"/>
                  </a:gs>
                </a:gsLst>
                <a:lin ang="5400000" scaled="0"/>
              </a:gradFill>
            </a:endParaRPr>
          </a:p>
        </p:txBody>
      </p:sp>
      <p:sp>
        <p:nvSpPr>
          <p:cNvPr id="13" name="Footer Placeholder 12"/>
          <p:cNvSpPr>
            <a:spLocks noGrp="1"/>
          </p:cNvSpPr>
          <p:nvPr>
            <p:ph type="ftr" sz="quarter" idx="12"/>
          </p:nvPr>
        </p:nvSpPr>
        <p:spPr/>
        <p:txBody>
          <a:bodyPr/>
          <a:lstStyle/>
          <a:p>
            <a:pPr lvl="0">
              <a:defRPr/>
            </a:pPr>
            <a:r>
              <a:rPr lang="en-US" sz="1400" dirty="0">
                <a:gradFill>
                  <a:gsLst>
                    <a:gs pos="2092">
                      <a:srgbClr val="FF8C00"/>
                    </a:gs>
                    <a:gs pos="7531">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Reading and writing with Documents</a:t>
            </a:r>
          </a:p>
          <a:p>
            <a:pPr lvl="0">
              <a:defRPr/>
            </a:pPr>
            <a:endParaRPr lang="en-US" sz="1400" dirty="0">
              <a:gradFill>
                <a:gsLst>
                  <a:gs pos="8367">
                    <a:srgbClr val="000000"/>
                  </a:gs>
                  <a:gs pos="31000">
                    <a:srgbClr val="000000"/>
                  </a:gs>
                </a:gsLst>
                <a:lin ang="5400000" scaled="0"/>
              </a:gradFill>
            </a:endParaRPr>
          </a:p>
        </p:txBody>
      </p:sp>
      <p:sp>
        <p:nvSpPr>
          <p:cNvPr id="2" name="Rectangle 1"/>
          <p:cNvSpPr/>
          <p:nvPr/>
        </p:nvSpPr>
        <p:spPr>
          <a:xfrm>
            <a:off x="6219825" y="822369"/>
            <a:ext cx="6216650" cy="5693866"/>
          </a:xfrm>
          <a:prstGeom prst="rect">
            <a:avLst/>
          </a:prstGeom>
        </p:spPr>
        <p:txBody>
          <a:bodyPr>
            <a:spAutoFit/>
          </a:bodyPr>
          <a:lstStyle/>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onAddContentHtml</a:t>
            </a:r>
            <a:r>
              <a:rPr lang="en-US" sz="1400" dirty="0">
                <a:solidFill>
                  <a:srgbClr val="000000"/>
                </a:solidFill>
                <a:highlight>
                  <a:srgbClr val="FFFFFF"/>
                </a:highlight>
                <a:latin typeface="Consolas" panose="020B0609020204030204" pitchFamily="49" charset="0"/>
              </a:rPr>
              <a:t>() {</a:t>
            </a:r>
          </a:p>
          <a:p>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div = $(</a:t>
            </a:r>
            <a:r>
              <a:rPr lang="en-US" sz="1400" dirty="0">
                <a:solidFill>
                  <a:srgbClr val="A31515"/>
                </a:solidFill>
                <a:highlight>
                  <a:srgbClr val="FFFFFF"/>
                </a:highlight>
                <a:latin typeface="Consolas" panose="020B0609020204030204" pitchFamily="49" charset="0"/>
              </a:rPr>
              <a:t>"&lt;div&gt;"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.append($(</a:t>
            </a:r>
            <a:r>
              <a:rPr lang="en-US" sz="1400" dirty="0">
                <a:solidFill>
                  <a:srgbClr val="A31515"/>
                </a:solidFill>
                <a:highlight>
                  <a:srgbClr val="FFFFFF"/>
                </a:highlight>
                <a:latin typeface="Consolas" panose="020B0609020204030204" pitchFamily="49" charset="0"/>
              </a:rPr>
              <a:t>"&lt;h2&gt;"</a:t>
            </a:r>
            <a:r>
              <a:rPr lang="en-US" sz="1400" dirty="0">
                <a:solidFill>
                  <a:srgbClr val="000000"/>
                </a:solidFill>
                <a:highlight>
                  <a:srgbClr val="FFFFFF"/>
                </a:highlight>
                <a:latin typeface="Consolas" panose="020B0609020204030204" pitchFamily="49" charset="0"/>
              </a:rPr>
              <a:t>).text(</a:t>
            </a:r>
            <a:r>
              <a:rPr lang="en-US" sz="1400" dirty="0">
                <a:solidFill>
                  <a:srgbClr val="A31515"/>
                </a:solidFill>
                <a:highlight>
                  <a:srgbClr val="FFFFFF"/>
                </a:highlight>
                <a:latin typeface="Consolas" panose="020B0609020204030204" pitchFamily="49" charset="0"/>
              </a:rPr>
              <a:t>"My Heading"</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.append($(</a:t>
            </a:r>
            <a:r>
              <a:rPr lang="en-US" sz="1400" dirty="0">
                <a:solidFill>
                  <a:srgbClr val="A31515"/>
                </a:solidFill>
                <a:highlight>
                  <a:srgbClr val="FFFFFF"/>
                </a:highlight>
                <a:latin typeface="Consolas" panose="020B0609020204030204" pitchFamily="49" charset="0"/>
              </a:rPr>
              <a:t>"&lt;p&gt;"</a:t>
            </a:r>
            <a:r>
              <a:rPr lang="en-US" sz="1400" dirty="0">
                <a:solidFill>
                  <a:srgbClr val="000000"/>
                </a:solidFill>
                <a:highlight>
                  <a:srgbClr val="FFFFFF"/>
                </a:highlight>
                <a:latin typeface="Consolas" panose="020B0609020204030204" pitchFamily="49" charset="0"/>
              </a:rPr>
              <a:t>).text(</a:t>
            </a:r>
            <a:r>
              <a:rPr lang="en-US" sz="1400" dirty="0">
                <a:solidFill>
                  <a:srgbClr val="A31515"/>
                </a:solidFill>
                <a:highlight>
                  <a:srgbClr val="FFFFFF"/>
                </a:highlight>
                <a:latin typeface="Consolas" panose="020B0609020204030204" pitchFamily="49" charset="0"/>
              </a:rPr>
              <a:t>"This is paragraph 1"</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.append($(</a:t>
            </a:r>
            <a:r>
              <a:rPr lang="en-US" sz="1400" dirty="0">
                <a:solidFill>
                  <a:srgbClr val="A31515"/>
                </a:solidFill>
                <a:highlight>
                  <a:srgbClr val="FFFFFF"/>
                </a:highlight>
                <a:latin typeface="Consolas" panose="020B0609020204030204" pitchFamily="49" charset="0"/>
              </a:rPr>
              <a:t>"&lt;p&gt;"</a:t>
            </a:r>
            <a:r>
              <a:rPr lang="en-US" sz="1400" dirty="0">
                <a:solidFill>
                  <a:srgbClr val="000000"/>
                </a:solidFill>
                <a:highlight>
                  <a:srgbClr val="FFFFFF"/>
                </a:highlight>
                <a:latin typeface="Consolas" panose="020B0609020204030204" pitchFamily="49" charset="0"/>
              </a:rPr>
              <a:t>).text(</a:t>
            </a:r>
            <a:r>
              <a:rPr lang="en-US" sz="1400" dirty="0">
                <a:solidFill>
                  <a:srgbClr val="A31515"/>
                </a:solidFill>
                <a:highlight>
                  <a:srgbClr val="FFFFFF"/>
                </a:highlight>
                <a:latin typeface="Consolas" panose="020B0609020204030204" pitchFamily="49" charset="0"/>
              </a:rPr>
              <a:t>"This is paragraph 2"</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Office.context.document.setSelectedDataAsync</a:t>
            </a:r>
            <a:r>
              <a:rPr lang="en-US" sz="1400" dirty="0">
                <a:solidFill>
                  <a:srgbClr val="000000"/>
                </a:solidFill>
                <a:highlight>
                  <a:srgbClr val="FFFFFF"/>
                </a:highlight>
                <a:latin typeface="Consolas" panose="020B0609020204030204" pitchFamily="49" charset="0"/>
              </a:rPr>
              <a:t>(div.html(), { </a:t>
            </a:r>
            <a:r>
              <a:rPr lang="en-US" sz="1400" dirty="0" err="1">
                <a:solidFill>
                  <a:srgbClr val="000000"/>
                </a:solidFill>
                <a:highlight>
                  <a:srgbClr val="FFFFFF"/>
                </a:highlight>
                <a:latin typeface="Consolas" panose="020B0609020204030204" pitchFamily="49" charset="0"/>
              </a:rPr>
              <a:t>coercionType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"html"</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onAddContentMatrix</a:t>
            </a:r>
            <a:r>
              <a:rPr lang="en-US" sz="1400" dirty="0">
                <a:solidFill>
                  <a:srgbClr val="000000"/>
                </a:solidFill>
                <a:highlight>
                  <a:srgbClr val="FFFFFF"/>
                </a:highlight>
                <a:latin typeface="Consolas" panose="020B0609020204030204" pitchFamily="49" charset="0"/>
              </a:rPr>
              <a:t>() {</a:t>
            </a:r>
          </a:p>
          <a:p>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matrix = [[</a:t>
            </a:r>
            <a:r>
              <a:rPr lang="en-US" sz="1400" dirty="0">
                <a:solidFill>
                  <a:srgbClr val="A31515"/>
                </a:solidFill>
                <a:highlight>
                  <a:srgbClr val="FFFFFF"/>
                </a:highlight>
                <a:latin typeface="Consolas" panose="020B0609020204030204" pitchFamily="49" charset="0"/>
              </a:rPr>
              <a:t>"First 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"Last 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"Bob"</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"White"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"Anna"</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Conda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"Max"</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"Headroom"</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Office.context.document.setSelectedDataAsync</a:t>
            </a:r>
            <a:r>
              <a:rPr lang="en-US" sz="1400" dirty="0">
                <a:solidFill>
                  <a:srgbClr val="000000"/>
                </a:solidFill>
                <a:highlight>
                  <a:srgbClr val="FFFFFF"/>
                </a:highlight>
                <a:latin typeface="Consolas" panose="020B0609020204030204" pitchFamily="49" charset="0"/>
              </a:rPr>
              <a:t>(matrix, { </a:t>
            </a:r>
            <a:r>
              <a:rPr lang="en-US" sz="1400" dirty="0" err="1">
                <a:solidFill>
                  <a:srgbClr val="000000"/>
                </a:solidFill>
                <a:highlight>
                  <a:srgbClr val="FFFFFF"/>
                </a:highlight>
                <a:latin typeface="Consolas" panose="020B0609020204030204" pitchFamily="49" charset="0"/>
              </a:rPr>
              <a:t>coercionType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"matrix"</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onAddContentOfficeTable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myTable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Office.TableData</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myTable.headers</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'First Name'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'Last Name'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myTable.rows</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'Bob'</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'White'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'Anna'</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Conda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'Max'</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'Headroom'</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Office.context.document.setSelectedDataAsync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myTable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coercionType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"table"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315763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74639" y="1209973"/>
            <a:ext cx="10056812" cy="2677656"/>
          </a:xfrm>
        </p:spPr>
        <p:txBody>
          <a:bodyPr/>
          <a:lstStyle/>
          <a:p>
            <a:r>
              <a:rPr lang="en-US" dirty="0">
                <a:gradFill>
                  <a:gsLst>
                    <a:gs pos="64516">
                      <a:srgbClr val="262626"/>
                    </a:gs>
                    <a:gs pos="53000">
                      <a:srgbClr val="262626"/>
                    </a:gs>
                  </a:gsLst>
                  <a:lin ang="5400000" scaled="0"/>
                </a:gradFill>
              </a:rPr>
              <a:t>Demo</a:t>
            </a:r>
            <a:br>
              <a:rPr lang="en-US" dirty="0">
                <a:gradFill>
                  <a:gsLst>
                    <a:gs pos="64516">
                      <a:srgbClr val="262626"/>
                    </a:gs>
                    <a:gs pos="53000">
                      <a:srgbClr val="262626"/>
                    </a:gs>
                  </a:gsLst>
                  <a:lin ang="5400000" scaled="0"/>
                </a:gradFill>
              </a:rPr>
            </a:br>
            <a:r>
              <a:rPr lang="en-US" sz="5400" dirty="0">
                <a:gradFill>
                  <a:gsLst>
                    <a:gs pos="64516">
                      <a:srgbClr val="262626"/>
                    </a:gs>
                    <a:gs pos="53000">
                      <a:srgbClr val="262626"/>
                    </a:gs>
                  </a:gsLst>
                  <a:lin ang="5400000" scaled="0"/>
                </a:gradFill>
              </a:rPr>
              <a:t>Writing content to the selected region of a Word Document</a:t>
            </a:r>
            <a:endParaRPr lang="en-US" dirty="0"/>
          </a:p>
        </p:txBody>
      </p:sp>
      <p:grpSp>
        <p:nvGrpSpPr>
          <p:cNvPr id="75" name="Group 74"/>
          <p:cNvGrpSpPr/>
          <p:nvPr/>
        </p:nvGrpSpPr>
        <p:grpSpPr>
          <a:xfrm>
            <a:off x="7657993" y="3089395"/>
            <a:ext cx="4511783" cy="3608268"/>
            <a:chOff x="6527800" y="2483620"/>
            <a:chExt cx="5473700" cy="4377555"/>
          </a:xfrm>
        </p:grpSpPr>
        <p:grpSp>
          <p:nvGrpSpPr>
            <p:cNvPr id="76" name="Group 75"/>
            <p:cNvGrpSpPr/>
            <p:nvPr/>
          </p:nvGrpSpPr>
          <p:grpSpPr>
            <a:xfrm flipH="1">
              <a:off x="8613773" y="2483620"/>
              <a:ext cx="1958976" cy="4377555"/>
              <a:chOff x="8956675" y="449263"/>
              <a:chExt cx="2063751" cy="4611687"/>
            </a:xfrm>
          </p:grpSpPr>
          <p:sp>
            <p:nvSpPr>
              <p:cNvPr id="144"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5"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6"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7"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8"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9"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0"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1"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2"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3"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4"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5"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6"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7"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8"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9"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0"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1"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2"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3"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4"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5"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6"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7"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8"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9"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0"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77" name="Group 76"/>
            <p:cNvGrpSpPr/>
            <p:nvPr/>
          </p:nvGrpSpPr>
          <p:grpSpPr>
            <a:xfrm>
              <a:off x="6527800" y="3994753"/>
              <a:ext cx="3240121" cy="2863247"/>
              <a:chOff x="7045326" y="4452083"/>
              <a:chExt cx="2722595" cy="2405917"/>
            </a:xfrm>
          </p:grpSpPr>
          <p:sp>
            <p:nvSpPr>
              <p:cNvPr id="133"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4"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5"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6"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7"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8"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9"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0"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1"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2"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3"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78" name="Group 77"/>
            <p:cNvGrpSpPr/>
            <p:nvPr/>
          </p:nvGrpSpPr>
          <p:grpSpPr>
            <a:xfrm>
              <a:off x="10091976" y="4361890"/>
              <a:ext cx="1909524" cy="2419674"/>
              <a:chOff x="10091976" y="4967384"/>
              <a:chExt cx="1431688" cy="1814179"/>
            </a:xfrm>
          </p:grpSpPr>
          <p:sp>
            <p:nvSpPr>
              <p:cNvPr id="7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Tree>
    <p:extLst>
      <p:ext uri="{BB962C8B-B14F-4D97-AF65-F5344CB8AC3E}">
        <p14:creationId xmlns:p14="http://schemas.microsoft.com/office/powerpoint/2010/main" val="261790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Document Bindings</a:t>
            </a:r>
          </a:p>
        </p:txBody>
      </p:sp>
      <p:sp>
        <p:nvSpPr>
          <p:cNvPr id="5" name="Text Placeholder 4"/>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359460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38" y="1212850"/>
            <a:ext cx="11887200" cy="5109091"/>
          </a:xfrm>
        </p:spPr>
        <p:txBody>
          <a:bodyPr/>
          <a:lstStyle/>
          <a:p>
            <a:pPr marL="690563">
              <a:lnSpc>
                <a:spcPct val="150000"/>
              </a:lnSpc>
            </a:pPr>
            <a:r>
              <a:rPr lang="en-US" sz="3200" dirty="0"/>
              <a:t>Introduction to Word Add-ins</a:t>
            </a:r>
          </a:p>
          <a:p>
            <a:pPr marL="690563">
              <a:lnSpc>
                <a:spcPct val="150000"/>
              </a:lnSpc>
            </a:pPr>
            <a:r>
              <a:rPr lang="en-US" sz="3200" dirty="0"/>
              <a:t>Developing Word Add-ins</a:t>
            </a:r>
          </a:p>
          <a:p>
            <a:pPr marL="690563">
              <a:lnSpc>
                <a:spcPct val="150000"/>
              </a:lnSpc>
            </a:pPr>
            <a:r>
              <a:rPr lang="en-US" sz="3200" dirty="0"/>
              <a:t>Reading and writing with documents</a:t>
            </a:r>
          </a:p>
          <a:p>
            <a:pPr marL="690563">
              <a:lnSpc>
                <a:spcPct val="150000"/>
              </a:lnSpc>
            </a:pPr>
            <a:r>
              <a:rPr lang="en-US" sz="3200" dirty="0"/>
              <a:t>Document Bindings</a:t>
            </a:r>
          </a:p>
          <a:p>
            <a:pPr marL="690563">
              <a:lnSpc>
                <a:spcPct val="150000"/>
              </a:lnSpc>
            </a:pPr>
            <a:r>
              <a:rPr lang="en-US" sz="3200" dirty="0"/>
              <a:t>Packaging and deployment</a:t>
            </a:r>
          </a:p>
          <a:p>
            <a:pPr marL="690563">
              <a:lnSpc>
                <a:spcPct val="150000"/>
              </a:lnSpc>
            </a:pPr>
            <a:r>
              <a:rPr lang="en-US" sz="3200" dirty="0"/>
              <a:t>Changes with Word 2016</a:t>
            </a:r>
          </a:p>
        </p:txBody>
      </p:sp>
      <p:grpSp>
        <p:nvGrpSpPr>
          <p:cNvPr id="8" name="Group 7"/>
          <p:cNvGrpSpPr/>
          <p:nvPr/>
        </p:nvGrpSpPr>
        <p:grpSpPr>
          <a:xfrm>
            <a:off x="457580" y="2393317"/>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19261"/>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4032505"/>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845749"/>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1" name="Group 20"/>
          <p:cNvGrpSpPr/>
          <p:nvPr/>
        </p:nvGrpSpPr>
        <p:grpSpPr>
          <a:xfrm>
            <a:off x="457580" y="5697093"/>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2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2004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837">
                      <a:schemeClr val="tx1"/>
                    </a:gs>
                    <a:gs pos="7258">
                      <a:schemeClr val="tx1"/>
                    </a:gs>
                  </a:gsLst>
                  <a:lin ang="5400000" scaled="0"/>
                </a:gradFill>
              </a:rPr>
              <a:t>Bindings in Office Word Add-in</a:t>
            </a:r>
          </a:p>
        </p:txBody>
      </p:sp>
      <p:sp>
        <p:nvSpPr>
          <p:cNvPr id="20" name="Content Placeholder 4"/>
          <p:cNvSpPr txBox="1">
            <a:spLocks/>
          </p:cNvSpPr>
          <p:nvPr/>
        </p:nvSpPr>
        <p:spPr>
          <a:xfrm>
            <a:off x="6675438" y="1328171"/>
            <a:ext cx="5493714" cy="5049384"/>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Word supports data binding to content in document</a:t>
            </a:r>
          </a:p>
          <a:p>
            <a:pPr marL="292100" indent="-292100">
              <a:spcBef>
                <a:spcPts val="1200"/>
              </a:spcBef>
            </a:pPr>
            <a:r>
              <a:rPr lang="en-US" sz="2000" dirty="0">
                <a:latin typeface="+mn-lt"/>
              </a:rPr>
              <a:t>Word currently only supports binding with Rich Text Content Control</a:t>
            </a:r>
          </a:p>
          <a:p>
            <a:pPr marL="292100" indent="-292100">
              <a:spcBef>
                <a:spcPts val="1200"/>
              </a:spcBef>
            </a:pPr>
            <a:r>
              <a:rPr lang="en-US" sz="2000" dirty="0">
                <a:latin typeface="+mn-lt"/>
              </a:rPr>
              <a:t>Bindings created using Content Control title which serves as ID</a:t>
            </a:r>
          </a:p>
          <a:p>
            <a:pPr marL="292100" indent="-292100">
              <a:spcBef>
                <a:spcPts val="1200"/>
              </a:spcBef>
            </a:pPr>
            <a:r>
              <a:rPr lang="en-US" sz="2000" dirty="0">
                <a:latin typeface="+mn-lt"/>
              </a:rPr>
              <a:t>You can read and write bound content regardless of where selected region is</a:t>
            </a:r>
          </a:p>
          <a:p>
            <a:pPr marL="292100" indent="-292100">
              <a:spcBef>
                <a:spcPts val="1200"/>
              </a:spcBef>
            </a:pPr>
            <a:r>
              <a:rPr lang="en-US" sz="2000" dirty="0">
                <a:latin typeface="+mn-lt"/>
              </a:rPr>
              <a:t>You can register event handlers to fire when user updates bound content</a:t>
            </a:r>
          </a:p>
          <a:p>
            <a:pPr marL="292100" indent="-292100">
              <a:spcBef>
                <a:spcPts val="1200"/>
              </a:spcBef>
            </a:pPr>
            <a:endParaRPr lang="en-US" sz="2400" dirty="0"/>
          </a:p>
        </p:txBody>
      </p:sp>
      <p:sp>
        <p:nvSpPr>
          <p:cNvPr id="5" name="Footer Placeholder 4"/>
          <p:cNvSpPr>
            <a:spLocks noGrp="1"/>
          </p:cNvSpPr>
          <p:nvPr>
            <p:ph type="ftr" sz="quarter" idx="12"/>
          </p:nvPr>
        </p:nvSpPr>
        <p:spPr/>
        <p:txBody>
          <a:bodyPr/>
          <a:lstStyle/>
          <a:p>
            <a:pPr>
              <a:defRPr/>
            </a:pPr>
            <a:r>
              <a:rPr lang="en-US" sz="1400" dirty="0">
                <a:gradFill>
                  <a:gsLst>
                    <a:gs pos="3347">
                      <a:schemeClr val="accent4"/>
                    </a:gs>
                    <a:gs pos="55000">
                      <a:schemeClr val="accent4"/>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endParaRPr lang="en-US" dirty="0">
              <a:solidFill>
                <a:srgbClr val="FFFFFF">
                  <a:tint val="75000"/>
                </a:srgbClr>
              </a:solidFill>
            </a:endParaRPr>
          </a:p>
        </p:txBody>
      </p:sp>
    </p:spTree>
    <p:extLst>
      <p:ext uri="{BB962C8B-B14F-4D97-AF65-F5344CB8AC3E}">
        <p14:creationId xmlns:p14="http://schemas.microsoft.com/office/powerpoint/2010/main" val="336765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 calcmode="lin" valueType="num">
                                      <p:cBhvr additive="base">
                                        <p:cTn id="25"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anim calcmode="lin" valueType="num">
                                      <p:cBhvr additive="base">
                                        <p:cTn id="31"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Title 1"/>
          <p:cNvSpPr txBox="1">
            <a:spLocks/>
          </p:cNvSpPr>
          <p:nvPr/>
        </p:nvSpPr>
        <p:spPr>
          <a:xfrm>
            <a:off x="274639" y="1217840"/>
            <a:ext cx="5486399"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a:lstStyle>
          <a:p>
            <a:r>
              <a:rPr lang="en-US" dirty="0">
                <a:gradFill>
                  <a:gsLst>
                    <a:gs pos="12971">
                      <a:schemeClr val="tx1"/>
                    </a:gs>
                    <a:gs pos="24000">
                      <a:schemeClr val="tx1"/>
                    </a:gs>
                  </a:gsLst>
                  <a:lin ang="5400000" scaled="0"/>
                </a:gradFill>
              </a:rPr>
              <a:t>Adding</a:t>
            </a:r>
            <a:br>
              <a:rPr lang="en-US" dirty="0">
                <a:gradFill>
                  <a:gsLst>
                    <a:gs pos="12971">
                      <a:schemeClr val="tx1"/>
                    </a:gs>
                    <a:gs pos="24000">
                      <a:schemeClr val="tx1"/>
                    </a:gs>
                  </a:gsLst>
                  <a:lin ang="5400000" scaled="0"/>
                </a:gradFill>
              </a:rPr>
            </a:br>
            <a:r>
              <a:rPr lang="en-US" dirty="0">
                <a:gradFill>
                  <a:gsLst>
                    <a:gs pos="12971">
                      <a:schemeClr val="tx1"/>
                    </a:gs>
                    <a:gs pos="24000">
                      <a:schemeClr val="tx1"/>
                    </a:gs>
                  </a:gsLst>
                  <a:lin ang="5400000" scaled="0"/>
                </a:gradFill>
              </a:rPr>
              <a:t>Content Controls</a:t>
            </a:r>
          </a:p>
        </p:txBody>
      </p:sp>
      <p:sp>
        <p:nvSpPr>
          <p:cNvPr id="24" name="Text Placeholder 3"/>
          <p:cNvSpPr txBox="1">
            <a:spLocks/>
          </p:cNvSpPr>
          <p:nvPr/>
        </p:nvSpPr>
        <p:spPr>
          <a:xfrm>
            <a:off x="274638" y="2908529"/>
            <a:ext cx="5486400" cy="263149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gradFill>
                  <a:gsLst>
                    <a:gs pos="12971">
                      <a:schemeClr val="tx1"/>
                    </a:gs>
                    <a:gs pos="24000">
                      <a:schemeClr val="tx1"/>
                    </a:gs>
                  </a:gsLst>
                  <a:lin ang="5400000" scaled="0"/>
                </a:gradFill>
              </a:rPr>
              <a:t>Add Rich Text Content Control from Developer tab</a:t>
            </a:r>
          </a:p>
          <a:p>
            <a:pPr marL="0" indent="0">
              <a:spcBef>
                <a:spcPts val="1800"/>
              </a:spcBef>
              <a:buNone/>
            </a:pPr>
            <a:r>
              <a:rPr lang="en-US" sz="3200" dirty="0">
                <a:gradFill>
                  <a:gsLst>
                    <a:gs pos="12971">
                      <a:schemeClr val="tx1"/>
                    </a:gs>
                    <a:gs pos="24000">
                      <a:schemeClr val="tx1"/>
                    </a:gs>
                  </a:gsLst>
                  <a:lin ang="5400000" scaled="0"/>
                </a:gradFill>
              </a:rPr>
              <a:t>Modify Content Control </a:t>
            </a:r>
            <a:br>
              <a:rPr lang="en-US" sz="3200" dirty="0">
                <a:gradFill>
                  <a:gsLst>
                    <a:gs pos="12971">
                      <a:schemeClr val="tx1"/>
                    </a:gs>
                    <a:gs pos="24000">
                      <a:schemeClr val="tx1"/>
                    </a:gs>
                  </a:gsLst>
                  <a:lin ang="5400000" scaled="0"/>
                </a:gradFill>
              </a:rPr>
            </a:br>
            <a:r>
              <a:rPr lang="en-US" sz="3200" dirty="0">
                <a:gradFill>
                  <a:gsLst>
                    <a:gs pos="12971">
                      <a:schemeClr val="tx1"/>
                    </a:gs>
                    <a:gs pos="24000">
                      <a:schemeClr val="tx1"/>
                    </a:gs>
                  </a:gsLst>
                  <a:lin ang="5400000" scaled="0"/>
                </a:gradFill>
              </a:rPr>
              <a:t>Title property to assign ID </a:t>
            </a:r>
            <a:br>
              <a:rPr lang="en-US" sz="3200" dirty="0">
                <a:gradFill>
                  <a:gsLst>
                    <a:gs pos="12971">
                      <a:schemeClr val="tx1"/>
                    </a:gs>
                    <a:gs pos="24000">
                      <a:schemeClr val="tx1"/>
                    </a:gs>
                  </a:gsLst>
                  <a:lin ang="5400000" scaled="0"/>
                </a:gradFill>
              </a:rPr>
            </a:br>
            <a:r>
              <a:rPr lang="en-US" sz="3200" dirty="0">
                <a:gradFill>
                  <a:gsLst>
                    <a:gs pos="12971">
                      <a:schemeClr val="tx1"/>
                    </a:gs>
                    <a:gs pos="24000">
                      <a:schemeClr val="tx1"/>
                    </a:gs>
                  </a:gsLst>
                  <a:lin ang="5400000" scaled="0"/>
                </a:gradFill>
              </a:rPr>
              <a:t>for binding</a:t>
            </a:r>
          </a:p>
        </p:txBody>
      </p:sp>
      <p:pic>
        <p:nvPicPr>
          <p:cNvPr id="25" name="Picture 24"/>
          <p:cNvPicPr>
            <a:picLocks noChangeAspect="1"/>
          </p:cNvPicPr>
          <p:nvPr/>
        </p:nvPicPr>
        <p:blipFill>
          <a:blip r:embed="rId3"/>
          <a:stretch>
            <a:fillRect/>
          </a:stretch>
        </p:blipFill>
        <p:spPr>
          <a:xfrm>
            <a:off x="7316056" y="2470827"/>
            <a:ext cx="4845782" cy="3535154"/>
          </a:xfrm>
          <a:prstGeom prst="rect">
            <a:avLst/>
          </a:prstGeom>
          <a:ln>
            <a:solidFill>
              <a:schemeClr val="bg1">
                <a:lumMod val="50000"/>
              </a:schemeClr>
            </a:solidFill>
          </a:ln>
        </p:spPr>
      </p:pic>
      <p:pic>
        <p:nvPicPr>
          <p:cNvPr id="26" name="Picture 25"/>
          <p:cNvPicPr>
            <a:picLocks noChangeAspect="1"/>
          </p:cNvPicPr>
          <p:nvPr/>
        </p:nvPicPr>
        <p:blipFill>
          <a:blip r:embed="rId4"/>
          <a:stretch>
            <a:fillRect/>
          </a:stretch>
        </p:blipFill>
        <p:spPr>
          <a:xfrm>
            <a:off x="6675437" y="1124196"/>
            <a:ext cx="5493713" cy="1005891"/>
          </a:xfrm>
          <a:prstGeom prst="rect">
            <a:avLst/>
          </a:prstGeom>
          <a:ln>
            <a:solidFill>
              <a:schemeClr val="bg1">
                <a:lumMod val="50000"/>
              </a:schemeClr>
            </a:solidFill>
          </a:ln>
        </p:spPr>
      </p:pic>
      <p:sp>
        <p:nvSpPr>
          <p:cNvPr id="5" name="Footer Placeholder 4"/>
          <p:cNvSpPr>
            <a:spLocks noGrp="1"/>
          </p:cNvSpPr>
          <p:nvPr>
            <p:ph type="ftr" sz="quarter" idx="12"/>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Tree>
    <p:extLst>
      <p:ext uri="{BB962C8B-B14F-4D97-AF65-F5344CB8AC3E}">
        <p14:creationId xmlns:p14="http://schemas.microsoft.com/office/powerpoint/2010/main" val="107519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bindings in JavaScript</a:t>
            </a:r>
          </a:p>
        </p:txBody>
      </p:sp>
      <p:sp>
        <p:nvSpPr>
          <p:cNvPr id="12" name="Footer Placeholder 11"/>
          <p:cNvSpPr>
            <a:spLocks noGrp="1"/>
          </p:cNvSpPr>
          <p:nvPr>
            <p:ph type="ftr" sz="quarter" idx="10"/>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
        <p:nvSpPr>
          <p:cNvPr id="2" name="Rectangle 1"/>
          <p:cNvSpPr/>
          <p:nvPr/>
        </p:nvSpPr>
        <p:spPr>
          <a:xfrm>
            <a:off x="207033" y="1086116"/>
            <a:ext cx="11585275" cy="5262979"/>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onCreateBindings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Office.context.document.bindings.addFromNamedItemAsync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"company"</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"text"</a:t>
            </a:r>
            <a:r>
              <a:rPr lang="en-US" sz="1400" dirty="0">
                <a:solidFill>
                  <a:srgbClr val="000000"/>
                </a:solidFill>
                <a:highlight>
                  <a:srgbClr val="FFFFFF"/>
                </a:highlight>
                <a:latin typeface="Consolas" panose="020B0609020204030204" pitchFamily="49" charset="0"/>
              </a:rPr>
              <a:t>, { id: </a:t>
            </a:r>
            <a:r>
              <a:rPr lang="en-US" sz="1400" dirty="0">
                <a:solidFill>
                  <a:srgbClr val="A31515"/>
                </a:solidFill>
                <a:highlight>
                  <a:srgbClr val="FFFFFF"/>
                </a:highlight>
                <a:latin typeface="Consolas" panose="020B0609020204030204" pitchFamily="49" charset="0"/>
              </a:rPr>
              <a:t>'company'</a:t>
            </a:r>
            <a:r>
              <a:rPr lang="en-US" sz="1400" dirty="0">
                <a:solidFill>
                  <a:srgbClr val="000000"/>
                </a:solidFill>
                <a:highlight>
                  <a:srgbClr val="FFFFFF"/>
                </a:highlight>
                <a:latin typeface="Consolas" panose="020B0609020204030204" pitchFamily="49" charset="0"/>
              </a:rPr>
              <a:t> },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onBindingsCreated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asyncResult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asyncResult.status</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Office.AsyncResultStatus.Succeeded</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'Added new binding with type: '</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asyncResult.value.type</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 and id: '</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asyncResult.value.id);</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'Error'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asyncResult.error.message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onSetBindingValues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"Bob"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"Barker"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bindings#company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setDataAsync</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"Price is Right"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64933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event handler bindings</a:t>
            </a:r>
          </a:p>
        </p:txBody>
      </p:sp>
      <p:sp>
        <p:nvSpPr>
          <p:cNvPr id="3" name="Text Placeholder 3"/>
          <p:cNvSpPr txBox="1">
            <a:spLocks/>
          </p:cNvSpPr>
          <p:nvPr/>
        </p:nvSpPr>
        <p:spPr>
          <a:xfrm>
            <a:off x="274638" y="1212850"/>
            <a:ext cx="11887200" cy="16435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Event handlers added using </a:t>
            </a:r>
            <a:r>
              <a:rPr lang="en-US" sz="3200" dirty="0" err="1"/>
              <a:t>addHandlerAsync</a:t>
            </a:r>
            <a:r>
              <a:rPr lang="en-US" sz="3200" dirty="0"/>
              <a:t>()</a:t>
            </a:r>
          </a:p>
          <a:p>
            <a:pPr marL="292100" indent="-292100"/>
            <a:r>
              <a:rPr lang="en-US" sz="2800" dirty="0"/>
              <a:t>Callback function called automatically when user updates binding content</a:t>
            </a:r>
          </a:p>
          <a:p>
            <a:pPr marL="0" indent="0">
              <a:buNone/>
            </a:pPr>
            <a:endParaRPr lang="en-US" sz="3200" dirty="0"/>
          </a:p>
        </p:txBody>
      </p:sp>
      <p:sp>
        <p:nvSpPr>
          <p:cNvPr id="5" name="Footer Placeholder 4"/>
          <p:cNvSpPr>
            <a:spLocks noGrp="1"/>
          </p:cNvSpPr>
          <p:nvPr>
            <p:ph type="ftr" sz="quarter" idx="10"/>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
        <p:nvSpPr>
          <p:cNvPr id="6" name="Rectangle 5"/>
          <p:cNvSpPr/>
          <p:nvPr/>
        </p:nvSpPr>
        <p:spPr>
          <a:xfrm>
            <a:off x="272273" y="2407804"/>
            <a:ext cx="11266098" cy="2677656"/>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onRegisterBindingEventHandlers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bindings#firstName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addHandlerAsync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Office.EventType.BindingDataChanged</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bindings#lastName</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addHandlerAsync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Office.EventType.BindingDataChanged</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Office.select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bindings#company</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addHandlerAsync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Office.EventType.BindingDataChanged</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testForSuccess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onBindingDataChanged</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app.showNotification</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'Binding with id of '</a:t>
            </a:r>
            <a:r>
              <a:rPr lang="en-US" sz="1400" dirty="0">
                <a:solidFill>
                  <a:srgbClr val="000000"/>
                </a:solidFill>
                <a:highlight>
                  <a:srgbClr val="FFFFFF"/>
                </a:highlight>
                <a:latin typeface="Consolas" panose="020B0609020204030204" pitchFamily="49" charset="0"/>
              </a:rPr>
              <a:t> + eventArgs.binding.id + </a:t>
            </a:r>
            <a:r>
              <a:rPr lang="en-US" sz="1400" dirty="0">
                <a:solidFill>
                  <a:srgbClr val="A31515"/>
                </a:solidFill>
                <a:highlight>
                  <a:srgbClr val="FFFFFF"/>
                </a:highlight>
                <a:latin typeface="Consolas" panose="020B0609020204030204" pitchFamily="49" charset="0"/>
              </a:rPr>
              <a:t>' was updated!'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24950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XML and Content Control refresher</a:t>
            </a:r>
          </a:p>
        </p:txBody>
      </p:sp>
      <p:sp>
        <p:nvSpPr>
          <p:cNvPr id="3" name="Text Placeholder 3"/>
          <p:cNvSpPr txBox="1">
            <a:spLocks/>
          </p:cNvSpPr>
          <p:nvPr/>
        </p:nvSpPr>
        <p:spPr>
          <a:xfrm>
            <a:off x="274638" y="1212850"/>
            <a:ext cx="11887200" cy="21852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The </a:t>
            </a:r>
            <a:r>
              <a:rPr lang="en-US" sz="3200" dirty="0" err="1"/>
              <a:t>TimeSummary</a:t>
            </a:r>
            <a:r>
              <a:rPr lang="en-US" sz="3200" dirty="0"/>
              <a:t> document contains custom XML document</a:t>
            </a:r>
          </a:p>
          <a:p>
            <a:pPr marL="231775" indent="-231775"/>
            <a:r>
              <a:rPr lang="en-US" sz="2000" dirty="0">
                <a:latin typeface="+mn-lt"/>
              </a:rPr>
              <a:t>Inner XML document contains elements bound to Word Content Controls</a:t>
            </a:r>
          </a:p>
          <a:p>
            <a:pPr marL="231775" indent="-231775"/>
            <a:r>
              <a:rPr lang="en-US" sz="2000" dirty="0">
                <a:latin typeface="+mn-lt"/>
              </a:rPr>
              <a:t>Custom XML document can be modified/updated by your Add-in</a:t>
            </a:r>
          </a:p>
          <a:p>
            <a:pPr marL="231775" indent="-231775"/>
            <a:r>
              <a:rPr lang="en-US" sz="2000" dirty="0">
                <a:latin typeface="+mn-lt"/>
              </a:rPr>
              <a:t>Custom XML document can be modified by user input</a:t>
            </a:r>
          </a:p>
          <a:p>
            <a:pPr marL="0" indent="0">
              <a:buNone/>
            </a:pPr>
            <a:endParaRPr lang="en-US" sz="32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109" y="3040063"/>
            <a:ext cx="4414529" cy="3279364"/>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4368" y="3040063"/>
            <a:ext cx="4098139" cy="3279364"/>
          </a:xfrm>
          <a:prstGeom prst="rect">
            <a:avLst/>
          </a:prstGeom>
        </p:spPr>
      </p:pic>
      <p:sp>
        <p:nvSpPr>
          <p:cNvPr id="6" name="Rectangle 5"/>
          <p:cNvSpPr/>
          <p:nvPr/>
        </p:nvSpPr>
        <p:spPr bwMode="auto">
          <a:xfrm>
            <a:off x="8103279" y="3338979"/>
            <a:ext cx="3886558" cy="2654327"/>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bwMode="auto">
          <a:xfrm>
            <a:off x="5394118" y="3049394"/>
            <a:ext cx="2112769" cy="3279364"/>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146304" rIns="182880" bIns="146304" numCol="1" rtlCol="0" anchor="t" anchorCtr="0" compatLnSpc="1">
            <a:prstTxWarp prst="textNoShape">
              <a:avLst/>
            </a:prstTxWarp>
          </a:bodyPr>
          <a:lstStyle/>
          <a:p>
            <a:pPr algn="ctr" defTabSz="932472" fontAlgn="base">
              <a:spcBef>
                <a:spcPct val="0"/>
              </a:spcBef>
              <a:spcAft>
                <a:spcPct val="0"/>
              </a:spcAft>
            </a:pPr>
            <a:r>
              <a:rPr lang="en-US" sz="1200" b="1" dirty="0">
                <a:gradFill>
                  <a:gsLst>
                    <a:gs pos="0">
                      <a:srgbClr val="FFFFFF"/>
                    </a:gs>
                    <a:gs pos="100000">
                      <a:srgbClr val="FFFFFF"/>
                    </a:gs>
                  </a:gsLst>
                  <a:lin ang="5400000" scaled="0"/>
                </a:gradFill>
              </a:rPr>
              <a:t>WORD FILE STRUCTURE</a:t>
            </a:r>
          </a:p>
        </p:txBody>
      </p:sp>
      <p:sp>
        <p:nvSpPr>
          <p:cNvPr id="9" name="Rectangle 8"/>
          <p:cNvSpPr/>
          <p:nvPr/>
        </p:nvSpPr>
        <p:spPr bwMode="auto">
          <a:xfrm>
            <a:off x="5562381" y="3452324"/>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146304" rIns="182880" bIns="146304" numCol="1" rtlCol="0" anchor="b" anchorCtr="0" compatLnSpc="1">
            <a:prstTxWarp prst="textNoShape">
              <a:avLst/>
            </a:prstTxWarp>
          </a:bodyPr>
          <a:lstStyle/>
          <a:p>
            <a:pPr algn="ctr" defTabSz="932472" fontAlgn="base">
              <a:spcBef>
                <a:spcPct val="0"/>
              </a:spcBef>
              <a:spcAft>
                <a:spcPct val="0"/>
              </a:spcAft>
            </a:pPr>
            <a:r>
              <a:rPr lang="en-US" sz="1100" b="1" dirty="0">
                <a:gradFill>
                  <a:gsLst>
                    <a:gs pos="0">
                      <a:schemeClr val="accent4"/>
                    </a:gs>
                    <a:gs pos="100000">
                      <a:schemeClr val="accent4"/>
                    </a:gs>
                  </a:gsLst>
                  <a:lin ang="5400000" scaled="0"/>
                </a:gradFill>
              </a:rPr>
              <a:t>_</a:t>
            </a:r>
            <a:r>
              <a:rPr lang="en-US" sz="1100" b="1" dirty="0" err="1">
                <a:gradFill>
                  <a:gsLst>
                    <a:gs pos="0">
                      <a:schemeClr val="accent4"/>
                    </a:gs>
                    <a:gs pos="100000">
                      <a:schemeClr val="accent4"/>
                    </a:gs>
                  </a:gsLst>
                  <a:lin ang="5400000" scaled="0"/>
                </a:gradFill>
              </a:rPr>
              <a:t>rels</a:t>
            </a:r>
            <a:endParaRPr lang="en-US" sz="1100" b="1" dirty="0">
              <a:gradFill>
                <a:gsLst>
                  <a:gs pos="0">
                    <a:schemeClr val="accent4"/>
                  </a:gs>
                  <a:gs pos="100000">
                    <a:schemeClr val="accent4"/>
                  </a:gs>
                </a:gsLst>
                <a:lin ang="5400000" scaled="0"/>
              </a:gradFill>
            </a:endParaRPr>
          </a:p>
        </p:txBody>
      </p:sp>
      <p:sp>
        <p:nvSpPr>
          <p:cNvPr id="10" name="Rectangle 9"/>
          <p:cNvSpPr/>
          <p:nvPr/>
        </p:nvSpPr>
        <p:spPr bwMode="auto">
          <a:xfrm>
            <a:off x="6489057" y="3452324"/>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146304" rIns="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err="1">
                <a:gradFill>
                  <a:gsLst>
                    <a:gs pos="0">
                      <a:schemeClr val="accent4"/>
                    </a:gs>
                    <a:gs pos="100000">
                      <a:schemeClr val="accent4"/>
                    </a:gs>
                  </a:gsLst>
                  <a:lin ang="5400000" scaled="0"/>
                </a:gradFill>
              </a:rPr>
              <a:t>customXml</a:t>
            </a:r>
            <a:endParaRPr lang="en-US" sz="1100" b="1" dirty="0">
              <a:gradFill>
                <a:gsLst>
                  <a:gs pos="0">
                    <a:schemeClr val="accent4"/>
                  </a:gs>
                  <a:gs pos="100000">
                    <a:schemeClr val="accent4"/>
                  </a:gs>
                </a:gsLst>
                <a:lin ang="5400000" scaled="0"/>
              </a:gradFill>
            </a:endParaRPr>
          </a:p>
        </p:txBody>
      </p:sp>
      <p:sp>
        <p:nvSpPr>
          <p:cNvPr id="13" name="Rectangle 12"/>
          <p:cNvSpPr/>
          <p:nvPr/>
        </p:nvSpPr>
        <p:spPr bwMode="auto">
          <a:xfrm>
            <a:off x="5562381" y="4374897"/>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46304" rIns="9144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err="1">
                <a:gradFill>
                  <a:gsLst>
                    <a:gs pos="0">
                      <a:schemeClr val="accent4"/>
                    </a:gs>
                    <a:gs pos="100000">
                      <a:schemeClr val="accent4"/>
                    </a:gs>
                  </a:gsLst>
                  <a:lin ang="5400000" scaled="0"/>
                </a:gradFill>
              </a:rPr>
              <a:t>docProps</a:t>
            </a:r>
            <a:endParaRPr lang="en-US" sz="1100" b="1" dirty="0">
              <a:gradFill>
                <a:gsLst>
                  <a:gs pos="0">
                    <a:schemeClr val="accent4"/>
                  </a:gs>
                  <a:gs pos="100000">
                    <a:schemeClr val="accent4"/>
                  </a:gs>
                </a:gsLst>
                <a:lin ang="5400000" scaled="0"/>
              </a:gradFill>
            </a:endParaRPr>
          </a:p>
        </p:txBody>
      </p:sp>
      <p:sp>
        <p:nvSpPr>
          <p:cNvPr id="14" name="Rectangle 13"/>
          <p:cNvSpPr/>
          <p:nvPr/>
        </p:nvSpPr>
        <p:spPr bwMode="auto">
          <a:xfrm>
            <a:off x="6489057" y="4374897"/>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a:gradFill>
                  <a:gsLst>
                    <a:gs pos="0">
                      <a:schemeClr val="accent4"/>
                    </a:gs>
                    <a:gs pos="100000">
                      <a:schemeClr val="accent4"/>
                    </a:gs>
                  </a:gsLst>
                  <a:lin ang="5400000" scaled="0"/>
                </a:gradFill>
              </a:rPr>
              <a:t>word</a:t>
            </a:r>
          </a:p>
        </p:txBody>
      </p:sp>
      <p:sp>
        <p:nvSpPr>
          <p:cNvPr id="16" name="Rectangle 15"/>
          <p:cNvSpPr/>
          <p:nvPr/>
        </p:nvSpPr>
        <p:spPr bwMode="auto">
          <a:xfrm>
            <a:off x="5562381" y="5297470"/>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146304" rIns="9144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b="1" dirty="0">
                <a:gradFill>
                  <a:gsLst>
                    <a:gs pos="0">
                      <a:schemeClr val="accent4"/>
                    </a:gs>
                    <a:gs pos="100000">
                      <a:schemeClr val="accent4"/>
                    </a:gs>
                  </a:gsLst>
                  <a:lin ang="5400000" scaled="0"/>
                </a:gradFill>
              </a:rPr>
              <a:t>Content</a:t>
            </a:r>
          </a:p>
        </p:txBody>
      </p:sp>
      <p:sp>
        <p:nvSpPr>
          <p:cNvPr id="17" name="Rectangle 16"/>
          <p:cNvSpPr/>
          <p:nvPr/>
        </p:nvSpPr>
        <p:spPr bwMode="auto">
          <a:xfrm>
            <a:off x="6489057" y="5297470"/>
            <a:ext cx="849566" cy="849566"/>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endParaRPr lang="en-US" sz="1200" b="1" dirty="0">
              <a:gradFill>
                <a:gsLst>
                  <a:gs pos="0">
                    <a:schemeClr val="accent4"/>
                  </a:gs>
                  <a:gs pos="100000">
                    <a:schemeClr val="accent4"/>
                  </a:gs>
                </a:gsLst>
                <a:lin ang="5400000" scaled="0"/>
              </a:gradFill>
            </a:endParaRPr>
          </a:p>
        </p:txBody>
      </p:sp>
      <p:sp>
        <p:nvSpPr>
          <p:cNvPr id="22" name="Freeform 5"/>
          <p:cNvSpPr>
            <a:spLocks noEditPoints="1"/>
          </p:cNvSpPr>
          <p:nvPr/>
        </p:nvSpPr>
        <p:spPr bwMode="auto">
          <a:xfrm>
            <a:off x="5802383" y="3595458"/>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noEditPoints="1"/>
          </p:cNvSpPr>
          <p:nvPr/>
        </p:nvSpPr>
        <p:spPr bwMode="auto">
          <a:xfrm>
            <a:off x="6729058" y="3591214"/>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noEditPoints="1"/>
          </p:cNvSpPr>
          <p:nvPr/>
        </p:nvSpPr>
        <p:spPr bwMode="auto">
          <a:xfrm>
            <a:off x="5802382" y="4519454"/>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noEditPoints="1"/>
          </p:cNvSpPr>
          <p:nvPr/>
        </p:nvSpPr>
        <p:spPr bwMode="auto">
          <a:xfrm>
            <a:off x="6729058" y="4515210"/>
            <a:ext cx="369563" cy="325311"/>
          </a:xfrm>
          <a:custGeom>
            <a:avLst/>
            <a:gdLst>
              <a:gd name="T0" fmla="*/ 130 w 309"/>
              <a:gd name="T1" fmla="*/ 0 h 272"/>
              <a:gd name="T2" fmla="*/ 0 w 309"/>
              <a:gd name="T3" fmla="*/ 0 h 272"/>
              <a:gd name="T4" fmla="*/ 0 w 309"/>
              <a:gd name="T5" fmla="*/ 68 h 272"/>
              <a:gd name="T6" fmla="*/ 0 w 309"/>
              <a:gd name="T7" fmla="*/ 272 h 272"/>
              <a:gd name="T8" fmla="*/ 309 w 309"/>
              <a:gd name="T9" fmla="*/ 272 h 272"/>
              <a:gd name="T10" fmla="*/ 309 w 309"/>
              <a:gd name="T11" fmla="*/ 73 h 272"/>
              <a:gd name="T12" fmla="*/ 309 w 309"/>
              <a:gd name="T13" fmla="*/ 68 h 272"/>
              <a:gd name="T14" fmla="*/ 309 w 309"/>
              <a:gd name="T15" fmla="*/ 20 h 272"/>
              <a:gd name="T16" fmla="*/ 150 w 309"/>
              <a:gd name="T17" fmla="*/ 20 h 272"/>
              <a:gd name="T18" fmla="*/ 130 w 309"/>
              <a:gd name="T19" fmla="*/ 0 h 272"/>
              <a:gd name="T20" fmla="*/ 290 w 309"/>
              <a:gd name="T21" fmla="*/ 68 h 272"/>
              <a:gd name="T22" fmla="*/ 290 w 309"/>
              <a:gd name="T23" fmla="*/ 73 h 272"/>
              <a:gd name="T24" fmla="*/ 290 w 309"/>
              <a:gd name="T25" fmla="*/ 252 h 272"/>
              <a:gd name="T26" fmla="*/ 19 w 309"/>
              <a:gd name="T27" fmla="*/ 252 h 272"/>
              <a:gd name="T28" fmla="*/ 19 w 309"/>
              <a:gd name="T29" fmla="*/ 68 h 272"/>
              <a:gd name="T30" fmla="*/ 19 w 309"/>
              <a:gd name="T31" fmla="*/ 20 h 272"/>
              <a:gd name="T32" fmla="*/ 121 w 309"/>
              <a:gd name="T33" fmla="*/ 20 h 272"/>
              <a:gd name="T34" fmla="*/ 140 w 309"/>
              <a:gd name="T35" fmla="*/ 39 h 272"/>
              <a:gd name="T36" fmla="*/ 290 w 309"/>
              <a:gd name="T37" fmla="*/ 39 h 272"/>
              <a:gd name="T38" fmla="*/ 290 w 309"/>
              <a:gd name="T39" fmla="*/ 6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9" h="272">
                <a:moveTo>
                  <a:pt x="130" y="0"/>
                </a:moveTo>
                <a:lnTo>
                  <a:pt x="0" y="0"/>
                </a:lnTo>
                <a:lnTo>
                  <a:pt x="0" y="68"/>
                </a:lnTo>
                <a:lnTo>
                  <a:pt x="0" y="272"/>
                </a:lnTo>
                <a:lnTo>
                  <a:pt x="309" y="272"/>
                </a:lnTo>
                <a:lnTo>
                  <a:pt x="309" y="73"/>
                </a:lnTo>
                <a:lnTo>
                  <a:pt x="309" y="68"/>
                </a:lnTo>
                <a:lnTo>
                  <a:pt x="309" y="20"/>
                </a:lnTo>
                <a:lnTo>
                  <a:pt x="150" y="20"/>
                </a:lnTo>
                <a:lnTo>
                  <a:pt x="130" y="0"/>
                </a:lnTo>
                <a:close/>
                <a:moveTo>
                  <a:pt x="290" y="68"/>
                </a:moveTo>
                <a:lnTo>
                  <a:pt x="290" y="73"/>
                </a:lnTo>
                <a:lnTo>
                  <a:pt x="290" y="252"/>
                </a:lnTo>
                <a:lnTo>
                  <a:pt x="19" y="252"/>
                </a:lnTo>
                <a:lnTo>
                  <a:pt x="19" y="68"/>
                </a:lnTo>
                <a:lnTo>
                  <a:pt x="19" y="20"/>
                </a:lnTo>
                <a:lnTo>
                  <a:pt x="121" y="20"/>
                </a:lnTo>
                <a:lnTo>
                  <a:pt x="140" y="39"/>
                </a:lnTo>
                <a:lnTo>
                  <a:pt x="290" y="39"/>
                </a:lnTo>
                <a:lnTo>
                  <a:pt x="290" y="68"/>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6" name="Group 35"/>
          <p:cNvGrpSpPr/>
          <p:nvPr/>
        </p:nvGrpSpPr>
        <p:grpSpPr>
          <a:xfrm>
            <a:off x="5849287" y="5435600"/>
            <a:ext cx="275754" cy="321713"/>
            <a:chOff x="5802313" y="5505450"/>
            <a:chExt cx="371475" cy="433388"/>
          </a:xfrm>
          <a:solidFill>
            <a:schemeClr val="accent4"/>
          </a:solidFill>
        </p:grpSpPr>
        <p:sp>
          <p:nvSpPr>
            <p:cNvPr id="29" name="Freeform 9"/>
            <p:cNvSpPr>
              <a:spLocks noEditPoints="1"/>
            </p:cNvSpPr>
            <p:nvPr/>
          </p:nvSpPr>
          <p:spPr bwMode="auto">
            <a:xfrm>
              <a:off x="5802313" y="5505450"/>
              <a:ext cx="371475" cy="43338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40 w 96"/>
                <a:gd name="T39" fmla="*/ 96 h 112"/>
                <a:gd name="T40" fmla="*/ 36 w 96"/>
                <a:gd name="T41"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7"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6" y="101"/>
                    <a:pt x="87" y="96"/>
                  </a:cubicBezTo>
                  <a:cubicBezTo>
                    <a:pt x="40" y="96"/>
                    <a:pt x="40" y="96"/>
                    <a:pt x="40" y="96"/>
                  </a:cubicBezTo>
                  <a:cubicBezTo>
                    <a:pt x="39" y="99"/>
                    <a:pt x="38" y="102"/>
                    <a:pt x="36"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0"/>
            <p:cNvSpPr>
              <a:spLocks noChangeArrowheads="1"/>
            </p:cNvSpPr>
            <p:nvPr/>
          </p:nvSpPr>
          <p:spPr bwMode="auto">
            <a:xfrm>
              <a:off x="5864226" y="5783263"/>
              <a:ext cx="31750"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1"/>
            <p:cNvSpPr>
              <a:spLocks noChangeArrowheads="1"/>
            </p:cNvSpPr>
            <p:nvPr/>
          </p:nvSpPr>
          <p:spPr bwMode="auto">
            <a:xfrm>
              <a:off x="5926138" y="5783263"/>
              <a:ext cx="155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2"/>
            <p:cNvSpPr>
              <a:spLocks noChangeArrowheads="1"/>
            </p:cNvSpPr>
            <p:nvPr/>
          </p:nvSpPr>
          <p:spPr bwMode="auto">
            <a:xfrm>
              <a:off x="5864226" y="5691188"/>
              <a:ext cx="317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p:cNvSpPr>
              <a:spLocks noChangeArrowheads="1"/>
            </p:cNvSpPr>
            <p:nvPr/>
          </p:nvSpPr>
          <p:spPr bwMode="auto">
            <a:xfrm>
              <a:off x="5926138" y="5691188"/>
              <a:ext cx="155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4"/>
            <p:cNvSpPr>
              <a:spLocks noChangeArrowheads="1"/>
            </p:cNvSpPr>
            <p:nvPr/>
          </p:nvSpPr>
          <p:spPr bwMode="auto">
            <a:xfrm>
              <a:off x="5864226" y="5599113"/>
              <a:ext cx="31750"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5"/>
            <p:cNvSpPr>
              <a:spLocks noChangeArrowheads="1"/>
            </p:cNvSpPr>
            <p:nvPr/>
          </p:nvSpPr>
          <p:spPr bwMode="auto">
            <a:xfrm>
              <a:off x="5926138" y="5599113"/>
              <a:ext cx="155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7" name="Rectangle 36"/>
          <p:cNvSpPr/>
          <p:nvPr/>
        </p:nvSpPr>
        <p:spPr bwMode="auto">
          <a:xfrm>
            <a:off x="2286001" y="3452324"/>
            <a:ext cx="2286000" cy="502139"/>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6637" rIns="91440" bIns="46637" numCol="1" spcCol="0" rtlCol="0" fromWordArt="0" anchor="ctr" anchorCtr="0" forceAA="0" compatLnSpc="1">
            <a:prstTxWarp prst="textNoShape">
              <a:avLst/>
            </a:prstTxWarp>
            <a:noAutofit/>
          </a:bodyPr>
          <a:lstStyle/>
          <a:p>
            <a:pPr defTabSz="932472" fontAlgn="base">
              <a:spcBef>
                <a:spcPct val="0"/>
              </a:spcBef>
              <a:spcAft>
                <a:spcPct val="0"/>
              </a:spcAft>
            </a:pPr>
            <a:r>
              <a:rPr lang="en-US" sz="1200" dirty="0">
                <a:gradFill>
                  <a:gsLst>
                    <a:gs pos="0">
                      <a:schemeClr val="accent4"/>
                    </a:gs>
                    <a:gs pos="100000">
                      <a:schemeClr val="accent4"/>
                    </a:gs>
                  </a:gsLst>
                  <a:lin ang="5400000" scaled="0"/>
                </a:gradFill>
              </a:rPr>
              <a:t>Content Controls mapped </a:t>
            </a:r>
            <a:br>
              <a:rPr lang="en-US" sz="1200" dirty="0">
                <a:gradFill>
                  <a:gsLst>
                    <a:gs pos="0">
                      <a:schemeClr val="accent4"/>
                    </a:gs>
                    <a:gs pos="100000">
                      <a:schemeClr val="accent4"/>
                    </a:gs>
                  </a:gsLst>
                  <a:lin ang="5400000" scaled="0"/>
                </a:gradFill>
              </a:rPr>
            </a:br>
            <a:r>
              <a:rPr lang="en-US" sz="1200" dirty="0">
                <a:gradFill>
                  <a:gsLst>
                    <a:gs pos="0">
                      <a:schemeClr val="accent4"/>
                    </a:gs>
                    <a:gs pos="100000">
                      <a:schemeClr val="accent4"/>
                    </a:gs>
                  </a:gsLst>
                  <a:lin ang="5400000" scaled="0"/>
                </a:gradFill>
              </a:rPr>
              <a:t>to custom XML part</a:t>
            </a:r>
          </a:p>
        </p:txBody>
      </p:sp>
      <p:sp>
        <p:nvSpPr>
          <p:cNvPr id="38" name="Rectangle 37"/>
          <p:cNvSpPr/>
          <p:nvPr/>
        </p:nvSpPr>
        <p:spPr bwMode="auto">
          <a:xfrm>
            <a:off x="1303906" y="3904620"/>
            <a:ext cx="326571" cy="104969"/>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9" name="Rectangle 38"/>
          <p:cNvSpPr/>
          <p:nvPr/>
        </p:nvSpPr>
        <p:spPr bwMode="auto">
          <a:xfrm>
            <a:off x="1361056" y="4097501"/>
            <a:ext cx="879700" cy="104969"/>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0" name="Rectangle 39"/>
          <p:cNvSpPr/>
          <p:nvPr/>
        </p:nvSpPr>
        <p:spPr bwMode="auto">
          <a:xfrm>
            <a:off x="1008633" y="5340157"/>
            <a:ext cx="3172842" cy="370081"/>
          </a:xfrm>
          <a:prstGeom prst="rect">
            <a:avLst/>
          </a:prstGeom>
          <a:solidFill>
            <a:schemeClr val="accent4">
              <a:lumMod val="20000"/>
              <a:lumOff val="80000"/>
              <a:alpha val="26000"/>
            </a:schemeClr>
          </a:solidFill>
          <a:ln>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Freeform 40"/>
          <p:cNvSpPr/>
          <p:nvPr/>
        </p:nvSpPr>
        <p:spPr bwMode="auto">
          <a:xfrm>
            <a:off x="1628775" y="3686175"/>
            <a:ext cx="657225" cy="257175"/>
          </a:xfrm>
          <a:custGeom>
            <a:avLst/>
            <a:gdLst>
              <a:gd name="connsiteX0" fmla="*/ 0 w 657225"/>
              <a:gd name="connsiteY0" fmla="*/ 238125 h 238125"/>
              <a:gd name="connsiteX1" fmla="*/ 657225 w 657225"/>
              <a:gd name="connsiteY1" fmla="*/ 0 h 238125"/>
            </a:gdLst>
            <a:ahLst/>
            <a:cxnLst>
              <a:cxn ang="0">
                <a:pos x="connsiteX0" y="connsiteY0"/>
              </a:cxn>
              <a:cxn ang="0">
                <a:pos x="connsiteX1" y="connsiteY1"/>
              </a:cxn>
            </a:cxnLst>
            <a:rect l="l" t="t" r="r" b="b"/>
            <a:pathLst>
              <a:path w="657225" h="238125">
                <a:moveTo>
                  <a:pt x="0" y="238125"/>
                </a:moveTo>
                <a:lnTo>
                  <a:pt x="657225" y="0"/>
                </a:lnTo>
              </a:path>
            </a:pathLst>
          </a:custGeom>
          <a:noFill/>
          <a:ln w="22225" cap="rnd">
            <a:solidFill>
              <a:schemeClr val="accent4"/>
            </a:solidFill>
            <a:prstDash val="dash"/>
            <a:headEnd type="triangl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Freeform 41"/>
          <p:cNvSpPr/>
          <p:nvPr/>
        </p:nvSpPr>
        <p:spPr bwMode="auto">
          <a:xfrm>
            <a:off x="1870479" y="3686175"/>
            <a:ext cx="415522" cy="411326"/>
          </a:xfrm>
          <a:custGeom>
            <a:avLst/>
            <a:gdLst>
              <a:gd name="connsiteX0" fmla="*/ 0 w 657225"/>
              <a:gd name="connsiteY0" fmla="*/ 238125 h 238125"/>
              <a:gd name="connsiteX1" fmla="*/ 657225 w 657225"/>
              <a:gd name="connsiteY1" fmla="*/ 0 h 238125"/>
            </a:gdLst>
            <a:ahLst/>
            <a:cxnLst>
              <a:cxn ang="0">
                <a:pos x="connsiteX0" y="connsiteY0"/>
              </a:cxn>
              <a:cxn ang="0">
                <a:pos x="connsiteX1" y="connsiteY1"/>
              </a:cxn>
            </a:cxnLst>
            <a:rect l="l" t="t" r="r" b="b"/>
            <a:pathLst>
              <a:path w="657225" h="238125">
                <a:moveTo>
                  <a:pt x="0" y="238125"/>
                </a:moveTo>
                <a:lnTo>
                  <a:pt x="657225" y="0"/>
                </a:lnTo>
              </a:path>
            </a:pathLst>
          </a:custGeom>
          <a:noFill/>
          <a:ln w="22225" cap="rnd">
            <a:solidFill>
              <a:schemeClr val="accent4"/>
            </a:solidFill>
            <a:prstDash val="dash"/>
            <a:headEnd type="triangl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Freeform 43"/>
          <p:cNvSpPr/>
          <p:nvPr/>
        </p:nvSpPr>
        <p:spPr bwMode="auto">
          <a:xfrm>
            <a:off x="2286000" y="3686175"/>
            <a:ext cx="0" cy="1552575"/>
          </a:xfrm>
          <a:custGeom>
            <a:avLst/>
            <a:gdLst>
              <a:gd name="connsiteX0" fmla="*/ 0 w 0"/>
              <a:gd name="connsiteY0" fmla="*/ 0 h 1552575"/>
              <a:gd name="connsiteX1" fmla="*/ 0 w 0"/>
              <a:gd name="connsiteY1" fmla="*/ 1552575 h 1552575"/>
            </a:gdLst>
            <a:ahLst/>
            <a:cxnLst>
              <a:cxn ang="0">
                <a:pos x="connsiteX0" y="connsiteY0"/>
              </a:cxn>
              <a:cxn ang="0">
                <a:pos x="connsiteX1" y="connsiteY1"/>
              </a:cxn>
            </a:cxnLst>
            <a:rect l="l" t="t" r="r" b="b"/>
            <a:pathLst>
              <a:path h="1552575">
                <a:moveTo>
                  <a:pt x="0" y="0"/>
                </a:moveTo>
                <a:lnTo>
                  <a:pt x="0" y="1552575"/>
                </a:lnTo>
              </a:path>
            </a:pathLst>
          </a:custGeom>
          <a:noFill/>
          <a:ln w="22225" cap="rnd">
            <a:solidFill>
              <a:schemeClr val="accent4"/>
            </a:solidFill>
            <a:prstDash val="dash"/>
            <a:headEnd type="none" w="med" len="me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7" name="Group 46"/>
          <p:cNvGrpSpPr/>
          <p:nvPr/>
        </p:nvGrpSpPr>
        <p:grpSpPr>
          <a:xfrm>
            <a:off x="4914900" y="3044327"/>
            <a:ext cx="390525" cy="3267075"/>
            <a:chOff x="4914900" y="3038475"/>
            <a:chExt cx="390525" cy="3267075"/>
          </a:xfrm>
        </p:grpSpPr>
        <p:sp>
          <p:nvSpPr>
            <p:cNvPr id="45" name="Freeform 44"/>
            <p:cNvSpPr/>
            <p:nvPr/>
          </p:nvSpPr>
          <p:spPr bwMode="auto">
            <a:xfrm>
              <a:off x="4914900" y="3038475"/>
              <a:ext cx="190500" cy="3267075"/>
            </a:xfrm>
            <a:custGeom>
              <a:avLst/>
              <a:gdLst>
                <a:gd name="connsiteX0" fmla="*/ 0 w 190500"/>
                <a:gd name="connsiteY0" fmla="*/ 0 h 3267075"/>
                <a:gd name="connsiteX1" fmla="*/ 190500 w 190500"/>
                <a:gd name="connsiteY1" fmla="*/ 0 h 3267075"/>
                <a:gd name="connsiteX2" fmla="*/ 190500 w 190500"/>
                <a:gd name="connsiteY2" fmla="*/ 3267075 h 3267075"/>
                <a:gd name="connsiteX3" fmla="*/ 9525 w 190500"/>
                <a:gd name="connsiteY3" fmla="*/ 3267075 h 3267075"/>
              </a:gdLst>
              <a:ahLst/>
              <a:cxnLst>
                <a:cxn ang="0">
                  <a:pos x="connsiteX0" y="connsiteY0"/>
                </a:cxn>
                <a:cxn ang="0">
                  <a:pos x="connsiteX1" y="connsiteY1"/>
                </a:cxn>
                <a:cxn ang="0">
                  <a:pos x="connsiteX2" y="connsiteY2"/>
                </a:cxn>
                <a:cxn ang="0">
                  <a:pos x="connsiteX3" y="connsiteY3"/>
                </a:cxn>
              </a:cxnLst>
              <a:rect l="l" t="t" r="r" b="b"/>
              <a:pathLst>
                <a:path w="190500" h="3267075">
                  <a:moveTo>
                    <a:pt x="0" y="0"/>
                  </a:moveTo>
                  <a:lnTo>
                    <a:pt x="190500" y="0"/>
                  </a:lnTo>
                  <a:lnTo>
                    <a:pt x="190500" y="3267075"/>
                  </a:lnTo>
                  <a:lnTo>
                    <a:pt x="9525" y="3267075"/>
                  </a:lnTo>
                </a:path>
              </a:pathLst>
            </a:custGeom>
            <a:noFill/>
            <a:ln w="19050">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Freeform 45"/>
            <p:cNvSpPr/>
            <p:nvPr/>
          </p:nvSpPr>
          <p:spPr bwMode="auto">
            <a:xfrm flipH="1">
              <a:off x="5105400" y="4672012"/>
              <a:ext cx="200025" cy="0"/>
            </a:xfrm>
            <a:custGeom>
              <a:avLst/>
              <a:gdLst>
                <a:gd name="connsiteX0" fmla="*/ 0 w 200025"/>
                <a:gd name="connsiteY0" fmla="*/ 0 h 0"/>
                <a:gd name="connsiteX1" fmla="*/ 200025 w 200025"/>
                <a:gd name="connsiteY1" fmla="*/ 0 h 0"/>
              </a:gdLst>
              <a:ahLst/>
              <a:cxnLst>
                <a:cxn ang="0">
                  <a:pos x="connsiteX0" y="connsiteY0"/>
                </a:cxn>
                <a:cxn ang="0">
                  <a:pos x="connsiteX1" y="connsiteY1"/>
                </a:cxn>
              </a:cxnLst>
              <a:rect l="l" t="t" r="r" b="b"/>
              <a:pathLst>
                <a:path w="200025">
                  <a:moveTo>
                    <a:pt x="0" y="0"/>
                  </a:moveTo>
                  <a:lnTo>
                    <a:pt x="200025" y="0"/>
                  </a:lnTo>
                </a:path>
              </a:pathLst>
            </a:custGeom>
            <a:noFill/>
            <a:ln w="22225" cap="rnd">
              <a:solidFill>
                <a:schemeClr val="accent4"/>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8" name="Group 47"/>
          <p:cNvGrpSpPr/>
          <p:nvPr/>
        </p:nvGrpSpPr>
        <p:grpSpPr>
          <a:xfrm flipH="1">
            <a:off x="7590010" y="3044327"/>
            <a:ext cx="390525" cy="3267075"/>
            <a:chOff x="4914900" y="3038475"/>
            <a:chExt cx="390525" cy="3267075"/>
          </a:xfrm>
        </p:grpSpPr>
        <p:sp>
          <p:nvSpPr>
            <p:cNvPr id="49" name="Freeform 48"/>
            <p:cNvSpPr/>
            <p:nvPr/>
          </p:nvSpPr>
          <p:spPr bwMode="auto">
            <a:xfrm>
              <a:off x="4914900" y="3038475"/>
              <a:ext cx="190500" cy="3267075"/>
            </a:xfrm>
            <a:custGeom>
              <a:avLst/>
              <a:gdLst>
                <a:gd name="connsiteX0" fmla="*/ 0 w 190500"/>
                <a:gd name="connsiteY0" fmla="*/ 0 h 3267075"/>
                <a:gd name="connsiteX1" fmla="*/ 190500 w 190500"/>
                <a:gd name="connsiteY1" fmla="*/ 0 h 3267075"/>
                <a:gd name="connsiteX2" fmla="*/ 190500 w 190500"/>
                <a:gd name="connsiteY2" fmla="*/ 3267075 h 3267075"/>
                <a:gd name="connsiteX3" fmla="*/ 9525 w 190500"/>
                <a:gd name="connsiteY3" fmla="*/ 3267075 h 3267075"/>
              </a:gdLst>
              <a:ahLst/>
              <a:cxnLst>
                <a:cxn ang="0">
                  <a:pos x="connsiteX0" y="connsiteY0"/>
                </a:cxn>
                <a:cxn ang="0">
                  <a:pos x="connsiteX1" y="connsiteY1"/>
                </a:cxn>
                <a:cxn ang="0">
                  <a:pos x="connsiteX2" y="connsiteY2"/>
                </a:cxn>
                <a:cxn ang="0">
                  <a:pos x="connsiteX3" y="connsiteY3"/>
                </a:cxn>
              </a:cxnLst>
              <a:rect l="l" t="t" r="r" b="b"/>
              <a:pathLst>
                <a:path w="190500" h="3267075">
                  <a:moveTo>
                    <a:pt x="0" y="0"/>
                  </a:moveTo>
                  <a:lnTo>
                    <a:pt x="190500" y="0"/>
                  </a:lnTo>
                  <a:lnTo>
                    <a:pt x="190500" y="3267075"/>
                  </a:lnTo>
                  <a:lnTo>
                    <a:pt x="9525" y="3267075"/>
                  </a:lnTo>
                </a:path>
              </a:pathLst>
            </a:custGeom>
            <a:noFill/>
            <a:ln w="19050">
              <a:solidFill>
                <a:schemeClr val="accent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Freeform 49"/>
            <p:cNvSpPr/>
            <p:nvPr/>
          </p:nvSpPr>
          <p:spPr bwMode="auto">
            <a:xfrm flipH="1">
              <a:off x="5105400" y="4672012"/>
              <a:ext cx="200025" cy="0"/>
            </a:xfrm>
            <a:custGeom>
              <a:avLst/>
              <a:gdLst>
                <a:gd name="connsiteX0" fmla="*/ 0 w 200025"/>
                <a:gd name="connsiteY0" fmla="*/ 0 h 0"/>
                <a:gd name="connsiteX1" fmla="*/ 200025 w 200025"/>
                <a:gd name="connsiteY1" fmla="*/ 0 h 0"/>
              </a:gdLst>
              <a:ahLst/>
              <a:cxnLst>
                <a:cxn ang="0">
                  <a:pos x="connsiteX0" y="connsiteY0"/>
                </a:cxn>
                <a:cxn ang="0">
                  <a:pos x="connsiteX1" y="connsiteY1"/>
                </a:cxn>
              </a:cxnLst>
              <a:rect l="l" t="t" r="r" b="b"/>
              <a:pathLst>
                <a:path w="200025">
                  <a:moveTo>
                    <a:pt x="0" y="0"/>
                  </a:moveTo>
                  <a:lnTo>
                    <a:pt x="200025" y="0"/>
                  </a:lnTo>
                </a:path>
              </a:pathLst>
            </a:custGeom>
            <a:noFill/>
            <a:ln w="22225" cap="rnd">
              <a:solidFill>
                <a:schemeClr val="accent4"/>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51" name="Freeform 50"/>
          <p:cNvSpPr/>
          <p:nvPr/>
        </p:nvSpPr>
        <p:spPr bwMode="auto">
          <a:xfrm flipH="1">
            <a:off x="4561608" y="3699164"/>
            <a:ext cx="3657600" cy="0"/>
          </a:xfrm>
          <a:custGeom>
            <a:avLst/>
            <a:gdLst>
              <a:gd name="connsiteX0" fmla="*/ 0 w 3626427"/>
              <a:gd name="connsiteY0" fmla="*/ 0 h 0"/>
              <a:gd name="connsiteX1" fmla="*/ 3626427 w 3626427"/>
              <a:gd name="connsiteY1" fmla="*/ 0 h 0"/>
            </a:gdLst>
            <a:ahLst/>
            <a:cxnLst>
              <a:cxn ang="0">
                <a:pos x="connsiteX0" y="connsiteY0"/>
              </a:cxn>
              <a:cxn ang="0">
                <a:pos x="connsiteX1" y="connsiteY1"/>
              </a:cxn>
            </a:cxnLst>
            <a:rect l="l" t="t" r="r" b="b"/>
            <a:pathLst>
              <a:path w="3626427">
                <a:moveTo>
                  <a:pt x="0" y="0"/>
                </a:moveTo>
                <a:lnTo>
                  <a:pt x="3626427" y="0"/>
                </a:lnTo>
              </a:path>
            </a:pathLst>
          </a:custGeom>
          <a:noFill/>
          <a:ln w="22225" cap="rnd">
            <a:solidFill>
              <a:schemeClr val="accent4"/>
            </a:solidFill>
            <a:prstDash val="dash"/>
            <a:headEnd type="triangl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Footer Placeholder 6"/>
          <p:cNvSpPr>
            <a:spLocks noGrp="1"/>
          </p:cNvSpPr>
          <p:nvPr>
            <p:ph type="ftr" sz="quarter" idx="10"/>
          </p:nvPr>
        </p:nvSpPr>
        <p:spPr/>
        <p:txBody>
          <a:bodyPr/>
          <a:lstStyle/>
          <a:p>
            <a:pPr lvl="0">
              <a:defRPr/>
            </a:pPr>
            <a:r>
              <a:rPr lang="en-US" sz="1400" dirty="0">
                <a:gradFill>
                  <a:gsLst>
                    <a:gs pos="3347">
                      <a:srgbClr val="107C10"/>
                    </a:gs>
                    <a:gs pos="55000">
                      <a:srgbClr val="107C1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Document Bindings</a:t>
            </a:r>
          </a:p>
          <a:p>
            <a:pPr lvl="0"/>
            <a:endParaRPr lang="en-US" dirty="0">
              <a:solidFill>
                <a:srgbClr val="FFFFFF">
                  <a:tint val="75000"/>
                </a:srgbClr>
              </a:solidFill>
            </a:endParaRPr>
          </a:p>
        </p:txBody>
      </p:sp>
    </p:spTree>
    <p:extLst>
      <p:ext uri="{BB962C8B-B14F-4D97-AF65-F5344CB8AC3E}">
        <p14:creationId xmlns:p14="http://schemas.microsoft.com/office/powerpoint/2010/main" val="413641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7" grpId="0" animBg="1"/>
      <p:bldP spid="38" grpId="0" animBg="1"/>
      <p:bldP spid="39" grpId="0" animBg="1"/>
      <p:bldP spid="40" grpId="0" animBg="1"/>
      <p:bldP spid="41" grpId="0" animBg="1"/>
      <p:bldP spid="42" grpId="0" animBg="1"/>
      <p:bldP spid="44" grpId="0" animBg="1"/>
      <p:bldP spid="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426526" y="1296596"/>
            <a:ext cx="5938838" cy="1292662"/>
          </a:xfrm>
        </p:spPr>
        <p:txBody>
          <a:bodyPr/>
          <a:lstStyle/>
          <a:p>
            <a:r>
              <a:rPr lang="en-US" dirty="0"/>
              <a:t>New Pipeline API Capabilities</a:t>
            </a:r>
          </a:p>
        </p:txBody>
      </p:sp>
      <p:sp>
        <p:nvSpPr>
          <p:cNvPr id="5" name="Text Placeholder 4"/>
          <p:cNvSpPr>
            <a:spLocks noGrp="1"/>
          </p:cNvSpPr>
          <p:nvPr>
            <p:ph type="body" sz="quarter" idx="12"/>
          </p:nvPr>
        </p:nvSpPr>
        <p:spPr/>
        <p:txBody>
          <a:bodyPr/>
          <a:lstStyle/>
          <a:p>
            <a:r>
              <a:rPr lang="en-US" dirty="0"/>
              <a:t>5</a:t>
            </a:r>
          </a:p>
        </p:txBody>
      </p:sp>
      <p:sp>
        <p:nvSpPr>
          <p:cNvPr id="6" name="Text Placeholder 2"/>
          <p:cNvSpPr txBox="1">
            <a:spLocks/>
          </p:cNvSpPr>
          <p:nvPr/>
        </p:nvSpPr>
        <p:spPr>
          <a:xfrm>
            <a:off x="2426526" y="3146506"/>
            <a:ext cx="5938838" cy="1969770"/>
          </a:xfrm>
          <a:prstGeom prst="rect">
            <a:avLst/>
          </a:prstGeom>
        </p:spPr>
        <p:txBody>
          <a:bodyPr vert="horz" wrap="square" lIns="146304" tIns="91440" rIns="146304" bIns="91440" rtlCol="0" anchor="ctr" anchorCtr="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99163">
                      <a:schemeClr val="tx1"/>
                    </a:gs>
                    <a:gs pos="95397">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Word 1.1, 1.2 and 1.3 Requirement Set</a:t>
            </a:r>
          </a:p>
          <a:p>
            <a:r>
              <a:rPr lang="en-US" dirty="0"/>
              <a:t>(aka Document </a:t>
            </a:r>
            <a:r>
              <a:rPr lang="en-US" dirty="0" err="1"/>
              <a:t>Assebly</a:t>
            </a:r>
            <a:r>
              <a:rPr lang="en-US" dirty="0"/>
              <a:t>)</a:t>
            </a:r>
          </a:p>
        </p:txBody>
      </p:sp>
    </p:spTree>
    <p:extLst>
      <p:ext uri="{BB962C8B-B14F-4D97-AF65-F5344CB8AC3E}">
        <p14:creationId xmlns:p14="http://schemas.microsoft.com/office/powerpoint/2010/main" val="96798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1979275" y="0"/>
            <a:ext cx="457200" cy="6995886"/>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bwMode="auto">
          <a:xfrm>
            <a:off x="11979275" y="0"/>
            <a:ext cx="457200" cy="651623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Title 9"/>
          <p:cNvSpPr txBox="1">
            <a:spLocks/>
          </p:cNvSpPr>
          <p:nvPr/>
        </p:nvSpPr>
        <p:spPr>
          <a:xfrm>
            <a:off x="436563" y="2416175"/>
            <a:ext cx="5324476"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7258">
                      <a:schemeClr val="tx1"/>
                    </a:gs>
                    <a:gs pos="100000">
                      <a:schemeClr val="tx1"/>
                    </a:gs>
                  </a:gsLst>
                  <a:lin ang="5400000" scaled="0"/>
                </a:gradFill>
              </a:rPr>
              <a:t>Office.js Pipeline </a:t>
            </a:r>
            <a:br>
              <a:rPr lang="en-US" dirty="0">
                <a:gradFill>
                  <a:gsLst>
                    <a:gs pos="7258">
                      <a:schemeClr val="tx1"/>
                    </a:gs>
                    <a:gs pos="100000">
                      <a:schemeClr val="tx1"/>
                    </a:gs>
                  </a:gsLst>
                  <a:lin ang="5400000" scaled="0"/>
                </a:gradFill>
              </a:rPr>
            </a:br>
            <a:r>
              <a:rPr lang="en-US" dirty="0">
                <a:gradFill>
                  <a:gsLst>
                    <a:gs pos="7258">
                      <a:schemeClr val="tx1"/>
                    </a:gs>
                    <a:gs pos="100000">
                      <a:schemeClr val="tx1"/>
                    </a:gs>
                  </a:gsLst>
                  <a:lin ang="5400000" scaled="0"/>
                </a:gradFill>
              </a:rPr>
              <a:t>Improvements</a:t>
            </a:r>
          </a:p>
        </p:txBody>
      </p:sp>
      <p:sp>
        <p:nvSpPr>
          <p:cNvPr id="20" name="Content Placeholder 4"/>
          <p:cNvSpPr txBox="1">
            <a:spLocks/>
          </p:cNvSpPr>
          <p:nvPr/>
        </p:nvSpPr>
        <p:spPr>
          <a:xfrm>
            <a:off x="6675438" y="1542597"/>
            <a:ext cx="5493714" cy="3910691"/>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Original Office.js release </a:t>
            </a:r>
            <a:br>
              <a:rPr lang="en-US" sz="3600" dirty="0"/>
            </a:br>
            <a:r>
              <a:rPr lang="en-US" sz="3600" dirty="0"/>
              <a:t>was very </a:t>
            </a:r>
            <a:r>
              <a:rPr lang="en-US" sz="3600" dirty="0" err="1"/>
              <a:t>async</a:t>
            </a:r>
            <a:r>
              <a:rPr lang="en-US" sz="3600" dirty="0"/>
              <a:t> focused</a:t>
            </a:r>
          </a:p>
          <a:p>
            <a:pPr marL="292100" indent="-292100">
              <a:spcBef>
                <a:spcPts val="1200"/>
              </a:spcBef>
            </a:pPr>
            <a:r>
              <a:rPr lang="en-US" sz="2400" dirty="0">
                <a:latin typeface="+mn-lt"/>
              </a:rPr>
              <a:t>Challenging to do batch operations</a:t>
            </a:r>
          </a:p>
          <a:p>
            <a:pPr marL="292100" indent="-292100">
              <a:spcBef>
                <a:spcPts val="1200"/>
              </a:spcBef>
            </a:pPr>
            <a:r>
              <a:rPr lang="en-US" sz="2400" dirty="0">
                <a:latin typeface="+mn-lt"/>
              </a:rPr>
              <a:t>Very transactional to interact with </a:t>
            </a:r>
            <a:br>
              <a:rPr lang="en-US" sz="2400" dirty="0">
                <a:latin typeface="+mn-lt"/>
              </a:rPr>
            </a:br>
            <a:r>
              <a:rPr lang="en-US" sz="2400" dirty="0">
                <a:latin typeface="+mn-lt"/>
              </a:rPr>
              <a:t>a document</a:t>
            </a:r>
          </a:p>
          <a:p>
            <a:pPr marL="292100" indent="-292100">
              <a:spcBef>
                <a:spcPts val="1200"/>
              </a:spcBef>
            </a:pPr>
            <a:r>
              <a:rPr lang="en-US" sz="2400" dirty="0">
                <a:latin typeface="+mn-lt"/>
              </a:rPr>
              <a:t>Not Office Client specific (was a generic OM)</a:t>
            </a:r>
          </a:p>
          <a:p>
            <a:pPr marL="0" indent="0">
              <a:spcBef>
                <a:spcPts val="1200"/>
              </a:spcBef>
              <a:buNone/>
            </a:pPr>
            <a:r>
              <a:rPr lang="en-US" sz="3600" dirty="0"/>
              <a:t>New API more similar to </a:t>
            </a:r>
            <a:br>
              <a:rPr lang="en-US" sz="3600" dirty="0"/>
            </a:br>
            <a:r>
              <a:rPr lang="en-US" sz="3600" dirty="0"/>
              <a:t>the SharePoint CSOM</a:t>
            </a:r>
          </a:p>
          <a:p>
            <a:pPr marL="0" indent="0">
              <a:spcBef>
                <a:spcPts val="1200"/>
              </a:spcBef>
              <a:buNone/>
            </a:pPr>
            <a:endParaRPr lang="en-US" sz="2400" dirty="0"/>
          </a:p>
        </p:txBody>
      </p:sp>
      <p:sp>
        <p:nvSpPr>
          <p:cNvPr id="8" name="Footer Placeholder 7"/>
          <p:cNvSpPr>
            <a:spLocks noGrp="1"/>
          </p:cNvSpPr>
          <p:nvPr>
            <p:ph type="ftr" sz="quarter" idx="12"/>
          </p:nvPr>
        </p:nvSpPr>
        <p:spPr/>
        <p:txBody>
          <a:bodyPr/>
          <a:lstStyle/>
          <a:p>
            <a:pPr>
              <a:defRPr/>
            </a:pPr>
            <a:r>
              <a:rPr lang="en-US" sz="1400" dirty="0">
                <a:gradFill>
                  <a:gsLst>
                    <a:gs pos="6276">
                      <a:schemeClr val="bg2"/>
                    </a:gs>
                    <a:gs pos="26000">
                      <a:schemeClr val="bg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6</a:t>
            </a:r>
            <a:r>
              <a:rPr lang="en-US" sz="1400" dirty="0">
                <a:gradFill>
                  <a:gsLst>
                    <a:gs pos="8367">
                      <a:srgbClr val="000000"/>
                    </a:gs>
                    <a:gs pos="31000">
                      <a:srgbClr val="000000"/>
                    </a:gs>
                  </a:gsLst>
                  <a:lin ang="5400000" scaled="0"/>
                </a:gradFill>
              </a:rPr>
              <a:t> Changes to Word 2016</a:t>
            </a:r>
          </a:p>
          <a:p>
            <a:endParaRPr lang="en-US" dirty="0">
              <a:solidFill>
                <a:srgbClr val="000000">
                  <a:tint val="75000"/>
                </a:srgbClr>
              </a:solidFill>
            </a:endParaRPr>
          </a:p>
        </p:txBody>
      </p:sp>
    </p:spTree>
    <p:extLst>
      <p:ext uri="{BB962C8B-B14F-4D97-AF65-F5344CB8AC3E}">
        <p14:creationId xmlns:p14="http://schemas.microsoft.com/office/powerpoint/2010/main" val="159360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 calcmode="lin" valueType="num">
                                      <p:cBhvr additive="base">
                                        <p:cTn id="7"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 calcmode="lin" valueType="num">
                                      <p:cBhvr additive="base">
                                        <p:cTn id="12"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0">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nodeType="after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Effect transition="in" filter="fade">
                                      <p:cBhvr>
                                        <p:cTn id="23" dur="2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30988"/>
            <a:ext cx="11887200" cy="1181862"/>
          </a:xfrm>
        </p:spPr>
        <p:txBody>
          <a:bodyPr/>
          <a:lstStyle/>
          <a:p>
            <a:r>
              <a:rPr lang="en-US" dirty="0"/>
              <a:t>New API Pipeline Capabilities</a:t>
            </a:r>
          </a:p>
        </p:txBody>
      </p:sp>
      <p:sp>
        <p:nvSpPr>
          <p:cNvPr id="2" name="Text Placeholder 1"/>
          <p:cNvSpPr>
            <a:spLocks noGrp="1"/>
          </p:cNvSpPr>
          <p:nvPr>
            <p:ph type="body" sz="quarter" idx="4294967295"/>
          </p:nvPr>
        </p:nvSpPr>
        <p:spPr>
          <a:xfrm>
            <a:off x="1097280" y="1054354"/>
            <a:ext cx="5486400" cy="5213350"/>
          </a:xfrm>
        </p:spPr>
        <p:txBody>
          <a:bodyPr/>
          <a:lstStyle/>
          <a:p>
            <a:r>
              <a:rPr lang="en-US" sz="4000" dirty="0"/>
              <a:t>Batching</a:t>
            </a:r>
          </a:p>
          <a:p>
            <a:pPr lvl="1"/>
            <a:r>
              <a:rPr lang="en-US" sz="2400" dirty="0"/>
              <a:t>Multiple API execution requests can be queued (batched) and executed at once</a:t>
            </a:r>
          </a:p>
          <a:p>
            <a:r>
              <a:rPr lang="en-US" sz="4000" dirty="0"/>
              <a:t>Promises Syntax</a:t>
            </a:r>
          </a:p>
          <a:p>
            <a:pPr lvl="1"/>
            <a:r>
              <a:rPr lang="en-US" sz="2400" dirty="0"/>
              <a:t>Helps manage complex and nested callback flows in a simple manner</a:t>
            </a:r>
          </a:p>
          <a:p>
            <a:r>
              <a:rPr lang="en-US" sz="4000" dirty="0"/>
              <a:t>Object Oriented Design</a:t>
            </a:r>
          </a:p>
          <a:p>
            <a:pPr lvl="1"/>
            <a:r>
              <a:rPr lang="en-US" sz="2400" dirty="0"/>
              <a:t>Enables a friendlier syntax for interacting with complex object hierarchies/graphs</a:t>
            </a:r>
          </a:p>
        </p:txBody>
      </p:sp>
      <p:sp>
        <p:nvSpPr>
          <p:cNvPr id="4" name="Text Placeholder 3"/>
          <p:cNvSpPr>
            <a:spLocks noGrp="1"/>
          </p:cNvSpPr>
          <p:nvPr>
            <p:ph type="body" sz="quarter" idx="4294967295"/>
          </p:nvPr>
        </p:nvSpPr>
        <p:spPr>
          <a:xfrm>
            <a:off x="6950075" y="1212850"/>
            <a:ext cx="5486400" cy="4019550"/>
          </a:xfrm>
        </p:spPr>
        <p:txBody>
          <a:bodyPr/>
          <a:lstStyle/>
          <a:p>
            <a:r>
              <a:rPr lang="en-US" sz="4000" dirty="0"/>
              <a:t>Selective Loading</a:t>
            </a:r>
          </a:p>
          <a:p>
            <a:pPr lvl="1"/>
            <a:r>
              <a:rPr lang="en-US" sz="2400" dirty="0"/>
              <a:t>Allows for efficient execution (only necessary properties/objects are marshalled)</a:t>
            </a:r>
          </a:p>
          <a:p>
            <a:r>
              <a:rPr lang="en-US" sz="4000" dirty="0"/>
              <a:t>Service-compatible</a:t>
            </a:r>
          </a:p>
          <a:p>
            <a:pPr lvl="1"/>
            <a:r>
              <a:rPr lang="en-US" sz="2400" dirty="0"/>
              <a:t>Allows for REST API equivalents with shared interface contracts </a:t>
            </a:r>
          </a:p>
          <a:p>
            <a:endParaRPr lang="en-US" sz="4000" dirty="0"/>
          </a:p>
        </p:txBody>
      </p:sp>
    </p:spTree>
    <p:extLst>
      <p:ext uri="{BB962C8B-B14F-4D97-AF65-F5344CB8AC3E}">
        <p14:creationId xmlns:p14="http://schemas.microsoft.com/office/powerpoint/2010/main" val="231100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36522"/>
            <a:ext cx="10056812" cy="1181862"/>
          </a:xfrm>
        </p:spPr>
        <p:txBody>
          <a:bodyPr>
            <a:normAutofit/>
          </a:bodyPr>
          <a:lstStyle/>
          <a:p>
            <a:r>
              <a:rPr lang="en-US" dirty="0"/>
              <a:t>Simplified Coding Pattern</a:t>
            </a:r>
          </a:p>
        </p:txBody>
      </p:sp>
      <p:sp>
        <p:nvSpPr>
          <p:cNvPr id="6" name="TextBox 5"/>
          <p:cNvSpPr txBox="1"/>
          <p:nvPr/>
        </p:nvSpPr>
        <p:spPr>
          <a:xfrm>
            <a:off x="1579419" y="1468580"/>
            <a:ext cx="9541164" cy="4456605"/>
          </a:xfrm>
          <a:prstGeom prst="rect">
            <a:avLst/>
          </a:prstGeom>
          <a:noFill/>
        </p:spPr>
        <p:txBody>
          <a:bodyPr wrap="square" lIns="182880" tIns="146304" rIns="182880" bIns="146304" rtlCol="0">
            <a:spAutoFit/>
          </a:bodyPr>
          <a:lstStyle/>
          <a:p>
            <a:pPr>
              <a:lnSpc>
                <a:spcPct val="90000"/>
              </a:lnSpc>
              <a:spcAft>
                <a:spcPts val="600"/>
              </a:spcAft>
            </a:pPr>
            <a:r>
              <a:rPr lang="en-US" sz="3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&lt;Host&gt;.run(function (</a:t>
            </a:r>
            <a:r>
              <a:rPr lang="en-US" sz="32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ctx</a:t>
            </a:r>
            <a:r>
              <a:rPr lang="en-US" sz="3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a:solidFill>
                  <a:schemeClr val="tx2"/>
                </a:solidFill>
              </a:rPr>
              <a:t>//Batch of instructions</a:t>
            </a:r>
          </a:p>
          <a:p>
            <a:pPr>
              <a:lnSpc>
                <a:spcPct val="90000"/>
              </a:lnSpc>
              <a:spcAft>
                <a:spcPts val="600"/>
              </a:spcAft>
            </a:pPr>
            <a:r>
              <a:rPr lang="en-US" sz="2400" dirty="0">
                <a:gradFill>
                  <a:gsLst>
                    <a:gs pos="2917">
                      <a:schemeClr val="tx1"/>
                    </a:gs>
                    <a:gs pos="30000">
                      <a:schemeClr val="tx1"/>
                    </a:gs>
                  </a:gsLst>
                  <a:lin ang="5400000" scaled="0"/>
                </a:gradFill>
              </a:rPr>
              <a:t>Return </a:t>
            </a:r>
            <a:r>
              <a:rPr lang="en-US" sz="2400" dirty="0" err="1">
                <a:gradFill>
                  <a:gsLst>
                    <a:gs pos="2917">
                      <a:schemeClr val="tx1"/>
                    </a:gs>
                    <a:gs pos="30000">
                      <a:schemeClr val="tx1"/>
                    </a:gs>
                  </a:gsLst>
                  <a:lin ang="5400000" scaled="0"/>
                </a:gradFill>
              </a:rPr>
              <a:t>ctx.sync</a:t>
            </a:r>
            <a:r>
              <a:rPr lang="en-US" sz="2400" dirty="0">
                <a:gradFill>
                  <a:gsLst>
                    <a:gs pos="2917">
                      <a:schemeClr val="tx1"/>
                    </a:gs>
                    <a:gs pos="30000">
                      <a:schemeClr val="tx1"/>
                    </a:gs>
                  </a:gsLst>
                  <a:lin ang="5400000" scaled="0"/>
                </a:gradFill>
              </a:rPr>
              <a:t>();</a:t>
            </a:r>
          </a:p>
          <a:p>
            <a:pPr>
              <a:lnSpc>
                <a:spcPct val="90000"/>
              </a:lnSpc>
              <a:spcAft>
                <a:spcPts val="600"/>
              </a:spcAft>
            </a:pPr>
            <a:r>
              <a:rPr lang="en-US" sz="3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}).then(function()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a:solidFill>
                  <a:schemeClr val="tx2"/>
                </a:solidFill>
              </a:rPr>
              <a:t>//Handle Success</a:t>
            </a:r>
          </a:p>
          <a:p>
            <a:pPr>
              <a:lnSpc>
                <a:spcPct val="90000"/>
              </a:lnSpc>
              <a:spcAft>
                <a:spcPts val="600"/>
              </a:spcAft>
            </a:pPr>
            <a:endParaRPr lang="en-US" sz="3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a:lnSpc>
                <a:spcPct val="90000"/>
              </a:lnSpc>
              <a:spcAft>
                <a:spcPts val="600"/>
              </a:spcAft>
            </a:pPr>
            <a:r>
              <a:rPr lang="en-US" sz="3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}).catch(function(error)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a:solidFill>
                  <a:schemeClr val="tx2"/>
                </a:solidFill>
              </a:rPr>
              <a:t>//Handle Error</a:t>
            </a:r>
          </a:p>
          <a:p>
            <a:pPr>
              <a:lnSpc>
                <a:spcPct val="90000"/>
              </a:lnSpc>
              <a:spcAft>
                <a:spcPts val="600"/>
              </a:spcAft>
            </a:pPr>
            <a:r>
              <a:rPr lang="en-US" sz="32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39337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7320" y="295274"/>
            <a:ext cx="11887200" cy="1181862"/>
          </a:xfrm>
        </p:spPr>
        <p:txBody>
          <a:bodyPr/>
          <a:lstStyle/>
          <a:p>
            <a:r>
              <a:rPr lang="en-US" dirty="0"/>
              <a:t>1.1 Requirement Set</a:t>
            </a:r>
          </a:p>
        </p:txBody>
      </p:sp>
      <p:sp>
        <p:nvSpPr>
          <p:cNvPr id="4" name="TextBox 3"/>
          <p:cNvSpPr txBox="1"/>
          <p:nvPr/>
        </p:nvSpPr>
        <p:spPr>
          <a:xfrm>
            <a:off x="7602095" y="2043912"/>
            <a:ext cx="4419600" cy="359483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CRUD and navigation of a Word doc’s core elements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Rich text and paragraph formatting</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External data binding through content controls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Rich search and selection</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Insert pictures and other documents</a:t>
            </a:r>
          </a:p>
        </p:txBody>
      </p:sp>
      <p:sp>
        <p:nvSpPr>
          <p:cNvPr id="6" name="Freeform 25"/>
          <p:cNvSpPr>
            <a:spLocks noEditPoints="1"/>
          </p:cNvSpPr>
          <p:nvPr/>
        </p:nvSpPr>
        <p:spPr bwMode="auto">
          <a:xfrm>
            <a:off x="11364693" y="295274"/>
            <a:ext cx="799827" cy="774702"/>
          </a:xfrm>
          <a:custGeom>
            <a:avLst/>
            <a:gdLst>
              <a:gd name="T0" fmla="*/ 65 w 65"/>
              <a:gd name="T1" fmla="*/ 8 h 63"/>
              <a:gd name="T2" fmla="*/ 62 w 65"/>
              <a:gd name="T3" fmla="*/ 6 h 63"/>
              <a:gd name="T4" fmla="*/ 38 w 65"/>
              <a:gd name="T5" fmla="*/ 6 h 63"/>
              <a:gd name="T6" fmla="*/ 38 w 65"/>
              <a:gd name="T7" fmla="*/ 0 h 63"/>
              <a:gd name="T8" fmla="*/ 34 w 65"/>
              <a:gd name="T9" fmla="*/ 0 h 63"/>
              <a:gd name="T10" fmla="*/ 0 w 65"/>
              <a:gd name="T11" fmla="*/ 6 h 63"/>
              <a:gd name="T12" fmla="*/ 0 w 65"/>
              <a:gd name="T13" fmla="*/ 57 h 63"/>
              <a:gd name="T14" fmla="*/ 34 w 65"/>
              <a:gd name="T15" fmla="*/ 63 h 63"/>
              <a:gd name="T16" fmla="*/ 38 w 65"/>
              <a:gd name="T17" fmla="*/ 63 h 63"/>
              <a:gd name="T18" fmla="*/ 38 w 65"/>
              <a:gd name="T19" fmla="*/ 57 h 63"/>
              <a:gd name="T20" fmla="*/ 60 w 65"/>
              <a:gd name="T21" fmla="*/ 57 h 63"/>
              <a:gd name="T22" fmla="*/ 64 w 65"/>
              <a:gd name="T23" fmla="*/ 56 h 63"/>
              <a:gd name="T24" fmla="*/ 65 w 65"/>
              <a:gd name="T25" fmla="*/ 52 h 63"/>
              <a:gd name="T26" fmla="*/ 65 w 65"/>
              <a:gd name="T27" fmla="*/ 8 h 63"/>
              <a:gd name="T28" fmla="*/ 25 w 65"/>
              <a:gd name="T29" fmla="*/ 41 h 63"/>
              <a:gd name="T30" fmla="*/ 20 w 65"/>
              <a:gd name="T31" fmla="*/ 41 h 63"/>
              <a:gd name="T32" fmla="*/ 17 w 65"/>
              <a:gd name="T33" fmla="*/ 27 h 63"/>
              <a:gd name="T34" fmla="*/ 14 w 65"/>
              <a:gd name="T35" fmla="*/ 41 h 63"/>
              <a:gd name="T36" fmla="*/ 10 w 65"/>
              <a:gd name="T37" fmla="*/ 40 h 63"/>
              <a:gd name="T38" fmla="*/ 6 w 65"/>
              <a:gd name="T39" fmla="*/ 21 h 63"/>
              <a:gd name="T40" fmla="*/ 10 w 65"/>
              <a:gd name="T41" fmla="*/ 21 h 63"/>
              <a:gd name="T42" fmla="*/ 12 w 65"/>
              <a:gd name="T43" fmla="*/ 35 h 63"/>
              <a:gd name="T44" fmla="*/ 16 w 65"/>
              <a:gd name="T45" fmla="*/ 21 h 63"/>
              <a:gd name="T46" fmla="*/ 20 w 65"/>
              <a:gd name="T47" fmla="*/ 20 h 63"/>
              <a:gd name="T48" fmla="*/ 23 w 65"/>
              <a:gd name="T49" fmla="*/ 35 h 63"/>
              <a:gd name="T50" fmla="*/ 25 w 65"/>
              <a:gd name="T51" fmla="*/ 20 h 63"/>
              <a:gd name="T52" fmla="*/ 30 w 65"/>
              <a:gd name="T53" fmla="*/ 20 h 63"/>
              <a:gd name="T54" fmla="*/ 25 w 65"/>
              <a:gd name="T55" fmla="*/ 41 h 63"/>
              <a:gd name="T56" fmla="*/ 63 w 65"/>
              <a:gd name="T57" fmla="*/ 55 h 63"/>
              <a:gd name="T58" fmla="*/ 38 w 65"/>
              <a:gd name="T59" fmla="*/ 55 h 63"/>
              <a:gd name="T60" fmla="*/ 38 w 65"/>
              <a:gd name="T61" fmla="*/ 49 h 63"/>
              <a:gd name="T62" fmla="*/ 57 w 65"/>
              <a:gd name="T63" fmla="*/ 49 h 63"/>
              <a:gd name="T64" fmla="*/ 57 w 65"/>
              <a:gd name="T65" fmla="*/ 46 h 63"/>
              <a:gd name="T66" fmla="*/ 38 w 65"/>
              <a:gd name="T67" fmla="*/ 46 h 63"/>
              <a:gd name="T68" fmla="*/ 38 w 65"/>
              <a:gd name="T69" fmla="*/ 42 h 63"/>
              <a:gd name="T70" fmla="*/ 57 w 65"/>
              <a:gd name="T71" fmla="*/ 42 h 63"/>
              <a:gd name="T72" fmla="*/ 57 w 65"/>
              <a:gd name="T73" fmla="*/ 39 h 63"/>
              <a:gd name="T74" fmla="*/ 38 w 65"/>
              <a:gd name="T75" fmla="*/ 39 h 63"/>
              <a:gd name="T76" fmla="*/ 38 w 65"/>
              <a:gd name="T77" fmla="*/ 36 h 63"/>
              <a:gd name="T78" fmla="*/ 57 w 65"/>
              <a:gd name="T79" fmla="*/ 36 h 63"/>
              <a:gd name="T80" fmla="*/ 57 w 65"/>
              <a:gd name="T81" fmla="*/ 33 h 63"/>
              <a:gd name="T82" fmla="*/ 38 w 65"/>
              <a:gd name="T83" fmla="*/ 33 h 63"/>
              <a:gd name="T84" fmla="*/ 38 w 65"/>
              <a:gd name="T85" fmla="*/ 29 h 63"/>
              <a:gd name="T86" fmla="*/ 57 w 65"/>
              <a:gd name="T87" fmla="*/ 29 h 63"/>
              <a:gd name="T88" fmla="*/ 57 w 65"/>
              <a:gd name="T89" fmla="*/ 26 h 63"/>
              <a:gd name="T90" fmla="*/ 38 w 65"/>
              <a:gd name="T91" fmla="*/ 26 h 63"/>
              <a:gd name="T92" fmla="*/ 38 w 65"/>
              <a:gd name="T93" fmla="*/ 22 h 63"/>
              <a:gd name="T94" fmla="*/ 57 w 65"/>
              <a:gd name="T95" fmla="*/ 22 h 63"/>
              <a:gd name="T96" fmla="*/ 57 w 65"/>
              <a:gd name="T97" fmla="*/ 19 h 63"/>
              <a:gd name="T98" fmla="*/ 38 w 65"/>
              <a:gd name="T99" fmla="*/ 19 h 63"/>
              <a:gd name="T100" fmla="*/ 38 w 65"/>
              <a:gd name="T101" fmla="*/ 16 h 63"/>
              <a:gd name="T102" fmla="*/ 57 w 65"/>
              <a:gd name="T103" fmla="*/ 16 h 63"/>
              <a:gd name="T104" fmla="*/ 57 w 65"/>
              <a:gd name="T105" fmla="*/ 13 h 63"/>
              <a:gd name="T106" fmla="*/ 38 w 65"/>
              <a:gd name="T107" fmla="*/ 13 h 63"/>
              <a:gd name="T108" fmla="*/ 38 w 65"/>
              <a:gd name="T109" fmla="*/ 8 h 63"/>
              <a:gd name="T110" fmla="*/ 63 w 65"/>
              <a:gd name="T111" fmla="*/ 8 h 63"/>
              <a:gd name="T112" fmla="*/ 63 w 65"/>
              <a:gd name="T113"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63">
                <a:moveTo>
                  <a:pt x="65" y="8"/>
                </a:moveTo>
                <a:cubicBezTo>
                  <a:pt x="65" y="7"/>
                  <a:pt x="64" y="5"/>
                  <a:pt x="62" y="6"/>
                </a:cubicBezTo>
                <a:cubicBezTo>
                  <a:pt x="54" y="5"/>
                  <a:pt x="46" y="6"/>
                  <a:pt x="38" y="6"/>
                </a:cubicBezTo>
                <a:cubicBezTo>
                  <a:pt x="38" y="4"/>
                  <a:pt x="38" y="2"/>
                  <a:pt x="38" y="0"/>
                </a:cubicBezTo>
                <a:cubicBezTo>
                  <a:pt x="34" y="0"/>
                  <a:pt x="34" y="0"/>
                  <a:pt x="34" y="0"/>
                </a:cubicBezTo>
                <a:cubicBezTo>
                  <a:pt x="23" y="2"/>
                  <a:pt x="12" y="4"/>
                  <a:pt x="0" y="6"/>
                </a:cubicBezTo>
                <a:cubicBezTo>
                  <a:pt x="0" y="23"/>
                  <a:pt x="0" y="40"/>
                  <a:pt x="0" y="57"/>
                </a:cubicBezTo>
                <a:cubicBezTo>
                  <a:pt x="12" y="59"/>
                  <a:pt x="23" y="61"/>
                  <a:pt x="34" y="63"/>
                </a:cubicBezTo>
                <a:cubicBezTo>
                  <a:pt x="38" y="63"/>
                  <a:pt x="38" y="63"/>
                  <a:pt x="38" y="63"/>
                </a:cubicBezTo>
                <a:cubicBezTo>
                  <a:pt x="38" y="61"/>
                  <a:pt x="38" y="59"/>
                  <a:pt x="38" y="57"/>
                </a:cubicBezTo>
                <a:cubicBezTo>
                  <a:pt x="46" y="57"/>
                  <a:pt x="53" y="57"/>
                  <a:pt x="60" y="57"/>
                </a:cubicBezTo>
                <a:cubicBezTo>
                  <a:pt x="62" y="57"/>
                  <a:pt x="63" y="57"/>
                  <a:pt x="64" y="56"/>
                </a:cubicBezTo>
                <a:cubicBezTo>
                  <a:pt x="65" y="55"/>
                  <a:pt x="65" y="53"/>
                  <a:pt x="65" y="52"/>
                </a:cubicBezTo>
                <a:cubicBezTo>
                  <a:pt x="65" y="37"/>
                  <a:pt x="65" y="23"/>
                  <a:pt x="65" y="8"/>
                </a:cubicBezTo>
                <a:close/>
                <a:moveTo>
                  <a:pt x="25" y="41"/>
                </a:moveTo>
                <a:cubicBezTo>
                  <a:pt x="24" y="42"/>
                  <a:pt x="22" y="41"/>
                  <a:pt x="20" y="41"/>
                </a:cubicBezTo>
                <a:cubicBezTo>
                  <a:pt x="19" y="36"/>
                  <a:pt x="18" y="31"/>
                  <a:pt x="17" y="27"/>
                </a:cubicBezTo>
                <a:cubicBezTo>
                  <a:pt x="16" y="31"/>
                  <a:pt x="15" y="36"/>
                  <a:pt x="14" y="41"/>
                </a:cubicBezTo>
                <a:cubicBezTo>
                  <a:pt x="13" y="41"/>
                  <a:pt x="12" y="41"/>
                  <a:pt x="10" y="40"/>
                </a:cubicBezTo>
                <a:cubicBezTo>
                  <a:pt x="9" y="34"/>
                  <a:pt x="8" y="28"/>
                  <a:pt x="6" y="21"/>
                </a:cubicBezTo>
                <a:cubicBezTo>
                  <a:pt x="8" y="21"/>
                  <a:pt x="9" y="21"/>
                  <a:pt x="10" y="21"/>
                </a:cubicBezTo>
                <a:cubicBezTo>
                  <a:pt x="11" y="26"/>
                  <a:pt x="12" y="30"/>
                  <a:pt x="12" y="35"/>
                </a:cubicBezTo>
                <a:cubicBezTo>
                  <a:pt x="13" y="30"/>
                  <a:pt x="14" y="25"/>
                  <a:pt x="16" y="21"/>
                </a:cubicBezTo>
                <a:cubicBezTo>
                  <a:pt x="17" y="21"/>
                  <a:pt x="18" y="21"/>
                  <a:pt x="20" y="20"/>
                </a:cubicBezTo>
                <a:cubicBezTo>
                  <a:pt x="21" y="25"/>
                  <a:pt x="22" y="30"/>
                  <a:pt x="23" y="35"/>
                </a:cubicBezTo>
                <a:cubicBezTo>
                  <a:pt x="24" y="30"/>
                  <a:pt x="24" y="25"/>
                  <a:pt x="25" y="20"/>
                </a:cubicBezTo>
                <a:cubicBezTo>
                  <a:pt x="27" y="20"/>
                  <a:pt x="28" y="20"/>
                  <a:pt x="30" y="20"/>
                </a:cubicBezTo>
                <a:cubicBezTo>
                  <a:pt x="28" y="27"/>
                  <a:pt x="27" y="34"/>
                  <a:pt x="25" y="41"/>
                </a:cubicBezTo>
                <a:close/>
                <a:moveTo>
                  <a:pt x="63" y="55"/>
                </a:moveTo>
                <a:cubicBezTo>
                  <a:pt x="55" y="55"/>
                  <a:pt x="46" y="55"/>
                  <a:pt x="38" y="55"/>
                </a:cubicBezTo>
                <a:cubicBezTo>
                  <a:pt x="38" y="53"/>
                  <a:pt x="38" y="51"/>
                  <a:pt x="38" y="49"/>
                </a:cubicBezTo>
                <a:cubicBezTo>
                  <a:pt x="45" y="49"/>
                  <a:pt x="51" y="49"/>
                  <a:pt x="57" y="49"/>
                </a:cubicBezTo>
                <a:cubicBezTo>
                  <a:pt x="57" y="48"/>
                  <a:pt x="57" y="47"/>
                  <a:pt x="57" y="46"/>
                </a:cubicBezTo>
                <a:cubicBezTo>
                  <a:pt x="51" y="46"/>
                  <a:pt x="45" y="46"/>
                  <a:pt x="38" y="46"/>
                </a:cubicBezTo>
                <a:cubicBezTo>
                  <a:pt x="38" y="45"/>
                  <a:pt x="38" y="43"/>
                  <a:pt x="38" y="42"/>
                </a:cubicBezTo>
                <a:cubicBezTo>
                  <a:pt x="45" y="42"/>
                  <a:pt x="51" y="42"/>
                  <a:pt x="57" y="42"/>
                </a:cubicBezTo>
                <a:cubicBezTo>
                  <a:pt x="57" y="41"/>
                  <a:pt x="57" y="40"/>
                  <a:pt x="57" y="39"/>
                </a:cubicBezTo>
                <a:cubicBezTo>
                  <a:pt x="51" y="39"/>
                  <a:pt x="45" y="39"/>
                  <a:pt x="38" y="39"/>
                </a:cubicBezTo>
                <a:cubicBezTo>
                  <a:pt x="38" y="38"/>
                  <a:pt x="38" y="37"/>
                  <a:pt x="38" y="36"/>
                </a:cubicBezTo>
                <a:cubicBezTo>
                  <a:pt x="45" y="36"/>
                  <a:pt x="51" y="36"/>
                  <a:pt x="57" y="36"/>
                </a:cubicBezTo>
                <a:cubicBezTo>
                  <a:pt x="57" y="35"/>
                  <a:pt x="57" y="34"/>
                  <a:pt x="57" y="33"/>
                </a:cubicBezTo>
                <a:cubicBezTo>
                  <a:pt x="51" y="33"/>
                  <a:pt x="45" y="33"/>
                  <a:pt x="38" y="33"/>
                </a:cubicBezTo>
                <a:cubicBezTo>
                  <a:pt x="38" y="31"/>
                  <a:pt x="38" y="30"/>
                  <a:pt x="38" y="29"/>
                </a:cubicBezTo>
                <a:cubicBezTo>
                  <a:pt x="45" y="29"/>
                  <a:pt x="51" y="29"/>
                  <a:pt x="57" y="29"/>
                </a:cubicBezTo>
                <a:cubicBezTo>
                  <a:pt x="57" y="28"/>
                  <a:pt x="57" y="27"/>
                  <a:pt x="57" y="26"/>
                </a:cubicBezTo>
                <a:cubicBezTo>
                  <a:pt x="51" y="26"/>
                  <a:pt x="45" y="26"/>
                  <a:pt x="38" y="26"/>
                </a:cubicBezTo>
                <a:cubicBezTo>
                  <a:pt x="38" y="25"/>
                  <a:pt x="38" y="24"/>
                  <a:pt x="38" y="22"/>
                </a:cubicBezTo>
                <a:cubicBezTo>
                  <a:pt x="45" y="22"/>
                  <a:pt x="51" y="22"/>
                  <a:pt x="57" y="22"/>
                </a:cubicBezTo>
                <a:cubicBezTo>
                  <a:pt x="57" y="21"/>
                  <a:pt x="57" y="20"/>
                  <a:pt x="57" y="19"/>
                </a:cubicBezTo>
                <a:cubicBezTo>
                  <a:pt x="51" y="19"/>
                  <a:pt x="45" y="19"/>
                  <a:pt x="38" y="19"/>
                </a:cubicBezTo>
                <a:cubicBezTo>
                  <a:pt x="38" y="18"/>
                  <a:pt x="38" y="17"/>
                  <a:pt x="38" y="16"/>
                </a:cubicBezTo>
                <a:cubicBezTo>
                  <a:pt x="45" y="16"/>
                  <a:pt x="51" y="16"/>
                  <a:pt x="57" y="16"/>
                </a:cubicBezTo>
                <a:cubicBezTo>
                  <a:pt x="57" y="15"/>
                  <a:pt x="57" y="14"/>
                  <a:pt x="57" y="13"/>
                </a:cubicBezTo>
                <a:cubicBezTo>
                  <a:pt x="51" y="13"/>
                  <a:pt x="45" y="13"/>
                  <a:pt x="38" y="13"/>
                </a:cubicBezTo>
                <a:cubicBezTo>
                  <a:pt x="38" y="11"/>
                  <a:pt x="38" y="9"/>
                  <a:pt x="38" y="8"/>
                </a:cubicBezTo>
                <a:cubicBezTo>
                  <a:pt x="46" y="8"/>
                  <a:pt x="55" y="8"/>
                  <a:pt x="63" y="8"/>
                </a:cubicBezTo>
                <a:cubicBezTo>
                  <a:pt x="63" y="23"/>
                  <a:pt x="63" y="39"/>
                  <a:pt x="63"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stretch>
            <a:fillRect/>
          </a:stretch>
        </p:blipFill>
        <p:spPr>
          <a:xfrm>
            <a:off x="884237" y="1670793"/>
            <a:ext cx="6382235" cy="4341069"/>
          </a:xfrm>
          <a:prstGeom prst="rect">
            <a:avLst/>
          </a:prstGeom>
        </p:spPr>
      </p:pic>
    </p:spTree>
    <p:extLst>
      <p:ext uri="{BB962C8B-B14F-4D97-AF65-F5344CB8AC3E}">
        <p14:creationId xmlns:p14="http://schemas.microsoft.com/office/powerpoint/2010/main" val="261827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2" name="Rectangle 451"/>
          <p:cNvSpPr/>
          <p:nvPr/>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1" name="Rectangle 450"/>
          <p:cNvSpPr/>
          <p:nvPr/>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a:t>Developer vision</a:t>
            </a:r>
            <a:endParaRPr lang="en-US" dirty="0"/>
          </a:p>
        </p:txBody>
      </p:sp>
      <p:sp>
        <p:nvSpPr>
          <p:cNvPr id="283" name="Data"/>
          <p:cNvSpPr/>
          <p:nvPr/>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284" name="USER"/>
          <p:cNvSpPr/>
          <p:nvPr/>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175" name="Group 174"/>
          <p:cNvGrpSpPr/>
          <p:nvPr/>
        </p:nvGrpSpPr>
        <p:grpSpPr>
          <a:xfrm>
            <a:off x="662415" y="3684587"/>
            <a:ext cx="5262336" cy="2763865"/>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66" name="Rectangle 465"/>
          <p:cNvSpPr/>
          <p:nvPr/>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7" name="Rectangle 466"/>
          <p:cNvSpPr/>
          <p:nvPr/>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8" name="Rectangle 467"/>
          <p:cNvSpPr/>
          <p:nvPr/>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69" name="Rectangle 468"/>
          <p:cNvSpPr/>
          <p:nvPr/>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0" name="Rectangle 469"/>
          <p:cNvSpPr/>
          <p:nvPr/>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1" name="Rectangle 470"/>
          <p:cNvSpPr/>
          <p:nvPr/>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2" name="Oval 471"/>
          <p:cNvSpPr/>
          <p:nvPr/>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3" name="Freeform 18"/>
          <p:cNvSpPr>
            <a:spLocks noChangeAspect="1" noEditPoints="1"/>
          </p:cNvSpPr>
          <p:nvPr/>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474" name="Oval 473"/>
          <p:cNvSpPr/>
          <p:nvPr/>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5" name="Freeform 17"/>
          <p:cNvSpPr>
            <a:spLocks noEditPoints="1"/>
          </p:cNvSpPr>
          <p:nvPr/>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476" name="Oval 475"/>
          <p:cNvSpPr/>
          <p:nvPr/>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7" name="Freeform 476"/>
          <p:cNvSpPr>
            <a:spLocks noEditPoints="1"/>
          </p:cNvSpPr>
          <p:nvPr/>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478" name="Oval 477"/>
          <p:cNvSpPr/>
          <p:nvPr/>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79" name="Group 478"/>
          <p:cNvGrpSpPr/>
          <p:nvPr/>
        </p:nvGrpSpPr>
        <p:grpSpPr>
          <a:xfrm>
            <a:off x="10841227" y="3224349"/>
            <a:ext cx="555851" cy="484577"/>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482" name="Group 481"/>
          <p:cNvGrpSpPr/>
          <p:nvPr/>
        </p:nvGrpSpPr>
        <p:grpSpPr>
          <a:xfrm>
            <a:off x="10386456" y="5380898"/>
            <a:ext cx="1344382" cy="1062056"/>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484" name="TextBox 483"/>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489" name="Group 488"/>
          <p:cNvGrpSpPr/>
          <p:nvPr/>
        </p:nvGrpSpPr>
        <p:grpSpPr>
          <a:xfrm>
            <a:off x="7057359" y="5128940"/>
            <a:ext cx="899570" cy="1314014"/>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495" name="Group 494"/>
          <p:cNvGrpSpPr/>
          <p:nvPr/>
        </p:nvGrpSpPr>
        <p:grpSpPr>
          <a:xfrm>
            <a:off x="8537163" y="3947827"/>
            <a:ext cx="875225" cy="70907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498" name="Group 497"/>
          <p:cNvGrpSpPr/>
          <p:nvPr/>
        </p:nvGrpSpPr>
        <p:grpSpPr>
          <a:xfrm>
            <a:off x="9412385" y="3947827"/>
            <a:ext cx="606272" cy="715942"/>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501" name="Group 500"/>
          <p:cNvGrpSpPr/>
          <p:nvPr/>
        </p:nvGrpSpPr>
        <p:grpSpPr>
          <a:xfrm>
            <a:off x="8398942" y="4591116"/>
            <a:ext cx="1331448" cy="1851838"/>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892139" y="3947827"/>
            <a:ext cx="454025" cy="1444602"/>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507" name="Group 506"/>
          <p:cNvGrpSpPr/>
          <p:nvPr/>
        </p:nvGrpSpPr>
        <p:grpSpPr>
          <a:xfrm>
            <a:off x="7245450" y="3947827"/>
            <a:ext cx="382588" cy="1813666"/>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36244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640" fill="hold"/>
                                        <p:tgtEl>
                                          <p:spTgt spid="283"/>
                                        </p:tgtEl>
                                        <p:attrNameLst>
                                          <p:attrName>ppt_x</p:attrName>
                                        </p:attrNameLst>
                                      </p:cBhvr>
                                      <p:tavLst>
                                        <p:tav tm="0">
                                          <p:val>
                                            <p:strVal val="1+#ppt_w/2"/>
                                          </p:val>
                                        </p:tav>
                                        <p:tav tm="100000">
                                          <p:val>
                                            <p:strVal val="#ppt_x"/>
                                          </p:val>
                                        </p:tav>
                                      </p:tavLst>
                                    </p:anim>
                                    <p:anim calcmode="lin" valueType="num">
                                      <p:cBhvr additive="base">
                                        <p:cTn id="13"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5"/>
                                        </p:tgtEl>
                                        <p:attrNameLst>
                                          <p:attrName>style.visibility</p:attrName>
                                        </p:attrNameLst>
                                      </p:cBhvr>
                                      <p:to>
                                        <p:strVal val="visible"/>
                                      </p:to>
                                    </p:set>
                                    <p:animEffect transition="in" filter="fade">
                                      <p:cBhvr>
                                        <p:cTn id="18" dur="500"/>
                                        <p:tgtEl>
                                          <p:spTgt spid="465"/>
                                        </p:tgtEl>
                                      </p:cBhvr>
                                    </p:animEffect>
                                    <p:anim calcmode="lin" valueType="num">
                                      <p:cBhvr>
                                        <p:cTn id="19" dur="500" fill="hold"/>
                                        <p:tgtEl>
                                          <p:spTgt spid="465"/>
                                        </p:tgtEl>
                                        <p:attrNameLst>
                                          <p:attrName>ppt_x</p:attrName>
                                        </p:attrNameLst>
                                      </p:cBhvr>
                                      <p:tavLst>
                                        <p:tav tm="0">
                                          <p:val>
                                            <p:strVal val="#ppt_x"/>
                                          </p:val>
                                        </p:tav>
                                        <p:tav tm="100000">
                                          <p:val>
                                            <p:strVal val="#ppt_x"/>
                                          </p:val>
                                        </p:tav>
                                      </p:tavLst>
                                    </p:anim>
                                    <p:anim calcmode="lin" valueType="num">
                                      <p:cBhvr>
                                        <p:cTn id="20" dur="500" fill="hold"/>
                                        <p:tgtEl>
                                          <p:spTgt spid="46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66"/>
                                        </p:tgtEl>
                                        <p:attrNameLst>
                                          <p:attrName>style.visibility</p:attrName>
                                        </p:attrNameLst>
                                      </p:cBhvr>
                                      <p:to>
                                        <p:strVal val="visible"/>
                                      </p:to>
                                    </p:set>
                                    <p:animEffect transition="in" filter="fade">
                                      <p:cBhvr>
                                        <p:cTn id="24" dur="500"/>
                                        <p:tgtEl>
                                          <p:spTgt spid="466"/>
                                        </p:tgtEl>
                                      </p:cBhvr>
                                    </p:animEffec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67"/>
                                        </p:tgtEl>
                                        <p:attrNameLst>
                                          <p:attrName>style.visibility</p:attrName>
                                        </p:attrNameLst>
                                      </p:cBhvr>
                                      <p:to>
                                        <p:strVal val="visible"/>
                                      </p:to>
                                    </p:set>
                                    <p:animEffect transition="in" filter="fade">
                                      <p:cBhvr>
                                        <p:cTn id="30" dur="500"/>
                                        <p:tgtEl>
                                          <p:spTgt spid="467"/>
                                        </p:tgtEl>
                                      </p:cBhvr>
                                    </p:animEffect>
                                    <p:anim calcmode="lin" valueType="num">
                                      <p:cBhvr>
                                        <p:cTn id="31" dur="500" fill="hold"/>
                                        <p:tgtEl>
                                          <p:spTgt spid="467"/>
                                        </p:tgtEl>
                                        <p:attrNameLst>
                                          <p:attrName>ppt_x</p:attrName>
                                        </p:attrNameLst>
                                      </p:cBhvr>
                                      <p:tavLst>
                                        <p:tav tm="0">
                                          <p:val>
                                            <p:strVal val="#ppt_x"/>
                                          </p:val>
                                        </p:tav>
                                        <p:tav tm="100000">
                                          <p:val>
                                            <p:strVal val="#ppt_x"/>
                                          </p:val>
                                        </p:tav>
                                      </p:tavLst>
                                    </p:anim>
                                    <p:anim calcmode="lin" valueType="num">
                                      <p:cBhvr>
                                        <p:cTn id="32" dur="500" fill="hold"/>
                                        <p:tgtEl>
                                          <p:spTgt spid="46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8"/>
                                        </p:tgtEl>
                                        <p:attrNameLst>
                                          <p:attrName>style.visibility</p:attrName>
                                        </p:attrNameLst>
                                      </p:cBhvr>
                                      <p:to>
                                        <p:strVal val="visible"/>
                                      </p:to>
                                    </p:set>
                                    <p:animEffect transition="in" filter="fade">
                                      <p:cBhvr>
                                        <p:cTn id="36" dur="500"/>
                                        <p:tgtEl>
                                          <p:spTgt spid="468"/>
                                        </p:tgtEl>
                                      </p:cBhvr>
                                    </p:animEffect>
                                    <p:anim calcmode="lin" valueType="num">
                                      <p:cBhvr>
                                        <p:cTn id="37" dur="500" fill="hold"/>
                                        <p:tgtEl>
                                          <p:spTgt spid="468"/>
                                        </p:tgtEl>
                                        <p:attrNameLst>
                                          <p:attrName>ppt_x</p:attrName>
                                        </p:attrNameLst>
                                      </p:cBhvr>
                                      <p:tavLst>
                                        <p:tav tm="0">
                                          <p:val>
                                            <p:strVal val="#ppt_x"/>
                                          </p:val>
                                        </p:tav>
                                        <p:tav tm="100000">
                                          <p:val>
                                            <p:strVal val="#ppt_x"/>
                                          </p:val>
                                        </p:tav>
                                      </p:tavLst>
                                    </p:anim>
                                    <p:anim calcmode="lin" valueType="num">
                                      <p:cBhvr>
                                        <p:cTn id="38" dur="500" fill="hold"/>
                                        <p:tgtEl>
                                          <p:spTgt spid="46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469"/>
                                        </p:tgtEl>
                                        <p:attrNameLst>
                                          <p:attrName>style.visibility</p:attrName>
                                        </p:attrNameLst>
                                      </p:cBhvr>
                                      <p:to>
                                        <p:strVal val="visible"/>
                                      </p:to>
                                    </p:set>
                                    <p:animEffect transition="in" filter="fade">
                                      <p:cBhvr>
                                        <p:cTn id="42" dur="500"/>
                                        <p:tgtEl>
                                          <p:spTgt spid="469"/>
                                        </p:tgtEl>
                                      </p:cBhvr>
                                    </p:animEffect>
                                    <p:anim calcmode="lin" valueType="num">
                                      <p:cBhvr>
                                        <p:cTn id="43" dur="500" fill="hold"/>
                                        <p:tgtEl>
                                          <p:spTgt spid="469"/>
                                        </p:tgtEl>
                                        <p:attrNameLst>
                                          <p:attrName>ppt_x</p:attrName>
                                        </p:attrNameLst>
                                      </p:cBhvr>
                                      <p:tavLst>
                                        <p:tav tm="0">
                                          <p:val>
                                            <p:strVal val="#ppt_x"/>
                                          </p:val>
                                        </p:tav>
                                        <p:tav tm="100000">
                                          <p:val>
                                            <p:strVal val="#ppt_x"/>
                                          </p:val>
                                        </p:tav>
                                      </p:tavLst>
                                    </p:anim>
                                    <p:anim calcmode="lin" valueType="num">
                                      <p:cBhvr>
                                        <p:cTn id="44" dur="500" fill="hold"/>
                                        <p:tgtEl>
                                          <p:spTgt spid="46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470"/>
                                        </p:tgtEl>
                                        <p:attrNameLst>
                                          <p:attrName>style.visibility</p:attrName>
                                        </p:attrNameLst>
                                      </p:cBhvr>
                                      <p:to>
                                        <p:strVal val="visible"/>
                                      </p:to>
                                    </p:set>
                                    <p:animEffect transition="in" filter="fade">
                                      <p:cBhvr>
                                        <p:cTn id="48" dur="500"/>
                                        <p:tgtEl>
                                          <p:spTgt spid="470"/>
                                        </p:tgtEl>
                                      </p:cBhvr>
                                    </p:animEffect>
                                    <p:anim calcmode="lin" valueType="num">
                                      <p:cBhvr>
                                        <p:cTn id="49" dur="500" fill="hold"/>
                                        <p:tgtEl>
                                          <p:spTgt spid="470"/>
                                        </p:tgtEl>
                                        <p:attrNameLst>
                                          <p:attrName>ppt_x</p:attrName>
                                        </p:attrNameLst>
                                      </p:cBhvr>
                                      <p:tavLst>
                                        <p:tav tm="0">
                                          <p:val>
                                            <p:strVal val="#ppt_x"/>
                                          </p:val>
                                        </p:tav>
                                        <p:tav tm="100000">
                                          <p:val>
                                            <p:strVal val="#ppt_x"/>
                                          </p:val>
                                        </p:tav>
                                      </p:tavLst>
                                    </p:anim>
                                    <p:anim calcmode="lin" valueType="num">
                                      <p:cBhvr>
                                        <p:cTn id="50" dur="500" fill="hold"/>
                                        <p:tgtEl>
                                          <p:spTgt spid="47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fade">
                                      <p:cBhvr>
                                        <p:cTn id="54" dur="500"/>
                                        <p:tgtEl>
                                          <p:spTgt spid="471"/>
                                        </p:tgtEl>
                                      </p:cBhvr>
                                    </p:animEffect>
                                    <p:anim calcmode="lin" valueType="num">
                                      <p:cBhvr>
                                        <p:cTn id="55" dur="500" fill="hold"/>
                                        <p:tgtEl>
                                          <p:spTgt spid="471"/>
                                        </p:tgtEl>
                                        <p:attrNameLst>
                                          <p:attrName>ppt_x</p:attrName>
                                        </p:attrNameLst>
                                      </p:cBhvr>
                                      <p:tavLst>
                                        <p:tav tm="0">
                                          <p:val>
                                            <p:strVal val="#ppt_x"/>
                                          </p:val>
                                        </p:tav>
                                        <p:tav tm="100000">
                                          <p:val>
                                            <p:strVal val="#ppt_x"/>
                                          </p:val>
                                        </p:tav>
                                      </p:tavLst>
                                    </p:anim>
                                    <p:anim calcmode="lin" valueType="num">
                                      <p:cBhvr>
                                        <p:cTn id="56"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7"/>
                                        </p:tgtEl>
                                        <p:attrNameLst>
                                          <p:attrName>style.visibility</p:attrName>
                                        </p:attrNameLst>
                                      </p:cBhvr>
                                      <p:to>
                                        <p:strVal val="visible"/>
                                      </p:to>
                                    </p:set>
                                    <p:animEffect transition="in" filter="wipe(down)">
                                      <p:cBhvr>
                                        <p:cTn id="61" dur="1000"/>
                                        <p:tgtEl>
                                          <p:spTgt spid="50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472"/>
                                        </p:tgtEl>
                                        <p:attrNameLst>
                                          <p:attrName>style.color</p:attrName>
                                        </p:attrNameLst>
                                      </p:cBhvr>
                                      <p:to>
                                        <a:srgbClr val="0078D7"/>
                                      </p:to>
                                    </p:animClr>
                                    <p:animClr clrSpc="rgb" dir="cw">
                                      <p:cBhvr>
                                        <p:cTn id="65" dur="500" fill="hold"/>
                                        <p:tgtEl>
                                          <p:spTgt spid="472"/>
                                        </p:tgtEl>
                                        <p:attrNameLst>
                                          <p:attrName>fillcolor</p:attrName>
                                        </p:attrNameLst>
                                      </p:cBhvr>
                                      <p:to>
                                        <a:srgbClr val="0078D7"/>
                                      </p:to>
                                    </p:animClr>
                                    <p:set>
                                      <p:cBhvr>
                                        <p:cTn id="66" dur="500" fill="hold"/>
                                        <p:tgtEl>
                                          <p:spTgt spid="472"/>
                                        </p:tgtEl>
                                        <p:attrNameLst>
                                          <p:attrName>fill.type</p:attrName>
                                        </p:attrNameLst>
                                      </p:cBhvr>
                                      <p:to>
                                        <p:strVal val="solid"/>
                                      </p:to>
                                    </p:set>
                                    <p:set>
                                      <p:cBhvr>
                                        <p:cTn id="67" dur="500" fill="hold"/>
                                        <p:tgtEl>
                                          <p:spTgt spid="472"/>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495"/>
                                        </p:tgtEl>
                                        <p:attrNameLst>
                                          <p:attrName>style.visibility</p:attrName>
                                        </p:attrNameLst>
                                      </p:cBhvr>
                                      <p:to>
                                        <p:strVal val="visible"/>
                                      </p:to>
                                    </p:set>
                                    <p:animEffect transition="in" filter="wipe(down)">
                                      <p:cBhvr>
                                        <p:cTn id="71" dur="600"/>
                                        <p:tgtEl>
                                          <p:spTgt spid="495"/>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474"/>
                                        </p:tgtEl>
                                        <p:attrNameLst>
                                          <p:attrName>style.color</p:attrName>
                                        </p:attrNameLst>
                                      </p:cBhvr>
                                      <p:to>
                                        <a:srgbClr val="FF8C00"/>
                                      </p:to>
                                    </p:animClr>
                                    <p:animClr clrSpc="rgb" dir="cw">
                                      <p:cBhvr>
                                        <p:cTn id="75" dur="500" fill="hold"/>
                                        <p:tgtEl>
                                          <p:spTgt spid="474"/>
                                        </p:tgtEl>
                                        <p:attrNameLst>
                                          <p:attrName>fillcolor</p:attrName>
                                        </p:attrNameLst>
                                      </p:cBhvr>
                                      <p:to>
                                        <a:srgbClr val="FF8C00"/>
                                      </p:to>
                                    </p:animClr>
                                    <p:set>
                                      <p:cBhvr>
                                        <p:cTn id="76" dur="500" fill="hold"/>
                                        <p:tgtEl>
                                          <p:spTgt spid="474"/>
                                        </p:tgtEl>
                                        <p:attrNameLst>
                                          <p:attrName>fill.type</p:attrName>
                                        </p:attrNameLst>
                                      </p:cBhvr>
                                      <p:to>
                                        <p:strVal val="solid"/>
                                      </p:to>
                                    </p:set>
                                    <p:set>
                                      <p:cBhvr>
                                        <p:cTn id="77" dur="500" fill="hold"/>
                                        <p:tgtEl>
                                          <p:spTgt spid="474"/>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498"/>
                                        </p:tgtEl>
                                        <p:attrNameLst>
                                          <p:attrName>style.visibility</p:attrName>
                                        </p:attrNameLst>
                                      </p:cBhvr>
                                      <p:to>
                                        <p:strVal val="visible"/>
                                      </p:to>
                                    </p:set>
                                    <p:animEffect transition="in" filter="wipe(down)">
                                      <p:cBhvr>
                                        <p:cTn id="81" dur="600"/>
                                        <p:tgtEl>
                                          <p:spTgt spid="498"/>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476"/>
                                        </p:tgtEl>
                                        <p:attrNameLst>
                                          <p:attrName>style.color</p:attrName>
                                        </p:attrNameLst>
                                      </p:cBhvr>
                                      <p:to>
                                        <a:srgbClr val="5C2D91"/>
                                      </p:to>
                                    </p:animClr>
                                    <p:animClr clrSpc="rgb" dir="cw">
                                      <p:cBhvr>
                                        <p:cTn id="85" dur="500" fill="hold"/>
                                        <p:tgtEl>
                                          <p:spTgt spid="476"/>
                                        </p:tgtEl>
                                        <p:attrNameLst>
                                          <p:attrName>fillcolor</p:attrName>
                                        </p:attrNameLst>
                                      </p:cBhvr>
                                      <p:to>
                                        <a:srgbClr val="5C2D91"/>
                                      </p:to>
                                    </p:animClr>
                                    <p:set>
                                      <p:cBhvr>
                                        <p:cTn id="86" dur="500" fill="hold"/>
                                        <p:tgtEl>
                                          <p:spTgt spid="476"/>
                                        </p:tgtEl>
                                        <p:attrNameLst>
                                          <p:attrName>fill.type</p:attrName>
                                        </p:attrNameLst>
                                      </p:cBhvr>
                                      <p:to>
                                        <p:strVal val="solid"/>
                                      </p:to>
                                    </p:set>
                                    <p:set>
                                      <p:cBhvr>
                                        <p:cTn id="87" dur="500" fill="hold"/>
                                        <p:tgtEl>
                                          <p:spTgt spid="476"/>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wipe(down)">
                                      <p:cBhvr>
                                        <p:cTn id="91" dur="1000"/>
                                        <p:tgtEl>
                                          <p:spTgt spid="50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478"/>
                                        </p:tgtEl>
                                        <p:attrNameLst>
                                          <p:attrName>style.color</p:attrName>
                                        </p:attrNameLst>
                                      </p:cBhvr>
                                      <p:to>
                                        <a:srgbClr val="D83B01"/>
                                      </p:to>
                                    </p:animClr>
                                    <p:animClr clrSpc="rgb" dir="cw">
                                      <p:cBhvr>
                                        <p:cTn id="95" dur="500" fill="hold"/>
                                        <p:tgtEl>
                                          <p:spTgt spid="478"/>
                                        </p:tgtEl>
                                        <p:attrNameLst>
                                          <p:attrName>fillcolor</p:attrName>
                                        </p:attrNameLst>
                                      </p:cBhvr>
                                      <p:to>
                                        <a:srgbClr val="D83B01"/>
                                      </p:to>
                                    </p:animClr>
                                    <p:set>
                                      <p:cBhvr>
                                        <p:cTn id="96" dur="500" fill="hold"/>
                                        <p:tgtEl>
                                          <p:spTgt spid="478"/>
                                        </p:tgtEl>
                                        <p:attrNameLst>
                                          <p:attrName>fill.type</p:attrName>
                                        </p:attrNameLst>
                                      </p:cBhvr>
                                      <p:to>
                                        <p:strVal val="solid"/>
                                      </p:to>
                                    </p:set>
                                    <p:set>
                                      <p:cBhvr>
                                        <p:cTn id="97"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60719" y="1319213"/>
            <a:ext cx="5514975" cy="2511457"/>
          </a:xfrm>
        </p:spPr>
        <p:txBody>
          <a:bodyPr/>
          <a:lstStyle/>
          <a:p>
            <a:r>
              <a:rPr lang="en-US" sz="2800" dirty="0"/>
              <a:t>Fully supported in Desktop, iOS and MAC</a:t>
            </a:r>
          </a:p>
          <a:p>
            <a:r>
              <a:rPr lang="en-US" sz="2800" dirty="0"/>
              <a:t>Enhances document Assembly, bug Fixes</a:t>
            </a:r>
          </a:p>
          <a:p>
            <a:r>
              <a:rPr lang="en-US" sz="2800" dirty="0"/>
              <a:t>Inline Picture extended support</a:t>
            </a:r>
          </a:p>
          <a:p>
            <a:pPr lvl="1"/>
            <a:r>
              <a:rPr lang="en-US" sz="1600" dirty="0"/>
              <a:t>Insertion on Body, Content control, Range,</a:t>
            </a:r>
          </a:p>
          <a:p>
            <a:pPr lvl="1"/>
            <a:r>
              <a:rPr lang="en-US" sz="1600" dirty="0"/>
              <a:t>Image replacement</a:t>
            </a:r>
          </a:p>
          <a:p>
            <a:pPr lvl="1"/>
            <a:r>
              <a:rPr lang="en-US" sz="1600" dirty="0"/>
              <a:t>Insert After Range</a:t>
            </a:r>
          </a:p>
          <a:p>
            <a:r>
              <a:rPr lang="en-US" sz="2800" dirty="0"/>
              <a:t> Positioning:  body, paragraph, Pictures, Content Controls </a:t>
            </a:r>
          </a:p>
          <a:p>
            <a:endParaRPr lang="en-US" sz="2800" dirty="0"/>
          </a:p>
        </p:txBody>
      </p:sp>
      <p:sp>
        <p:nvSpPr>
          <p:cNvPr id="2" name="Title 1"/>
          <p:cNvSpPr>
            <a:spLocks noGrp="1"/>
          </p:cNvSpPr>
          <p:nvPr>
            <p:ph type="title" idx="4294967295"/>
          </p:nvPr>
        </p:nvSpPr>
        <p:spPr>
          <a:xfrm>
            <a:off x="0" y="136525"/>
            <a:ext cx="10056813" cy="1182688"/>
          </a:xfrm>
        </p:spPr>
        <p:txBody>
          <a:bodyPr/>
          <a:lstStyle/>
          <a:p>
            <a:r>
              <a:rPr lang="en-US" dirty="0"/>
              <a:t>Word API 1.2</a:t>
            </a:r>
          </a:p>
        </p:txBody>
      </p:sp>
      <p:sp>
        <p:nvSpPr>
          <p:cNvPr id="6" name="Rectangle 5"/>
          <p:cNvSpPr/>
          <p:nvPr/>
        </p:nvSpPr>
        <p:spPr>
          <a:xfrm>
            <a:off x="6316409" y="363187"/>
            <a:ext cx="6216650" cy="5170646"/>
          </a:xfrm>
          <a:prstGeom prst="rect">
            <a:avLst/>
          </a:prstGeom>
        </p:spPr>
        <p:txBody>
          <a:bodyPr>
            <a:spAutoFit/>
          </a:bodyPr>
          <a:lstStyle/>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onFixPicture</a:t>
            </a:r>
            <a:r>
              <a:rPr lang="en-US" sz="1100" dirty="0">
                <a:solidFill>
                  <a:srgbClr val="000000"/>
                </a:solidFill>
                <a:highlight>
                  <a:srgbClr val="FFFFFF"/>
                </a:highlight>
                <a:latin typeface="Consolas" panose="020B0609020204030204" pitchFamily="49" charset="0"/>
              </a:rPr>
              <a:t>() {</a:t>
            </a:r>
          </a:p>
          <a:p>
            <a:r>
              <a:rPr lang="en-US" sz="1100" dirty="0">
                <a:solidFill>
                  <a:srgbClr val="008000"/>
                </a:solidFill>
                <a:highlight>
                  <a:srgbClr val="FFFFFF"/>
                </a:highlight>
                <a:latin typeface="Consolas" panose="020B0609020204030204" pitchFamily="49" charset="0"/>
              </a:rPr>
              <a:t>//this example is using methods shipped on the 1.2 requirement set. </a:t>
            </a:r>
            <a:r>
              <a:rPr lang="en-US" sz="1100" dirty="0" err="1">
                <a:solidFill>
                  <a:srgbClr val="008000"/>
                </a:solidFill>
                <a:highlight>
                  <a:srgbClr val="FFFFFF"/>
                </a:highlight>
                <a:latin typeface="Consolas" panose="020B0609020204030204" pitchFamily="49" charset="0"/>
              </a:rPr>
              <a:t>specificlaly</a:t>
            </a:r>
            <a:r>
              <a:rPr lang="en-US" sz="1100" dirty="0">
                <a:solidFill>
                  <a:srgbClr val="008000"/>
                </a:solidFill>
                <a:highlight>
                  <a:srgbClr val="FFFFFF"/>
                </a:highlight>
                <a:latin typeface="Consolas" panose="020B0609020204030204" pitchFamily="49" charset="0"/>
              </a:rPr>
              <a:t> the </a:t>
            </a:r>
            <a:r>
              <a:rPr lang="en-US" sz="1100" dirty="0" err="1">
                <a:solidFill>
                  <a:srgbClr val="008000"/>
                </a:solidFill>
                <a:highlight>
                  <a:srgbClr val="FFFFFF"/>
                </a:highlight>
                <a:latin typeface="Consolas" panose="020B0609020204030204" pitchFamily="49" charset="0"/>
              </a:rPr>
              <a:t>insertInlinePicture</a:t>
            </a:r>
            <a:r>
              <a:rPr lang="en-US" sz="1100" dirty="0">
                <a:solidFill>
                  <a:srgbClr val="008000"/>
                </a:solidFill>
                <a:highlight>
                  <a:srgbClr val="FFFFFF"/>
                </a:highlight>
                <a:latin typeface="Consolas" panose="020B0609020204030204" pitchFamily="49" charset="0"/>
              </a:rPr>
              <a:t> method supported on the </a:t>
            </a:r>
            <a:r>
              <a:rPr lang="en-US" sz="1100" dirty="0" err="1">
                <a:solidFill>
                  <a:srgbClr val="008000"/>
                </a:solidFill>
                <a:highlight>
                  <a:srgbClr val="FFFFFF"/>
                </a:highlight>
                <a:latin typeface="Consolas" panose="020B0609020204030204" pitchFamily="49" charset="0"/>
              </a:rPr>
              <a:t>inlinePicture</a:t>
            </a:r>
            <a:r>
              <a:rPr lang="en-US" sz="1100" dirty="0">
                <a:solidFill>
                  <a:srgbClr val="008000"/>
                </a:solidFill>
                <a:highlight>
                  <a:srgbClr val="FFFFFF"/>
                </a:highlight>
                <a:latin typeface="Consolas" panose="020B0609020204030204" pitchFamily="49" charset="0"/>
              </a:rPr>
              <a:t> object to replace the image.....</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if</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Office.context.requirements.isSetSupported</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a:t>
            </a:r>
            <a:r>
              <a:rPr lang="en-US" sz="1100" dirty="0" err="1">
                <a:solidFill>
                  <a:srgbClr val="A31515"/>
                </a:solidFill>
                <a:highlight>
                  <a:srgbClr val="FFFFFF"/>
                </a:highlight>
                <a:latin typeface="Consolas" panose="020B0609020204030204" pitchFamily="49" charset="0"/>
              </a:rPr>
              <a:t>WordApi</a:t>
            </a:r>
            <a:r>
              <a:rPr lang="en-US" sz="1100" dirty="0">
                <a:solidFill>
                  <a:srgbClr val="A31515"/>
                </a:solidFill>
                <a:highlight>
                  <a:srgbClr val="FFFFFF"/>
                </a:highlight>
                <a:latin typeface="Consolas" panose="020B0609020204030204" pitchFamily="49" charset="0"/>
              </a:rPr>
              <a:t>"</a:t>
            </a:r>
            <a:r>
              <a:rPr lang="en-US" sz="1100" dirty="0">
                <a:solidFill>
                  <a:srgbClr val="000000"/>
                </a:solidFill>
                <a:highlight>
                  <a:srgbClr val="FFFFFF"/>
                </a:highlight>
                <a:latin typeface="Consolas" panose="020B0609020204030204" pitchFamily="49" charset="0"/>
              </a:rPr>
              <a:t>, </a:t>
            </a:r>
            <a:r>
              <a:rPr lang="en-US" sz="1100" dirty="0">
                <a:solidFill>
                  <a:srgbClr val="A31515"/>
                </a:solidFill>
                <a:highlight>
                  <a:srgbClr val="FFFFFF"/>
                </a:highlight>
                <a:latin typeface="Consolas" panose="020B0609020204030204" pitchFamily="49" charset="0"/>
              </a:rPr>
              <a:t>"1.2"</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Word.run</a:t>
            </a:r>
            <a:r>
              <a:rPr lang="en-US" sz="1100" dirty="0">
                <a:solidFill>
                  <a:srgbClr val="000000"/>
                </a:solidFill>
                <a:highlight>
                  <a:srgbClr val="FFFFFF"/>
                </a:highlight>
                <a:latin typeface="Consolas" panose="020B0609020204030204" pitchFamily="49" charset="0"/>
              </a:rPr>
              <a:t>(</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(context) {</a:t>
            </a: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gets the </a:t>
            </a:r>
            <a:r>
              <a:rPr lang="en-US" sz="1100" dirty="0" err="1">
                <a:solidFill>
                  <a:srgbClr val="008000"/>
                </a:solidFill>
                <a:highlight>
                  <a:srgbClr val="FFFFFF"/>
                </a:highlight>
                <a:latin typeface="Consolas" panose="020B0609020204030204" pitchFamily="49" charset="0"/>
              </a:rPr>
              <a:t>inlinePictures</a:t>
            </a:r>
            <a:r>
              <a:rPr lang="en-US" sz="1100" dirty="0">
                <a:solidFill>
                  <a:srgbClr val="008000"/>
                </a:solidFill>
                <a:highlight>
                  <a:srgbClr val="FFFFFF"/>
                </a:highlight>
                <a:latin typeface="Consolas" panose="020B0609020204030204" pitchFamily="49" charset="0"/>
              </a:rPr>
              <a:t> collection for the document.</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pics = </a:t>
            </a:r>
            <a:r>
              <a:rPr lang="en-US" sz="1100" dirty="0" err="1">
                <a:solidFill>
                  <a:srgbClr val="000000"/>
                </a:solidFill>
                <a:highlight>
                  <a:srgbClr val="FFFFFF"/>
                </a:highlight>
                <a:latin typeface="Consolas" panose="020B0609020204030204" pitchFamily="49" charset="0"/>
              </a:rPr>
              <a:t>context.document.body.inlinePictures</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context.load</a:t>
            </a:r>
            <a:r>
              <a:rPr lang="en-US" sz="1100" dirty="0">
                <a:solidFill>
                  <a:srgbClr val="000000"/>
                </a:solidFill>
                <a:highlight>
                  <a:srgbClr val="FFFFFF"/>
                </a:highlight>
                <a:latin typeface="Consolas" panose="020B0609020204030204" pitchFamily="49" charset="0"/>
              </a:rPr>
              <a:t>(pics);</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return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context.sync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.then(</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var</a:t>
            </a:r>
            <a:r>
              <a:rPr lang="en-US" sz="1100" dirty="0">
                <a:solidFill>
                  <a:srgbClr val="000000"/>
                </a:solidFill>
                <a:highlight>
                  <a:srgbClr val="FFFFFF"/>
                </a:highlight>
                <a:latin typeface="Consolas" panose="020B0609020204030204" pitchFamily="49" charset="0"/>
              </a:rPr>
              <a:t> mybase64 = getImageAsBase64();</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pics.items</a:t>
            </a:r>
            <a:r>
              <a:rPr lang="en-US" sz="1100" dirty="0">
                <a:solidFill>
                  <a:srgbClr val="000000"/>
                </a:solidFill>
                <a:highlight>
                  <a:srgbClr val="FFFFFF"/>
                </a:highlight>
                <a:latin typeface="Consolas" panose="020B0609020204030204" pitchFamily="49" charset="0"/>
              </a:rPr>
              <a:t>[0].insertInlinePictureFromBase64(mybase64, </a:t>
            </a:r>
            <a:r>
              <a:rPr lang="en-US" sz="1100" dirty="0">
                <a:solidFill>
                  <a:srgbClr val="A31515"/>
                </a:solidFill>
                <a:highlight>
                  <a:srgbClr val="FFFFFF"/>
                </a:highlight>
                <a:latin typeface="Consolas" panose="020B0609020204030204" pitchFamily="49" charset="0"/>
              </a:rPr>
              <a:t>"replace"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return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context.sync</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.then(</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showNotification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"Task Complete!"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.catch(</a:t>
            </a:r>
            <a:r>
              <a:rPr lang="en-US" sz="1100" dirty="0">
                <a:solidFill>
                  <a:srgbClr val="0000FF"/>
                </a:solidFill>
                <a:highlight>
                  <a:srgbClr val="FFFFFF"/>
                </a:highlight>
                <a:latin typeface="Consolas" panose="020B0609020204030204" pitchFamily="49" charset="0"/>
              </a:rPr>
              <a:t>function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myError</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//otherwise we handle the exception here!</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showNotification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"Error"</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myError.message</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else</a:t>
            </a:r>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showNotification</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"Error. This functionality requires Word with at least January update!! (check  builds 6741+)"</a:t>
            </a:r>
            <a:r>
              <a:rPr lang="en-US" sz="1100" dirty="0">
                <a:solidFill>
                  <a:srgbClr val="000000"/>
                </a:solidFill>
                <a:highlight>
                  <a:srgbClr val="FFFFFF"/>
                </a:highlight>
                <a:latin typeface="Consolas" panose="020B0609020204030204" pitchFamily="49" charset="0"/>
              </a:rPr>
              <a:t>);</a:t>
            </a:r>
          </a:p>
          <a:p>
            <a:r>
              <a:rPr lang="en-US"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endParaRPr lang="en-US" sz="1100" dirty="0"/>
          </a:p>
        </p:txBody>
      </p:sp>
    </p:spTree>
    <p:extLst>
      <p:ext uri="{BB962C8B-B14F-4D97-AF65-F5344CB8AC3E}">
        <p14:creationId xmlns:p14="http://schemas.microsoft.com/office/powerpoint/2010/main" val="281723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1.2!</a:t>
            </a:r>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61413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6063" y="1200658"/>
            <a:ext cx="5514975" cy="6075509"/>
          </a:xfrm>
        </p:spPr>
        <p:txBody>
          <a:bodyPr/>
          <a:lstStyle/>
          <a:p>
            <a:r>
              <a:rPr lang="en-US" sz="2800" dirty="0"/>
              <a:t>Shipped as Preview for Desktop</a:t>
            </a:r>
          </a:p>
          <a:p>
            <a:r>
              <a:rPr lang="en-US" sz="2800" dirty="0"/>
              <a:t>Advanced Range Manipulation</a:t>
            </a:r>
          </a:p>
          <a:p>
            <a:r>
              <a:rPr lang="en-US" sz="2800" dirty="0"/>
              <a:t>Create Document API</a:t>
            </a:r>
          </a:p>
          <a:p>
            <a:r>
              <a:rPr lang="en-US" sz="2800" dirty="0"/>
              <a:t>Tables</a:t>
            </a:r>
          </a:p>
          <a:p>
            <a:r>
              <a:rPr lang="en-US" sz="2800" dirty="0"/>
              <a:t>Lists</a:t>
            </a:r>
          </a:p>
          <a:p>
            <a:r>
              <a:rPr lang="en-US" sz="2800" dirty="0"/>
              <a:t>Hyperlinks</a:t>
            </a:r>
          </a:p>
          <a:p>
            <a:pPr marL="0" indent="0">
              <a:buNone/>
            </a:pPr>
            <a:r>
              <a:rPr lang="en-US" sz="2800" dirty="0"/>
              <a:t>Use Beta CDN!</a:t>
            </a:r>
          </a:p>
          <a:p>
            <a:pPr marL="0" indent="0">
              <a:buNone/>
            </a:pPr>
            <a:r>
              <a:rPr lang="en-US" sz="2000" dirty="0">
                <a:hlinkClick r:id="rId3"/>
              </a:rPr>
              <a:t>https://appsforoffice.microsoft.com/lib/beta/hosted/office.js</a:t>
            </a:r>
            <a:endParaRPr lang="en-US" sz="2000" dirty="0"/>
          </a:p>
          <a:p>
            <a:pPr marL="0" indent="0">
              <a:buNone/>
            </a:pPr>
            <a:endParaRPr lang="en-US" sz="2000" dirty="0"/>
          </a:p>
          <a:p>
            <a:pPr marL="0" indent="0">
              <a:buNone/>
            </a:pPr>
            <a:r>
              <a:rPr lang="en-US" sz="2000" dirty="0"/>
              <a:t>Open Spec:</a:t>
            </a:r>
          </a:p>
          <a:p>
            <a:pPr marL="0" indent="0">
              <a:buNone/>
            </a:pPr>
            <a:r>
              <a:rPr lang="en-US" sz="1800" dirty="0">
                <a:hlinkClick r:id="rId4"/>
              </a:rPr>
              <a:t>https://github.com/OfficeDev/office-js-docs/tree/WordJs_1.3_Openspec/word</a:t>
            </a:r>
            <a:endParaRPr lang="en-US" sz="1800" dirty="0"/>
          </a:p>
          <a:p>
            <a:pPr marL="0" indent="0">
              <a:buNone/>
            </a:pPr>
            <a:endParaRPr lang="en-US" sz="2000" dirty="0"/>
          </a:p>
          <a:p>
            <a:endParaRPr lang="en-US" sz="2800" dirty="0"/>
          </a:p>
        </p:txBody>
      </p:sp>
      <p:sp>
        <p:nvSpPr>
          <p:cNvPr id="2" name="Title 1"/>
          <p:cNvSpPr>
            <a:spLocks noGrp="1"/>
          </p:cNvSpPr>
          <p:nvPr>
            <p:ph type="title" idx="4294967295"/>
          </p:nvPr>
        </p:nvSpPr>
        <p:spPr>
          <a:xfrm>
            <a:off x="0" y="283083"/>
            <a:ext cx="10888408" cy="917575"/>
          </a:xfrm>
        </p:spPr>
        <p:txBody>
          <a:bodyPr/>
          <a:lstStyle/>
          <a:p>
            <a:r>
              <a:rPr lang="en-US" dirty="0"/>
              <a:t>Word API 1.3 in Preview</a:t>
            </a:r>
          </a:p>
        </p:txBody>
      </p:sp>
      <p:sp>
        <p:nvSpPr>
          <p:cNvPr id="5" name="Rectangle 4"/>
          <p:cNvSpPr/>
          <p:nvPr/>
        </p:nvSpPr>
        <p:spPr>
          <a:xfrm>
            <a:off x="6439281" y="876686"/>
            <a:ext cx="6216650" cy="4893647"/>
          </a:xfrm>
          <a:prstGeom prst="rect">
            <a:avLst/>
          </a:prstGeom>
        </p:spPr>
        <p:txBody>
          <a:bodyPr>
            <a:spAutoFit/>
          </a:bodyPr>
          <a:lstStyle/>
          <a:p>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onaddOpenDoc</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Word.run</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(context)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myNewDoc</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context.application.createDoc</a:t>
            </a:r>
            <a:r>
              <a:rPr lang="en-US" sz="1200" dirty="0">
                <a:solidFill>
                  <a:srgbClr val="000000"/>
                </a:solidFill>
                <a:highlight>
                  <a:srgbClr val="FFFFFF"/>
                </a:highlight>
                <a:latin typeface="Consolas" panose="020B0609020204030204" pitchFamily="49" charset="0"/>
              </a:rPr>
              <a:t>(getDocumentAsBase64());</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context.load</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myNewDoc</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context.sync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.then(</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myParagraph</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myNewDoc.body.insertParagraph</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"Hello World This is a new Document!!!"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myParagraph.font.bold</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myParagraph.font.name = </a:t>
            </a:r>
            <a:r>
              <a:rPr lang="en-US" sz="1200" dirty="0">
                <a:solidFill>
                  <a:srgbClr val="A31515"/>
                </a:solidFill>
                <a:highlight>
                  <a:srgbClr val="FFFFFF"/>
                </a:highlight>
                <a:latin typeface="Consolas" panose="020B0609020204030204" pitchFamily="49" charset="0"/>
              </a:rPr>
              <a:t>"Courier new"</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myNewDoc.open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context.sync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}).catch(</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myError</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//otherwise we handle the exception here!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showNotification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"Error"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myError.message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}).catch(</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myError</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showNotification</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"Error"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myError.message</a:t>
            </a:r>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endParaRPr lang="en-US" sz="1200" dirty="0"/>
          </a:p>
        </p:txBody>
      </p:sp>
    </p:spTree>
    <p:extLst>
      <p:ext uri="{BB962C8B-B14F-4D97-AF65-F5344CB8AC3E}">
        <p14:creationId xmlns:p14="http://schemas.microsoft.com/office/powerpoint/2010/main" val="40439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1.3!</a:t>
            </a:r>
          </a:p>
        </p:txBody>
      </p:sp>
      <p:sp>
        <p:nvSpPr>
          <p:cNvPr id="2" name="Text Placeholder 1"/>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090251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Packaging and deployment</a:t>
            </a:r>
          </a:p>
        </p:txBody>
      </p:sp>
      <p:sp>
        <p:nvSpPr>
          <p:cNvPr id="4" name="Text Placeholder 3"/>
          <p:cNvSpPr>
            <a:spLocks noGrp="1"/>
          </p:cNvSpPr>
          <p:nvPr>
            <p:ph type="body" sz="quarter" idx="12"/>
          </p:nvPr>
        </p:nvSpPr>
        <p:spPr/>
        <p:txBody>
          <a:bodyPr/>
          <a:lstStyle/>
          <a:p>
            <a:r>
              <a:rPr lang="en-US" dirty="0"/>
              <a:t>6</a:t>
            </a:r>
          </a:p>
        </p:txBody>
      </p:sp>
      <p:pic>
        <p:nvPicPr>
          <p:cNvPr id="82" name="Picture 81"/>
          <p:cNvPicPr>
            <a:picLocks noChangeAspect="1"/>
          </p:cNvPicPr>
          <p:nvPr/>
        </p:nvPicPr>
        <p:blipFill>
          <a:blip r:embed="rId2"/>
          <a:stretch>
            <a:fillRect/>
          </a:stretch>
        </p:blipFill>
        <p:spPr>
          <a:xfrm flipH="1">
            <a:off x="7467337" y="3954463"/>
            <a:ext cx="4694500" cy="2560637"/>
          </a:xfrm>
          <a:prstGeom prst="rect">
            <a:avLst/>
          </a:prstGeom>
        </p:spPr>
      </p:pic>
      <p:grpSp>
        <p:nvGrpSpPr>
          <p:cNvPr id="11" name="Group 10"/>
          <p:cNvGrpSpPr/>
          <p:nvPr/>
        </p:nvGrpSpPr>
        <p:grpSpPr>
          <a:xfrm>
            <a:off x="7119275" y="5403274"/>
            <a:ext cx="2426748" cy="1111826"/>
            <a:chOff x="7119989" y="5665308"/>
            <a:chExt cx="2298649" cy="1053137"/>
          </a:xfrm>
        </p:grpSpPr>
        <p:pic>
          <p:nvPicPr>
            <p:cNvPr id="85" name="Picture 84"/>
            <p:cNvPicPr>
              <a:picLocks noChangeAspect="1"/>
            </p:cNvPicPr>
            <p:nvPr/>
          </p:nvPicPr>
          <p:blipFill>
            <a:blip r:embed="rId3"/>
            <a:stretch>
              <a:fillRect/>
            </a:stretch>
          </p:blipFill>
          <p:spPr>
            <a:xfrm>
              <a:off x="7522992" y="5665308"/>
              <a:ext cx="1895646" cy="1053137"/>
            </a:xfrm>
            <a:prstGeom prst="rect">
              <a:avLst/>
            </a:prstGeom>
          </p:spPr>
        </p:pic>
        <p:pic>
          <p:nvPicPr>
            <p:cNvPr id="86" name="Picture 85"/>
            <p:cNvPicPr>
              <a:picLocks noChangeAspect="1"/>
            </p:cNvPicPr>
            <p:nvPr/>
          </p:nvPicPr>
          <p:blipFill>
            <a:blip r:embed="rId3"/>
            <a:stretch>
              <a:fillRect/>
            </a:stretch>
          </p:blipFill>
          <p:spPr>
            <a:xfrm>
              <a:off x="7119989" y="6090080"/>
              <a:ext cx="1131057" cy="628365"/>
            </a:xfrm>
            <a:prstGeom prst="rect">
              <a:avLst/>
            </a:prstGeom>
          </p:spPr>
        </p:pic>
      </p:grpSp>
    </p:spTree>
    <p:extLst>
      <p:ext uri="{BB962C8B-B14F-4D97-AF65-F5344CB8AC3E}">
        <p14:creationId xmlns:p14="http://schemas.microsoft.com/office/powerpoint/2010/main" val="22957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2092">
                      <a:schemeClr val="tx1"/>
                    </a:gs>
                    <a:gs pos="7258">
                      <a:schemeClr val="tx1"/>
                    </a:gs>
                  </a:gsLst>
                  <a:lin ang="5400000" scaled="0"/>
                </a:gradFill>
              </a:rPr>
              <a:t>Office </a:t>
            </a:r>
            <a:r>
              <a:rPr lang="en-US" dirty="0">
                <a:gradFill>
                  <a:gsLst>
                    <a:gs pos="15063">
                      <a:schemeClr val="tx1"/>
                    </a:gs>
                    <a:gs pos="36000">
                      <a:schemeClr val="tx1"/>
                    </a:gs>
                  </a:gsLst>
                  <a:lin ang="5400000" scaled="0"/>
                </a:gradFill>
              </a:rPr>
              <a:t>Add-in</a:t>
            </a:r>
            <a:r>
              <a:rPr lang="en-US" dirty="0">
                <a:gradFill>
                  <a:gsLst>
                    <a:gs pos="2092">
                      <a:schemeClr val="tx1"/>
                    </a:gs>
                    <a:gs pos="7258">
                      <a:schemeClr val="tx1"/>
                    </a:gs>
                  </a:gsLst>
                  <a:lin ang="5400000" scaled="0"/>
                </a:gradFill>
              </a:rPr>
              <a:t> deployment</a:t>
            </a:r>
          </a:p>
        </p:txBody>
      </p:sp>
      <p:sp>
        <p:nvSpPr>
          <p:cNvPr id="19" name="Content Placeholder 4"/>
          <p:cNvSpPr txBox="1">
            <a:spLocks/>
          </p:cNvSpPr>
          <p:nvPr/>
        </p:nvSpPr>
        <p:spPr>
          <a:xfrm>
            <a:off x="6519333" y="589133"/>
            <a:ext cx="5791200" cy="6115049"/>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Steps</a:t>
            </a:r>
          </a:p>
          <a:p>
            <a:pPr marL="292100" indent="-292100">
              <a:spcBef>
                <a:spcPts val="1200"/>
              </a:spcBef>
            </a:pPr>
            <a:r>
              <a:rPr lang="en-US" sz="2400" dirty="0">
                <a:latin typeface="+mn-lt"/>
              </a:rPr>
              <a:t>Deploy the remote Web-to-Windows Azure or to other Web server</a:t>
            </a:r>
          </a:p>
          <a:p>
            <a:pPr marL="292100" indent="-292100">
              <a:spcBef>
                <a:spcPts val="1200"/>
              </a:spcBef>
            </a:pPr>
            <a:r>
              <a:rPr lang="en-US" sz="2400" dirty="0">
                <a:latin typeface="+mn-lt"/>
              </a:rPr>
              <a:t>Build Add-in package which must include HTTPS URL of remote Web</a:t>
            </a:r>
          </a:p>
          <a:p>
            <a:pPr marL="292100" indent="-292100">
              <a:spcBef>
                <a:spcPts val="1200"/>
              </a:spcBef>
            </a:pPr>
            <a:r>
              <a:rPr lang="en-US" sz="2400" dirty="0">
                <a:latin typeface="+mn-lt"/>
              </a:rPr>
              <a:t>Upload add-in package to </a:t>
            </a:r>
            <a:br>
              <a:rPr lang="en-US" sz="2400" dirty="0">
                <a:latin typeface="+mn-lt"/>
              </a:rPr>
            </a:br>
            <a:r>
              <a:rPr lang="en-US" sz="2400" dirty="0">
                <a:latin typeface="+mn-lt"/>
              </a:rPr>
              <a:t>Add-in catalog</a:t>
            </a:r>
          </a:p>
          <a:p>
            <a:pPr marL="0" indent="0">
              <a:spcBef>
                <a:spcPts val="1200"/>
              </a:spcBef>
              <a:buNone/>
            </a:pPr>
            <a:r>
              <a:rPr lang="en-US" sz="3600" dirty="0"/>
              <a:t>Choosing An Add-in Catalog</a:t>
            </a:r>
          </a:p>
          <a:p>
            <a:pPr marL="292100" indent="-292100">
              <a:spcBef>
                <a:spcPts val="1200"/>
              </a:spcBef>
            </a:pPr>
            <a:r>
              <a:rPr lang="en-US" sz="2400" dirty="0">
                <a:latin typeface="+mn-lt"/>
              </a:rPr>
              <a:t>SharePoint Add-in catalog is preferred because it offers several advantages</a:t>
            </a:r>
          </a:p>
          <a:p>
            <a:pPr marL="292100" indent="-292100">
              <a:spcBef>
                <a:spcPts val="1200"/>
              </a:spcBef>
            </a:pPr>
            <a:r>
              <a:rPr lang="en-US" sz="2400" dirty="0">
                <a:latin typeface="+mn-lt"/>
              </a:rPr>
              <a:t>File Share Add-in catalog deployment is a simpler, less-powerful option</a:t>
            </a:r>
          </a:p>
        </p:txBody>
      </p:sp>
      <p:sp>
        <p:nvSpPr>
          <p:cNvPr id="6" name="Footer Placeholder 5"/>
          <p:cNvSpPr>
            <a:spLocks noGrp="1"/>
          </p:cNvSpPr>
          <p:nvPr>
            <p:ph type="ftr" sz="quarter" idx="12"/>
          </p:nvPr>
        </p:nvSpPr>
        <p:spPr/>
        <p:txBody>
          <a:bodyPr/>
          <a:lstStyle/>
          <a:p>
            <a:pPr>
              <a:defRPr/>
            </a:pPr>
            <a:r>
              <a:rPr lang="en-US" sz="1400" dirty="0">
                <a:gradFill>
                  <a:gsLst>
                    <a:gs pos="16318">
                      <a:srgbClr val="00188F"/>
                    </a:gs>
                    <a:gs pos="29000">
                      <a:srgbClr val="00188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Packaging and deployment</a:t>
            </a:r>
          </a:p>
          <a:p>
            <a:endParaRPr lang="en-US" dirty="0">
              <a:solidFill>
                <a:srgbClr val="FFFFFF">
                  <a:tint val="75000"/>
                </a:srgbClr>
              </a:solidFill>
            </a:endParaRPr>
          </a:p>
        </p:txBody>
      </p:sp>
    </p:spTree>
    <p:extLst>
      <p:ext uri="{BB962C8B-B14F-4D97-AF65-F5344CB8AC3E}">
        <p14:creationId xmlns:p14="http://schemas.microsoft.com/office/powerpoint/2010/main" val="6804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 calcmode="lin" valueType="num">
                                      <p:cBhvr additive="base">
                                        <p:cTn id="13" dur="500" fill="hold"/>
                                        <p:tgtEl>
                                          <p:spTgt spid="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 calcmode="lin" valueType="num">
                                      <p:cBhvr additive="base">
                                        <p:cTn id="17" dur="500" fill="hold"/>
                                        <p:tgtEl>
                                          <p:spTgt spid="1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 calcmode="lin" valueType="num">
                                      <p:cBhvr additive="base">
                                        <p:cTn id="21" dur="500" fill="hold"/>
                                        <p:tgtEl>
                                          <p:spTgt spid="1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decel="10000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anim calcmode="lin" valueType="num">
                                      <p:cBhvr additive="base">
                                        <p:cTn id="27" dur="500" fill="hold"/>
                                        <p:tgtEl>
                                          <p:spTgt spid="1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decel="100000" fill="hold" nodeType="clickEffect">
                                  <p:stCondLst>
                                    <p:cond delay="0"/>
                                  </p:stCondLst>
                                  <p:childTnLst>
                                    <p:set>
                                      <p:cBhvr>
                                        <p:cTn id="32" dur="1" fill="hold">
                                          <p:stCondLst>
                                            <p:cond delay="0"/>
                                          </p:stCondLst>
                                        </p:cTn>
                                        <p:tgtEl>
                                          <p:spTgt spid="19">
                                            <p:txEl>
                                              <p:pRg st="4" end="4"/>
                                            </p:txEl>
                                          </p:spTgt>
                                        </p:tgtEl>
                                        <p:attrNameLst>
                                          <p:attrName>style.visibility</p:attrName>
                                        </p:attrNameLst>
                                      </p:cBhvr>
                                      <p:to>
                                        <p:strVal val="visible"/>
                                      </p:to>
                                    </p:set>
                                    <p:anim calcmode="lin" valueType="num">
                                      <p:cBhvr additive="base">
                                        <p:cTn id="33" dur="500" fill="hold"/>
                                        <p:tgtEl>
                                          <p:spTgt spid="19">
                                            <p:txEl>
                                              <p:pRg st="4" end="4"/>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9">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nodeType="withEffect">
                                  <p:stCondLst>
                                    <p:cond delay="0"/>
                                  </p:stCondLst>
                                  <p:childTnLst>
                                    <p:set>
                                      <p:cBhvr>
                                        <p:cTn id="36" dur="1" fill="hold">
                                          <p:stCondLst>
                                            <p:cond delay="0"/>
                                          </p:stCondLst>
                                        </p:cTn>
                                        <p:tgtEl>
                                          <p:spTgt spid="19">
                                            <p:txEl>
                                              <p:pRg st="6" end="6"/>
                                            </p:txEl>
                                          </p:spTgt>
                                        </p:tgtEl>
                                        <p:attrNameLst>
                                          <p:attrName>style.visibility</p:attrName>
                                        </p:attrNameLst>
                                      </p:cBhvr>
                                      <p:to>
                                        <p:strVal val="visible"/>
                                      </p:to>
                                    </p:set>
                                    <p:anim calcmode="lin" valueType="num">
                                      <p:cBhvr additive="base">
                                        <p:cTn id="37" dur="500" fill="hold"/>
                                        <p:tgtEl>
                                          <p:spTgt spid="1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418">
                      <a:schemeClr val="tx1"/>
                    </a:gs>
                    <a:gs pos="7258">
                      <a:schemeClr val="tx1"/>
                    </a:gs>
                  </a:gsLst>
                  <a:lin ang="5400000" scaled="0"/>
                </a:gradFill>
              </a:rPr>
              <a:t>SharePoint </a:t>
            </a:r>
            <a:br>
              <a:rPr lang="en-US" dirty="0">
                <a:gradFill>
                  <a:gsLst>
                    <a:gs pos="418">
                      <a:schemeClr val="tx1"/>
                    </a:gs>
                    <a:gs pos="7258">
                      <a:schemeClr val="tx1"/>
                    </a:gs>
                  </a:gsLst>
                  <a:lin ang="5400000" scaled="0"/>
                </a:gradFill>
              </a:rPr>
            </a:br>
            <a:r>
              <a:rPr lang="en-US" dirty="0">
                <a:gradFill>
                  <a:gsLst>
                    <a:gs pos="418">
                      <a:schemeClr val="tx1"/>
                    </a:gs>
                    <a:gs pos="7258">
                      <a:schemeClr val="tx1"/>
                    </a:gs>
                  </a:gsLst>
                  <a:lin ang="5400000" scaled="0"/>
                </a:gradFill>
              </a:rPr>
              <a:t>Add-in catalog</a:t>
            </a:r>
          </a:p>
        </p:txBody>
      </p:sp>
      <p:sp>
        <p:nvSpPr>
          <p:cNvPr id="20" name="Content Placeholder 4"/>
          <p:cNvSpPr txBox="1">
            <a:spLocks/>
          </p:cNvSpPr>
          <p:nvPr/>
        </p:nvSpPr>
        <p:spPr>
          <a:xfrm>
            <a:off x="6675438" y="733880"/>
            <a:ext cx="5486400" cy="5963784"/>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200" dirty="0"/>
              <a:t>Designed for private </a:t>
            </a:r>
            <a:br>
              <a:rPr lang="en-US" sz="3200" dirty="0"/>
            </a:br>
            <a:r>
              <a:rPr lang="en-US" sz="3200" dirty="0"/>
              <a:t>corporate networks</a:t>
            </a:r>
          </a:p>
          <a:p>
            <a:pPr marL="292100" indent="-292100">
              <a:spcBef>
                <a:spcPts val="1200"/>
              </a:spcBef>
            </a:pPr>
            <a:r>
              <a:rPr lang="en-US" sz="2000" dirty="0">
                <a:latin typeface="+mn-lt"/>
              </a:rPr>
              <a:t>Provides users with catalog of pre-screened </a:t>
            </a:r>
            <a:br>
              <a:rPr lang="en-US" sz="2000" dirty="0">
                <a:latin typeface="+mn-lt"/>
              </a:rPr>
            </a:br>
            <a:r>
              <a:rPr lang="en-US" sz="2000" dirty="0">
                <a:latin typeface="+mn-lt"/>
              </a:rPr>
              <a:t>and pre-approved Add-ins</a:t>
            </a:r>
          </a:p>
          <a:p>
            <a:pPr marL="292100" indent="-292100">
              <a:spcBef>
                <a:spcPts val="1200"/>
              </a:spcBef>
            </a:pPr>
            <a:r>
              <a:rPr lang="en-US" sz="2000" dirty="0">
                <a:latin typeface="+mn-lt"/>
              </a:rPr>
              <a:t>Often used to deploy Add-ins developed in-house of by 3</a:t>
            </a:r>
            <a:r>
              <a:rPr lang="en-US" sz="2000" baseline="30000" dirty="0">
                <a:latin typeface="+mn-lt"/>
              </a:rPr>
              <a:t>rd</a:t>
            </a:r>
            <a:r>
              <a:rPr lang="en-US" sz="2000" dirty="0">
                <a:latin typeface="+mn-lt"/>
              </a:rPr>
              <a:t>-party ISV</a:t>
            </a:r>
          </a:p>
          <a:p>
            <a:pPr marL="292100" indent="-292100">
              <a:spcBef>
                <a:spcPts val="1200"/>
              </a:spcBef>
            </a:pPr>
            <a:r>
              <a:rPr lang="en-US" sz="2000" dirty="0">
                <a:latin typeface="+mn-lt"/>
              </a:rPr>
              <a:t>Supports document-based Add-ins</a:t>
            </a:r>
            <a:br>
              <a:rPr lang="en-US" sz="2000" dirty="0">
                <a:latin typeface="+mn-lt"/>
              </a:rPr>
            </a:br>
            <a:r>
              <a:rPr lang="en-US" sz="2000" b="1" dirty="0">
                <a:latin typeface="+mn-lt"/>
              </a:rPr>
              <a:t>(e.g., task pane Add-ins and content Add-ins)</a:t>
            </a:r>
          </a:p>
          <a:p>
            <a:pPr marL="0" indent="0">
              <a:spcBef>
                <a:spcPts val="1200"/>
              </a:spcBef>
              <a:buNone/>
            </a:pPr>
            <a:r>
              <a:rPr lang="en-US" sz="3200" dirty="0"/>
              <a:t>SharePoint Add-in catalog hosted using Site Collection</a:t>
            </a:r>
          </a:p>
          <a:p>
            <a:pPr marL="292100" indent="-292100">
              <a:spcBef>
                <a:spcPts val="1200"/>
              </a:spcBef>
            </a:pPr>
            <a:r>
              <a:rPr lang="en-US" sz="2000" dirty="0">
                <a:latin typeface="+mn-lt"/>
              </a:rPr>
              <a:t>Actual catalog is document library containing Add-in manifests</a:t>
            </a:r>
          </a:p>
          <a:p>
            <a:pPr marL="292100" indent="-292100">
              <a:spcBef>
                <a:spcPts val="1200"/>
              </a:spcBef>
            </a:pPr>
            <a:r>
              <a:rPr lang="en-US" sz="2000" dirty="0">
                <a:latin typeface="+mn-lt"/>
              </a:rPr>
              <a:t>Administrator can configure Add-in for Office security settings</a:t>
            </a:r>
          </a:p>
        </p:txBody>
      </p:sp>
      <p:sp>
        <p:nvSpPr>
          <p:cNvPr id="6" name="Footer Placeholder 5"/>
          <p:cNvSpPr>
            <a:spLocks noGrp="1"/>
          </p:cNvSpPr>
          <p:nvPr>
            <p:ph type="ftr" sz="quarter" idx="12"/>
          </p:nvPr>
        </p:nvSpPr>
        <p:spPr/>
        <p:txBody>
          <a:bodyPr/>
          <a:lstStyle/>
          <a:p>
            <a:pPr lvl="0">
              <a:defRPr/>
            </a:pPr>
            <a:r>
              <a:rPr lang="en-US" sz="1400" dirty="0">
                <a:gradFill>
                  <a:gsLst>
                    <a:gs pos="16318">
                      <a:srgbClr val="00188F"/>
                    </a:gs>
                    <a:gs pos="29000">
                      <a:srgbClr val="00188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Packaging and deployment</a:t>
            </a:r>
          </a:p>
          <a:p>
            <a:pPr lvl="0"/>
            <a:endParaRPr lang="en-US" dirty="0">
              <a:solidFill>
                <a:srgbClr val="FFFFFF">
                  <a:tint val="75000"/>
                </a:srgbClr>
              </a:solidFill>
            </a:endParaRPr>
          </a:p>
        </p:txBody>
      </p:sp>
    </p:spTree>
    <p:extLst>
      <p:ext uri="{BB962C8B-B14F-4D97-AF65-F5344CB8AC3E}">
        <p14:creationId xmlns:p14="http://schemas.microsoft.com/office/powerpoint/2010/main" val="13823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anim calcmode="lin" valueType="num">
                                      <p:cBhvr additive="base">
                                        <p:cTn id="21"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decel="10000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 calcmode="lin" valueType="num">
                                      <p:cBhvr additive="base">
                                        <p:cTn id="27"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decel="100000" fill="hold" nodeType="clickEffect">
                                  <p:stCondLst>
                                    <p:cond delay="0"/>
                                  </p:stCondLst>
                                  <p:childTnLst>
                                    <p:set>
                                      <p:cBhvr>
                                        <p:cTn id="32" dur="1" fill="hold">
                                          <p:stCondLst>
                                            <p:cond delay="0"/>
                                          </p:stCondLst>
                                        </p:cTn>
                                        <p:tgtEl>
                                          <p:spTgt spid="20">
                                            <p:txEl>
                                              <p:pRg st="5" end="5"/>
                                            </p:txEl>
                                          </p:spTgt>
                                        </p:tgtEl>
                                        <p:attrNameLst>
                                          <p:attrName>style.visibility</p:attrName>
                                        </p:attrNameLst>
                                      </p:cBhvr>
                                      <p:to>
                                        <p:strVal val="visible"/>
                                      </p:to>
                                    </p:set>
                                    <p:anim calcmode="lin" valueType="num">
                                      <p:cBhvr additive="base">
                                        <p:cTn id="33" dur="500" fill="hold"/>
                                        <p:tgtEl>
                                          <p:spTgt spid="20">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0">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nodeType="withEffect">
                                  <p:stCondLst>
                                    <p:cond delay="0"/>
                                  </p:stCondLst>
                                  <p:childTnLst>
                                    <p:set>
                                      <p:cBhvr>
                                        <p:cTn id="36" dur="1" fill="hold">
                                          <p:stCondLst>
                                            <p:cond delay="0"/>
                                          </p:stCondLst>
                                        </p:cTn>
                                        <p:tgtEl>
                                          <p:spTgt spid="20">
                                            <p:txEl>
                                              <p:pRg st="6" end="6"/>
                                            </p:txEl>
                                          </p:spTgt>
                                        </p:tgtEl>
                                        <p:attrNameLst>
                                          <p:attrName>style.visibility</p:attrName>
                                        </p:attrNameLst>
                                      </p:cBhvr>
                                      <p:to>
                                        <p:strVal val="visible"/>
                                      </p:to>
                                    </p:set>
                                    <p:anim calcmode="lin" valueType="num">
                                      <p:cBhvr additive="base">
                                        <p:cTn id="37" dur="500" fill="hold"/>
                                        <p:tgtEl>
                                          <p:spTgt spid="20">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itle 9"/>
          <p:cNvSpPr txBox="1">
            <a:spLocks/>
          </p:cNvSpPr>
          <p:nvPr/>
        </p:nvSpPr>
        <p:spPr>
          <a:xfrm>
            <a:off x="436562" y="2416175"/>
            <a:ext cx="5507037"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r>
              <a:rPr lang="en-US" dirty="0">
                <a:gradFill>
                  <a:gsLst>
                    <a:gs pos="73222">
                      <a:schemeClr val="tx1"/>
                    </a:gs>
                    <a:gs pos="29000">
                      <a:schemeClr val="tx1"/>
                    </a:gs>
                  </a:gsLst>
                  <a:lin ang="5400000" scaled="0"/>
                </a:gradFill>
              </a:rPr>
              <a:t>File Share </a:t>
            </a:r>
            <a:br>
              <a:rPr lang="en-US" dirty="0">
                <a:gradFill>
                  <a:gsLst>
                    <a:gs pos="73222">
                      <a:schemeClr val="tx1"/>
                    </a:gs>
                    <a:gs pos="29000">
                      <a:schemeClr val="tx1"/>
                    </a:gs>
                  </a:gsLst>
                  <a:lin ang="5400000" scaled="0"/>
                </a:gradFill>
              </a:rPr>
            </a:br>
            <a:r>
              <a:rPr lang="en-US" dirty="0">
                <a:gradFill>
                  <a:gsLst>
                    <a:gs pos="73222">
                      <a:schemeClr val="tx1"/>
                    </a:gs>
                    <a:gs pos="29000">
                      <a:schemeClr val="tx1"/>
                    </a:gs>
                  </a:gsLst>
                  <a:lin ang="5400000" scaled="0"/>
                </a:gradFill>
              </a:rPr>
              <a:t>Add-in catalog</a:t>
            </a:r>
          </a:p>
        </p:txBody>
      </p:sp>
      <p:sp>
        <p:nvSpPr>
          <p:cNvPr id="20" name="Content Placeholder 4"/>
          <p:cNvSpPr txBox="1">
            <a:spLocks/>
          </p:cNvSpPr>
          <p:nvPr/>
        </p:nvSpPr>
        <p:spPr>
          <a:xfrm>
            <a:off x="6675438" y="1253331"/>
            <a:ext cx="5486400" cy="4676320"/>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3600" dirty="0"/>
              <a:t>Provides simplest means </a:t>
            </a:r>
            <a:br>
              <a:rPr lang="en-US" sz="3600" dirty="0"/>
            </a:br>
            <a:r>
              <a:rPr lang="en-US" sz="3600" dirty="0"/>
              <a:t>to deploy Office Add-ins</a:t>
            </a:r>
          </a:p>
          <a:p>
            <a:pPr marL="292100" indent="-292100">
              <a:spcBef>
                <a:spcPts val="1200"/>
              </a:spcBef>
            </a:pPr>
            <a:r>
              <a:rPr lang="en-US" sz="2400" dirty="0">
                <a:latin typeface="+mn-lt"/>
              </a:rPr>
              <a:t>Does not require either SharePoint </a:t>
            </a:r>
            <a:br>
              <a:rPr lang="en-US" sz="2400" dirty="0">
                <a:latin typeface="+mn-lt"/>
              </a:rPr>
            </a:br>
            <a:r>
              <a:rPr lang="en-US" sz="2400" dirty="0">
                <a:latin typeface="+mn-lt"/>
              </a:rPr>
              <a:t>or Exchange</a:t>
            </a:r>
          </a:p>
          <a:p>
            <a:pPr marL="292100" indent="-292100">
              <a:spcBef>
                <a:spcPts val="1200"/>
              </a:spcBef>
            </a:pPr>
            <a:r>
              <a:rPr lang="en-US" sz="2400" dirty="0">
                <a:latin typeface="+mn-lt"/>
              </a:rPr>
              <a:t>Office Add-ins manifests copied to Windows File Share</a:t>
            </a:r>
          </a:p>
          <a:p>
            <a:pPr marL="292100" indent="-292100">
              <a:spcBef>
                <a:spcPts val="1200"/>
              </a:spcBef>
            </a:pPr>
            <a:r>
              <a:rPr lang="en-US" sz="2400" dirty="0">
                <a:latin typeface="+mn-lt"/>
              </a:rPr>
              <a:t>Office applications configured to read File Share to discover Office Add-ins</a:t>
            </a:r>
          </a:p>
          <a:p>
            <a:pPr marL="292100" indent="-292100">
              <a:spcBef>
                <a:spcPts val="1200"/>
              </a:spcBef>
            </a:pPr>
            <a:r>
              <a:rPr lang="en-US" sz="2400" dirty="0">
                <a:latin typeface="+mn-lt"/>
              </a:rPr>
              <a:t>Client machine requires registry entry with File Share path</a:t>
            </a:r>
          </a:p>
        </p:txBody>
      </p:sp>
      <p:sp>
        <p:nvSpPr>
          <p:cNvPr id="6" name="Footer Placeholder 5"/>
          <p:cNvSpPr>
            <a:spLocks noGrp="1"/>
          </p:cNvSpPr>
          <p:nvPr>
            <p:ph type="ftr" sz="quarter" idx="12"/>
          </p:nvPr>
        </p:nvSpPr>
        <p:spPr/>
        <p:txBody>
          <a:bodyPr/>
          <a:lstStyle/>
          <a:p>
            <a:pPr lvl="0">
              <a:defRPr/>
            </a:pPr>
            <a:r>
              <a:rPr lang="en-US" sz="1400" dirty="0">
                <a:gradFill>
                  <a:gsLst>
                    <a:gs pos="16318">
                      <a:srgbClr val="00188F"/>
                    </a:gs>
                    <a:gs pos="29000">
                      <a:srgbClr val="00188F"/>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367">
                      <a:srgbClr val="000000"/>
                    </a:gs>
                    <a:gs pos="31000">
                      <a:srgbClr val="000000"/>
                    </a:gs>
                  </a:gsLst>
                  <a:lin ang="5400000" scaled="0"/>
                </a:gradFill>
              </a:rPr>
              <a:t> Packaging and deployment</a:t>
            </a:r>
          </a:p>
          <a:p>
            <a:pPr lvl="0"/>
            <a:endParaRPr lang="en-US" dirty="0">
              <a:solidFill>
                <a:srgbClr val="FFFFFF">
                  <a:tint val="75000"/>
                </a:srgbClr>
              </a:solidFill>
            </a:endParaRPr>
          </a:p>
        </p:txBody>
      </p:sp>
    </p:spTree>
    <p:extLst>
      <p:ext uri="{BB962C8B-B14F-4D97-AF65-F5344CB8AC3E}">
        <p14:creationId xmlns:p14="http://schemas.microsoft.com/office/powerpoint/2010/main" val="97185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anim calcmode="lin" valueType="num">
                                      <p:cBhvr additive="base">
                                        <p:cTn id="21" dur="500" fill="hold"/>
                                        <p:tgtEl>
                                          <p:spTgt spid="20">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0">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decel="100000" fill="hold" nodeType="with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 calcmode="lin" valueType="num">
                                      <p:cBhvr additive="base">
                                        <p:cTn id="25" dur="500" fill="hold"/>
                                        <p:tgtEl>
                                          <p:spTgt spid="20">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Related documentation</a:t>
            </a:r>
            <a:endParaRPr lang="en-US" dirty="0"/>
          </a:p>
        </p:txBody>
      </p:sp>
      <p:sp>
        <p:nvSpPr>
          <p:cNvPr id="3" name="Text Placeholder 2"/>
          <p:cNvSpPr>
            <a:spLocks noGrp="1"/>
          </p:cNvSpPr>
          <p:nvPr>
            <p:ph type="body" sz="quarter" idx="4294967295"/>
          </p:nvPr>
        </p:nvSpPr>
        <p:spPr>
          <a:xfrm>
            <a:off x="246062" y="1212850"/>
            <a:ext cx="7983537" cy="5102225"/>
          </a:xfrm>
        </p:spPr>
        <p:txBody>
          <a:bodyPr/>
          <a:lstStyle/>
          <a:p>
            <a:pPr marL="0" indent="0">
              <a:buNone/>
            </a:pPr>
            <a:r>
              <a:rPr lang="en-US" sz="2800" dirty="0"/>
              <a:t>MSDN: create a task pane Add-in with </a:t>
            </a:r>
            <a:br>
              <a:rPr lang="en-US" sz="2800" dirty="0"/>
            </a:br>
            <a:r>
              <a:rPr lang="en-US" sz="2800" dirty="0"/>
              <a:t>Napa Office 365 Development Tools</a:t>
            </a:r>
          </a:p>
          <a:p>
            <a:pPr marL="0" indent="0">
              <a:spcBef>
                <a:spcPts val="300"/>
              </a:spcBef>
              <a:buNone/>
            </a:pPr>
            <a:r>
              <a:rPr lang="en-US" sz="2800" u="sng" dirty="0">
                <a:solidFill>
                  <a:schemeClr val="accent2"/>
                </a:solidFill>
              </a:rPr>
              <a:t>https://msdn.microsoft.com/EN-US/library/office/jj554660.aspx </a:t>
            </a:r>
          </a:p>
          <a:p>
            <a:pPr marL="0" indent="0">
              <a:buNone/>
            </a:pPr>
            <a:endParaRPr lang="en-US" sz="1800" dirty="0"/>
          </a:p>
          <a:p>
            <a:pPr marL="0" indent="0">
              <a:buNone/>
            </a:pPr>
            <a:r>
              <a:rPr lang="en-US" sz="2800" dirty="0"/>
              <a:t>MSDN: Word Add-ins</a:t>
            </a:r>
          </a:p>
          <a:p>
            <a:pPr marL="0" indent="0">
              <a:spcBef>
                <a:spcPts val="300"/>
              </a:spcBef>
              <a:buNone/>
            </a:pPr>
            <a:r>
              <a:rPr lang="en-US" sz="2800" u="sng" dirty="0">
                <a:solidFill>
                  <a:schemeClr val="accent2"/>
                </a:solidFill>
              </a:rPr>
              <a:t>https://msdn.microsoft.com/EN-US/library/office/dn833112.aspx </a:t>
            </a:r>
          </a:p>
          <a:p>
            <a:pPr marL="0" indent="0">
              <a:buNone/>
            </a:pPr>
            <a:endParaRPr lang="en-US" sz="1800" dirty="0"/>
          </a:p>
          <a:p>
            <a:pPr marL="0" indent="0">
              <a:buNone/>
            </a:pPr>
            <a:r>
              <a:rPr lang="en-US" sz="2800" dirty="0"/>
              <a:t>JavaScript API for Office</a:t>
            </a:r>
          </a:p>
          <a:p>
            <a:pPr marL="0" indent="0">
              <a:spcBef>
                <a:spcPts val="300"/>
              </a:spcBef>
              <a:buNone/>
            </a:pPr>
            <a:r>
              <a:rPr lang="en-US" sz="2800" u="sng" dirty="0">
                <a:solidFill>
                  <a:schemeClr val="accent2"/>
                </a:solidFill>
              </a:rPr>
              <a:t>https://msdn.microsoft.com/en-us/library/fp142185.aspx </a:t>
            </a:r>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
        <p:nvSpPr>
          <p:cNvPr id="5" name="Rectangle 4"/>
          <p:cNvSpPr/>
          <p:nvPr/>
        </p:nvSpPr>
        <p:spPr bwMode="auto">
          <a:xfrm>
            <a:off x="5594690" y="6515100"/>
            <a:ext cx="1247095" cy="31109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nvGrpSpPr>
          <p:cNvPr id="24" name="Group 23"/>
          <p:cNvGrpSpPr/>
          <p:nvPr/>
        </p:nvGrpSpPr>
        <p:grpSpPr>
          <a:xfrm>
            <a:off x="4765545" y="6497344"/>
            <a:ext cx="2905385" cy="324300"/>
            <a:chOff x="4192356" y="6515100"/>
            <a:chExt cx="2905385" cy="324300"/>
          </a:xfrm>
        </p:grpSpPr>
        <p:sp>
          <p:nvSpPr>
            <p:cNvPr id="25" name="TextBox 24"/>
            <p:cNvSpPr txBox="1"/>
            <p:nvPr userDrawn="1"/>
          </p:nvSpPr>
          <p:spPr>
            <a:xfrm>
              <a:off x="5575978" y="6516235"/>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26" name="TextBox 25"/>
            <p:cNvSpPr txBox="1"/>
            <p:nvPr userDrawn="1"/>
          </p:nvSpPr>
          <p:spPr>
            <a:xfrm>
              <a:off x="4192356" y="6515100"/>
              <a:ext cx="1552220"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Microsoft Confidential</a:t>
              </a:r>
            </a:p>
          </p:txBody>
        </p:sp>
      </p:grpSp>
      <p:sp>
        <p:nvSpPr>
          <p:cNvPr id="6" name="Rectangle 5"/>
          <p:cNvSpPr/>
          <p:nvPr/>
        </p:nvSpPr>
        <p:spPr bwMode="auto">
          <a:xfrm>
            <a:off x="274639" y="6393257"/>
            <a:ext cx="1347973" cy="371251"/>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Freeform 19"/>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8">
            <a:hlinkClick r:id="rId2"/>
          </p:cNvPr>
          <p:cNvSpPr/>
          <p:nvPr/>
        </p:nvSpPr>
        <p:spPr bwMode="auto">
          <a:xfrm>
            <a:off x="276148" y="5286375"/>
            <a:ext cx="5630862" cy="1106882"/>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a:hlinkClick r:id="rId3"/>
          </p:cNvPr>
          <p:cNvSpPr/>
          <p:nvPr/>
        </p:nvSpPr>
        <p:spPr bwMode="auto">
          <a:xfrm>
            <a:off x="316183" y="3657599"/>
            <a:ext cx="5348627" cy="1175931"/>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Rectangle 26">
            <a:hlinkClick r:id="rId4"/>
          </p:cNvPr>
          <p:cNvSpPr/>
          <p:nvPr/>
        </p:nvSpPr>
        <p:spPr bwMode="auto">
          <a:xfrm>
            <a:off x="316182" y="2113047"/>
            <a:ext cx="5348627" cy="1136565"/>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8051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631238" y="2176463"/>
            <a:ext cx="2369766" cy="1554477"/>
          </a:xfrm>
          <a:prstGeom prst="rect">
            <a:avLst/>
          </a:prstGeom>
          <a:solidFill>
            <a:schemeClr val="bg2">
              <a:lumMod val="40000"/>
              <a:lumOff val="6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a:t>Related code samples</a:t>
            </a:r>
            <a:endParaRPr lang="en-US" dirty="0"/>
          </a:p>
        </p:txBody>
      </p:sp>
      <p:sp>
        <p:nvSpPr>
          <p:cNvPr id="3" name="Text Placeholder 2"/>
          <p:cNvSpPr>
            <a:spLocks noGrp="1"/>
          </p:cNvSpPr>
          <p:nvPr>
            <p:ph type="body" sz="quarter" idx="4294967295"/>
          </p:nvPr>
        </p:nvSpPr>
        <p:spPr>
          <a:xfrm>
            <a:off x="246064" y="1212850"/>
            <a:ext cx="6154736" cy="2106731"/>
          </a:xfrm>
        </p:spPr>
        <p:txBody>
          <a:bodyPr/>
          <a:lstStyle/>
          <a:p>
            <a:pPr marL="0" indent="0">
              <a:buNone/>
            </a:pPr>
            <a:r>
              <a:rPr lang="en-US" sz="3600" dirty="0"/>
              <a:t>Office Add-in Samples</a:t>
            </a:r>
          </a:p>
          <a:p>
            <a:pPr marL="0" indent="0">
              <a:spcBef>
                <a:spcPts val="300"/>
              </a:spcBef>
              <a:buNone/>
            </a:pPr>
            <a:r>
              <a:rPr lang="en-US" sz="2800" u="sng" dirty="0">
                <a:solidFill>
                  <a:schemeClr val="accent2"/>
                </a:solidFill>
              </a:rPr>
              <a:t>http://dev.office.com/codesamples#?filters=office%20add-ins</a:t>
            </a:r>
          </a:p>
          <a:p>
            <a:pPr marL="0" indent="0">
              <a:buNone/>
            </a:pPr>
            <a:endParaRPr lang="en-US" sz="3600" dirty="0"/>
          </a:p>
        </p:txBody>
      </p:sp>
      <p:grpSp>
        <p:nvGrpSpPr>
          <p:cNvPr id="4" name="Group 3"/>
          <p:cNvGrpSpPr/>
          <p:nvPr/>
        </p:nvGrpSpPr>
        <p:grpSpPr>
          <a:xfrm>
            <a:off x="8595651" y="2113047"/>
            <a:ext cx="4084253" cy="5486900"/>
            <a:chOff x="7841294" y="1339954"/>
            <a:chExt cx="4004533" cy="5379802"/>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
        <p:nvSpPr>
          <p:cNvPr id="14" name="Rectangle 13"/>
          <p:cNvSpPr/>
          <p:nvPr/>
        </p:nvSpPr>
        <p:spPr bwMode="auto">
          <a:xfrm>
            <a:off x="5594690" y="6515100"/>
            <a:ext cx="1247095" cy="311098"/>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rgbClr val="FFFFFF"/>
              </a:solidFill>
            </a:endParaRPr>
          </a:p>
        </p:txBody>
      </p:sp>
      <p:grpSp>
        <p:nvGrpSpPr>
          <p:cNvPr id="20" name="Group 19"/>
          <p:cNvGrpSpPr/>
          <p:nvPr/>
        </p:nvGrpSpPr>
        <p:grpSpPr>
          <a:xfrm>
            <a:off x="4765545" y="6497344"/>
            <a:ext cx="2905385" cy="324300"/>
            <a:chOff x="4192356" y="6515100"/>
            <a:chExt cx="2905385" cy="324300"/>
          </a:xfrm>
        </p:grpSpPr>
        <p:sp>
          <p:nvSpPr>
            <p:cNvPr id="21" name="TextBox 20"/>
            <p:cNvSpPr txBox="1"/>
            <p:nvPr userDrawn="1"/>
          </p:nvSpPr>
          <p:spPr>
            <a:xfrm>
              <a:off x="5575978" y="6516235"/>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22" name="TextBox 21"/>
            <p:cNvSpPr txBox="1"/>
            <p:nvPr userDrawn="1"/>
          </p:nvSpPr>
          <p:spPr>
            <a:xfrm>
              <a:off x="4192356" y="6515100"/>
              <a:ext cx="1552220"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Microsoft Confidential</a:t>
              </a:r>
            </a:p>
          </p:txBody>
        </p:sp>
      </p:grpSp>
      <p:sp>
        <p:nvSpPr>
          <p:cNvPr id="23" name="Rectangle 22"/>
          <p:cNvSpPr/>
          <p:nvPr/>
        </p:nvSpPr>
        <p:spPr bwMode="auto">
          <a:xfrm>
            <a:off x="274639" y="6393257"/>
            <a:ext cx="1347973" cy="371251"/>
          </a:xfrm>
          <a:prstGeom prst="rect">
            <a:avLst/>
          </a:prstGeom>
          <a:solidFill>
            <a:srgbClr val="FFFFF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Freeform 23"/>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 name="Rectangle 5">
            <a:hlinkClick r:id="rId2"/>
          </p:cNvPr>
          <p:cNvSpPr/>
          <p:nvPr/>
        </p:nvSpPr>
        <p:spPr bwMode="auto">
          <a:xfrm>
            <a:off x="274639" y="1781175"/>
            <a:ext cx="6126161" cy="1000125"/>
          </a:xfrm>
          <a:prstGeom prst="rect">
            <a:avLst/>
          </a:prstGeom>
          <a:solidFill>
            <a:schemeClr val="bg1">
              <a:alpha val="1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6556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2103438" y="2076884"/>
            <a:ext cx="6507162" cy="1292662"/>
          </a:xfrm>
        </p:spPr>
        <p:txBody>
          <a:bodyPr/>
          <a:lstStyle/>
          <a:p>
            <a:r>
              <a:rPr lang="en-US" dirty="0"/>
              <a:t>Introduction to Word Add-ins</a:t>
            </a:r>
          </a:p>
        </p:txBody>
      </p:sp>
      <p:sp>
        <p:nvSpPr>
          <p:cNvPr id="9" name="Text Placeholder 8"/>
          <p:cNvSpPr>
            <a:spLocks noGrp="1"/>
          </p:cNvSpPr>
          <p:nvPr>
            <p:ph type="body" sz="quarter" idx="12"/>
          </p:nvPr>
        </p:nvSpPr>
        <p:spPr/>
        <p:txBody>
          <a:bodyPr/>
          <a:lstStyle/>
          <a:p>
            <a:r>
              <a:rPr lang="en-US" dirty="0"/>
              <a:t>1</a:t>
            </a:r>
          </a:p>
        </p:txBody>
      </p:sp>
      <p:pic>
        <p:nvPicPr>
          <p:cNvPr id="4" name="Picture 3"/>
          <p:cNvPicPr>
            <a:picLocks noChangeAspect="1"/>
          </p:cNvPicPr>
          <p:nvPr/>
        </p:nvPicPr>
        <p:blipFill>
          <a:blip r:embed="rId2"/>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239732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gradFill>
                  <a:gsLst>
                    <a:gs pos="3892">
                      <a:schemeClr val="tx1"/>
                    </a:gs>
                    <a:gs pos="13174">
                      <a:schemeClr val="tx1"/>
                    </a:gs>
                  </a:gsLst>
                  <a:lin ang="5400000" scaled="0"/>
                </a:gradFill>
              </a:rPr>
              <a:t>Summary</a:t>
            </a:r>
          </a:p>
        </p:txBody>
      </p:sp>
      <p:sp>
        <p:nvSpPr>
          <p:cNvPr id="6" name="Text Placeholder 5"/>
          <p:cNvSpPr>
            <a:spLocks noGrp="1"/>
          </p:cNvSpPr>
          <p:nvPr>
            <p:ph type="body" sz="quarter" idx="4294967295"/>
          </p:nvPr>
        </p:nvSpPr>
        <p:spPr>
          <a:xfrm>
            <a:off x="246063" y="1212850"/>
            <a:ext cx="7785100" cy="3336925"/>
          </a:xfrm>
        </p:spPr>
        <p:txBody>
          <a:bodyPr/>
          <a:lstStyle/>
          <a:p>
            <a:pPr marL="0" indent="0">
              <a:buNone/>
            </a:pPr>
            <a:r>
              <a:rPr lang="en-US" sz="3200" dirty="0"/>
              <a:t>Introduction to Word Add-ins</a:t>
            </a:r>
          </a:p>
          <a:p>
            <a:pPr marL="0" indent="0">
              <a:buNone/>
            </a:pPr>
            <a:r>
              <a:rPr lang="en-US" sz="3200" dirty="0"/>
              <a:t>Developing Word Add-ins</a:t>
            </a:r>
          </a:p>
          <a:p>
            <a:pPr marL="0" indent="0">
              <a:buNone/>
            </a:pPr>
            <a:r>
              <a:rPr lang="en-US" sz="3200" dirty="0"/>
              <a:t>Reading and writing with documents</a:t>
            </a:r>
          </a:p>
          <a:p>
            <a:pPr marL="0" indent="0">
              <a:buNone/>
            </a:pPr>
            <a:r>
              <a:rPr lang="en-US" sz="3200" dirty="0"/>
              <a:t>Document Bindings</a:t>
            </a:r>
          </a:p>
          <a:p>
            <a:pPr marL="0" indent="0">
              <a:buNone/>
            </a:pPr>
            <a:r>
              <a:rPr lang="en-US" sz="3200" dirty="0"/>
              <a:t>Packaging and deployment</a:t>
            </a:r>
          </a:p>
          <a:p>
            <a:pPr marL="0" indent="0">
              <a:buNone/>
            </a:pPr>
            <a:r>
              <a:rPr lang="en-US" sz="3200" dirty="0"/>
              <a:t>Changes with Word 2016</a:t>
            </a:r>
          </a:p>
        </p:txBody>
      </p:sp>
      <p:grpSp>
        <p:nvGrpSpPr>
          <p:cNvPr id="4" name="Group 3"/>
          <p:cNvGrpSpPr/>
          <p:nvPr/>
        </p:nvGrpSpPr>
        <p:grpSpPr>
          <a:xfrm>
            <a:off x="6680465" y="2409371"/>
            <a:ext cx="5483737" cy="3995201"/>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154933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ontent Placeholder 6"/>
          <p:cNvSpPr txBox="1">
            <a:spLocks/>
          </p:cNvSpPr>
          <p:nvPr/>
        </p:nvSpPr>
        <p:spPr>
          <a:xfrm>
            <a:off x="2501" y="4883288"/>
            <a:ext cx="12433974" cy="822960"/>
          </a:xfrm>
          <a:prstGeom prst="rect">
            <a:avLst/>
          </a:prstGeom>
          <a:solidFill>
            <a:schemeClr val="tx2"/>
          </a:solid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136" dirty="0">
                <a:hlinkClick r:id="rId3"/>
              </a:rPr>
              <a:t>http://dev.office.com/devprogram</a:t>
            </a:r>
            <a:r>
              <a:rPr lang="en-US" sz="3136" dirty="0"/>
              <a:t> </a:t>
            </a:r>
          </a:p>
        </p:txBody>
      </p:sp>
      <p:sp>
        <p:nvSpPr>
          <p:cNvPr id="4" name="Rectangle 3"/>
          <p:cNvSpPr/>
          <p:nvPr/>
        </p:nvSpPr>
        <p:spPr bwMode="auto">
          <a:xfrm>
            <a:off x="5549453" y="6515100"/>
            <a:ext cx="1382837" cy="385963"/>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a:noFill/>
              </a:endParaRPr>
            </a:p>
          </p:txBody>
        </p:sp>
      </p:grpSp>
      <p:sp>
        <p:nvSpPr>
          <p:cNvPr id="3" name="Rectangle 2"/>
          <p:cNvSpPr/>
          <p:nvPr/>
        </p:nvSpPr>
        <p:spPr bwMode="auto">
          <a:xfrm>
            <a:off x="0" y="0"/>
            <a:ext cx="12436475" cy="3006924"/>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a:t>Developer Program launch</a:t>
            </a:r>
            <a:endParaRPr lang="en-US" dirty="0"/>
          </a:p>
        </p:txBody>
      </p:sp>
      <p:grpSp>
        <p:nvGrpSpPr>
          <p:cNvPr id="294" name="Group 293"/>
          <p:cNvGrpSpPr/>
          <p:nvPr/>
        </p:nvGrpSpPr>
        <p:grpSpPr>
          <a:xfrm>
            <a:off x="581707" y="2329165"/>
            <a:ext cx="2289395" cy="1840777"/>
            <a:chOff x="457200" y="2260433"/>
            <a:chExt cx="2290317" cy="1841517"/>
          </a:xfrm>
        </p:grpSpPr>
        <p:sp>
          <p:nvSpPr>
            <p:cNvPr id="67" name="Rectangle 66"/>
            <p:cNvSpPr/>
            <p:nvPr/>
          </p:nvSpPr>
          <p:spPr>
            <a:xfrm>
              <a:off x="457200" y="3466393"/>
              <a:ext cx="2290317" cy="635557"/>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Email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a:gradFill>
                      <a:gsLst>
                        <a:gs pos="28319">
                          <a:srgbClr val="000000"/>
                        </a:gs>
                        <a:gs pos="52212">
                          <a:srgbClr val="000000"/>
                        </a:gs>
                      </a:gsLst>
                      <a:lin ang="5400000" scaled="0"/>
                    </a:gradFill>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089878"/>
            <a:chOff x="3320378" y="2282825"/>
            <a:chExt cx="1610489" cy="2090720"/>
          </a:xfrm>
        </p:grpSpPr>
        <p:sp>
          <p:nvSpPr>
            <p:cNvPr id="1041" name="Rectangle 1040"/>
            <p:cNvSpPr/>
            <p:nvPr/>
          </p:nvSpPr>
          <p:spPr>
            <a:xfrm>
              <a:off x="3320378" y="3466393"/>
              <a:ext cx="1610489" cy="907152"/>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grpSp>
        <p:nvGrpSpPr>
          <p:cNvPr id="302" name="Group 301"/>
          <p:cNvGrpSpPr/>
          <p:nvPr/>
        </p:nvGrpSpPr>
        <p:grpSpPr>
          <a:xfrm>
            <a:off x="5549453" y="2282278"/>
            <a:ext cx="1609841" cy="1887665"/>
            <a:chOff x="5503728" y="2213527"/>
            <a:chExt cx="1610489" cy="1888424"/>
          </a:xfrm>
        </p:grpSpPr>
        <p:sp>
          <p:nvSpPr>
            <p:cNvPr id="134" name="Rectangle 133"/>
            <p:cNvSpPr/>
            <p:nvPr/>
          </p:nvSpPr>
          <p:spPr>
            <a:xfrm>
              <a:off x="5503728" y="3466393"/>
              <a:ext cx="1610489" cy="635558"/>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887817"/>
            <a:chOff x="7453007" y="2213374"/>
            <a:chExt cx="1745006" cy="1888576"/>
          </a:xfrm>
        </p:grpSpPr>
        <p:sp>
          <p:nvSpPr>
            <p:cNvPr id="142" name="Rectangle 141"/>
            <p:cNvSpPr/>
            <p:nvPr/>
          </p:nvSpPr>
          <p:spPr>
            <a:xfrm>
              <a:off x="7520266" y="3466393"/>
              <a:ext cx="1610489" cy="635557"/>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Free </a:t>
              </a:r>
              <a:br>
                <a:rPr lang="en-US" sz="1960" dirty="0">
                  <a:gradFill>
                    <a:gsLst>
                      <a:gs pos="28319">
                        <a:srgbClr val="000000"/>
                      </a:gs>
                      <a:gs pos="52212">
                        <a:srgbClr val="000000"/>
                      </a:gs>
                    </a:gsLst>
                    <a:lin ang="5400000" scaled="0"/>
                  </a:gradFill>
                </a:rPr>
              </a:br>
              <a:r>
                <a:rPr lang="en-US" sz="1960" dirty="0">
                  <a:gradFill>
                    <a:gsLst>
                      <a:gs pos="28319">
                        <a:srgbClr val="000000"/>
                      </a:gs>
                      <a:gs pos="52212">
                        <a:srgbClr val="000000"/>
                      </a:gs>
                    </a:gsLst>
                    <a:lin ang="5400000" scaled="0"/>
                  </a:gradFill>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853340" y="2284903"/>
            <a:ext cx="1609841" cy="1613555"/>
            <a:chOff x="9732563" y="2216150"/>
            <a:chExt cx="1610489" cy="1614203"/>
          </a:xfrm>
        </p:grpSpPr>
        <p:sp>
          <p:nvSpPr>
            <p:cNvPr id="177" name="Rectangle 176"/>
            <p:cNvSpPr/>
            <p:nvPr/>
          </p:nvSpPr>
          <p:spPr>
            <a:xfrm>
              <a:off x="9732563" y="3466389"/>
              <a:ext cx="1610489" cy="363964"/>
            </a:xfrm>
            <a:prstGeom prst="rect">
              <a:avLst/>
            </a:prstGeom>
          </p:spPr>
          <p:txBody>
            <a:bodyPr wrap="square">
              <a:spAutoFit/>
            </a:bodyPr>
            <a:lstStyle/>
            <a:p>
              <a:pPr algn="ctr" defTabSz="914005">
                <a:lnSpc>
                  <a:spcPct val="90000"/>
                </a:lnSpc>
                <a:spcBef>
                  <a:spcPts val="600"/>
                </a:spcBef>
              </a:pPr>
              <a:r>
                <a:rPr lang="en-US" sz="1960" dirty="0">
                  <a:gradFill>
                    <a:gsLst>
                      <a:gs pos="28319">
                        <a:srgbClr val="000000"/>
                      </a:gs>
                      <a:gs pos="52212">
                        <a:srgbClr val="000000"/>
                      </a:gs>
                    </a:gsLst>
                    <a:lin ang="5400000" scaled="0"/>
                  </a:gradFill>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a:gradFill>
                      <a:gsLst>
                        <a:gs pos="28319">
                          <a:srgbClr val="000000"/>
                        </a:gs>
                        <a:gs pos="52212">
                          <a:srgbClr val="000000"/>
                        </a:gs>
                      </a:gsLst>
                      <a:lin ang="5400000" scaled="0"/>
                    </a:gradFill>
                  </a:endParaRPr>
                </a:p>
              </p:txBody>
            </p:sp>
          </p:grpSp>
        </p:grpSp>
      </p:grpSp>
    </p:spTree>
    <p:extLst>
      <p:ext uri="{BB962C8B-B14F-4D97-AF65-F5344CB8AC3E}">
        <p14:creationId xmlns:p14="http://schemas.microsoft.com/office/powerpoint/2010/main" val="90104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4.14858E-6 -0.08375 L -4.14858E-6 -3.73581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4.3809E-6 -0.08375 L -4.3809E-6 -4.35315E-6 " pathEditMode="relative" rAng="0" ptsTypes="AA">
                                      <p:cBhvr>
                                        <p:cTn id="25" dur="1000" fill="hold"/>
                                        <p:tgtEl>
                                          <p:spTgt spid="297"/>
                                        </p:tgtEl>
                                        <p:attrNameLst>
                                          <p:attrName>ppt_x</p:attrName>
                                          <p:attrName>ppt_y</p:attrName>
                                        </p:attrNameLst>
                                      </p:cBhvr>
                                      <p:rCtr x="0" y="4176"/>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7.12665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4.79449E-6 -0.08375 L -4.79449E-6 7.12665E-7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3.44396E-6 -0.08375 L -3.44396E-6 2.58738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113">
                                            <p:bg/>
                                          </p:spTgt>
                                        </p:tgtEl>
                                        <p:attrNameLst>
                                          <p:attrName>style.visibility</p:attrName>
                                        </p:attrNameLst>
                                      </p:cBhvr>
                                      <p:to>
                                        <p:strVal val="visible"/>
                                      </p:to>
                                    </p:set>
                                    <p:animEffect transition="in" filter="fade">
                                      <p:cBhvr>
                                        <p:cTn id="47" dur="1000"/>
                                        <p:tgtEl>
                                          <p:spTgt spid="113">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3">
                                            <p:txEl>
                                              <p:pRg st="0" end="0"/>
                                            </p:txEl>
                                          </p:spTgt>
                                        </p:tgtEl>
                                        <p:attrNameLst>
                                          <p:attrName>style.visibility</p:attrName>
                                        </p:attrNameLst>
                                      </p:cBhvr>
                                      <p:to>
                                        <p:strVal val="visible"/>
                                      </p:to>
                                    </p:set>
                                    <p:animEffect transition="in" filter="fade">
                                      <p:cBhvr>
                                        <p:cTn id="50" dur="1000"/>
                                        <p:tgtEl>
                                          <p:spTgt spid="113">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113">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113">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animBg="1"/>
      <p:bldP spid="113" grpId="1"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Rectangle 560"/>
          <p:cNvSpPr/>
          <p:nvPr/>
        </p:nvSpPr>
        <p:spPr bwMode="auto">
          <a:xfrm>
            <a:off x="-19408" y="-4542"/>
            <a:ext cx="12476923" cy="12200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27501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24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1271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241533"/>
            <a:ext cx="5514975" cy="1292662"/>
          </a:xfrm>
        </p:spPr>
        <p:txBody>
          <a:bodyPr/>
          <a:lstStyle/>
          <a:p>
            <a:pPr marL="0" indent="0">
              <a:buNone/>
            </a:pPr>
            <a:r>
              <a:rPr lang="en-US" dirty="0"/>
              <a:t>What is an </a:t>
            </a:r>
            <a:br>
              <a:rPr lang="en-US" dirty="0"/>
            </a:br>
            <a:r>
              <a:rPr lang="en-US" dirty="0"/>
              <a:t>Office Add-in?</a:t>
            </a:r>
          </a:p>
        </p:txBody>
      </p:sp>
      <p:sp>
        <p:nvSpPr>
          <p:cNvPr id="11" name="Content Placeholder 4"/>
          <p:cNvSpPr txBox="1">
            <a:spLocks/>
          </p:cNvSpPr>
          <p:nvPr/>
        </p:nvSpPr>
        <p:spPr>
          <a:xfrm>
            <a:off x="6675439" y="822323"/>
            <a:ext cx="5303836" cy="6115049"/>
          </a:xfrm>
          <a:prstGeom prst="rect">
            <a:avLst/>
          </a:prstGeom>
        </p:spPr>
        <p:txBody>
          <a:bodyPr vert="horz" lIns="149217" tIns="93260" rIns="149217" bIns="93260"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800" dirty="0"/>
              <a:t>Web application loaded inside an Office application</a:t>
            </a:r>
          </a:p>
          <a:p>
            <a:pPr marL="228600" indent="-228600">
              <a:spcBef>
                <a:spcPts val="600"/>
              </a:spcBef>
            </a:pPr>
            <a:r>
              <a:rPr lang="en-US" sz="1600" dirty="0">
                <a:latin typeface="+mn-lt"/>
              </a:rPr>
              <a:t>Embedded inline or as task pane within documents, </a:t>
            </a:r>
            <a:br>
              <a:rPr lang="en-US" sz="1600" dirty="0">
                <a:latin typeface="+mn-lt"/>
              </a:rPr>
            </a:br>
            <a:r>
              <a:rPr lang="en-US" sz="1600" dirty="0">
                <a:latin typeface="+mn-lt"/>
              </a:rPr>
              <a:t>mails or appointments</a:t>
            </a:r>
          </a:p>
          <a:p>
            <a:pPr marL="228600" indent="-228600">
              <a:spcBef>
                <a:spcPts val="600"/>
              </a:spcBef>
            </a:pPr>
            <a:r>
              <a:rPr lang="en-US" sz="1600" dirty="0">
                <a:latin typeface="+mn-lt"/>
              </a:rPr>
              <a:t>Works in Office applications such as Microsoft Outlook</a:t>
            </a:r>
          </a:p>
          <a:p>
            <a:pPr marL="228600" indent="-228600">
              <a:spcBef>
                <a:spcPts val="600"/>
              </a:spcBef>
            </a:pPr>
            <a:r>
              <a:rPr lang="en-US" sz="1600" dirty="0">
                <a:latin typeface="+mn-lt"/>
              </a:rPr>
              <a:t>Works in Office Web applications such as OWA</a:t>
            </a:r>
          </a:p>
          <a:p>
            <a:pPr marL="228600" indent="-228600">
              <a:spcBef>
                <a:spcPts val="600"/>
              </a:spcBef>
            </a:pPr>
            <a:r>
              <a:rPr lang="en-US" sz="1600" dirty="0">
                <a:latin typeface="+mn-lt"/>
              </a:rPr>
              <a:t>Works in mobile Office clients</a:t>
            </a:r>
          </a:p>
          <a:p>
            <a:pPr marL="0" indent="0">
              <a:spcBef>
                <a:spcPts val="1800"/>
              </a:spcBef>
              <a:buNone/>
            </a:pPr>
            <a:r>
              <a:rPr lang="en-US" sz="2800" dirty="0"/>
              <a:t>Office application extensions using Web technologies</a:t>
            </a:r>
          </a:p>
          <a:p>
            <a:pPr marL="228600" indent="-228600">
              <a:spcBef>
                <a:spcPts val="600"/>
              </a:spcBef>
            </a:pPr>
            <a:r>
              <a:rPr lang="en-US" sz="1600" dirty="0">
                <a:latin typeface="+mn-lt"/>
              </a:rPr>
              <a:t>HTML 5 and CSS used to construct user interface</a:t>
            </a:r>
          </a:p>
          <a:p>
            <a:pPr marL="228600" indent="-228600">
              <a:spcBef>
                <a:spcPts val="600"/>
              </a:spcBef>
            </a:pPr>
            <a:r>
              <a:rPr lang="en-US" sz="1600" dirty="0">
                <a:latin typeface="+mn-lt"/>
              </a:rPr>
              <a:t>JavaScript and jQuery used to add executable logic and event handlers</a:t>
            </a:r>
          </a:p>
          <a:p>
            <a:pPr marL="228600" indent="-228600">
              <a:spcBef>
                <a:spcPts val="600"/>
              </a:spcBef>
            </a:pPr>
            <a:r>
              <a:rPr lang="en-US" sz="1600" dirty="0">
                <a:latin typeface="+mn-lt"/>
              </a:rPr>
              <a:t>Add-in can provided code to read/write content to/from Office documents</a:t>
            </a:r>
          </a:p>
          <a:p>
            <a:pPr marL="228600" indent="-228600">
              <a:spcBef>
                <a:spcPts val="600"/>
              </a:spcBef>
            </a:pPr>
            <a:r>
              <a:rPr lang="en-US" sz="1600" dirty="0">
                <a:latin typeface="+mn-lt"/>
              </a:rPr>
              <a:t>Add-in can call Web services hosted over Internet or running within local network</a:t>
            </a:r>
          </a:p>
          <a:p>
            <a:pPr marL="0" indent="0">
              <a:spcBef>
                <a:spcPts val="1200"/>
              </a:spcBef>
              <a:buNone/>
            </a:pPr>
            <a:endParaRPr lang="en-US" sz="1600" dirty="0">
              <a:latin typeface="+mn-lt"/>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p:cNvSpPr>
            <a:spLocks noGrp="1"/>
          </p:cNvSpPr>
          <p:nvPr>
            <p:ph type="ftr" sz="quarter" idx="12"/>
          </p:nvPr>
        </p:nvSpPr>
        <p:spPr/>
        <p:txBody>
          <a:bodyPr/>
          <a:lstStyle/>
          <a:p>
            <a:pPr>
              <a:defRPr/>
            </a:pPr>
            <a:r>
              <a:rPr lang="en-US" sz="1400" dirty="0">
                <a:gradFill>
                  <a:gsLst>
                    <a:gs pos="96653">
                      <a:schemeClr val="accent2"/>
                    </a:gs>
                    <a:gs pos="92515">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p>
          <a:p>
            <a:endParaRPr lang="en-US" dirty="0">
              <a:solidFill>
                <a:srgbClr val="FFFFFF">
                  <a:tint val="75000"/>
                </a:srgbClr>
              </a:solidFill>
            </a:endParaRPr>
          </a:p>
        </p:txBody>
      </p:sp>
    </p:spTree>
    <p:extLst>
      <p:ext uri="{BB962C8B-B14F-4D97-AF65-F5344CB8AC3E}">
        <p14:creationId xmlns:p14="http://schemas.microsoft.com/office/powerpoint/2010/main" val="148587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decel="100000"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decel="100000"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decel="10000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decel="100000" fill="hold" grpId="0"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 calcmode="lin" valueType="num">
                                      <p:cBhvr additive="base">
                                        <p:cTn id="49"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decel="100000" fill="hold" grpId="0" nodeType="click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 calcmode="lin" valueType="num">
                                      <p:cBhvr additive="base">
                                        <p:cTn id="55" dur="500" fill="hold"/>
                                        <p:tgtEl>
                                          <p:spTgt spid="1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decel="100000" fill="hold" grpId="0" nodeType="click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 calcmode="lin" valueType="num">
                                      <p:cBhvr additive="base">
                                        <p:cTn id="61" dur="500" fill="hold"/>
                                        <p:tgtEl>
                                          <p:spTgt spid="1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Office Add-ins—shapes</a:t>
            </a:r>
          </a:p>
        </p:txBody>
      </p:sp>
      <p:sp>
        <p:nvSpPr>
          <p:cNvPr id="3" name="Text Placeholder 3"/>
          <p:cNvSpPr txBox="1">
            <a:spLocks/>
          </p:cNvSpPr>
          <p:nvPr/>
        </p:nvSpPr>
        <p:spPr>
          <a:xfrm>
            <a:off x="274638" y="1212850"/>
            <a:ext cx="11612562"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Office Add-ins come in different shapes</a:t>
            </a:r>
          </a:p>
        </p:txBody>
      </p:sp>
      <p:grpSp>
        <p:nvGrpSpPr>
          <p:cNvPr id="88" name="Group 87"/>
          <p:cNvGrpSpPr/>
          <p:nvPr/>
        </p:nvGrpSpPr>
        <p:grpSpPr>
          <a:xfrm>
            <a:off x="436564" y="3040063"/>
            <a:ext cx="11542712" cy="1913091"/>
            <a:chOff x="436564" y="3071637"/>
            <a:chExt cx="11542712" cy="1913091"/>
          </a:xfrm>
        </p:grpSpPr>
        <p:sp>
          <p:nvSpPr>
            <p:cNvPr id="8" name="Rectangle 7"/>
            <p:cNvSpPr/>
            <p:nvPr/>
          </p:nvSpPr>
          <p:spPr>
            <a:xfrm>
              <a:off x="6276140" y="3071637"/>
              <a:ext cx="2785639" cy="191309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9" name="Rectangle 8"/>
            <p:cNvSpPr/>
            <p:nvPr/>
          </p:nvSpPr>
          <p:spPr>
            <a:xfrm>
              <a:off x="7125306" y="3388944"/>
              <a:ext cx="1697024" cy="1287680"/>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grpSp>
          <p:nvGrpSpPr>
            <p:cNvPr id="60" name="Group 59"/>
            <p:cNvGrpSpPr/>
            <p:nvPr/>
          </p:nvGrpSpPr>
          <p:grpSpPr>
            <a:xfrm>
              <a:off x="6469208" y="3384342"/>
              <a:ext cx="583422" cy="1287115"/>
              <a:chOff x="6473683" y="4277273"/>
              <a:chExt cx="602278" cy="1328715"/>
            </a:xfrm>
          </p:grpSpPr>
          <p:sp>
            <p:nvSpPr>
              <p:cNvPr id="10" name="Rectangle 9"/>
              <p:cNvSpPr/>
              <p:nvPr/>
            </p:nvSpPr>
            <p:spPr>
              <a:xfrm>
                <a:off x="6493972" y="4277273"/>
                <a:ext cx="581988" cy="132871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11" name="Straight Connector 10"/>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2" name="Straight Connector 11"/>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13" name="Straight Connector 12"/>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sp>
          <p:nvSpPr>
            <p:cNvPr id="14" name="Rectangle 13"/>
            <p:cNvSpPr/>
            <p:nvPr/>
          </p:nvSpPr>
          <p:spPr>
            <a:xfrm>
              <a:off x="7174071" y="3601030"/>
              <a:ext cx="1581783" cy="521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19" name="Rectangle 18"/>
            <p:cNvSpPr/>
            <p:nvPr/>
          </p:nvSpPr>
          <p:spPr>
            <a:xfrm>
              <a:off x="3356352" y="3071638"/>
              <a:ext cx="2785639" cy="1913090"/>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21" name="Rectangle 20"/>
            <p:cNvSpPr/>
            <p:nvPr/>
          </p:nvSpPr>
          <p:spPr>
            <a:xfrm>
              <a:off x="3894813" y="3301870"/>
              <a:ext cx="1751837" cy="145262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22" name="Straight Connector 21"/>
            <p:cNvCxnSpPr/>
            <p:nvPr/>
          </p:nvCxnSpPr>
          <p:spPr>
            <a:xfrm>
              <a:off x="4090608" y="3832040"/>
              <a:ext cx="131358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3" name="Straight Connector 22"/>
            <p:cNvCxnSpPr/>
            <p:nvPr/>
          </p:nvCxnSpPr>
          <p:spPr>
            <a:xfrm>
              <a:off x="4090608" y="4153960"/>
              <a:ext cx="131358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4" name="Straight Connector 23"/>
            <p:cNvCxnSpPr/>
            <p:nvPr/>
          </p:nvCxnSpPr>
          <p:spPr>
            <a:xfrm>
              <a:off x="4090608" y="4475879"/>
              <a:ext cx="131358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25" name="Straight Connector 24"/>
            <p:cNvCxnSpPr/>
            <p:nvPr/>
          </p:nvCxnSpPr>
          <p:spPr>
            <a:xfrm>
              <a:off x="4074678" y="3537688"/>
              <a:ext cx="1329512"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26" name="Rectangle 25"/>
            <p:cNvSpPr/>
            <p:nvPr/>
          </p:nvSpPr>
          <p:spPr>
            <a:xfrm>
              <a:off x="4433037" y="3689066"/>
              <a:ext cx="620993" cy="630987"/>
            </a:xfrm>
            <a:prstGeom prst="rect">
              <a:avLst/>
            </a:prstGeom>
            <a:solidFill>
              <a:schemeClr val="accent2"/>
            </a:solidFill>
            <a:ln w="25400" cap="sq">
              <a:solidFill>
                <a:srgbClr val="F2F2F2"/>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42" name="Rectangle 41"/>
            <p:cNvSpPr/>
            <p:nvPr/>
          </p:nvSpPr>
          <p:spPr>
            <a:xfrm>
              <a:off x="436564" y="3071637"/>
              <a:ext cx="2785639" cy="191309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44" name="Rectangle 43"/>
            <p:cNvSpPr/>
            <p:nvPr/>
          </p:nvSpPr>
          <p:spPr>
            <a:xfrm>
              <a:off x="953463" y="3301870"/>
              <a:ext cx="1751839" cy="1452625"/>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45" name="Rectangle 44"/>
            <p:cNvSpPr/>
            <p:nvPr/>
          </p:nvSpPr>
          <p:spPr>
            <a:xfrm>
              <a:off x="1991722" y="3392334"/>
              <a:ext cx="620993" cy="1265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cxnSp>
          <p:nvCxnSpPr>
            <p:cNvPr id="46" name="Straight Connector 45"/>
            <p:cNvCxnSpPr/>
            <p:nvPr/>
          </p:nvCxnSpPr>
          <p:spPr>
            <a:xfrm>
              <a:off x="1157622" y="4279935"/>
              <a:ext cx="583420"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47" name="Straight Connector 46"/>
            <p:cNvCxnSpPr/>
            <p:nvPr/>
          </p:nvCxnSpPr>
          <p:spPr>
            <a:xfrm>
              <a:off x="1154891" y="4540439"/>
              <a:ext cx="583420"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sp>
          <p:nvSpPr>
            <p:cNvPr id="48" name="Rectangle 47"/>
            <p:cNvSpPr/>
            <p:nvPr/>
          </p:nvSpPr>
          <p:spPr>
            <a:xfrm>
              <a:off x="1154891" y="3399302"/>
              <a:ext cx="586150" cy="6420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sp>
          <p:nvSpPr>
            <p:cNvPr id="51" name="Rectangle 50"/>
            <p:cNvSpPr/>
            <p:nvPr/>
          </p:nvSpPr>
          <p:spPr>
            <a:xfrm>
              <a:off x="9193637" y="3071637"/>
              <a:ext cx="2785639" cy="1913091"/>
            </a:xfrm>
            <a:prstGeom prst="rect">
              <a:avLst/>
            </a:prstGeom>
            <a:solidFill>
              <a:schemeClr val="tx1">
                <a:lumMod val="75000"/>
                <a:lumOff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1383" tIns="45692" rIns="91383" bIns="45692" rtlCol="0" anchor="t"/>
            <a:lstStyle/>
            <a:p>
              <a:pPr defTabSz="914005"/>
              <a:endParaRPr lang="en-US" sz="1299" dirty="0">
                <a:solidFill>
                  <a:srgbClr val="FFFFFF">
                    <a:alpha val="99000"/>
                  </a:srgbClr>
                </a:solidFill>
              </a:endParaRPr>
            </a:p>
          </p:txBody>
        </p:sp>
        <p:sp>
          <p:nvSpPr>
            <p:cNvPr id="53" name="Rectangle 52"/>
            <p:cNvSpPr/>
            <p:nvPr/>
          </p:nvSpPr>
          <p:spPr>
            <a:xfrm>
              <a:off x="10059189" y="3384343"/>
              <a:ext cx="878999" cy="1287114"/>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sp>
          <p:nvSpPr>
            <p:cNvPr id="54" name="Rectangle 53"/>
            <p:cNvSpPr/>
            <p:nvPr/>
          </p:nvSpPr>
          <p:spPr>
            <a:xfrm>
              <a:off x="10999657" y="3384343"/>
              <a:ext cx="620993" cy="1287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4" rIns="91386" bIns="45694" rtlCol="0" anchor="ctr"/>
            <a:lstStyle/>
            <a:p>
              <a:pPr algn="ctr" defTabSz="914005"/>
              <a:endParaRPr lang="en-US" sz="1799" dirty="0">
                <a:solidFill>
                  <a:srgbClr val="000000"/>
                </a:solidFill>
              </a:endParaRPr>
            </a:p>
          </p:txBody>
        </p:sp>
        <p:grpSp>
          <p:nvGrpSpPr>
            <p:cNvPr id="61" name="Group 60"/>
            <p:cNvGrpSpPr/>
            <p:nvPr/>
          </p:nvGrpSpPr>
          <p:grpSpPr>
            <a:xfrm>
              <a:off x="9418825" y="3384342"/>
              <a:ext cx="583422" cy="1287680"/>
              <a:chOff x="6473683" y="4277273"/>
              <a:chExt cx="602278" cy="1329298"/>
            </a:xfrm>
          </p:grpSpPr>
          <p:sp>
            <p:nvSpPr>
              <p:cNvPr id="62" name="Rectangle 61"/>
              <p:cNvSpPr/>
              <p:nvPr/>
            </p:nvSpPr>
            <p:spPr>
              <a:xfrm>
                <a:off x="6493972" y="4277273"/>
                <a:ext cx="581988" cy="1329298"/>
              </a:xfrm>
              <a:prstGeom prst="rect">
                <a:avLst/>
              </a:prstGeom>
              <a:solidFill>
                <a:schemeClr val="bg1">
                  <a:lumMod val="95000"/>
                </a:schemeClr>
              </a:solidFill>
              <a:ln w="19050">
                <a:noFill/>
              </a:ln>
            </p:spPr>
            <p:style>
              <a:lnRef idx="1">
                <a:schemeClr val="dk1"/>
              </a:lnRef>
              <a:fillRef idx="2">
                <a:schemeClr val="dk1"/>
              </a:fillRef>
              <a:effectRef idx="1">
                <a:schemeClr val="dk1"/>
              </a:effectRef>
              <a:fontRef idx="minor">
                <a:schemeClr val="dk1"/>
              </a:fontRef>
            </p:style>
            <p:txBody>
              <a:bodyPr lIns="91386" tIns="45694" rIns="91386" bIns="45694" rtlCol="0" anchor="ctr"/>
              <a:lstStyle/>
              <a:p>
                <a:pPr algn="ctr" defTabSz="914005"/>
                <a:endParaRPr lang="en-US" sz="1799" dirty="0">
                  <a:solidFill>
                    <a:srgbClr val="000000"/>
                  </a:solidFill>
                </a:endParaRPr>
              </a:p>
            </p:txBody>
          </p:sp>
          <p:cxnSp>
            <p:nvCxnSpPr>
              <p:cNvPr id="63" name="Straight Connector 62"/>
              <p:cNvCxnSpPr/>
              <p:nvPr/>
            </p:nvCxnSpPr>
            <p:spPr>
              <a:xfrm>
                <a:off x="6473685" y="4617149"/>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4" name="Straight Connector 63"/>
              <p:cNvCxnSpPr/>
              <p:nvPr/>
            </p:nvCxnSpPr>
            <p:spPr>
              <a:xfrm>
                <a:off x="6473683" y="4949473"/>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5" name="Straight Connector 64"/>
              <p:cNvCxnSpPr/>
              <p:nvPr/>
            </p:nvCxnSpPr>
            <p:spPr>
              <a:xfrm>
                <a:off x="6473685" y="5281797"/>
                <a:ext cx="602276"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cxnSp>
          <p:nvCxnSpPr>
            <p:cNvPr id="66" name="Straight Connector 65"/>
            <p:cNvCxnSpPr/>
            <p:nvPr/>
          </p:nvCxnSpPr>
          <p:spPr>
            <a:xfrm>
              <a:off x="10144379" y="3595556"/>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7" name="Straight Connector 66"/>
            <p:cNvCxnSpPr/>
            <p:nvPr/>
          </p:nvCxnSpPr>
          <p:spPr>
            <a:xfrm>
              <a:off x="10144379" y="3886947"/>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8" name="Straight Connector 67"/>
            <p:cNvCxnSpPr/>
            <p:nvPr/>
          </p:nvCxnSpPr>
          <p:spPr>
            <a:xfrm>
              <a:off x="10144379" y="4178338"/>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cxnSp>
          <p:nvCxnSpPr>
            <p:cNvPr id="69" name="Straight Connector 68"/>
            <p:cNvCxnSpPr/>
            <p:nvPr/>
          </p:nvCxnSpPr>
          <p:spPr>
            <a:xfrm>
              <a:off x="10144379" y="4469728"/>
              <a:ext cx="708617" cy="0"/>
            </a:xfrm>
            <a:prstGeom prst="line">
              <a:avLst/>
            </a:prstGeom>
            <a:ln w="19050">
              <a:solidFill>
                <a:schemeClr val="tx1"/>
              </a:solidFill>
            </a:ln>
          </p:spPr>
          <p:style>
            <a:lnRef idx="1">
              <a:schemeClr val="dk1"/>
            </a:lnRef>
            <a:fillRef idx="2">
              <a:schemeClr val="dk1"/>
            </a:fillRef>
            <a:effectRef idx="1">
              <a:schemeClr val="dk1"/>
            </a:effectRef>
            <a:fontRef idx="minor">
              <a:schemeClr val="dk1"/>
            </a:fontRef>
          </p:style>
        </p:cxnSp>
      </p:grpSp>
      <p:grpSp>
        <p:nvGrpSpPr>
          <p:cNvPr id="87" name="Group 86"/>
          <p:cNvGrpSpPr/>
          <p:nvPr/>
        </p:nvGrpSpPr>
        <p:grpSpPr>
          <a:xfrm>
            <a:off x="380764" y="2531757"/>
            <a:ext cx="11221232" cy="545216"/>
            <a:chOff x="368064" y="4978749"/>
            <a:chExt cx="11221232" cy="545216"/>
          </a:xfrm>
        </p:grpSpPr>
        <p:pic>
          <p:nvPicPr>
            <p:cNvPr id="74" name="Picture 73"/>
            <p:cNvPicPr>
              <a:picLocks noChangeAspect="1"/>
            </p:cNvPicPr>
            <p:nvPr/>
          </p:nvPicPr>
          <p:blipFill rotWithShape="1">
            <a:blip r:embed="rId3">
              <a:extLst>
                <a:ext uri="{28A0092B-C50C-407E-A947-70E740481C1C}">
                  <a14:useLocalDpi xmlns:a14="http://schemas.microsoft.com/office/drawing/2010/main" val="0"/>
                </a:ext>
              </a:extLst>
            </a:blip>
            <a:srcRect r="50340"/>
            <a:stretch/>
          </p:blipFill>
          <p:spPr>
            <a:xfrm>
              <a:off x="368064" y="5051059"/>
              <a:ext cx="378398" cy="396060"/>
            </a:xfrm>
            <a:prstGeom prst="rect">
              <a:avLst/>
            </a:prstGeom>
          </p:spPr>
        </p:pic>
        <p:pic>
          <p:nvPicPr>
            <p:cNvPr id="75" name="Picture 74"/>
            <p:cNvPicPr>
              <a:picLocks noChangeAspect="1"/>
            </p:cNvPicPr>
            <p:nvPr/>
          </p:nvPicPr>
          <p:blipFill rotWithShape="1">
            <a:blip r:embed="rId4">
              <a:extLst>
                <a:ext uri="{28A0092B-C50C-407E-A947-70E740481C1C}">
                  <a14:useLocalDpi xmlns:a14="http://schemas.microsoft.com/office/drawing/2010/main" val="0"/>
                </a:ext>
              </a:extLst>
            </a:blip>
            <a:srcRect r="46952"/>
            <a:stretch/>
          </p:blipFill>
          <p:spPr>
            <a:xfrm>
              <a:off x="3275126" y="5040833"/>
              <a:ext cx="386518" cy="404838"/>
            </a:xfrm>
            <a:prstGeom prst="rect">
              <a:avLst/>
            </a:prstGeom>
          </p:spPr>
        </p:pic>
        <p:pic>
          <p:nvPicPr>
            <p:cNvPr id="76" name="Picture 75"/>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6162962" y="4978749"/>
              <a:ext cx="503096" cy="545215"/>
            </a:xfrm>
            <a:prstGeom prst="rect">
              <a:avLst/>
            </a:prstGeom>
          </p:spPr>
        </p:pic>
        <p:pic>
          <p:nvPicPr>
            <p:cNvPr id="77" name="Picture 76"/>
            <p:cNvPicPr>
              <a:picLocks noChangeAspect="1"/>
            </p:cNvPicPr>
            <p:nvPr/>
          </p:nvPicPr>
          <p:blipFill rotWithShape="1">
            <a:blip r:embed="rId5">
              <a:extLst>
                <a:ext uri="{28A0092B-C50C-407E-A947-70E740481C1C}">
                  <a14:useLocalDpi xmlns:a14="http://schemas.microsoft.com/office/drawing/2010/main" val="0"/>
                </a:ext>
              </a:extLst>
            </a:blip>
            <a:srcRect r="64717"/>
            <a:stretch/>
          </p:blipFill>
          <p:spPr>
            <a:xfrm>
              <a:off x="9075171" y="4978750"/>
              <a:ext cx="503096" cy="545215"/>
            </a:xfrm>
            <a:prstGeom prst="rect">
              <a:avLst/>
            </a:prstGeom>
          </p:spPr>
        </p:pic>
        <p:sp>
          <p:nvSpPr>
            <p:cNvPr id="78" name="TextBox 77"/>
            <p:cNvSpPr txBox="1"/>
            <p:nvPr/>
          </p:nvSpPr>
          <p:spPr>
            <a:xfrm>
              <a:off x="627063" y="4986930"/>
              <a:ext cx="1919821"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Word application</a:t>
              </a:r>
            </a:p>
          </p:txBody>
        </p:sp>
        <p:sp>
          <p:nvSpPr>
            <p:cNvPr id="79" name="TextBox 78"/>
            <p:cNvSpPr txBox="1"/>
            <p:nvPr/>
          </p:nvSpPr>
          <p:spPr>
            <a:xfrm>
              <a:off x="3545702" y="4986930"/>
              <a:ext cx="187134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Excel application</a:t>
              </a:r>
            </a:p>
          </p:txBody>
        </p:sp>
        <p:sp>
          <p:nvSpPr>
            <p:cNvPr id="80" name="TextBox 79"/>
            <p:cNvSpPr txBox="1"/>
            <p:nvPr/>
          </p:nvSpPr>
          <p:spPr>
            <a:xfrm>
              <a:off x="6546592" y="4986930"/>
              <a:ext cx="215507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Outlook application</a:t>
              </a:r>
            </a:p>
          </p:txBody>
        </p:sp>
        <p:sp>
          <p:nvSpPr>
            <p:cNvPr id="81" name="TextBox 80"/>
            <p:cNvSpPr txBox="1"/>
            <p:nvPr/>
          </p:nvSpPr>
          <p:spPr>
            <a:xfrm>
              <a:off x="9434219" y="4986930"/>
              <a:ext cx="215507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Outlook application</a:t>
              </a:r>
            </a:p>
          </p:txBody>
        </p:sp>
      </p:grpSp>
      <p:sp>
        <p:nvSpPr>
          <p:cNvPr id="82" name="TextBox 81"/>
          <p:cNvSpPr txBox="1"/>
          <p:nvPr/>
        </p:nvSpPr>
        <p:spPr>
          <a:xfrm>
            <a:off x="237953" y="4956852"/>
            <a:ext cx="259122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mj-lt"/>
                <a:cs typeface="Segoe UI Semilight" panose="020B0402040204020203" pitchFamily="34" charset="0"/>
              </a:rPr>
              <a:t>Task pane Add-in</a:t>
            </a:r>
          </a:p>
        </p:txBody>
      </p:sp>
      <p:sp>
        <p:nvSpPr>
          <p:cNvPr id="83" name="TextBox 82"/>
          <p:cNvSpPr txBox="1"/>
          <p:nvPr/>
        </p:nvSpPr>
        <p:spPr>
          <a:xfrm>
            <a:off x="3163456" y="4956852"/>
            <a:ext cx="23762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mj-lt"/>
                <a:cs typeface="Segoe UI Semilight" panose="020B0402040204020203" pitchFamily="34" charset="0"/>
              </a:rPr>
              <a:t>Content Add-in</a:t>
            </a:r>
          </a:p>
        </p:txBody>
      </p:sp>
      <p:sp>
        <p:nvSpPr>
          <p:cNvPr id="84" name="TextBox 83"/>
          <p:cNvSpPr txBox="1"/>
          <p:nvPr/>
        </p:nvSpPr>
        <p:spPr>
          <a:xfrm>
            <a:off x="6094211" y="4956852"/>
            <a:ext cx="187775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mj-lt"/>
                <a:cs typeface="Segoe UI Semilight" panose="020B0402040204020203" pitchFamily="34" charset="0"/>
              </a:rPr>
              <a:t>Mail Add-in</a:t>
            </a:r>
          </a:p>
        </p:txBody>
      </p:sp>
      <p:sp>
        <p:nvSpPr>
          <p:cNvPr id="85" name="TextBox 84"/>
          <p:cNvSpPr txBox="1"/>
          <p:nvPr/>
        </p:nvSpPr>
        <p:spPr>
          <a:xfrm>
            <a:off x="8996438" y="4956852"/>
            <a:ext cx="314733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mj-lt"/>
                <a:cs typeface="Segoe UI Semilight" panose="020B0402040204020203" pitchFamily="34" charset="0"/>
              </a:rPr>
              <a:t>Mail compose Add-in</a:t>
            </a:r>
          </a:p>
        </p:txBody>
      </p:sp>
      <p:sp>
        <p:nvSpPr>
          <p:cNvPr id="5" name="Footer Placeholder 4"/>
          <p:cNvSpPr>
            <a:spLocks noGrp="1"/>
          </p:cNvSpPr>
          <p:nvPr>
            <p:ph type="ftr" sz="quarter" idx="10"/>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p>
          <a:p>
            <a:pPr lvl="0"/>
            <a:endParaRPr lang="en-US" dirty="0">
              <a:solidFill>
                <a:srgbClr val="FFFFFF">
                  <a:tint val="75000"/>
                </a:srgbClr>
              </a:solidFill>
            </a:endParaRPr>
          </a:p>
        </p:txBody>
      </p:sp>
    </p:spTree>
    <p:extLst>
      <p:ext uri="{BB962C8B-B14F-4D97-AF65-F5344CB8AC3E}">
        <p14:creationId xmlns:p14="http://schemas.microsoft.com/office/powerpoint/2010/main" val="407410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p:cNvSpPr>
            <a:spLocks/>
          </p:cNvSpPr>
          <p:nvPr/>
        </p:nvSpPr>
        <p:spPr bwMode="auto">
          <a:xfrm>
            <a:off x="1700213" y="3777943"/>
            <a:ext cx="4048125" cy="2181840"/>
          </a:xfrm>
          <a:custGeom>
            <a:avLst/>
            <a:gdLst>
              <a:gd name="T0" fmla="*/ 209 w 242"/>
              <a:gd name="T1" fmla="*/ 64 h 129"/>
              <a:gd name="T2" fmla="*/ 208 w 242"/>
              <a:gd name="T3" fmla="*/ 64 h 129"/>
              <a:gd name="T4" fmla="*/ 144 w 242"/>
              <a:gd name="T5" fmla="*/ 0 h 129"/>
              <a:gd name="T6" fmla="*/ 80 w 242"/>
              <a:gd name="T7" fmla="*/ 57 h 129"/>
              <a:gd name="T8" fmla="*/ 45 w 242"/>
              <a:gd name="T9" fmla="*/ 40 h 129"/>
              <a:gd name="T10" fmla="*/ 0 w 242"/>
              <a:gd name="T11" fmla="*/ 84 h 129"/>
              <a:gd name="T12" fmla="*/ 45 w 242"/>
              <a:gd name="T13" fmla="*/ 129 h 129"/>
              <a:gd name="T14" fmla="*/ 209 w 242"/>
              <a:gd name="T15" fmla="*/ 129 h 129"/>
              <a:gd name="T16" fmla="*/ 242 w 242"/>
              <a:gd name="T17" fmla="*/ 96 h 129"/>
              <a:gd name="T18" fmla="*/ 209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09" y="64"/>
                </a:moveTo>
                <a:cubicBezTo>
                  <a:pt x="209" y="64"/>
                  <a:pt x="209" y="64"/>
                  <a:pt x="208" y="64"/>
                </a:cubicBezTo>
                <a:cubicBezTo>
                  <a:pt x="208" y="29"/>
                  <a:pt x="179" y="0"/>
                  <a:pt x="144" y="0"/>
                </a:cubicBezTo>
                <a:cubicBezTo>
                  <a:pt x="111" y="0"/>
                  <a:pt x="84" y="25"/>
                  <a:pt x="80" y="57"/>
                </a:cubicBezTo>
                <a:cubicBezTo>
                  <a:pt x="72" y="46"/>
                  <a:pt x="59" y="40"/>
                  <a:pt x="45" y="40"/>
                </a:cubicBezTo>
                <a:cubicBezTo>
                  <a:pt x="20" y="40"/>
                  <a:pt x="0" y="60"/>
                  <a:pt x="0" y="84"/>
                </a:cubicBezTo>
                <a:cubicBezTo>
                  <a:pt x="0" y="109"/>
                  <a:pt x="20" y="129"/>
                  <a:pt x="45" y="129"/>
                </a:cubicBezTo>
                <a:cubicBezTo>
                  <a:pt x="209" y="129"/>
                  <a:pt x="209" y="129"/>
                  <a:pt x="209" y="129"/>
                </a:cubicBezTo>
                <a:cubicBezTo>
                  <a:pt x="227" y="129"/>
                  <a:pt x="242" y="115"/>
                  <a:pt x="242" y="96"/>
                </a:cubicBezTo>
                <a:cubicBezTo>
                  <a:pt x="242" y="78"/>
                  <a:pt x="227" y="64"/>
                  <a:pt x="209" y="64"/>
                </a:cubicBezTo>
                <a:close/>
              </a:path>
            </a:pathLst>
          </a:custGeom>
          <a:solidFill>
            <a:schemeClr val="tx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a:t>Anatomy of an Office Add-in</a:t>
            </a:r>
          </a:p>
        </p:txBody>
      </p:sp>
      <p:sp>
        <p:nvSpPr>
          <p:cNvPr id="3" name="Text Placeholder 3"/>
          <p:cNvSpPr txBox="1">
            <a:spLocks/>
          </p:cNvSpPr>
          <p:nvPr/>
        </p:nvSpPr>
        <p:spPr>
          <a:xfrm>
            <a:off x="274638" y="1212850"/>
            <a:ext cx="11612562" cy="279461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Each Office Add-in is based on XML-based manifest</a:t>
            </a:r>
          </a:p>
          <a:p>
            <a:pPr marL="292100" indent="-292100"/>
            <a:r>
              <a:rPr lang="en-US" sz="2400" dirty="0">
                <a:latin typeface="+mn-lt"/>
              </a:rPr>
              <a:t>Manifest points to a Web page</a:t>
            </a:r>
          </a:p>
          <a:p>
            <a:pPr marL="292100" indent="-292100"/>
            <a:r>
              <a:rPr lang="en-US" sz="2400" dirty="0">
                <a:latin typeface="+mn-lt"/>
              </a:rPr>
              <a:t>Manifest defines the type of the Office Add-in</a:t>
            </a:r>
          </a:p>
          <a:p>
            <a:pPr marL="292100" indent="-292100"/>
            <a:r>
              <a:rPr lang="en-US" sz="2400" dirty="0">
                <a:latin typeface="+mn-lt"/>
              </a:rPr>
              <a:t>Manifest defines which Office applications it supports</a:t>
            </a:r>
          </a:p>
          <a:p>
            <a:pPr marL="292100" indent="-292100"/>
            <a:r>
              <a:rPr lang="en-US" sz="2400" dirty="0">
                <a:latin typeface="+mn-lt"/>
              </a:rPr>
              <a:t>Manifest defines required capabilities</a:t>
            </a:r>
          </a:p>
          <a:p>
            <a:pPr marL="0" indent="0">
              <a:buNone/>
            </a:pPr>
            <a:endParaRPr lang="en-US" sz="3200" dirty="0"/>
          </a:p>
        </p:txBody>
      </p:sp>
      <p:sp>
        <p:nvSpPr>
          <p:cNvPr id="8" name="Freeform 5"/>
          <p:cNvSpPr>
            <a:spLocks/>
          </p:cNvSpPr>
          <p:nvPr/>
        </p:nvSpPr>
        <p:spPr bwMode="auto">
          <a:xfrm>
            <a:off x="2911475" y="4007461"/>
            <a:ext cx="3769737" cy="2157298"/>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p:nvGrpSpPr>
        <p:grpSpPr>
          <a:xfrm>
            <a:off x="4448809" y="4834621"/>
            <a:ext cx="1454880" cy="1071820"/>
            <a:chOff x="7615036" y="4107879"/>
            <a:chExt cx="1539763" cy="1134354"/>
          </a:xfrm>
        </p:grpSpPr>
        <p:sp>
          <p:nvSpPr>
            <p:cNvPr id="15" name="Rectangle 14"/>
            <p:cNvSpPr/>
            <p:nvPr/>
          </p:nvSpPr>
          <p:spPr bwMode="auto">
            <a:xfrm>
              <a:off x="7662990" y="4107879"/>
              <a:ext cx="809370" cy="112596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640"/>
            <p:cNvSpPr/>
            <p:nvPr/>
          </p:nvSpPr>
          <p:spPr>
            <a:xfrm>
              <a:off x="7684601" y="4117517"/>
              <a:ext cx="1411860" cy="1124716"/>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2"/>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7" name="Rectangle 16"/>
            <p:cNvSpPr/>
            <p:nvPr/>
          </p:nvSpPr>
          <p:spPr>
            <a:xfrm>
              <a:off x="7665669" y="4109761"/>
              <a:ext cx="1430792" cy="152636"/>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8" name="Rectangle 17"/>
            <p:cNvSpPr/>
            <p:nvPr/>
          </p:nvSpPr>
          <p:spPr>
            <a:xfrm>
              <a:off x="7665669" y="4248252"/>
              <a:ext cx="1430792" cy="985591"/>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4" name="TextBox 13"/>
            <p:cNvSpPr txBox="1"/>
            <p:nvPr/>
          </p:nvSpPr>
          <p:spPr>
            <a:xfrm>
              <a:off x="7615036" y="4290301"/>
              <a:ext cx="1539763" cy="918140"/>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b="0" i="0" u="none" strike="noStrike" kern="1200" cap="none" spc="0" normalizeH="0" baseline="0" noProof="0" dirty="0">
                  <a:ln>
                    <a:noFill/>
                  </a:ln>
                  <a:gradFill>
                    <a:gsLst>
                      <a:gs pos="2917">
                        <a:schemeClr val="bg1"/>
                      </a:gs>
                      <a:gs pos="100000">
                        <a:schemeClr val="bg1"/>
                      </a:gs>
                    </a:gsLst>
                    <a:lin ang="5400000" scaled="0"/>
                  </a:gradFill>
                  <a:effectLst/>
                  <a:uLnTx/>
                  <a:uFillTx/>
                  <a:latin typeface="Segoe UI Semilight" panose="020B0402040204020203" pitchFamily="34" charset="0"/>
                  <a:cs typeface="Segoe UI Semilight" panose="020B0402040204020203" pitchFamily="34" charset="0"/>
                </a:rPr>
                <a:t>Web page</a:t>
              </a:r>
            </a:p>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gradFill>
                    <a:gsLst>
                      <a:gs pos="2917">
                        <a:schemeClr val="bg1"/>
                      </a:gs>
                      <a:gs pos="100000">
                        <a:schemeClr val="bg1"/>
                      </a:gs>
                    </a:gsLst>
                    <a:lin ang="5400000" scaled="0"/>
                  </a:gradFill>
                  <a:effectLst/>
                  <a:uLnTx/>
                  <a:uFillTx/>
                  <a:ea typeface="+mn-ea"/>
                  <a:cs typeface="+mn-cs"/>
                </a:rPr>
                <a:t>HTML + JS</a:t>
              </a:r>
            </a:p>
          </p:txBody>
        </p:sp>
      </p:grpSp>
      <p:sp>
        <p:nvSpPr>
          <p:cNvPr id="23" name="Freeform 6"/>
          <p:cNvSpPr>
            <a:spLocks noEditPoints="1"/>
          </p:cNvSpPr>
          <p:nvPr/>
        </p:nvSpPr>
        <p:spPr bwMode="auto">
          <a:xfrm>
            <a:off x="7486425" y="4204245"/>
            <a:ext cx="2793143" cy="1956505"/>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6925948" y="6232416"/>
            <a:ext cx="3912466" cy="282684"/>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p:nvSpPr>
        <p:spPr bwMode="auto">
          <a:xfrm>
            <a:off x="7617438" y="4334171"/>
            <a:ext cx="2529485" cy="1695565"/>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43"/>
          <p:cNvGrpSpPr/>
          <p:nvPr/>
        </p:nvGrpSpPr>
        <p:grpSpPr>
          <a:xfrm>
            <a:off x="2071977" y="4851928"/>
            <a:ext cx="1760739" cy="1037207"/>
            <a:chOff x="3208748" y="5040653"/>
            <a:chExt cx="1532110" cy="902528"/>
          </a:xfrm>
        </p:grpSpPr>
        <p:sp>
          <p:nvSpPr>
            <p:cNvPr id="27" name="Rectangle 26"/>
            <p:cNvSpPr/>
            <p:nvPr/>
          </p:nvSpPr>
          <p:spPr bwMode="auto">
            <a:xfrm>
              <a:off x="3295993" y="5060329"/>
              <a:ext cx="1355382" cy="867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Triangle 28"/>
            <p:cNvSpPr/>
            <p:nvPr/>
          </p:nvSpPr>
          <p:spPr bwMode="auto">
            <a:xfrm flipV="1">
              <a:off x="3295993" y="5060328"/>
              <a:ext cx="542582" cy="867525"/>
            </a:xfrm>
            <a:prstGeom prst="rtTriangle">
              <a:avLst/>
            </a:prstGeom>
            <a:solidFill>
              <a:schemeClr val="tx2">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Box 25"/>
            <p:cNvSpPr txBox="1"/>
            <p:nvPr/>
          </p:nvSpPr>
          <p:spPr>
            <a:xfrm>
              <a:off x="3208748" y="5040653"/>
              <a:ext cx="1532110" cy="902528"/>
            </a:xfrm>
            <a:prstGeom prst="rect">
              <a:avLst/>
            </a:prstGeom>
            <a:noFill/>
          </p:spPr>
          <p:txBody>
            <a:bodyPr wrap="none" lIns="182880" tIns="146304" rIns="182880" bIns="146304" rtlCol="0">
              <a:spAutoFit/>
            </a:bodyPr>
            <a:lstStyle/>
            <a:p>
              <a:pPr algn="ctr" defTabSz="932688">
                <a:lnSpc>
                  <a:spcPct val="90000"/>
                </a:lnSpc>
                <a:spcAft>
                  <a:spcPts val="600"/>
                </a:spcAft>
                <a:defRPr/>
              </a:pPr>
              <a:r>
                <a:rPr lang="en-US" dirty="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t>Office Add-in </a:t>
              </a:r>
              <a:br>
                <a:rPr lang="en-US" dirty="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br>
              <a:r>
                <a:rPr lang="en-US" dirty="0">
                  <a:gradFill>
                    <a:gsLst>
                      <a:gs pos="2917">
                        <a:schemeClr val="bg1"/>
                      </a:gs>
                      <a:gs pos="100000">
                        <a:schemeClr val="bg1"/>
                      </a:gs>
                    </a:gsLst>
                    <a:lin ang="5400000" scaled="0"/>
                  </a:gradFill>
                  <a:latin typeface="Segoe UI Semilight" panose="020B0402040204020203" pitchFamily="34" charset="0"/>
                  <a:cs typeface="Segoe UI Semilight" panose="020B0402040204020203" pitchFamily="34" charset="0"/>
                </a:rPr>
                <a:t>manifest</a:t>
              </a:r>
            </a:p>
            <a:p>
              <a:pPr algn="ctr" defTabSz="932688">
                <a:lnSpc>
                  <a:spcPct val="90000"/>
                </a:lnSpc>
                <a:spcAft>
                  <a:spcPts val="600"/>
                </a:spcAft>
                <a:defRPr/>
              </a:pPr>
              <a:r>
                <a:rPr lang="en-US" sz="1200" b="1" dirty="0">
                  <a:gradFill>
                    <a:gsLst>
                      <a:gs pos="2917">
                        <a:schemeClr val="bg1"/>
                      </a:gs>
                      <a:gs pos="100000">
                        <a:schemeClr val="bg1"/>
                      </a:gs>
                    </a:gsLst>
                    <a:lin ang="5400000" scaled="0"/>
                  </a:gradFill>
                </a:rPr>
                <a:t>&lt;XML&gt;</a:t>
              </a:r>
            </a:p>
          </p:txBody>
        </p:sp>
      </p:grpSp>
      <p:sp>
        <p:nvSpPr>
          <p:cNvPr id="31" name="Rectangle 30"/>
          <p:cNvSpPr/>
          <p:nvPr/>
        </p:nvSpPr>
        <p:spPr bwMode="auto">
          <a:xfrm>
            <a:off x="7705265" y="4435364"/>
            <a:ext cx="1324704" cy="149898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640"/>
          <p:cNvSpPr/>
          <p:nvPr/>
        </p:nvSpPr>
        <p:spPr>
          <a:xfrm>
            <a:off x="7740636" y="4448195"/>
            <a:ext cx="2310805" cy="1497320"/>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chemeClr val="accent3"/>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3" name="Rectangle 32"/>
          <p:cNvSpPr/>
          <p:nvPr/>
        </p:nvSpPr>
        <p:spPr>
          <a:xfrm>
            <a:off x="7709650" y="4437869"/>
            <a:ext cx="2341791" cy="203202"/>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4" name="Rectangle 33"/>
          <p:cNvSpPr/>
          <p:nvPr/>
        </p:nvSpPr>
        <p:spPr>
          <a:xfrm>
            <a:off x="7709650" y="4622241"/>
            <a:ext cx="2341791" cy="1312105"/>
          </a:xfrm>
          <a:prstGeom prst="rect">
            <a:avLst/>
          </a:prstGeom>
          <a:noFill/>
          <a:ln w="38100">
            <a:solidFill>
              <a:schemeClr val="tx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5" name="TextBox 34"/>
          <p:cNvSpPr txBox="1"/>
          <p:nvPr/>
        </p:nvSpPr>
        <p:spPr>
          <a:xfrm>
            <a:off x="7626778" y="4678220"/>
            <a:ext cx="2520145" cy="1222308"/>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gradFill>
                  <a:gsLst>
                    <a:gs pos="2917">
                      <a:schemeClr val="tx1"/>
                    </a:gs>
                    <a:gs pos="100000">
                      <a:schemeClr val="tx1"/>
                    </a:gs>
                  </a:gsLst>
                  <a:lin ang="5400000" scaled="0"/>
                </a:gradFill>
                <a:effectLst/>
                <a:uLnTx/>
                <a:uFillTx/>
                <a:latin typeface="Segoe UI Semilight" panose="020B0402040204020203" pitchFamily="34" charset="0"/>
                <a:cs typeface="Segoe UI Semilight" panose="020B0402040204020203" pitchFamily="34" charset="0"/>
              </a:rPr>
              <a:t>Office Add-in</a:t>
            </a:r>
            <a:endParaRPr kumimoji="0" lang="en-US" b="1" i="0" u="none" strike="noStrike" kern="1200" cap="none" spc="0" normalizeH="0" baseline="0" noProof="0" dirty="0">
              <a:ln>
                <a:noFill/>
              </a:ln>
              <a:gradFill>
                <a:gsLst>
                  <a:gs pos="2917">
                    <a:schemeClr val="tx1"/>
                  </a:gs>
                  <a:gs pos="100000">
                    <a:schemeClr val="tx1"/>
                  </a:gs>
                </a:gsLst>
                <a:lin ang="5400000" scaled="0"/>
              </a:gradFill>
              <a:effectLst/>
              <a:uLnTx/>
              <a:uFillTx/>
            </a:endParaRPr>
          </a:p>
        </p:txBody>
      </p:sp>
      <p:sp>
        <p:nvSpPr>
          <p:cNvPr id="39" name="Freeform 13"/>
          <p:cNvSpPr>
            <a:spLocks noEditPoints="1"/>
          </p:cNvSpPr>
          <p:nvPr/>
        </p:nvSpPr>
        <p:spPr bwMode="auto">
          <a:xfrm>
            <a:off x="3800509" y="5105847"/>
            <a:ext cx="601728" cy="529369"/>
          </a:xfrm>
          <a:custGeom>
            <a:avLst/>
            <a:gdLst>
              <a:gd name="T0" fmla="*/ 1325 w 2468"/>
              <a:gd name="T1" fmla="*/ 1659 h 2176"/>
              <a:gd name="T2" fmla="*/ 1127 w 2468"/>
              <a:gd name="T3" fmla="*/ 1659 h 2176"/>
              <a:gd name="T4" fmla="*/ 1127 w 2468"/>
              <a:gd name="T5" fmla="*/ 1202 h 2176"/>
              <a:gd name="T6" fmla="*/ 686 w 2468"/>
              <a:gd name="T7" fmla="*/ 1202 h 2176"/>
              <a:gd name="T8" fmla="*/ 686 w 2468"/>
              <a:gd name="T9" fmla="*/ 1005 h 2176"/>
              <a:gd name="T10" fmla="*/ 1127 w 2468"/>
              <a:gd name="T11" fmla="*/ 1005 h 2176"/>
              <a:gd name="T12" fmla="*/ 1127 w 2468"/>
              <a:gd name="T13" fmla="*/ 548 h 2176"/>
              <a:gd name="T14" fmla="*/ 1325 w 2468"/>
              <a:gd name="T15" fmla="*/ 548 h 2176"/>
              <a:gd name="T16" fmla="*/ 1325 w 2468"/>
              <a:gd name="T17" fmla="*/ 1005 h 2176"/>
              <a:gd name="T18" fmla="*/ 1782 w 2468"/>
              <a:gd name="T19" fmla="*/ 1005 h 2176"/>
              <a:gd name="T20" fmla="*/ 1782 w 2468"/>
              <a:gd name="T21" fmla="*/ 1202 h 2176"/>
              <a:gd name="T22" fmla="*/ 1325 w 2468"/>
              <a:gd name="T23" fmla="*/ 1202 h 2176"/>
              <a:gd name="T24" fmla="*/ 1325 w 2468"/>
              <a:gd name="T25" fmla="*/ 1659 h 2176"/>
              <a:gd name="T26" fmla="*/ 1325 w 2468"/>
              <a:gd name="T27" fmla="*/ 1659 h 2176"/>
              <a:gd name="T28" fmla="*/ 1889 w 2468"/>
              <a:gd name="T29" fmla="*/ 1963 h 2176"/>
              <a:gd name="T30" fmla="*/ 1234 w 2468"/>
              <a:gd name="T31" fmla="*/ 2176 h 2176"/>
              <a:gd name="T32" fmla="*/ 366 w 2468"/>
              <a:gd name="T33" fmla="*/ 1750 h 2176"/>
              <a:gd name="T34" fmla="*/ 564 w 2468"/>
              <a:gd name="T35" fmla="*/ 213 h 2176"/>
              <a:gd name="T36" fmla="*/ 1234 w 2468"/>
              <a:gd name="T37" fmla="*/ 0 h 2176"/>
              <a:gd name="T38" fmla="*/ 2102 w 2468"/>
              <a:gd name="T39" fmla="*/ 426 h 2176"/>
              <a:gd name="T40" fmla="*/ 1889 w 2468"/>
              <a:gd name="T41" fmla="*/ 1963 h 2176"/>
              <a:gd name="T42" fmla="*/ 1980 w 2468"/>
              <a:gd name="T43" fmla="*/ 518 h 2176"/>
              <a:gd name="T44" fmla="*/ 1234 w 2468"/>
              <a:gd name="T45" fmla="*/ 137 h 2176"/>
              <a:gd name="T46" fmla="*/ 655 w 2468"/>
              <a:gd name="T47" fmla="*/ 335 h 2176"/>
              <a:gd name="T48" fmla="*/ 472 w 2468"/>
              <a:gd name="T49" fmla="*/ 1659 h 2176"/>
              <a:gd name="T50" fmla="*/ 1234 w 2468"/>
              <a:gd name="T51" fmla="*/ 2039 h 2176"/>
              <a:gd name="T52" fmla="*/ 1813 w 2468"/>
              <a:gd name="T53" fmla="*/ 1841 h 2176"/>
              <a:gd name="T54" fmla="*/ 1980 w 2468"/>
              <a:gd name="T55" fmla="*/ 518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68" h="2176">
                <a:moveTo>
                  <a:pt x="1325" y="1659"/>
                </a:moveTo>
                <a:cubicBezTo>
                  <a:pt x="1127" y="1659"/>
                  <a:pt x="1127" y="1659"/>
                  <a:pt x="1127" y="1659"/>
                </a:cubicBezTo>
                <a:cubicBezTo>
                  <a:pt x="1127" y="1202"/>
                  <a:pt x="1127" y="1202"/>
                  <a:pt x="1127" y="1202"/>
                </a:cubicBezTo>
                <a:cubicBezTo>
                  <a:pt x="686" y="1202"/>
                  <a:pt x="686" y="1202"/>
                  <a:pt x="686" y="1202"/>
                </a:cubicBezTo>
                <a:cubicBezTo>
                  <a:pt x="686" y="1005"/>
                  <a:pt x="686" y="1005"/>
                  <a:pt x="686" y="1005"/>
                </a:cubicBezTo>
                <a:cubicBezTo>
                  <a:pt x="1127" y="1005"/>
                  <a:pt x="1127" y="1005"/>
                  <a:pt x="1127" y="1005"/>
                </a:cubicBezTo>
                <a:cubicBezTo>
                  <a:pt x="1127" y="548"/>
                  <a:pt x="1127" y="548"/>
                  <a:pt x="1127" y="548"/>
                </a:cubicBezTo>
                <a:cubicBezTo>
                  <a:pt x="1325" y="548"/>
                  <a:pt x="1325" y="548"/>
                  <a:pt x="1325" y="548"/>
                </a:cubicBezTo>
                <a:cubicBezTo>
                  <a:pt x="1325" y="1005"/>
                  <a:pt x="1325" y="1005"/>
                  <a:pt x="1325" y="1005"/>
                </a:cubicBezTo>
                <a:cubicBezTo>
                  <a:pt x="1782" y="1005"/>
                  <a:pt x="1782" y="1005"/>
                  <a:pt x="1782" y="1005"/>
                </a:cubicBezTo>
                <a:cubicBezTo>
                  <a:pt x="1782" y="1202"/>
                  <a:pt x="1782" y="1202"/>
                  <a:pt x="1782" y="1202"/>
                </a:cubicBezTo>
                <a:cubicBezTo>
                  <a:pt x="1325" y="1202"/>
                  <a:pt x="1325" y="1202"/>
                  <a:pt x="1325" y="1202"/>
                </a:cubicBezTo>
                <a:cubicBezTo>
                  <a:pt x="1325" y="1659"/>
                  <a:pt x="1325" y="1659"/>
                  <a:pt x="1325" y="1659"/>
                </a:cubicBezTo>
                <a:cubicBezTo>
                  <a:pt x="1325" y="1659"/>
                  <a:pt x="1325" y="1659"/>
                  <a:pt x="1325" y="1659"/>
                </a:cubicBezTo>
                <a:close/>
                <a:moveTo>
                  <a:pt x="1889" y="1963"/>
                </a:moveTo>
                <a:cubicBezTo>
                  <a:pt x="1691" y="2115"/>
                  <a:pt x="1462" y="2176"/>
                  <a:pt x="1234" y="2176"/>
                </a:cubicBezTo>
                <a:cubicBezTo>
                  <a:pt x="899" y="2176"/>
                  <a:pt x="579" y="2039"/>
                  <a:pt x="366" y="1750"/>
                </a:cubicBezTo>
                <a:cubicBezTo>
                  <a:pt x="0" y="1278"/>
                  <a:pt x="92" y="579"/>
                  <a:pt x="564" y="213"/>
                </a:cubicBezTo>
                <a:cubicBezTo>
                  <a:pt x="762" y="61"/>
                  <a:pt x="1005" y="0"/>
                  <a:pt x="1234" y="0"/>
                </a:cubicBezTo>
                <a:cubicBezTo>
                  <a:pt x="1554" y="0"/>
                  <a:pt x="1889" y="137"/>
                  <a:pt x="2102" y="426"/>
                </a:cubicBezTo>
                <a:cubicBezTo>
                  <a:pt x="2468" y="913"/>
                  <a:pt x="2376" y="1598"/>
                  <a:pt x="1889" y="1963"/>
                </a:cubicBezTo>
                <a:close/>
                <a:moveTo>
                  <a:pt x="1980" y="518"/>
                </a:moveTo>
                <a:cubicBezTo>
                  <a:pt x="1813" y="274"/>
                  <a:pt x="1523" y="137"/>
                  <a:pt x="1234" y="137"/>
                </a:cubicBezTo>
                <a:cubicBezTo>
                  <a:pt x="1021" y="137"/>
                  <a:pt x="823" y="213"/>
                  <a:pt x="655" y="335"/>
                </a:cubicBezTo>
                <a:cubicBezTo>
                  <a:pt x="244" y="655"/>
                  <a:pt x="152" y="1248"/>
                  <a:pt x="472" y="1659"/>
                </a:cubicBezTo>
                <a:cubicBezTo>
                  <a:pt x="655" y="1902"/>
                  <a:pt x="929" y="2039"/>
                  <a:pt x="1234" y="2039"/>
                </a:cubicBezTo>
                <a:cubicBezTo>
                  <a:pt x="1447" y="2039"/>
                  <a:pt x="1645" y="1978"/>
                  <a:pt x="1813" y="1841"/>
                </a:cubicBezTo>
                <a:cubicBezTo>
                  <a:pt x="2224" y="1522"/>
                  <a:pt x="2300" y="928"/>
                  <a:pt x="1980" y="51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7"/>
          <p:cNvSpPr>
            <a:spLocks noEditPoints="1"/>
          </p:cNvSpPr>
          <p:nvPr/>
        </p:nvSpPr>
        <p:spPr bwMode="auto">
          <a:xfrm rot="5400000">
            <a:off x="5970794" y="5105760"/>
            <a:ext cx="529542" cy="529542"/>
          </a:xfrm>
          <a:custGeom>
            <a:avLst/>
            <a:gdLst>
              <a:gd name="T0" fmla="*/ 817 w 2229"/>
              <a:gd name="T1" fmla="*/ 683 h 2229"/>
              <a:gd name="T2" fmla="*/ 995 w 2229"/>
              <a:gd name="T3" fmla="*/ 683 h 2229"/>
              <a:gd name="T4" fmla="*/ 995 w 2229"/>
              <a:gd name="T5" fmla="*/ 1560 h 2229"/>
              <a:gd name="T6" fmla="*/ 817 w 2229"/>
              <a:gd name="T7" fmla="*/ 1560 h 2229"/>
              <a:gd name="T8" fmla="*/ 817 w 2229"/>
              <a:gd name="T9" fmla="*/ 683 h 2229"/>
              <a:gd name="T10" fmla="*/ 817 w 2229"/>
              <a:gd name="T11" fmla="*/ 683 h 2229"/>
              <a:gd name="T12" fmla="*/ 1233 w 2229"/>
              <a:gd name="T13" fmla="*/ 1560 h 2229"/>
              <a:gd name="T14" fmla="*/ 1411 w 2229"/>
              <a:gd name="T15" fmla="*/ 1560 h 2229"/>
              <a:gd name="T16" fmla="*/ 1411 w 2229"/>
              <a:gd name="T17" fmla="*/ 683 h 2229"/>
              <a:gd name="T18" fmla="*/ 1233 w 2229"/>
              <a:gd name="T19" fmla="*/ 683 h 2229"/>
              <a:gd name="T20" fmla="*/ 1233 w 2229"/>
              <a:gd name="T21" fmla="*/ 1560 h 2229"/>
              <a:gd name="T22" fmla="*/ 1233 w 2229"/>
              <a:gd name="T23" fmla="*/ 1560 h 2229"/>
              <a:gd name="T24" fmla="*/ 2229 w 2229"/>
              <a:gd name="T25" fmla="*/ 1114 h 2229"/>
              <a:gd name="T26" fmla="*/ 1114 w 2229"/>
              <a:gd name="T27" fmla="*/ 0 h 2229"/>
              <a:gd name="T28" fmla="*/ 0 w 2229"/>
              <a:gd name="T29" fmla="*/ 1114 h 2229"/>
              <a:gd name="T30" fmla="*/ 1114 w 2229"/>
              <a:gd name="T31" fmla="*/ 2229 h 2229"/>
              <a:gd name="T32" fmla="*/ 2229 w 2229"/>
              <a:gd name="T33" fmla="*/ 1114 h 2229"/>
              <a:gd name="T34" fmla="*/ 2095 w 2229"/>
              <a:gd name="T35" fmla="*/ 1114 h 2229"/>
              <a:gd name="T36" fmla="*/ 1114 w 2229"/>
              <a:gd name="T37" fmla="*/ 2095 h 2229"/>
              <a:gd name="T38" fmla="*/ 148 w 2229"/>
              <a:gd name="T39" fmla="*/ 1114 h 2229"/>
              <a:gd name="T40" fmla="*/ 1114 w 2229"/>
              <a:gd name="T41" fmla="*/ 148 h 2229"/>
              <a:gd name="T42" fmla="*/ 2095 w 2229"/>
              <a:gd name="T43" fmla="*/ 1114 h 2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29" h="2229">
                <a:moveTo>
                  <a:pt x="817" y="683"/>
                </a:moveTo>
                <a:cubicBezTo>
                  <a:pt x="995" y="683"/>
                  <a:pt x="995" y="683"/>
                  <a:pt x="995" y="683"/>
                </a:cubicBezTo>
                <a:cubicBezTo>
                  <a:pt x="995" y="1560"/>
                  <a:pt x="995" y="1560"/>
                  <a:pt x="995" y="1560"/>
                </a:cubicBezTo>
                <a:cubicBezTo>
                  <a:pt x="817" y="1560"/>
                  <a:pt x="817" y="1560"/>
                  <a:pt x="817" y="1560"/>
                </a:cubicBezTo>
                <a:cubicBezTo>
                  <a:pt x="817" y="683"/>
                  <a:pt x="817" y="683"/>
                  <a:pt x="817" y="683"/>
                </a:cubicBezTo>
                <a:cubicBezTo>
                  <a:pt x="817" y="683"/>
                  <a:pt x="817" y="683"/>
                  <a:pt x="817" y="683"/>
                </a:cubicBezTo>
                <a:close/>
                <a:moveTo>
                  <a:pt x="1233" y="1560"/>
                </a:moveTo>
                <a:cubicBezTo>
                  <a:pt x="1411" y="1560"/>
                  <a:pt x="1411" y="1560"/>
                  <a:pt x="1411" y="1560"/>
                </a:cubicBezTo>
                <a:cubicBezTo>
                  <a:pt x="1411" y="683"/>
                  <a:pt x="1411" y="683"/>
                  <a:pt x="1411" y="683"/>
                </a:cubicBezTo>
                <a:cubicBezTo>
                  <a:pt x="1233" y="683"/>
                  <a:pt x="1233" y="683"/>
                  <a:pt x="1233" y="683"/>
                </a:cubicBezTo>
                <a:cubicBezTo>
                  <a:pt x="1233" y="1560"/>
                  <a:pt x="1233" y="1560"/>
                  <a:pt x="1233" y="1560"/>
                </a:cubicBezTo>
                <a:cubicBezTo>
                  <a:pt x="1233" y="1560"/>
                  <a:pt x="1233" y="1560"/>
                  <a:pt x="1233" y="1560"/>
                </a:cubicBezTo>
                <a:close/>
                <a:moveTo>
                  <a:pt x="2229" y="1114"/>
                </a:moveTo>
                <a:cubicBezTo>
                  <a:pt x="2229" y="505"/>
                  <a:pt x="1724" y="0"/>
                  <a:pt x="1114" y="0"/>
                </a:cubicBezTo>
                <a:cubicBezTo>
                  <a:pt x="505" y="0"/>
                  <a:pt x="0" y="505"/>
                  <a:pt x="0" y="1114"/>
                </a:cubicBezTo>
                <a:cubicBezTo>
                  <a:pt x="0" y="1739"/>
                  <a:pt x="505" y="2229"/>
                  <a:pt x="1114" y="2229"/>
                </a:cubicBezTo>
                <a:cubicBezTo>
                  <a:pt x="1724" y="2229"/>
                  <a:pt x="2229" y="1739"/>
                  <a:pt x="2229" y="1114"/>
                </a:cubicBezTo>
                <a:close/>
                <a:moveTo>
                  <a:pt x="2095" y="1114"/>
                </a:moveTo>
                <a:cubicBezTo>
                  <a:pt x="2095" y="1664"/>
                  <a:pt x="1649" y="2095"/>
                  <a:pt x="1114" y="2095"/>
                </a:cubicBezTo>
                <a:cubicBezTo>
                  <a:pt x="579" y="2095"/>
                  <a:pt x="148" y="1664"/>
                  <a:pt x="148" y="1114"/>
                </a:cubicBezTo>
                <a:cubicBezTo>
                  <a:pt x="148" y="579"/>
                  <a:pt x="579" y="148"/>
                  <a:pt x="1114" y="148"/>
                </a:cubicBezTo>
                <a:cubicBezTo>
                  <a:pt x="1649" y="148"/>
                  <a:pt x="2095" y="579"/>
                  <a:pt x="2095" y="111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ooter Placeholder 4"/>
          <p:cNvSpPr>
            <a:spLocks noGrp="1"/>
          </p:cNvSpPr>
          <p:nvPr>
            <p:ph type="ftr" sz="quarter" idx="10"/>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p>
          <a:p>
            <a:pPr lvl="0"/>
            <a:endParaRPr lang="en-US" dirty="0">
              <a:solidFill>
                <a:srgbClr val="FFFFFF">
                  <a:tint val="75000"/>
                </a:srgbClr>
              </a:solidFill>
            </a:endParaRPr>
          </a:p>
        </p:txBody>
      </p:sp>
    </p:spTree>
    <p:extLst>
      <p:ext uri="{BB962C8B-B14F-4D97-AF65-F5344CB8AC3E}">
        <p14:creationId xmlns:p14="http://schemas.microsoft.com/office/powerpoint/2010/main" val="207073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46063" y="1213245"/>
            <a:ext cx="5514975" cy="5302990"/>
          </a:xfrm>
        </p:spPr>
        <p:txBody>
          <a:bodyPr/>
          <a:lstStyle/>
          <a:p>
            <a:pPr marL="0" indent="0">
              <a:buNone/>
            </a:pPr>
            <a:r>
              <a:rPr lang="en-US" sz="4800" spc="-102" dirty="0">
                <a:ln w="3175">
                  <a:noFill/>
                </a:ln>
                <a:gradFill>
                  <a:gsLst>
                    <a:gs pos="15063">
                      <a:schemeClr val="tx1"/>
                    </a:gs>
                    <a:gs pos="36000">
                      <a:schemeClr val="tx1"/>
                    </a:gs>
                  </a:gsLst>
                  <a:lin ang="5400000" scaled="0"/>
                </a:gradFill>
                <a:cs typeface="Segoe UI" pitchFamily="34" charset="0"/>
              </a:rPr>
              <a:t>Adding an Office Add-in using the insertion UI</a:t>
            </a:r>
          </a:p>
          <a:p>
            <a:pPr marL="0" lvl="0" indent="0">
              <a:lnSpc>
                <a:spcPct val="100000"/>
              </a:lnSpc>
              <a:spcBef>
                <a:spcPts val="0"/>
              </a:spcBef>
              <a:buSzTx/>
              <a:buNone/>
            </a:pPr>
            <a:endParaRPr lang="en-US" sz="2400" dirty="0">
              <a:gradFill>
                <a:gsLst>
                  <a:gs pos="15063">
                    <a:schemeClr val="tx1"/>
                  </a:gs>
                  <a:gs pos="36000">
                    <a:schemeClr val="tx1"/>
                  </a:gs>
                </a:gsLst>
                <a:lin ang="5400000" scaled="0"/>
              </a:gradFill>
              <a:latin typeface="Segoe UI"/>
            </a:endParaRPr>
          </a:p>
          <a:p>
            <a:pPr marL="0" lvl="0" indent="0">
              <a:lnSpc>
                <a:spcPct val="100000"/>
              </a:lnSpc>
              <a:spcBef>
                <a:spcPts val="0"/>
              </a:spcBef>
              <a:buSzTx/>
              <a:buNone/>
            </a:pPr>
            <a:r>
              <a:rPr lang="en-US" sz="2400" dirty="0">
                <a:gradFill>
                  <a:gsLst>
                    <a:gs pos="15063">
                      <a:schemeClr val="tx1"/>
                    </a:gs>
                    <a:gs pos="36000">
                      <a:schemeClr val="tx1"/>
                    </a:gs>
                  </a:gsLst>
                  <a:lin ang="5400000" scaled="0"/>
                </a:gradFill>
                <a:latin typeface="Segoe UI"/>
              </a:rPr>
              <a:t>Office Add-in insertion UI located in ribbon inside </a:t>
            </a:r>
            <a:br>
              <a:rPr lang="en-US" sz="2400" dirty="0">
                <a:gradFill>
                  <a:gsLst>
                    <a:gs pos="15063">
                      <a:schemeClr val="tx1"/>
                    </a:gs>
                    <a:gs pos="36000">
                      <a:schemeClr val="tx1"/>
                    </a:gs>
                  </a:gsLst>
                  <a:lin ang="5400000" scaled="0"/>
                </a:gradFill>
                <a:latin typeface="Segoe UI"/>
              </a:rPr>
            </a:br>
            <a:r>
              <a:rPr lang="en-US" sz="2400" dirty="0">
                <a:gradFill>
                  <a:gsLst>
                    <a:gs pos="15063">
                      <a:schemeClr val="tx1"/>
                    </a:gs>
                    <a:gs pos="36000">
                      <a:schemeClr val="tx1"/>
                    </a:gs>
                  </a:gsLst>
                  <a:lin ang="5400000" scaled="0"/>
                </a:gradFill>
                <a:latin typeface="Segoe UI"/>
              </a:rPr>
              <a:t>insert tab</a:t>
            </a:r>
          </a:p>
          <a:p>
            <a:pPr marL="0" lvl="0" indent="0">
              <a:lnSpc>
                <a:spcPct val="100000"/>
              </a:lnSpc>
              <a:spcBef>
                <a:spcPts val="1800"/>
              </a:spcBef>
              <a:buSzTx/>
              <a:buNone/>
            </a:pPr>
            <a:r>
              <a:rPr lang="en-US" sz="2400" dirty="0">
                <a:gradFill>
                  <a:gsLst>
                    <a:gs pos="15063">
                      <a:schemeClr val="tx1"/>
                    </a:gs>
                    <a:gs pos="36000">
                      <a:schemeClr val="tx1"/>
                    </a:gs>
                  </a:gsLst>
                  <a:lin ang="5400000" scaled="0"/>
                </a:gradFill>
                <a:latin typeface="Segoe UI"/>
              </a:rPr>
              <a:t>Dialog allows you to </a:t>
            </a:r>
            <a:br>
              <a:rPr lang="en-US" sz="2400" dirty="0">
                <a:gradFill>
                  <a:gsLst>
                    <a:gs pos="15063">
                      <a:schemeClr val="tx1"/>
                    </a:gs>
                    <a:gs pos="36000">
                      <a:schemeClr val="tx1"/>
                    </a:gs>
                  </a:gsLst>
                  <a:lin ang="5400000" scaled="0"/>
                </a:gradFill>
                <a:latin typeface="Segoe UI"/>
              </a:rPr>
            </a:br>
            <a:r>
              <a:rPr lang="en-US" sz="2400" dirty="0">
                <a:gradFill>
                  <a:gsLst>
                    <a:gs pos="15063">
                      <a:schemeClr val="tx1"/>
                    </a:gs>
                    <a:gs pos="36000">
                      <a:schemeClr val="tx1"/>
                    </a:gs>
                  </a:gsLst>
                  <a:lin ang="5400000" scaled="0"/>
                </a:gradFill>
                <a:latin typeface="Segoe UI"/>
              </a:rPr>
              <a:t>add and start Office Add-in</a:t>
            </a:r>
          </a:p>
          <a:p>
            <a:pPr marL="0" indent="0">
              <a:buNone/>
            </a:pPr>
            <a:endParaRPr lang="en-US" dirty="0"/>
          </a:p>
        </p:txBody>
      </p:sp>
      <p:sp>
        <p:nvSpPr>
          <p:cNvPr id="12" name="Freeform 11"/>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10884633" y="6516235"/>
            <a:ext cx="1284519" cy="295466"/>
          </a:xfrm>
          <a:prstGeom prst="rect">
            <a:avLst/>
          </a:prstGeom>
          <a:noFill/>
        </p:spPr>
        <p:txBody>
          <a:bodyPr wrap="none" lIns="146304" tIns="91440" rIns="146304" bIns="91440" rtlCol="0">
            <a:spAutoFit/>
          </a:bodyPr>
          <a:lstStyle/>
          <a:p>
            <a:pPr>
              <a:lnSpc>
                <a:spcPct val="90000"/>
              </a:lnSpc>
              <a:spcAft>
                <a:spcPts val="0"/>
              </a:spcAft>
            </a:pPr>
            <a:r>
              <a:rPr lang="en-US" sz="800" dirty="0">
                <a:gradFill>
                  <a:gsLst>
                    <a:gs pos="2917">
                      <a:schemeClr val="tx1"/>
                    </a:gs>
                    <a:gs pos="30000">
                      <a:schemeClr val="tx1"/>
                    </a:gs>
                  </a:gsLst>
                  <a:lin ang="5400000" scaled="0"/>
                </a:gradFill>
              </a:rPr>
              <a:t>http://dev.office.com/</a:t>
            </a:r>
          </a:p>
        </p:txBody>
      </p:sp>
      <p:sp>
        <p:nvSpPr>
          <p:cNvPr id="11" name="Footer Placeholder 10"/>
          <p:cNvSpPr>
            <a:spLocks noGrp="1"/>
          </p:cNvSpPr>
          <p:nvPr>
            <p:ph type="ftr" sz="quarter" idx="12"/>
          </p:nvPr>
        </p:nvSpPr>
        <p:spPr/>
        <p:txBody>
          <a:bodyPr/>
          <a:lstStyle/>
          <a:p>
            <a:pPr lvl="0">
              <a:defRPr/>
            </a:pPr>
            <a:r>
              <a:rPr lang="en-US" sz="1400" dirty="0">
                <a:gradFill>
                  <a:gsLst>
                    <a:gs pos="96653">
                      <a:srgbClr val="0078D7"/>
                    </a:gs>
                    <a:gs pos="92515">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 </a:t>
            </a:r>
            <a:r>
              <a:rPr lang="en-US" sz="1400" dirty="0">
                <a:gradFill>
                  <a:gsLst>
                    <a:gs pos="8367">
                      <a:srgbClr val="000000"/>
                    </a:gs>
                    <a:gs pos="31000">
                      <a:srgbClr val="000000"/>
                    </a:gs>
                  </a:gsLst>
                  <a:lin ang="5400000" scaled="0"/>
                </a:gradFill>
              </a:rPr>
              <a:t>Introduction to Word add-ins</a:t>
            </a:r>
            <a:endParaRPr lang="en-US" dirty="0">
              <a:solidFill>
                <a:srgbClr val="FFFFFF">
                  <a:tint val="75000"/>
                </a:srgbClr>
              </a:solidFill>
            </a:endParaRPr>
          </a:p>
          <a:p>
            <a:pPr lvl="0"/>
            <a:endParaRPr lang="en-US" dirty="0">
              <a:solidFill>
                <a:srgbClr val="000000">
                  <a:tint val="75000"/>
                </a:srgbClr>
              </a:solidFill>
            </a:endParaRPr>
          </a:p>
        </p:txBody>
      </p:sp>
      <p:pic>
        <p:nvPicPr>
          <p:cNvPr id="3" name="Picture 2"/>
          <p:cNvPicPr>
            <a:picLocks noChangeAspect="1"/>
          </p:cNvPicPr>
          <p:nvPr/>
        </p:nvPicPr>
        <p:blipFill>
          <a:blip r:embed="rId3"/>
          <a:stretch>
            <a:fillRect/>
          </a:stretch>
        </p:blipFill>
        <p:spPr>
          <a:xfrm>
            <a:off x="6401152" y="880767"/>
            <a:ext cx="5433060" cy="1767840"/>
          </a:xfrm>
          <a:prstGeom prst="rect">
            <a:avLst/>
          </a:prstGeom>
        </p:spPr>
      </p:pic>
      <p:pic>
        <p:nvPicPr>
          <p:cNvPr id="5" name="Picture 4"/>
          <p:cNvPicPr>
            <a:picLocks noChangeAspect="1"/>
          </p:cNvPicPr>
          <p:nvPr/>
        </p:nvPicPr>
        <p:blipFill>
          <a:blip r:embed="rId4"/>
          <a:stretch>
            <a:fillRect/>
          </a:stretch>
        </p:blipFill>
        <p:spPr>
          <a:xfrm>
            <a:off x="6462112" y="2906021"/>
            <a:ext cx="5311140" cy="3352800"/>
          </a:xfrm>
          <a:prstGeom prst="rect">
            <a:avLst/>
          </a:prstGeom>
        </p:spPr>
      </p:pic>
    </p:spTree>
    <p:extLst>
      <p:ext uri="{BB962C8B-B14F-4D97-AF65-F5344CB8AC3E}">
        <p14:creationId xmlns:p14="http://schemas.microsoft.com/office/powerpoint/2010/main" val="385070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4_6-30540_Office_365_CloudRoadShow">
  <a:themeElements>
    <a:clrScheme name="Custom 1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FFFF"/>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91953408-50A6-4D48-BBC9-67A4F6F9DD3A}" vid="{8A54BA10-03F3-4B7F-AD37-72B81A3EE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openxmlformats.org/package/2006/metadata/core-properties"/>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630a2e83-186a-4a0f-ab27-bee8a8096abc"/>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Office_365_CloudRoadShow_TEMPLATE_standard slides</Template>
  <TotalTime>1442</TotalTime>
  <Words>5622</Words>
  <Application>Microsoft Office PowerPoint</Application>
  <PresentationFormat>Custom</PresentationFormat>
  <Paragraphs>705</Paragraphs>
  <Slides>54</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宋体</vt:lpstr>
      <vt:lpstr>Arial</vt:lpstr>
      <vt:lpstr>Calibri</vt:lpstr>
      <vt:lpstr>Consolas</vt:lpstr>
      <vt:lpstr>Courier New</vt:lpstr>
      <vt:lpstr>Segoe Light</vt:lpstr>
      <vt:lpstr>Segoe UI</vt:lpstr>
      <vt:lpstr>Segoe UI Black</vt:lpstr>
      <vt:lpstr>Segoe UI Light</vt:lpstr>
      <vt:lpstr>Segoe UI Semibold</vt:lpstr>
      <vt:lpstr>Segoe UI Semilight</vt:lpstr>
      <vt:lpstr>Wingdings</vt:lpstr>
      <vt:lpstr>4_6-30540_Office_365_CloudRoadShow</vt:lpstr>
      <vt:lpstr>Office 365 development</vt:lpstr>
      <vt:lpstr>Deep Dive into  Office Word Add-ins</vt:lpstr>
      <vt:lpstr>Agenda</vt:lpstr>
      <vt:lpstr>Developer vision</vt:lpstr>
      <vt:lpstr>PowerPoint Presentation</vt:lpstr>
      <vt:lpstr>PowerPoint Presentation</vt:lpstr>
      <vt:lpstr>Designing Office Add-ins—shapes</vt:lpstr>
      <vt:lpstr>Anatomy of an Office Add-in</vt:lpstr>
      <vt:lpstr>PowerPoint Presentation</vt:lpstr>
      <vt:lpstr>PowerPoint Presentation</vt:lpstr>
      <vt:lpstr>PowerPoint Presentation</vt:lpstr>
      <vt:lpstr>PowerPoint Presentation</vt:lpstr>
      <vt:lpstr>Create new Office Add-in</vt:lpstr>
      <vt:lpstr>PowerPoint Presentation</vt:lpstr>
      <vt:lpstr>Add-in manifest—XML view</vt:lpstr>
      <vt:lpstr>Create the HTML for Web page</vt:lpstr>
      <vt:lpstr>PowerPoint Presentation</vt:lpstr>
      <vt:lpstr>PowerPoint Presentation</vt:lpstr>
      <vt:lpstr>PowerPoint Presentation</vt:lpstr>
      <vt:lpstr>PowerPoint Presentation</vt:lpstr>
      <vt:lpstr>Demo Creating an Office Add-in targeting Microsoft Word</vt:lpstr>
      <vt:lpstr>Word JavaScript API releases</vt:lpstr>
      <vt:lpstr>PowerPoint Presentation</vt:lpstr>
      <vt:lpstr>JavaScript API for Word Add-ins</vt:lpstr>
      <vt:lpstr>getSelectedDataAsync()</vt:lpstr>
      <vt:lpstr>setSelectDataAsync()</vt:lpstr>
      <vt:lpstr>PowerPoint Presentation</vt:lpstr>
      <vt:lpstr>Demo Writing content to the selected region of a Word Document</vt:lpstr>
      <vt:lpstr>PowerPoint Presentation</vt:lpstr>
      <vt:lpstr>PowerPoint Presentation</vt:lpstr>
      <vt:lpstr>PowerPoint Presentation</vt:lpstr>
      <vt:lpstr>Adding bindings in JavaScript</vt:lpstr>
      <vt:lpstr>Adding event handler bindings</vt:lpstr>
      <vt:lpstr>Open XML and Content Control refresher</vt:lpstr>
      <vt:lpstr>PowerPoint Presentation</vt:lpstr>
      <vt:lpstr>PowerPoint Presentation</vt:lpstr>
      <vt:lpstr>New API Pipeline Capabilities</vt:lpstr>
      <vt:lpstr>Simplified Coding Pattern</vt:lpstr>
      <vt:lpstr>1.1 Requirement Set</vt:lpstr>
      <vt:lpstr>Word API 1.2</vt:lpstr>
      <vt:lpstr>Demo 1.2!</vt:lpstr>
      <vt:lpstr>Word API 1.3 in Preview</vt:lpstr>
      <vt:lpstr>Demo 1.3!</vt:lpstr>
      <vt:lpstr>PowerPoint Presentation</vt:lpstr>
      <vt:lpstr>PowerPoint Presentation</vt:lpstr>
      <vt:lpstr>PowerPoint Presentation</vt:lpstr>
      <vt:lpstr>PowerPoint Presentation</vt:lpstr>
      <vt:lpstr>Related documentation</vt:lpstr>
      <vt:lpstr>Related code samples</vt:lpstr>
      <vt:lpstr>Summary</vt:lpstr>
      <vt:lpstr>Developer Program launch</vt:lpstr>
      <vt:lpstr>Engage</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Office 365</dc:subject>
  <dc:creator>Barb Ferderer</dc:creator>
  <cp:keywords>MSVID, Brand Guidelines, Branding, Visual Identity, grid</cp:keywords>
  <dc:description>Template: _x000d_
Formatting: _x000d_
Audience Type:</dc:description>
  <cp:lastModifiedBy>Juan Balmori Labra</cp:lastModifiedBy>
  <cp:revision>218</cp:revision>
  <dcterms:created xsi:type="dcterms:W3CDTF">2015-11-30T18:37:04Z</dcterms:created>
  <dcterms:modified xsi:type="dcterms:W3CDTF">2016-03-17T23:10:10Z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