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60" r:id="rId4"/>
    <p:sldId id="261" r:id="rId5"/>
    <p:sldId id="258" r:id="rId6"/>
    <p:sldId id="257" r:id="rId7"/>
    <p:sldId id="259" r:id="rId8"/>
    <p:sldId id="262" r:id="rId9"/>
    <p:sldId id="263" r:id="rId10"/>
    <p:sldId id="267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5410"/>
    <a:srgbClr val="009FDA"/>
    <a:srgbClr val="0091C7"/>
    <a:srgbClr val="60963D"/>
    <a:srgbClr val="9D1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78"/>
    <p:restoredTop sz="94627"/>
  </p:normalViewPr>
  <p:slideViewPr>
    <p:cSldViewPr snapToGrid="0" snapToObjects="1">
      <p:cViewPr>
        <p:scale>
          <a:sx n="100" d="100"/>
          <a:sy n="100" d="100"/>
        </p:scale>
        <p:origin x="-32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11A5D-FC7D-CC42-BD19-B4AAA06E4CC0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EBC01-8304-EC42-9A66-02108E843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1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7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8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4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2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4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2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2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1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7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8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3550-1C63-5245-8F63-45A25A459242}" type="datetimeFigureOut">
              <a:rPr lang="en-US" smtClean="0"/>
              <a:t>3/22/17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00" y="481593"/>
            <a:ext cx="5257800" cy="431800"/>
          </a:xfrm>
          <a:prstGeom prst="rect">
            <a:avLst/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triped Right Arrow 4"/>
          <p:cNvSpPr/>
          <p:nvPr/>
        </p:nvSpPr>
        <p:spPr bwMode="auto">
          <a:xfrm>
            <a:off x="965200" y="278393"/>
            <a:ext cx="1299170" cy="840445"/>
          </a:xfrm>
          <a:prstGeom prst="stripedRightArrow">
            <a:avLst/>
          </a:prstGeom>
          <a:solidFill>
            <a:srgbClr val="60963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Model</a:t>
            </a:r>
          </a:p>
        </p:txBody>
      </p:sp>
      <p:sp>
        <p:nvSpPr>
          <p:cNvPr id="6" name="Striped Right Arrow 5"/>
          <p:cNvSpPr/>
          <p:nvPr/>
        </p:nvSpPr>
        <p:spPr bwMode="auto">
          <a:xfrm>
            <a:off x="2519753" y="278393"/>
            <a:ext cx="1180023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Re-Code</a:t>
            </a:r>
          </a:p>
        </p:txBody>
      </p:sp>
      <p:sp>
        <p:nvSpPr>
          <p:cNvPr id="7" name="Striped Right Arrow 6"/>
          <p:cNvSpPr/>
          <p:nvPr/>
        </p:nvSpPr>
        <p:spPr bwMode="auto">
          <a:xfrm>
            <a:off x="3937000" y="278393"/>
            <a:ext cx="1190267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Validate</a:t>
            </a:r>
          </a:p>
        </p:txBody>
      </p:sp>
      <p:sp>
        <p:nvSpPr>
          <p:cNvPr id="8" name="Striped Right Arrow 7"/>
          <p:cNvSpPr/>
          <p:nvPr/>
        </p:nvSpPr>
        <p:spPr bwMode="auto">
          <a:xfrm>
            <a:off x="5372100" y="278393"/>
            <a:ext cx="1257300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4363520" y="-778003"/>
            <a:ext cx="231583" cy="3868376"/>
          </a:xfrm>
          <a:prstGeom prst="rightBrace">
            <a:avLst>
              <a:gd name="adj1" fmla="val 36193"/>
              <a:gd name="adj2" fmla="val 50746"/>
            </a:avLst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5124" y="1190821"/>
            <a:ext cx="3868376" cy="6774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raditional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 Deployment Cycles:</a:t>
            </a:r>
            <a:b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the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conversion takes months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62434" y="1155883"/>
            <a:ext cx="333828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49834" y="4408090"/>
            <a:ext cx="295293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03607" y="3492500"/>
            <a:ext cx="8610600" cy="966390"/>
            <a:chOff x="1752600" y="3454400"/>
            <a:chExt cx="8610600" cy="966390"/>
          </a:xfrm>
        </p:grpSpPr>
        <p:sp>
          <p:nvSpPr>
            <p:cNvPr id="20" name="Rectangle 19"/>
            <p:cNvSpPr/>
            <p:nvPr/>
          </p:nvSpPr>
          <p:spPr>
            <a:xfrm>
              <a:off x="1790699" y="3695700"/>
              <a:ext cx="8356601" cy="508139"/>
            </a:xfrm>
            <a:prstGeom prst="rect">
              <a:avLst/>
            </a:prstGeom>
            <a:solidFill>
              <a:schemeClr val="bg1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Striped Right Arrow 20"/>
            <p:cNvSpPr/>
            <p:nvPr/>
          </p:nvSpPr>
          <p:spPr bwMode="auto">
            <a:xfrm>
              <a:off x="1752600" y="3454400"/>
              <a:ext cx="1857294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/>
                <a:t>Get</a:t>
              </a:r>
              <a:r>
                <a:rPr lang="en-US" sz="1400" dirty="0"/>
                <a:t> web </a:t>
              </a:r>
              <a:r>
                <a:rPr lang="en-US" sz="1400" dirty="0" smtClean="0"/>
                <a:t>service </a:t>
              </a:r>
              <a:br>
                <a:rPr lang="en-US" sz="1400" dirty="0" smtClean="0"/>
              </a:br>
              <a:r>
                <a:rPr lang="en-US" sz="1400" dirty="0" smtClean="0"/>
                <a:t>to be batched</a:t>
              </a:r>
            </a:p>
          </p:txBody>
        </p:sp>
        <p:sp>
          <p:nvSpPr>
            <p:cNvPr id="22" name="Striped Right Arrow 21"/>
            <p:cNvSpPr/>
            <p:nvPr/>
          </p:nvSpPr>
          <p:spPr bwMode="auto">
            <a:xfrm>
              <a:off x="3713553" y="3467100"/>
              <a:ext cx="1483243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1400" dirty="0" smtClean="0"/>
                <a:t>Define</a:t>
              </a:r>
              <a:r>
                <a:rPr lang="en-US" sz="1400" dirty="0"/>
                <a:t> 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record</a:t>
              </a:r>
              <a:r>
                <a:rPr lang="en-US" sz="1400" dirty="0"/>
                <a:t> </a:t>
              </a:r>
              <a:r>
                <a:rPr lang="en-US" sz="1400" dirty="0" smtClean="0"/>
                <a:t>data</a:t>
              </a:r>
              <a:endParaRPr lang="en-US" sz="1400" dirty="0"/>
            </a:p>
          </p:txBody>
        </p:sp>
        <p:sp>
          <p:nvSpPr>
            <p:cNvPr id="23" name="Striped Right Arrow 22"/>
            <p:cNvSpPr/>
            <p:nvPr/>
          </p:nvSpPr>
          <p:spPr bwMode="auto">
            <a:xfrm>
              <a:off x="5283200" y="3467100"/>
              <a:ext cx="1496120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Start </a:t>
              </a:r>
              <a:b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</a:b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batch task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Striped Right Arrow 23"/>
            <p:cNvSpPr/>
            <p:nvPr/>
          </p:nvSpPr>
          <p:spPr bwMode="auto">
            <a:xfrm>
              <a:off x="6876663" y="3467100"/>
              <a:ext cx="1634307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Task Monitoring or Cancel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Striped Right Arrow 27"/>
            <p:cNvSpPr/>
            <p:nvPr/>
          </p:nvSpPr>
          <p:spPr bwMode="auto">
            <a:xfrm>
              <a:off x="8614593" y="3695700"/>
              <a:ext cx="1748607" cy="486668"/>
            </a:xfrm>
            <a:custGeom>
              <a:avLst/>
              <a:gdLst>
                <a:gd name="connsiteX0" fmla="*/ 0 w 1685107"/>
                <a:gd name="connsiteY0" fmla="*/ 238423 h 953690"/>
                <a:gd name="connsiteX1" fmla="*/ 29803 w 1685107"/>
                <a:gd name="connsiteY1" fmla="*/ 238423 h 953690"/>
                <a:gd name="connsiteX2" fmla="*/ 29803 w 1685107"/>
                <a:gd name="connsiteY2" fmla="*/ 715268 h 953690"/>
                <a:gd name="connsiteX3" fmla="*/ 0 w 1685107"/>
                <a:gd name="connsiteY3" fmla="*/ 715268 h 953690"/>
                <a:gd name="connsiteX4" fmla="*/ 0 w 1685107"/>
                <a:gd name="connsiteY4" fmla="*/ 238423 h 953690"/>
                <a:gd name="connsiteX5" fmla="*/ 59606 w 1685107"/>
                <a:gd name="connsiteY5" fmla="*/ 238423 h 953690"/>
                <a:gd name="connsiteX6" fmla="*/ 119211 w 1685107"/>
                <a:gd name="connsiteY6" fmla="*/ 238423 h 953690"/>
                <a:gd name="connsiteX7" fmla="*/ 119211 w 1685107"/>
                <a:gd name="connsiteY7" fmla="*/ 715268 h 953690"/>
                <a:gd name="connsiteX8" fmla="*/ 59606 w 1685107"/>
                <a:gd name="connsiteY8" fmla="*/ 715268 h 953690"/>
                <a:gd name="connsiteX9" fmla="*/ 59606 w 1685107"/>
                <a:gd name="connsiteY9" fmla="*/ 238423 h 953690"/>
                <a:gd name="connsiteX10" fmla="*/ 149014 w 1685107"/>
                <a:gd name="connsiteY10" fmla="*/ 238423 h 953690"/>
                <a:gd name="connsiteX11" fmla="*/ 1208262 w 1685107"/>
                <a:gd name="connsiteY11" fmla="*/ 238423 h 953690"/>
                <a:gd name="connsiteX12" fmla="*/ 1208262 w 1685107"/>
                <a:gd name="connsiteY12" fmla="*/ 0 h 953690"/>
                <a:gd name="connsiteX13" fmla="*/ 1685107 w 1685107"/>
                <a:gd name="connsiteY13" fmla="*/ 476845 h 953690"/>
                <a:gd name="connsiteX14" fmla="*/ 1208262 w 1685107"/>
                <a:gd name="connsiteY14" fmla="*/ 953690 h 953690"/>
                <a:gd name="connsiteX15" fmla="*/ 1208262 w 1685107"/>
                <a:gd name="connsiteY15" fmla="*/ 715268 h 953690"/>
                <a:gd name="connsiteX16" fmla="*/ 149014 w 1685107"/>
                <a:gd name="connsiteY16" fmla="*/ 715268 h 953690"/>
                <a:gd name="connsiteX17" fmla="*/ 149014 w 1685107"/>
                <a:gd name="connsiteY17" fmla="*/ 238423 h 953690"/>
                <a:gd name="connsiteX0" fmla="*/ 0 w 1215207"/>
                <a:gd name="connsiteY0" fmla="*/ 238423 h 953690"/>
                <a:gd name="connsiteX1" fmla="*/ 29803 w 1215207"/>
                <a:gd name="connsiteY1" fmla="*/ 238423 h 953690"/>
                <a:gd name="connsiteX2" fmla="*/ 29803 w 1215207"/>
                <a:gd name="connsiteY2" fmla="*/ 715268 h 953690"/>
                <a:gd name="connsiteX3" fmla="*/ 0 w 1215207"/>
                <a:gd name="connsiteY3" fmla="*/ 715268 h 953690"/>
                <a:gd name="connsiteX4" fmla="*/ 0 w 1215207"/>
                <a:gd name="connsiteY4" fmla="*/ 238423 h 953690"/>
                <a:gd name="connsiteX5" fmla="*/ 59606 w 1215207"/>
                <a:gd name="connsiteY5" fmla="*/ 238423 h 953690"/>
                <a:gd name="connsiteX6" fmla="*/ 119211 w 1215207"/>
                <a:gd name="connsiteY6" fmla="*/ 238423 h 953690"/>
                <a:gd name="connsiteX7" fmla="*/ 119211 w 1215207"/>
                <a:gd name="connsiteY7" fmla="*/ 715268 h 953690"/>
                <a:gd name="connsiteX8" fmla="*/ 59606 w 1215207"/>
                <a:gd name="connsiteY8" fmla="*/ 715268 h 953690"/>
                <a:gd name="connsiteX9" fmla="*/ 59606 w 1215207"/>
                <a:gd name="connsiteY9" fmla="*/ 238423 h 953690"/>
                <a:gd name="connsiteX10" fmla="*/ 149014 w 1215207"/>
                <a:gd name="connsiteY10" fmla="*/ 238423 h 953690"/>
                <a:gd name="connsiteX11" fmla="*/ 1208262 w 1215207"/>
                <a:gd name="connsiteY11" fmla="*/ 238423 h 953690"/>
                <a:gd name="connsiteX12" fmla="*/ 1208262 w 1215207"/>
                <a:gd name="connsiteY12" fmla="*/ 0 h 953690"/>
                <a:gd name="connsiteX13" fmla="*/ 1215207 w 1215207"/>
                <a:gd name="connsiteY13" fmla="*/ 514945 h 953690"/>
                <a:gd name="connsiteX14" fmla="*/ 1208262 w 1215207"/>
                <a:gd name="connsiteY14" fmla="*/ 953690 h 953690"/>
                <a:gd name="connsiteX15" fmla="*/ 1208262 w 1215207"/>
                <a:gd name="connsiteY15" fmla="*/ 715268 h 953690"/>
                <a:gd name="connsiteX16" fmla="*/ 149014 w 1215207"/>
                <a:gd name="connsiteY16" fmla="*/ 715268 h 953690"/>
                <a:gd name="connsiteX17" fmla="*/ 149014 w 1215207"/>
                <a:gd name="connsiteY17" fmla="*/ 238423 h 953690"/>
                <a:gd name="connsiteX0" fmla="*/ 0 w 1215207"/>
                <a:gd name="connsiteY0" fmla="*/ 9823 h 725090"/>
                <a:gd name="connsiteX1" fmla="*/ 29803 w 1215207"/>
                <a:gd name="connsiteY1" fmla="*/ 9823 h 725090"/>
                <a:gd name="connsiteX2" fmla="*/ 29803 w 1215207"/>
                <a:gd name="connsiteY2" fmla="*/ 486668 h 725090"/>
                <a:gd name="connsiteX3" fmla="*/ 0 w 1215207"/>
                <a:gd name="connsiteY3" fmla="*/ 486668 h 725090"/>
                <a:gd name="connsiteX4" fmla="*/ 0 w 1215207"/>
                <a:gd name="connsiteY4" fmla="*/ 9823 h 725090"/>
                <a:gd name="connsiteX5" fmla="*/ 59606 w 1215207"/>
                <a:gd name="connsiteY5" fmla="*/ 9823 h 725090"/>
                <a:gd name="connsiteX6" fmla="*/ 119211 w 1215207"/>
                <a:gd name="connsiteY6" fmla="*/ 9823 h 725090"/>
                <a:gd name="connsiteX7" fmla="*/ 119211 w 1215207"/>
                <a:gd name="connsiteY7" fmla="*/ 486668 h 725090"/>
                <a:gd name="connsiteX8" fmla="*/ 59606 w 1215207"/>
                <a:gd name="connsiteY8" fmla="*/ 486668 h 725090"/>
                <a:gd name="connsiteX9" fmla="*/ 59606 w 1215207"/>
                <a:gd name="connsiteY9" fmla="*/ 9823 h 725090"/>
                <a:gd name="connsiteX10" fmla="*/ 149014 w 1215207"/>
                <a:gd name="connsiteY10" fmla="*/ 9823 h 725090"/>
                <a:gd name="connsiteX11" fmla="*/ 1208262 w 1215207"/>
                <a:gd name="connsiteY11" fmla="*/ 9823 h 725090"/>
                <a:gd name="connsiteX12" fmla="*/ 1208262 w 1215207"/>
                <a:gd name="connsiteY12" fmla="*/ 0 h 725090"/>
                <a:gd name="connsiteX13" fmla="*/ 1215207 w 1215207"/>
                <a:gd name="connsiteY13" fmla="*/ 286345 h 725090"/>
                <a:gd name="connsiteX14" fmla="*/ 1208262 w 1215207"/>
                <a:gd name="connsiteY14" fmla="*/ 725090 h 725090"/>
                <a:gd name="connsiteX15" fmla="*/ 1208262 w 1215207"/>
                <a:gd name="connsiteY15" fmla="*/ 486668 h 725090"/>
                <a:gd name="connsiteX16" fmla="*/ 149014 w 1215207"/>
                <a:gd name="connsiteY16" fmla="*/ 486668 h 725090"/>
                <a:gd name="connsiteX17" fmla="*/ 149014 w 1215207"/>
                <a:gd name="connsiteY17" fmla="*/ 9823 h 725090"/>
                <a:gd name="connsiteX0" fmla="*/ 0 w 1215207"/>
                <a:gd name="connsiteY0" fmla="*/ 9823 h 486668"/>
                <a:gd name="connsiteX1" fmla="*/ 29803 w 1215207"/>
                <a:gd name="connsiteY1" fmla="*/ 9823 h 486668"/>
                <a:gd name="connsiteX2" fmla="*/ 29803 w 1215207"/>
                <a:gd name="connsiteY2" fmla="*/ 486668 h 486668"/>
                <a:gd name="connsiteX3" fmla="*/ 0 w 1215207"/>
                <a:gd name="connsiteY3" fmla="*/ 486668 h 486668"/>
                <a:gd name="connsiteX4" fmla="*/ 0 w 1215207"/>
                <a:gd name="connsiteY4" fmla="*/ 9823 h 486668"/>
                <a:gd name="connsiteX5" fmla="*/ 59606 w 1215207"/>
                <a:gd name="connsiteY5" fmla="*/ 9823 h 486668"/>
                <a:gd name="connsiteX6" fmla="*/ 119211 w 1215207"/>
                <a:gd name="connsiteY6" fmla="*/ 9823 h 486668"/>
                <a:gd name="connsiteX7" fmla="*/ 119211 w 1215207"/>
                <a:gd name="connsiteY7" fmla="*/ 486668 h 486668"/>
                <a:gd name="connsiteX8" fmla="*/ 59606 w 1215207"/>
                <a:gd name="connsiteY8" fmla="*/ 486668 h 486668"/>
                <a:gd name="connsiteX9" fmla="*/ 59606 w 1215207"/>
                <a:gd name="connsiteY9" fmla="*/ 9823 h 486668"/>
                <a:gd name="connsiteX10" fmla="*/ 149014 w 1215207"/>
                <a:gd name="connsiteY10" fmla="*/ 9823 h 486668"/>
                <a:gd name="connsiteX11" fmla="*/ 1208262 w 1215207"/>
                <a:gd name="connsiteY11" fmla="*/ 9823 h 486668"/>
                <a:gd name="connsiteX12" fmla="*/ 1208262 w 1215207"/>
                <a:gd name="connsiteY12" fmla="*/ 0 h 486668"/>
                <a:gd name="connsiteX13" fmla="*/ 1215207 w 1215207"/>
                <a:gd name="connsiteY13" fmla="*/ 286345 h 486668"/>
                <a:gd name="connsiteX14" fmla="*/ 1208262 w 1215207"/>
                <a:gd name="connsiteY14" fmla="*/ 483790 h 486668"/>
                <a:gd name="connsiteX15" fmla="*/ 1208262 w 1215207"/>
                <a:gd name="connsiteY15" fmla="*/ 486668 h 486668"/>
                <a:gd name="connsiteX16" fmla="*/ 149014 w 1215207"/>
                <a:gd name="connsiteY16" fmla="*/ 486668 h 486668"/>
                <a:gd name="connsiteX17" fmla="*/ 149014 w 1215207"/>
                <a:gd name="connsiteY17" fmla="*/ 9823 h 486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5207" h="486668">
                  <a:moveTo>
                    <a:pt x="0" y="9823"/>
                  </a:moveTo>
                  <a:lnTo>
                    <a:pt x="29803" y="9823"/>
                  </a:lnTo>
                  <a:lnTo>
                    <a:pt x="29803" y="486668"/>
                  </a:lnTo>
                  <a:lnTo>
                    <a:pt x="0" y="486668"/>
                  </a:lnTo>
                  <a:lnTo>
                    <a:pt x="0" y="9823"/>
                  </a:lnTo>
                  <a:close/>
                  <a:moveTo>
                    <a:pt x="59606" y="9823"/>
                  </a:moveTo>
                  <a:lnTo>
                    <a:pt x="119211" y="9823"/>
                  </a:lnTo>
                  <a:lnTo>
                    <a:pt x="119211" y="486668"/>
                  </a:lnTo>
                  <a:lnTo>
                    <a:pt x="59606" y="486668"/>
                  </a:lnTo>
                  <a:lnTo>
                    <a:pt x="59606" y="9823"/>
                  </a:lnTo>
                  <a:close/>
                  <a:moveTo>
                    <a:pt x="149014" y="9823"/>
                  </a:moveTo>
                  <a:lnTo>
                    <a:pt x="1208262" y="9823"/>
                  </a:lnTo>
                  <a:lnTo>
                    <a:pt x="1208262" y="0"/>
                  </a:lnTo>
                  <a:lnTo>
                    <a:pt x="1215207" y="286345"/>
                  </a:lnTo>
                  <a:lnTo>
                    <a:pt x="1208262" y="483790"/>
                  </a:lnTo>
                  <a:lnTo>
                    <a:pt x="1208262" y="486668"/>
                  </a:lnTo>
                  <a:lnTo>
                    <a:pt x="149014" y="486668"/>
                  </a:lnTo>
                  <a:lnTo>
                    <a:pt x="149014" y="982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Get results</a:t>
              </a:r>
            </a:p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 &amp; download files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9" name="Oval 28"/>
          <p:cNvSpPr/>
          <p:nvPr/>
        </p:nvSpPr>
        <p:spPr>
          <a:xfrm>
            <a:off x="4744295" y="2242100"/>
            <a:ext cx="3331393" cy="3251200"/>
          </a:xfrm>
          <a:prstGeom prst="ellipse">
            <a:avLst/>
          </a:prstGeom>
          <a:solidFill>
            <a:srgbClr val="FFC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Asynchronous batch execution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running on R Server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Straight Arrow Connector 147"/>
          <p:cNvCxnSpPr/>
          <p:nvPr/>
        </p:nvCxnSpPr>
        <p:spPr>
          <a:xfrm flipH="1">
            <a:off x="3457296" y="3683290"/>
            <a:ext cx="2427156" cy="804064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3" idx="1"/>
          </p:cNvCxnSpPr>
          <p:nvPr/>
        </p:nvCxnSpPr>
        <p:spPr>
          <a:xfrm flipH="1" flipV="1">
            <a:off x="3975760" y="2967862"/>
            <a:ext cx="1908692" cy="594348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5884452" y="4688888"/>
            <a:ext cx="1009241" cy="10263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Compute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Node </a:t>
            </a:r>
          </a:p>
        </p:txBody>
      </p:sp>
      <p:cxnSp>
        <p:nvCxnSpPr>
          <p:cNvPr id="142" name="Straight Arrow Connector 141"/>
          <p:cNvCxnSpPr/>
          <p:nvPr/>
        </p:nvCxnSpPr>
        <p:spPr>
          <a:xfrm flipH="1" flipV="1">
            <a:off x="6368444" y="3560222"/>
            <a:ext cx="7929" cy="1141366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agnetic Disk 2"/>
          <p:cNvSpPr/>
          <p:nvPr/>
        </p:nvSpPr>
        <p:spPr bwMode="auto">
          <a:xfrm>
            <a:off x="7940041" y="2928111"/>
            <a:ext cx="1470120" cy="1261169"/>
          </a:xfrm>
          <a:prstGeom prst="flowChartMagneticDisk">
            <a:avLst/>
          </a:prstGeom>
          <a:solidFill>
            <a:schemeClr val="accent1"/>
          </a:solidFill>
          <a:ln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Store for Sessions /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SQLite)</a:t>
            </a: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" name="Straight Arrow Connector 9"/>
          <p:cNvCxnSpPr>
            <a:stCxn id="9" idx="2"/>
            <a:endCxn id="13" idx="3"/>
          </p:cNvCxnSpPr>
          <p:nvPr/>
        </p:nvCxnSpPr>
        <p:spPr>
          <a:xfrm flipH="1">
            <a:off x="6893693" y="3558696"/>
            <a:ext cx="1046348" cy="3514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5884452" y="3073398"/>
            <a:ext cx="1009241" cy="97762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Node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988925" y="3913686"/>
            <a:ext cx="1244621" cy="1084588"/>
            <a:chOff x="8951873" y="1809241"/>
            <a:chExt cx="1285415" cy="1145504"/>
          </a:xfrm>
        </p:grpSpPr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292659" y="4356742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Authenticated REST </a:t>
            </a:r>
            <a:r>
              <a:rPr lang="en-US" sz="1400" dirty="0"/>
              <a:t>API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calls</a:t>
            </a:r>
            <a:endParaRPr lang="en-US" sz="1400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2686388" y="2272379"/>
            <a:ext cx="1568357" cy="1615228"/>
            <a:chOff x="1338537" y="3690991"/>
            <a:chExt cx="2209849" cy="2032632"/>
          </a:xfrm>
        </p:grpSpPr>
        <p:pic>
          <p:nvPicPr>
            <p:cNvPr id="39" name="Picture 7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38537" y="3690991"/>
              <a:ext cx="2209848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1377322" y="4129867"/>
              <a:ext cx="2171064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5591158" y="2399955"/>
            <a:ext cx="4060841" cy="3530945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29258" y="2489415"/>
            <a:ext cx="3358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 Server with one-box operationalization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1990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Magnetic Disk 2"/>
          <p:cNvSpPr/>
          <p:nvPr/>
        </p:nvSpPr>
        <p:spPr bwMode="auto">
          <a:xfrm>
            <a:off x="8953354" y="2896803"/>
            <a:ext cx="1470120" cy="1261169"/>
          </a:xfrm>
          <a:prstGeom prst="flowChartMagneticDisk">
            <a:avLst/>
          </a:prstGeom>
          <a:solidFill>
            <a:schemeClr val="accent1"/>
          </a:solidFill>
          <a:ln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Store for Sessions /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(SQL Server or PostgreSQL)</a:t>
            </a: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" name="Straight Arrow Connector 9"/>
          <p:cNvCxnSpPr>
            <a:endCxn id="12" idx="3"/>
          </p:cNvCxnSpPr>
          <p:nvPr/>
        </p:nvCxnSpPr>
        <p:spPr>
          <a:xfrm flipH="1">
            <a:off x="8084603" y="3573791"/>
            <a:ext cx="868752" cy="9131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4094046" y="4000222"/>
            <a:ext cx="0" cy="955366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3454400" y="2931671"/>
            <a:ext cx="4630203" cy="1302501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589425" y="3022598"/>
            <a:ext cx="1009241" cy="97762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95333" y="3033582"/>
            <a:ext cx="1009241" cy="97762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947153" y="3022598"/>
            <a:ext cx="1009241" cy="97762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1955" y="321431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4400" dirty="0" smtClean="0">
                <a:solidFill>
                  <a:schemeClr val="accent1"/>
                </a:solidFill>
              </a:rPr>
              <a:t>…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54400" y="4782900"/>
            <a:ext cx="4630203" cy="1348066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589425" y="4955588"/>
            <a:ext cx="1009241" cy="10263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Compute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895333" y="4966572"/>
            <a:ext cx="1009241" cy="10263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Compute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947153" y="4955588"/>
            <a:ext cx="1009241" cy="10263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Compute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1955" y="514730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4400" dirty="0" smtClean="0">
                <a:solidFill>
                  <a:schemeClr val="accent1"/>
                </a:solidFill>
              </a:rPr>
              <a:t>…</a:t>
            </a:r>
            <a:endParaRPr lang="en-US" sz="4400" dirty="0">
              <a:solidFill>
                <a:schemeClr val="accent1"/>
              </a:solidFill>
            </a:endParaRP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4115538" y="4039336"/>
            <a:ext cx="1161375" cy="916252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094045" y="4028732"/>
            <a:ext cx="3045688" cy="901704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H="1">
            <a:off x="4253932" y="4011014"/>
            <a:ext cx="1142604" cy="919422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5421444" y="4027002"/>
            <a:ext cx="1994050" cy="903434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14" idx="2"/>
            <a:endCxn id="19" idx="0"/>
          </p:cNvCxnSpPr>
          <p:nvPr/>
        </p:nvCxnSpPr>
        <p:spPr>
          <a:xfrm>
            <a:off x="5399954" y="4011206"/>
            <a:ext cx="0" cy="955366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079144" y="2470006"/>
            <a:ext cx="1218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Can talk to each </a:t>
            </a:r>
            <a:br>
              <a:rPr lang="en-US" sz="1200" dirty="0" smtClean="0"/>
            </a:br>
            <a:r>
              <a:rPr lang="en-US" sz="1200" dirty="0" smtClean="0"/>
              <a:t>web node</a:t>
            </a:r>
            <a:endParaRPr lang="en-US" sz="12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6918156" y="530463"/>
            <a:ext cx="1244621" cy="1084588"/>
            <a:chOff x="8951873" y="1809241"/>
            <a:chExt cx="1285415" cy="1145504"/>
          </a:xfrm>
        </p:grpSpPr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950262" y="532907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Authenticated REST </a:t>
            </a:r>
            <a:r>
              <a:rPr lang="en-US" sz="1400" dirty="0"/>
              <a:t>API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calls</a:t>
            </a:r>
            <a:endParaRPr lang="en-US" sz="1400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3093031" y="273234"/>
            <a:ext cx="1568357" cy="1615228"/>
            <a:chOff x="1982825" y="1177698"/>
            <a:chExt cx="2209848" cy="2032632"/>
          </a:xfrm>
        </p:grpSpPr>
        <p:pic>
          <p:nvPicPr>
            <p:cNvPr id="39" name="Picture 7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82825" y="1177698"/>
              <a:ext cx="2209848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2021610" y="1744431"/>
              <a:ext cx="2171063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3144400" y="2692055"/>
            <a:ext cx="5264626" cy="3839404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54837" y="6186769"/>
            <a:ext cx="3224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 Server with operationalization enabled</a:t>
            </a:r>
            <a:endParaRPr lang="en-US" sz="1400" b="1" dirty="0"/>
          </a:p>
        </p:txBody>
      </p:sp>
      <p:cxnSp>
        <p:nvCxnSpPr>
          <p:cNvPr id="34" name="Straight Arrow Connector 33"/>
          <p:cNvCxnSpPr>
            <a:endCxn id="12" idx="0"/>
          </p:cNvCxnSpPr>
          <p:nvPr/>
        </p:nvCxnSpPr>
        <p:spPr>
          <a:xfrm>
            <a:off x="5764683" y="2326109"/>
            <a:ext cx="4819" cy="6055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210281" y="1176372"/>
            <a:ext cx="545934" cy="63383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90469" y="1166200"/>
            <a:ext cx="630975" cy="63302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active directory icons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358" y="2913409"/>
            <a:ext cx="1193800" cy="103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81102" y="3595261"/>
            <a:ext cx="1774623" cy="110645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Active Directory</a:t>
            </a:r>
            <a:br>
              <a:rPr lang="en-US" sz="13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13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Authentication</a:t>
            </a:r>
            <a:r>
              <a:rPr lang="en-US" sz="13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sz="13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/>
            </a:r>
            <a:br>
              <a:rPr lang="en-US" sz="13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endParaRPr lang="en-US" sz="13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4627362" y="1794021"/>
            <a:ext cx="2298701" cy="655564"/>
            <a:chOff x="4767938" y="1780519"/>
            <a:chExt cx="2298701" cy="655564"/>
          </a:xfrm>
        </p:grpSpPr>
        <p:sp>
          <p:nvSpPr>
            <p:cNvPr id="81" name="Rectangle 80"/>
            <p:cNvSpPr/>
            <p:nvPr/>
          </p:nvSpPr>
          <p:spPr>
            <a:xfrm>
              <a:off x="4767938" y="1821855"/>
              <a:ext cx="2274642" cy="54669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767938" y="1780519"/>
              <a:ext cx="2298701" cy="6555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b="1" dirty="0" smtClean="0"/>
                <a:t>Load </a:t>
              </a:r>
              <a:r>
                <a:rPr lang="en-US" sz="1400" b="1" dirty="0" smtClean="0"/>
                <a:t>Balancer</a:t>
              </a:r>
              <a:r>
                <a:rPr lang="en-US" sz="1400" b="1" dirty="0" smtClean="0"/>
                <a:t/>
              </a:r>
              <a:br>
                <a:rPr lang="en-US" sz="1400" b="1" dirty="0" smtClean="0"/>
              </a:br>
              <a:r>
                <a:rPr lang="en-US" sz="1200" dirty="0" smtClean="0"/>
                <a:t>of your choice</a:t>
              </a:r>
              <a:endParaRPr lang="en-US" sz="1200" dirty="0"/>
            </a:p>
          </p:txBody>
        </p:sp>
      </p:grpSp>
      <p:cxnSp>
        <p:nvCxnSpPr>
          <p:cNvPr id="96" name="Straight Arrow Connector 95"/>
          <p:cNvCxnSpPr>
            <a:stCxn id="12" idx="1"/>
          </p:cNvCxnSpPr>
          <p:nvPr/>
        </p:nvCxnSpPr>
        <p:spPr>
          <a:xfrm flipH="1" flipV="1">
            <a:off x="2589158" y="3573792"/>
            <a:ext cx="865242" cy="913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18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153641" y="934967"/>
            <a:ext cx="9335280" cy="4599058"/>
            <a:chOff x="2153641" y="934967"/>
            <a:chExt cx="9335280" cy="4599058"/>
          </a:xfrm>
        </p:grpSpPr>
        <p:sp>
          <p:nvSpPr>
            <p:cNvPr id="5" name="Oval 4"/>
            <p:cNvSpPr/>
            <p:nvPr/>
          </p:nvSpPr>
          <p:spPr bwMode="auto">
            <a:xfrm>
              <a:off x="3621921" y="2799675"/>
              <a:ext cx="960479" cy="942640"/>
            </a:xfrm>
            <a:prstGeom prst="ellips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6287773" y="1146744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</a:t>
              </a: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Node 1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287773" y="4148091"/>
              <a:ext cx="1933398" cy="115388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</a:t>
              </a: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Node 2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9338883" y="1146744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Compute Node 1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9338883" y="4148091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Compute Node N</a:t>
              </a:r>
            </a:p>
          </p:txBody>
        </p:sp>
        <p:sp>
          <p:nvSpPr>
            <p:cNvPr id="10" name="Flowchart: Magnetic Disk 2"/>
            <p:cNvSpPr/>
            <p:nvPr/>
          </p:nvSpPr>
          <p:spPr bwMode="auto">
            <a:xfrm>
              <a:off x="6262112" y="2596415"/>
              <a:ext cx="2018287" cy="1150775"/>
            </a:xfrm>
            <a:prstGeom prst="flowChartMagneticDisk">
              <a:avLst/>
            </a:prstGeom>
            <a:solidFill>
              <a:schemeClr val="accent1"/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Data Store for Sessions / </a:t>
              </a:r>
              <a: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Services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(SQL Server or PostgreSQL)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21697" y="2909303"/>
              <a:ext cx="1138337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Load Balancer</a:t>
              </a:r>
            </a:p>
          </p:txBody>
        </p:sp>
        <p:cxnSp>
          <p:nvCxnSpPr>
            <p:cNvPr id="12" name="Straight Arrow Connector 11"/>
            <p:cNvCxnSpPr>
              <a:stCxn id="24" idx="2"/>
              <a:endCxn id="25" idx="1"/>
            </p:cNvCxnSpPr>
            <p:nvPr/>
          </p:nvCxnSpPr>
          <p:spPr>
            <a:xfrm>
              <a:off x="7254472" y="2300629"/>
              <a:ext cx="6220" cy="34834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25" idx="3"/>
            </p:cNvCxnSpPr>
            <p:nvPr/>
          </p:nvCxnSpPr>
          <p:spPr>
            <a:xfrm flipV="1">
              <a:off x="7254472" y="3799747"/>
              <a:ext cx="6220" cy="34834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3250921" y="3247517"/>
              <a:ext cx="423468" cy="373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2153641" y="2702752"/>
              <a:ext cx="1097280" cy="1096995"/>
              <a:chOff x="600470" y="3265152"/>
              <a:chExt cx="1097280" cy="1096995"/>
            </a:xfrm>
          </p:grpSpPr>
          <p:sp>
            <p:nvSpPr>
              <p:cNvPr id="26" name="Oval 2"/>
              <p:cNvSpPr>
                <a:spLocks noChangeAspect="1"/>
              </p:cNvSpPr>
              <p:nvPr/>
            </p:nvSpPr>
            <p:spPr bwMode="auto">
              <a:xfrm>
                <a:off x="600470" y="3265152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" name="Freeform 53"/>
              <p:cNvSpPr>
                <a:spLocks noEditPoints="1"/>
              </p:cNvSpPr>
              <p:nvPr/>
            </p:nvSpPr>
            <p:spPr bwMode="auto">
              <a:xfrm>
                <a:off x="923164" y="3520065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229830" y="2202417"/>
              <a:ext cx="1469725" cy="5447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5952526" y="934967"/>
              <a:ext cx="5536395" cy="4599058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8" name="Elbow Connector 17"/>
            <p:cNvCxnSpPr/>
            <p:nvPr/>
          </p:nvCxnSpPr>
          <p:spPr>
            <a:xfrm rot="5400000" flipH="1" flipV="1">
              <a:off x="4503163" y="1034099"/>
              <a:ext cx="1364574" cy="2166579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/>
            <p:nvPr/>
          </p:nvCxnSpPr>
          <p:spPr>
            <a:xfrm rot="16200000" flipH="1">
              <a:off x="4554707" y="3289768"/>
              <a:ext cx="1261488" cy="2166581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  <a:stCxn id="24" idx="3"/>
            </p:cNvCxnSpPr>
            <p:nvPr/>
          </p:nvCxnSpPr>
          <p:spPr>
            <a:xfrm>
              <a:off x="8221171" y="1723687"/>
              <a:ext cx="1117712" cy="2860838"/>
            </a:xfrm>
            <a:prstGeom prst="straightConnector1">
              <a:avLst/>
            </a:prstGeom>
            <a:ln w="22225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>
              <a:off x="8221171" y="4725034"/>
              <a:ext cx="1117712" cy="0"/>
            </a:xfrm>
            <a:prstGeom prst="straightConnector1">
              <a:avLst/>
            </a:prstGeom>
            <a:ln w="22225">
              <a:headEnd type="non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/>
            </p:cNvCxnSpPr>
            <p:nvPr/>
          </p:nvCxnSpPr>
          <p:spPr>
            <a:xfrm flipV="1">
              <a:off x="8221171" y="1828800"/>
              <a:ext cx="1117712" cy="2896234"/>
            </a:xfrm>
            <a:prstGeom prst="straightConnector1">
              <a:avLst/>
            </a:prstGeom>
            <a:ln w="22225">
              <a:headEnd type="non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/>
            <p:nvPr/>
          </p:nvCxnSpPr>
          <p:spPr>
            <a:xfrm rot="5400000" flipH="1" flipV="1">
              <a:off x="5298558" y="1830418"/>
              <a:ext cx="907799" cy="1032565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endCxn id="25" idx="1"/>
            </p:cNvCxnSpPr>
            <p:nvPr/>
          </p:nvCxnSpPr>
          <p:spPr>
            <a:xfrm rot="16200000" flipH="1">
              <a:off x="5268462" y="3705722"/>
              <a:ext cx="987025" cy="1051598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"/>
            <p:cNvSpPr>
              <a:spLocks noChangeAspect="1"/>
            </p:cNvSpPr>
            <p:nvPr/>
          </p:nvSpPr>
          <p:spPr bwMode="auto">
            <a:xfrm>
              <a:off x="4767348" y="2800599"/>
              <a:ext cx="937654" cy="93741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R Client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048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3658580" y="878240"/>
            <a:ext cx="8260364" cy="5467028"/>
            <a:chOff x="161741" y="1132206"/>
            <a:chExt cx="8260364" cy="5467028"/>
          </a:xfrm>
        </p:grpSpPr>
        <p:sp>
          <p:nvSpPr>
            <p:cNvPr id="36" name="Rectangle 35"/>
            <p:cNvSpPr/>
            <p:nvPr/>
          </p:nvSpPr>
          <p:spPr bwMode="auto">
            <a:xfrm>
              <a:off x="2697480" y="2707754"/>
              <a:ext cx="5724625" cy="3532558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879152" y="2890055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 Node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6289768" y="2890055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Compute Node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309192" y="4617495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Compute Node</a:t>
              </a:r>
            </a:p>
          </p:txBody>
        </p:sp>
        <p:sp>
          <p:nvSpPr>
            <p:cNvPr id="40" name="Flowchart: Magnetic Disk 2"/>
            <p:cNvSpPr/>
            <p:nvPr/>
          </p:nvSpPr>
          <p:spPr bwMode="auto">
            <a:xfrm>
              <a:off x="3581077" y="4701902"/>
              <a:ext cx="1124210" cy="1150775"/>
            </a:xfrm>
            <a:prstGeom prst="flowChartMagneticDisk">
              <a:avLst/>
            </a:prstGeom>
            <a:solidFill>
              <a:schemeClr val="accent1"/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Sessions</a:t>
              </a:r>
              <a: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/</a:t>
              </a:r>
              <a:b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</a:br>
              <a: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Services</a:t>
              </a:r>
              <a:endPara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4143182" y="4043940"/>
              <a:ext cx="3702" cy="65796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endCxn id="40" idx="1"/>
            </p:cNvCxnSpPr>
            <p:nvPr/>
          </p:nvCxnSpPr>
          <p:spPr>
            <a:xfrm>
              <a:off x="4812550" y="3466998"/>
              <a:ext cx="1496642" cy="172744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39" idx="1"/>
            </p:cNvCxnSpPr>
            <p:nvPr/>
          </p:nvCxnSpPr>
          <p:spPr>
            <a:xfrm>
              <a:off x="4812550" y="3466998"/>
              <a:ext cx="147721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3297210" y="1132206"/>
              <a:ext cx="1097280" cy="1096995"/>
              <a:chOff x="600470" y="3265152"/>
              <a:chExt cx="1097280" cy="1096995"/>
            </a:xfrm>
          </p:grpSpPr>
          <p:sp>
            <p:nvSpPr>
              <p:cNvPr id="60" name="Oval 2"/>
              <p:cNvSpPr>
                <a:spLocks noChangeAspect="1"/>
              </p:cNvSpPr>
              <p:nvPr/>
            </p:nvSpPr>
            <p:spPr bwMode="auto">
              <a:xfrm>
                <a:off x="600470" y="3265152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" name="Freeform 53"/>
              <p:cNvSpPr>
                <a:spLocks noEditPoints="1"/>
              </p:cNvSpPr>
              <p:nvPr/>
            </p:nvSpPr>
            <p:spPr bwMode="auto">
              <a:xfrm>
                <a:off x="923164" y="3520065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361501" y="1481253"/>
              <a:ext cx="1469725" cy="5447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845850" y="2229201"/>
              <a:ext cx="1" cy="66085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2" descr="Image result for active directory icons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971" y="4747410"/>
              <a:ext cx="1105267" cy="1105267"/>
            </a:xfrm>
            <a:prstGeom prst="rect">
              <a:avLst/>
            </a:prstGeom>
            <a:noFill/>
            <a:extLst/>
          </p:spPr>
        </p:pic>
        <p:sp>
          <p:nvSpPr>
            <p:cNvPr id="49" name="TextBox 48"/>
            <p:cNvSpPr txBox="1"/>
            <p:nvPr/>
          </p:nvSpPr>
          <p:spPr>
            <a:xfrm>
              <a:off x="161741" y="5805170"/>
              <a:ext cx="1469725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Active Directory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441251" y="3466997"/>
              <a:ext cx="1437901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344880" y="2295936"/>
              <a:ext cx="2824140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the traffic with HTTPS</a:t>
              </a:r>
            </a:p>
          </p:txBody>
        </p:sp>
        <p:sp>
          <p:nvSpPr>
            <p:cNvPr id="52" name="Oval 2"/>
            <p:cNvSpPr>
              <a:spLocks noChangeAspect="1"/>
            </p:cNvSpPr>
            <p:nvPr/>
          </p:nvSpPr>
          <p:spPr bwMode="auto">
            <a:xfrm>
              <a:off x="161741" y="2825217"/>
              <a:ext cx="1279510" cy="1279178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5720" rIns="46630" bIns="932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spc="-51" dirty="0" smtClean="0">
                  <a:solidFill>
                    <a:schemeClr val="bg1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R Client</a:t>
              </a:r>
              <a:endParaRPr lang="en-US" sz="2000" b="1" spc="-51" dirty="0">
                <a:solidFill>
                  <a:schemeClr val="bg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409985" y="3039974"/>
              <a:ext cx="1311806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HTTPS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09985" y="3419981"/>
              <a:ext cx="1508484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AD/AAD Authentication</a:t>
              </a:r>
            </a:p>
          </p:txBody>
        </p:sp>
        <p:cxnSp>
          <p:nvCxnSpPr>
            <p:cNvPr id="55" name="Elbow Connector 54"/>
            <p:cNvCxnSpPr/>
            <p:nvPr/>
          </p:nvCxnSpPr>
          <p:spPr>
            <a:xfrm rot="10800000" flipV="1">
              <a:off x="1449238" y="4043940"/>
              <a:ext cx="1770700" cy="1256104"/>
            </a:xfrm>
            <a:prstGeom prst="bentConnector3">
              <a:avLst>
                <a:gd name="adj1" fmla="val -758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813537" y="5735947"/>
              <a:ext cx="2909739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SQL Server or </a:t>
              </a:r>
              <a:r>
                <a:rPr lang="en-US" sz="1400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PostgreSQL Database</a:t>
              </a:r>
              <a:endParaRPr lang="en-US" sz="1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480608" y="4727204"/>
              <a:ext cx="1497867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with LDAP-S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40379" y="4071306"/>
              <a:ext cx="1836950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</a:t>
              </a:r>
              <a:r>
                <a:rPr lang="en-US" sz="1400" i="1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database connection </a:t>
              </a: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info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81025" y="2877370"/>
              <a:ext cx="1733394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the traffic with </a:t>
              </a:r>
              <a:r>
                <a:rPr lang="en-US" sz="1400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certificate</a:t>
              </a:r>
              <a:endParaRPr lang="en-US" sz="1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21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45794" y="219172"/>
            <a:ext cx="11655840" cy="89966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Remote Execute R scripts</a:t>
            </a:r>
            <a:br>
              <a:rPr lang="en-US" sz="4400" dirty="0"/>
            </a:br>
            <a:r>
              <a:rPr lang="en-US" sz="2800" dirty="0">
                <a:cs typeface="Segoe UI Semilight" panose="020B0402040204020203" pitchFamily="34" charset="0"/>
              </a:rPr>
              <a:t>Configure R Server to host remote R sessions</a:t>
            </a:r>
            <a:endParaRPr lang="en-US" sz="2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1395542" y="1933340"/>
            <a:ext cx="8713658" cy="3628309"/>
            <a:chOff x="825883" y="2093847"/>
            <a:chExt cx="8761384" cy="3628309"/>
          </a:xfrm>
        </p:grpSpPr>
        <p:grpSp>
          <p:nvGrpSpPr>
            <p:cNvPr id="23" name="Group 22"/>
            <p:cNvGrpSpPr/>
            <p:nvPr/>
          </p:nvGrpSpPr>
          <p:grpSpPr>
            <a:xfrm>
              <a:off x="825883" y="2159934"/>
              <a:ext cx="2006689" cy="2263678"/>
              <a:chOff x="2829650" y="2737185"/>
              <a:chExt cx="2006689" cy="2263678"/>
            </a:xfrm>
          </p:grpSpPr>
          <p:pic>
            <p:nvPicPr>
              <p:cNvPr id="32" name="Picture 79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829650" y="2737185"/>
                <a:ext cx="2006689" cy="22636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2904479" y="3232061"/>
                <a:ext cx="1881801" cy="651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9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Microsoft R </a:t>
                </a:r>
                <a:r>
                  <a:rPr lang="en-US" sz="19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Client</a:t>
                </a:r>
              </a:p>
              <a:p>
                <a:pPr algn="ctr" defTabSz="931881"/>
                <a:endParaRPr lang="en-US" sz="7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881"/>
                <a:r>
                  <a:rPr lang="en-US" sz="14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400" b="1" i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mrsdeploy</a:t>
                </a:r>
                <a:r>
                  <a:rPr lang="en-US" sz="14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package</a:t>
                </a:r>
                <a:r>
                  <a:rPr lang="en-US" sz="14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/>
                </a:r>
                <a:b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/>
                </a:r>
                <a:b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endPara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736079" y="2093847"/>
              <a:ext cx="2851188" cy="2752193"/>
              <a:chOff x="5107671" y="3025431"/>
              <a:chExt cx="2851188" cy="275219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107671" y="3025431"/>
                <a:ext cx="2851187" cy="2603473"/>
              </a:xfrm>
              <a:prstGeom prst="rect">
                <a:avLst/>
              </a:prstGeom>
              <a:solidFill>
                <a:srgbClr val="00B0F0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147">
                  <a:defRPr/>
                </a:pPr>
                <a:endParaRPr lang="en-US" sz="1200" b="1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163697" y="4515740"/>
                <a:ext cx="2795162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31147">
                  <a:defRPr/>
                </a:pP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on </a:t>
                </a:r>
                <a:r>
                  <a:rPr lang="en-US" sz="1200" dirty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Window Server, </a:t>
                </a: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/>
                </a:r>
                <a:b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</a:b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Linux </a:t>
                </a:r>
                <a:r>
                  <a:rPr lang="en-US" sz="1200" dirty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Server, </a:t>
                </a: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Hadoop</a:t>
                </a:r>
                <a:endParaRPr lang="en-US" sz="1200" b="1" kern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endParaRPr lang="en-US" sz="1400" b="1" kern="0" dirty="0" smtClea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 Server must be configured </a:t>
                </a:r>
                <a:b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to </a:t>
                </a:r>
                <a:r>
                  <a:rPr lang="en-US" sz="1200" b="1" kern="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execute </a:t>
                </a:r>
                <a:r>
                  <a:rPr lang="en-US" sz="1200" b="1" kern="0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remotely</a:t>
                </a:r>
                <a:endParaRPr lang="en-US" sz="1200" b="1" kern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endParaRPr lang="en-US" sz="1400" b="1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707226">
                <a:off x="5222400" y="3134944"/>
                <a:ext cx="996196" cy="1138510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6350655" y="3142926"/>
                <a:ext cx="1410056" cy="517065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dirty="0">
                    <a:solidFill>
                      <a:schemeClr val="bg1"/>
                    </a:solidFill>
                  </a:rPr>
                  <a:t>R Sessions</a:t>
                </a:r>
              </a:p>
            </p:txBody>
          </p:sp>
        </p:grpSp>
        <p:sp>
          <p:nvSpPr>
            <p:cNvPr id="25" name="Left-Right Arrow 24"/>
            <p:cNvSpPr/>
            <p:nvPr/>
          </p:nvSpPr>
          <p:spPr bwMode="auto">
            <a:xfrm>
              <a:off x="2911803" y="2738010"/>
              <a:ext cx="3756886" cy="833908"/>
            </a:xfrm>
            <a:prstGeom prst="leftRightArrow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solidFill>
                <a:schemeClr val="bg2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Execute code remotely on R Server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8349" y="5414379"/>
              <a:ext cx="360195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defTabSz="914225">
                <a:buFont typeface="Wingdings" panose="05000000000000000000" pitchFamily="2" charset="2"/>
                <a:buChar char="§"/>
                <a:defRPr/>
              </a:pPr>
              <a:endParaRPr lang="en-US" sz="1400" dirty="0">
                <a:cs typeface="Segoe UI Semilight" panose="020B0402040204020203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892418" y="3285830"/>
            <a:ext cx="116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 IDE agnostic</a:t>
            </a:r>
          </a:p>
          <a:p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383051" y="2651276"/>
            <a:ext cx="261184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1147">
              <a:defRPr/>
            </a:pPr>
            <a: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</a:t>
            </a:r>
            <a:b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 Server</a:t>
            </a:r>
            <a:endParaRPr lang="en-US" sz="2400" b="1" kern="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 defTabSz="931147">
              <a:defRPr/>
            </a:pPr>
            <a:endParaRPr lang="en-US" sz="1400" b="1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60109" y="3464343"/>
            <a:ext cx="3498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remoteLogin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 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remoteLoginAAD remoteLogout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65591" y="3728757"/>
            <a:ext cx="2903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remoteExecute getRemoteWorkspace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89370" y="2023657"/>
            <a:ext cx="3139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/>
              <a:t>Use remote execution functions </a:t>
            </a:r>
            <a:r>
              <a:rPr lang="en-US" sz="1500" dirty="0"/>
              <a:t>from 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 the </a:t>
            </a:r>
            <a:r>
              <a:rPr lang="en-US" sz="1500" dirty="0" smtClean="0">
                <a:solidFill>
                  <a:srgbClr val="B85410"/>
                </a:solidFill>
              </a:rPr>
              <a:t>mrsdeploy</a:t>
            </a:r>
            <a:r>
              <a:rPr lang="en-US" sz="1500" dirty="0" smtClean="0"/>
              <a:t> package including:</a:t>
            </a:r>
            <a:endParaRPr lang="en-US" sz="1500" dirty="0"/>
          </a:p>
        </p:txBody>
      </p:sp>
      <p:sp>
        <p:nvSpPr>
          <p:cNvPr id="43" name="TextBox 42"/>
          <p:cNvSpPr txBox="1"/>
          <p:nvPr/>
        </p:nvSpPr>
        <p:spPr>
          <a:xfrm>
            <a:off x="3723121" y="4008020"/>
            <a:ext cx="3243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remoteScript  diffLocalRemote  pause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42399" y="4275392"/>
            <a:ext cx="3498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createSnapshot  listRemoteFiles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resume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53941" y="4522279"/>
            <a:ext cx="4828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Andale Mono" charset="0"/>
                <a:ea typeface="Andale Mono" charset="0"/>
                <a:cs typeface="Andale Mono" charset="0"/>
              </a:rPr>
              <a:t>...</a:t>
            </a:r>
            <a:endParaRPr lang="en-US" sz="13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6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328610"/>
              </p:ext>
            </p:extLst>
          </p:nvPr>
        </p:nvGraphicFramePr>
        <p:xfrm>
          <a:off x="151799" y="2966790"/>
          <a:ext cx="7491534" cy="1483333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096100">
                  <a:extLst>
                    <a:ext uri="{9D8B030D-6E8A-4147-A177-3AD203B41FA5}">
                      <a16:colId xmlns:a16="http://schemas.microsoft.com/office/drawing/2014/main" xmlns="" val="2795268019"/>
                    </a:ext>
                  </a:extLst>
                </a:gridCol>
                <a:gridCol w="5395434">
                  <a:extLst>
                    <a:ext uri="{9D8B030D-6E8A-4147-A177-3AD203B41FA5}">
                      <a16:colId xmlns:a16="http://schemas.microsoft.com/office/drawing/2014/main" xmlns="" val="2421230017"/>
                    </a:ext>
                  </a:extLst>
                </a:gridCol>
              </a:tblGrid>
              <a:tr h="389318"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Snapshot Functions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28026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createSnapshot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Create a snapshot of the remote session (workspace and working directory)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94494496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loadSnapshot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Load a snapshot from the server </a:t>
                      </a:r>
                      <a:r>
                        <a:rPr lang="en-US" sz="1200" u="none" strike="noStrike" dirty="0" smtClean="0">
                          <a:effectLst/>
                        </a:rPr>
                        <a:t>into </a:t>
                      </a:r>
                      <a:r>
                        <a:rPr lang="en-US" sz="1200" u="none" strike="noStrike" dirty="0">
                          <a:effectLst/>
                        </a:rPr>
                        <a:t>remote session (workspace </a:t>
                      </a:r>
                      <a:r>
                        <a:rPr lang="en-US" sz="1200" u="none" strike="noStrike" dirty="0" smtClean="0">
                          <a:effectLst/>
                        </a:rPr>
                        <a:t>&amp; working </a:t>
                      </a:r>
                      <a:r>
                        <a:rPr lang="en-US" sz="1200" u="none" strike="noStrike" dirty="0">
                          <a:effectLst/>
                        </a:rPr>
                        <a:t>directory)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42390634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listSnapshots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 list of snapshots for the current user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69123844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downloadSnapshot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Download a snapshot from the server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298014844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deleteSnapshot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Delete a snapshot from the server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04859253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15271"/>
              </p:ext>
            </p:extLst>
          </p:nvPr>
        </p:nvGraphicFramePr>
        <p:xfrm>
          <a:off x="158442" y="4565472"/>
          <a:ext cx="7484891" cy="2250356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2051358">
                  <a:extLst>
                    <a:ext uri="{9D8B030D-6E8A-4147-A177-3AD203B41FA5}">
                      <a16:colId xmlns:a16="http://schemas.microsoft.com/office/drawing/2014/main" xmlns="" val="101263977"/>
                    </a:ext>
                  </a:extLst>
                </a:gridCol>
                <a:gridCol w="5433533">
                  <a:extLst>
                    <a:ext uri="{9D8B030D-6E8A-4147-A177-3AD203B41FA5}">
                      <a16:colId xmlns:a16="http://schemas.microsoft.com/office/drawing/2014/main" xmlns="" val="2229245577"/>
                    </a:ext>
                  </a:extLst>
                </a:gridCol>
              </a:tblGrid>
              <a:tr h="349428"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Remote Objects Management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328255898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listRemoteFiles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 list of files in the working directory of the remote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92910788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deleteRemoteFile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Delete a file from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4210036566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Copy a file from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384796425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Copy a file from the local machine to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3252959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getRemoteObject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an object from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520713586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putLocalObject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Put an object from the local R session and load it into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2722561469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getRemoteWorkspace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Take all objects from the remote R session and load them into the local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373006704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putLocalWorkspace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Take all objects from the local R session and load them into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340199785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86179"/>
              </p:ext>
            </p:extLst>
          </p:nvPr>
        </p:nvGraphicFramePr>
        <p:xfrm>
          <a:off x="158443" y="113323"/>
          <a:ext cx="7512357" cy="113091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14857">
                  <a:extLst>
                    <a:ext uri="{9D8B030D-6E8A-4147-A177-3AD203B41FA5}">
                      <a16:colId xmlns:a16="http://schemas.microsoft.com/office/drawing/2014/main" xmlns="" val="1381655912"/>
                    </a:ext>
                  </a:extLst>
                </a:gridCol>
                <a:gridCol w="5397500">
                  <a:extLst>
                    <a:ext uri="{9D8B030D-6E8A-4147-A177-3AD203B41FA5}">
                      <a16:colId xmlns:a16="http://schemas.microsoft.com/office/drawing/2014/main" xmlns="" val="4165882207"/>
                    </a:ext>
                  </a:extLst>
                </a:gridCol>
              </a:tblGrid>
              <a:tr h="47450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Remote Connection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248399188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login to the R Server with AD or admin credentials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69996212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remoteLoginAAD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login to R Server server using Azure AD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361163501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remoteLogout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Logout of the remote session on the </a:t>
                      </a:r>
                      <a:r>
                        <a:rPr lang="en-US" sz="1200" u="none" strike="noStrike" dirty="0" smtClean="0">
                          <a:effectLst/>
                        </a:rPr>
                        <a:t>R </a:t>
                      </a:r>
                      <a:r>
                        <a:rPr lang="en-US" sz="1200" u="none" strike="noStrike" dirty="0">
                          <a:effectLst/>
                        </a:rPr>
                        <a:t>Server.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32784424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629473"/>
              </p:ext>
            </p:extLst>
          </p:nvPr>
        </p:nvGraphicFramePr>
        <p:xfrm>
          <a:off x="151800" y="1397684"/>
          <a:ext cx="7520885" cy="14410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096100">
                  <a:extLst>
                    <a:ext uri="{9D8B030D-6E8A-4147-A177-3AD203B41FA5}">
                      <a16:colId xmlns:a16="http://schemas.microsoft.com/office/drawing/2014/main" xmlns="" val="3227956889"/>
                    </a:ext>
                  </a:extLst>
                </a:gridCol>
                <a:gridCol w="5424785">
                  <a:extLst>
                    <a:ext uri="{9D8B030D-6E8A-4147-A177-3AD203B41FA5}">
                      <a16:colId xmlns:a16="http://schemas.microsoft.com/office/drawing/2014/main" xmlns="" val="2753512692"/>
                    </a:ext>
                  </a:extLst>
                </a:gridCol>
              </a:tblGrid>
              <a:tr h="3470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Remote Execution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330301782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remoteExecute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execution of either R code or an R script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xmlns="" val="200619101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remoteScript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Wrapper function for remote script execution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xmlns="" val="336381327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diffLocalRemote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Generate a 'diff' report between local and remote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xmlns="" val="236591948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367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</a:t>
                      </a: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 remote connection and back to local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xmlns="" val="6462658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resume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Return the user to the 'REMOTE &gt;' command prompt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xmlns="" val="869955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94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129762" y="1558213"/>
            <a:ext cx="2640882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5864" y="164536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3600" dirty="0"/>
              <a:t>Microsoft R Server</a:t>
            </a:r>
          </a:p>
          <a:p>
            <a:pPr algn="ctr"/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Operationalization Engine of your Advanced Analytics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91750" y="1558213"/>
            <a:ext cx="2643563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911898" y="1558213"/>
            <a:ext cx="2631747" cy="4231797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62037" y="1558213"/>
            <a:ext cx="2647317" cy="4243039"/>
            <a:chOff x="3355858" y="1877030"/>
            <a:chExt cx="2684900" cy="4793934"/>
          </a:xfrm>
          <a:solidFill>
            <a:srgbClr val="0091C7"/>
          </a:solidFill>
        </p:grpSpPr>
        <p:sp>
          <p:nvSpPr>
            <p:cNvPr id="9" name="Rectangle 8"/>
            <p:cNvSpPr/>
            <p:nvPr/>
          </p:nvSpPr>
          <p:spPr bwMode="auto">
            <a:xfrm>
              <a:off x="3355858" y="1877030"/>
              <a:ext cx="2684900" cy="47939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114">
                <a:lnSpc>
                  <a:spcPct val="90000"/>
                </a:lnSpc>
              </a:pPr>
              <a:endParaRPr lang="en-US" sz="274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183340" y="2159000"/>
              <a:ext cx="1003102" cy="13953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36080" indent="-336080" algn="ctr" defTabSz="913927">
                <a:lnSpc>
                  <a:spcPct val="90000"/>
                </a:lnSpc>
                <a:buFont typeface="Wingdings 3" panose="05040102010807070707" pitchFamily="18" charset="2"/>
                <a:buChar char="Æ"/>
              </a:pPr>
              <a:endParaRPr lang="en-US" sz="1961" b="1" kern="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591750" y="3888883"/>
            <a:ext cx="2630692" cy="1906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Turn R analytics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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 Web services in one line of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code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Swagger-based REST APIs, easy to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consume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any programming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languages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including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R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362037" y="3877277"/>
            <a:ext cx="2631747" cy="19161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Deploying web service server to any platform: Windows,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SQL, Linux/Hadoop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On-premise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 the cloud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30616" y="3872718"/>
            <a:ext cx="2631747" cy="1919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Fast scoring, real time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&amp; batch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Scaling to a grid for powerful computing with load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balancing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Diagnostic and capacity evaluation tools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899198" y="3888883"/>
            <a:ext cx="2631747" cy="1902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authentication AD/LDAP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Azure AD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Secure connection: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HTTPS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SSL/TLS 1.2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grade high availability</a:t>
            </a:r>
          </a:p>
          <a:p>
            <a:pPr marL="182880" indent="-182880" defTabSz="913576"/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rot="10317452">
            <a:off x="1140578" y="2030803"/>
            <a:ext cx="1576893" cy="1021731"/>
            <a:chOff x="3643867" y="3838648"/>
            <a:chExt cx="1899286" cy="1230622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3643867" y="3838648"/>
              <a:ext cx="1005365" cy="1010107"/>
            </a:xfrm>
            <a:custGeom>
              <a:avLst/>
              <a:gdLst>
                <a:gd name="T0" fmla="*/ 238 w 265"/>
                <a:gd name="T1" fmla="*/ 106 h 265"/>
                <a:gd name="T2" fmla="*/ 253 w 265"/>
                <a:gd name="T3" fmla="*/ 77 h 265"/>
                <a:gd name="T4" fmla="*/ 219 w 265"/>
                <a:gd name="T5" fmla="*/ 67 h 265"/>
                <a:gd name="T6" fmla="*/ 221 w 265"/>
                <a:gd name="T7" fmla="*/ 34 h 265"/>
                <a:gd name="T8" fmla="*/ 188 w 265"/>
                <a:gd name="T9" fmla="*/ 39 h 265"/>
                <a:gd name="T10" fmla="*/ 177 w 265"/>
                <a:gd name="T11" fmla="*/ 8 h 265"/>
                <a:gd name="T12" fmla="*/ 147 w 265"/>
                <a:gd name="T13" fmla="*/ 25 h 265"/>
                <a:gd name="T14" fmla="*/ 126 w 265"/>
                <a:gd name="T15" fmla="*/ 0 h 265"/>
                <a:gd name="T16" fmla="*/ 105 w 265"/>
                <a:gd name="T17" fmla="*/ 27 h 265"/>
                <a:gd name="T18" fmla="*/ 76 w 265"/>
                <a:gd name="T19" fmla="*/ 13 h 265"/>
                <a:gd name="T20" fmla="*/ 66 w 265"/>
                <a:gd name="T21" fmla="*/ 46 h 265"/>
                <a:gd name="T22" fmla="*/ 34 w 265"/>
                <a:gd name="T23" fmla="*/ 44 h 265"/>
                <a:gd name="T24" fmla="*/ 38 w 265"/>
                <a:gd name="T25" fmla="*/ 77 h 265"/>
                <a:gd name="T26" fmla="*/ 8 w 265"/>
                <a:gd name="T27" fmla="*/ 88 h 265"/>
                <a:gd name="T28" fmla="*/ 24 w 265"/>
                <a:gd name="T29" fmla="*/ 118 h 265"/>
                <a:gd name="T30" fmla="*/ 0 w 265"/>
                <a:gd name="T31" fmla="*/ 140 h 265"/>
                <a:gd name="T32" fmla="*/ 27 w 265"/>
                <a:gd name="T33" fmla="*/ 160 h 265"/>
                <a:gd name="T34" fmla="*/ 12 w 265"/>
                <a:gd name="T35" fmla="*/ 189 h 265"/>
                <a:gd name="T36" fmla="*/ 46 w 265"/>
                <a:gd name="T37" fmla="*/ 199 h 265"/>
                <a:gd name="T38" fmla="*/ 43 w 265"/>
                <a:gd name="T39" fmla="*/ 231 h 265"/>
                <a:gd name="T40" fmla="*/ 77 w 265"/>
                <a:gd name="T41" fmla="*/ 227 h 265"/>
                <a:gd name="T42" fmla="*/ 87 w 265"/>
                <a:gd name="T43" fmla="*/ 258 h 265"/>
                <a:gd name="T44" fmla="*/ 118 w 265"/>
                <a:gd name="T45" fmla="*/ 241 h 265"/>
                <a:gd name="T46" fmla="*/ 139 w 265"/>
                <a:gd name="T47" fmla="*/ 265 h 265"/>
                <a:gd name="T48" fmla="*/ 160 w 265"/>
                <a:gd name="T49" fmla="*/ 239 h 265"/>
                <a:gd name="T50" fmla="*/ 189 w 265"/>
                <a:gd name="T51" fmla="*/ 253 h 265"/>
                <a:gd name="T52" fmla="*/ 198 w 265"/>
                <a:gd name="T53" fmla="*/ 220 h 265"/>
                <a:gd name="T54" fmla="*/ 231 w 265"/>
                <a:gd name="T55" fmla="*/ 222 h 265"/>
                <a:gd name="T56" fmla="*/ 226 w 265"/>
                <a:gd name="T57" fmla="*/ 188 h 265"/>
                <a:gd name="T58" fmla="*/ 257 w 265"/>
                <a:gd name="T59" fmla="*/ 178 h 265"/>
                <a:gd name="T60" fmla="*/ 241 w 265"/>
                <a:gd name="T61" fmla="*/ 148 h 265"/>
                <a:gd name="T62" fmla="*/ 265 w 265"/>
                <a:gd name="T63" fmla="*/ 126 h 265"/>
                <a:gd name="T64" fmla="*/ 204 w 265"/>
                <a:gd name="T65" fmla="*/ 158 h 265"/>
                <a:gd name="T66" fmla="*/ 204 w 265"/>
                <a:gd name="T67" fmla="*/ 108 h 265"/>
                <a:gd name="T68" fmla="*/ 214 w 265"/>
                <a:gd name="T69" fmla="*/ 154 h 265"/>
                <a:gd name="T70" fmla="*/ 163 w 265"/>
                <a:gd name="T71" fmla="*/ 109 h 265"/>
                <a:gd name="T72" fmla="*/ 175 w 265"/>
                <a:gd name="T73" fmla="*/ 60 h 265"/>
                <a:gd name="T74" fmla="*/ 111 w 265"/>
                <a:gd name="T75" fmla="*/ 50 h 265"/>
                <a:gd name="T76" fmla="*/ 158 w 265"/>
                <a:gd name="T77" fmla="*/ 60 h 265"/>
                <a:gd name="T78" fmla="*/ 107 w 265"/>
                <a:gd name="T79" fmla="*/ 60 h 265"/>
                <a:gd name="T80" fmla="*/ 132 w 265"/>
                <a:gd name="T81" fmla="*/ 154 h 265"/>
                <a:gd name="T82" fmla="*/ 153 w 265"/>
                <a:gd name="T83" fmla="*/ 133 h 265"/>
                <a:gd name="T84" fmla="*/ 108 w 265"/>
                <a:gd name="T85" fmla="*/ 101 h 265"/>
                <a:gd name="T86" fmla="*/ 59 w 265"/>
                <a:gd name="T87" fmla="*/ 89 h 265"/>
                <a:gd name="T88" fmla="*/ 50 w 265"/>
                <a:gd name="T89" fmla="*/ 153 h 265"/>
                <a:gd name="T90" fmla="*/ 60 w 265"/>
                <a:gd name="T91" fmla="*/ 107 h 265"/>
                <a:gd name="T92" fmla="*/ 60 w 265"/>
                <a:gd name="T93" fmla="*/ 157 h 265"/>
                <a:gd name="T94" fmla="*/ 63 w 265"/>
                <a:gd name="T95" fmla="*/ 165 h 265"/>
                <a:gd name="T96" fmla="*/ 98 w 265"/>
                <a:gd name="T97" fmla="*/ 201 h 265"/>
                <a:gd name="T98" fmla="*/ 58 w 265"/>
                <a:gd name="T99" fmla="*/ 175 h 265"/>
                <a:gd name="T100" fmla="*/ 110 w 265"/>
                <a:gd name="T101" fmla="*/ 214 h 265"/>
                <a:gd name="T102" fmla="*/ 136 w 265"/>
                <a:gd name="T103" fmla="*/ 171 h 265"/>
                <a:gd name="T104" fmla="*/ 174 w 265"/>
                <a:gd name="T105" fmla="*/ 206 h 265"/>
                <a:gd name="T106" fmla="*/ 162 w 265"/>
                <a:gd name="T107" fmla="*/ 157 h 265"/>
                <a:gd name="T108" fmla="*/ 192 w 265"/>
                <a:gd name="T109" fmla="*/ 19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5" h="265">
                  <a:moveTo>
                    <a:pt x="260" y="121"/>
                  </a:moveTo>
                  <a:cubicBezTo>
                    <a:pt x="241" y="118"/>
                    <a:pt x="241" y="118"/>
                    <a:pt x="241" y="118"/>
                  </a:cubicBezTo>
                  <a:cubicBezTo>
                    <a:pt x="240" y="114"/>
                    <a:pt x="239" y="110"/>
                    <a:pt x="238" y="106"/>
                  </a:cubicBezTo>
                  <a:cubicBezTo>
                    <a:pt x="255" y="95"/>
                    <a:pt x="255" y="95"/>
                    <a:pt x="255" y="95"/>
                  </a:cubicBezTo>
                  <a:cubicBezTo>
                    <a:pt x="258" y="94"/>
                    <a:pt x="259" y="91"/>
                    <a:pt x="258" y="89"/>
                  </a:cubicBezTo>
                  <a:cubicBezTo>
                    <a:pt x="253" y="77"/>
                    <a:pt x="253" y="77"/>
                    <a:pt x="253" y="77"/>
                  </a:cubicBezTo>
                  <a:cubicBezTo>
                    <a:pt x="252" y="74"/>
                    <a:pt x="249" y="73"/>
                    <a:pt x="246" y="74"/>
                  </a:cubicBezTo>
                  <a:cubicBezTo>
                    <a:pt x="227" y="78"/>
                    <a:pt x="227" y="78"/>
                    <a:pt x="227" y="78"/>
                  </a:cubicBezTo>
                  <a:cubicBezTo>
                    <a:pt x="225" y="74"/>
                    <a:pt x="222" y="71"/>
                    <a:pt x="219" y="67"/>
                  </a:cubicBezTo>
                  <a:cubicBezTo>
                    <a:pt x="231" y="51"/>
                    <a:pt x="231" y="51"/>
                    <a:pt x="231" y="51"/>
                  </a:cubicBezTo>
                  <a:cubicBezTo>
                    <a:pt x="233" y="49"/>
                    <a:pt x="233" y="46"/>
                    <a:pt x="231" y="44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0" y="33"/>
                    <a:pt x="217" y="33"/>
                    <a:pt x="215" y="34"/>
                  </a:cubicBezTo>
                  <a:cubicBezTo>
                    <a:pt x="198" y="46"/>
                    <a:pt x="198" y="46"/>
                    <a:pt x="198" y="46"/>
                  </a:cubicBezTo>
                  <a:cubicBezTo>
                    <a:pt x="195" y="43"/>
                    <a:pt x="192" y="41"/>
                    <a:pt x="188" y="39"/>
                  </a:cubicBezTo>
                  <a:cubicBezTo>
                    <a:pt x="193" y="19"/>
                    <a:pt x="193" y="19"/>
                    <a:pt x="193" y="19"/>
                  </a:cubicBezTo>
                  <a:cubicBezTo>
                    <a:pt x="193" y="17"/>
                    <a:pt x="192" y="14"/>
                    <a:pt x="190" y="13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5" y="7"/>
                    <a:pt x="172" y="8"/>
                    <a:pt x="171" y="10"/>
                  </a:cubicBezTo>
                  <a:cubicBezTo>
                    <a:pt x="161" y="28"/>
                    <a:pt x="161" y="28"/>
                    <a:pt x="161" y="28"/>
                  </a:cubicBezTo>
                  <a:cubicBezTo>
                    <a:pt x="156" y="26"/>
                    <a:pt x="152" y="25"/>
                    <a:pt x="147" y="2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4" y="2"/>
                    <a:pt x="142" y="0"/>
                    <a:pt x="139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2"/>
                    <a:pt x="121" y="5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13" y="25"/>
                    <a:pt x="109" y="26"/>
                    <a:pt x="105" y="27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4" y="8"/>
                    <a:pt x="91" y="7"/>
                    <a:pt x="88" y="8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4" y="14"/>
                    <a:pt x="72" y="16"/>
                    <a:pt x="73" y="19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4" y="41"/>
                    <a:pt x="70" y="43"/>
                    <a:pt x="66" y="46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48" y="33"/>
                    <a:pt x="45" y="33"/>
                    <a:pt x="43" y="3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2" y="46"/>
                    <a:pt x="32" y="49"/>
                    <a:pt x="33" y="5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3" y="70"/>
                    <a:pt x="41" y="74"/>
                    <a:pt x="38" y="77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6" y="72"/>
                    <a:pt x="14" y="73"/>
                    <a:pt x="13" y="75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7" y="90"/>
                    <a:pt x="8" y="93"/>
                    <a:pt x="10" y="94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26" y="109"/>
                    <a:pt x="25" y="114"/>
                    <a:pt x="24" y="118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2" y="121"/>
                    <a:pt x="0" y="124"/>
                    <a:pt x="0" y="126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2" y="144"/>
                    <a:pt x="4" y="145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5" y="152"/>
                    <a:pt x="26" y="156"/>
                    <a:pt x="27" y="160"/>
                  </a:cubicBezTo>
                  <a:cubicBezTo>
                    <a:pt x="9" y="170"/>
                    <a:pt x="9" y="170"/>
                    <a:pt x="9" y="170"/>
                  </a:cubicBezTo>
                  <a:cubicBezTo>
                    <a:pt x="7" y="172"/>
                    <a:pt x="6" y="175"/>
                    <a:pt x="7" y="177"/>
                  </a:cubicBezTo>
                  <a:cubicBezTo>
                    <a:pt x="12" y="189"/>
                    <a:pt x="12" y="189"/>
                    <a:pt x="12" y="189"/>
                  </a:cubicBezTo>
                  <a:cubicBezTo>
                    <a:pt x="13" y="192"/>
                    <a:pt x="16" y="193"/>
                    <a:pt x="18" y="192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40" y="191"/>
                    <a:pt x="43" y="195"/>
                    <a:pt x="46" y="199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2" y="217"/>
                    <a:pt x="32" y="220"/>
                    <a:pt x="34" y="222"/>
                  </a:cubicBezTo>
                  <a:cubicBezTo>
                    <a:pt x="43" y="231"/>
                    <a:pt x="43" y="231"/>
                    <a:pt x="43" y="231"/>
                  </a:cubicBezTo>
                  <a:cubicBezTo>
                    <a:pt x="45" y="233"/>
                    <a:pt x="48" y="233"/>
                    <a:pt x="50" y="232"/>
                  </a:cubicBezTo>
                  <a:cubicBezTo>
                    <a:pt x="66" y="220"/>
                    <a:pt x="66" y="220"/>
                    <a:pt x="66" y="220"/>
                  </a:cubicBezTo>
                  <a:cubicBezTo>
                    <a:pt x="70" y="222"/>
                    <a:pt x="73" y="225"/>
                    <a:pt x="77" y="227"/>
                  </a:cubicBezTo>
                  <a:cubicBezTo>
                    <a:pt x="72" y="246"/>
                    <a:pt x="72" y="246"/>
                    <a:pt x="72" y="246"/>
                  </a:cubicBezTo>
                  <a:cubicBezTo>
                    <a:pt x="71" y="249"/>
                    <a:pt x="73" y="252"/>
                    <a:pt x="75" y="253"/>
                  </a:cubicBezTo>
                  <a:cubicBezTo>
                    <a:pt x="87" y="258"/>
                    <a:pt x="87" y="258"/>
                    <a:pt x="87" y="258"/>
                  </a:cubicBezTo>
                  <a:cubicBezTo>
                    <a:pt x="90" y="259"/>
                    <a:pt x="92" y="258"/>
                    <a:pt x="94" y="256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8" y="240"/>
                    <a:pt x="113" y="240"/>
                    <a:pt x="118" y="241"/>
                  </a:cubicBezTo>
                  <a:cubicBezTo>
                    <a:pt x="121" y="261"/>
                    <a:pt x="121" y="261"/>
                    <a:pt x="121" y="261"/>
                  </a:cubicBezTo>
                  <a:cubicBezTo>
                    <a:pt x="121" y="263"/>
                    <a:pt x="123" y="265"/>
                    <a:pt x="126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42" y="265"/>
                    <a:pt x="144" y="263"/>
                    <a:pt x="144" y="261"/>
                  </a:cubicBezTo>
                  <a:cubicBezTo>
                    <a:pt x="147" y="241"/>
                    <a:pt x="147" y="241"/>
                    <a:pt x="147" y="241"/>
                  </a:cubicBezTo>
                  <a:cubicBezTo>
                    <a:pt x="151" y="240"/>
                    <a:pt x="156" y="240"/>
                    <a:pt x="160" y="239"/>
                  </a:cubicBezTo>
                  <a:cubicBezTo>
                    <a:pt x="170" y="256"/>
                    <a:pt x="170" y="256"/>
                    <a:pt x="170" y="256"/>
                  </a:cubicBezTo>
                  <a:cubicBezTo>
                    <a:pt x="171" y="258"/>
                    <a:pt x="174" y="259"/>
                    <a:pt x="176" y="258"/>
                  </a:cubicBezTo>
                  <a:cubicBezTo>
                    <a:pt x="189" y="253"/>
                    <a:pt x="189" y="253"/>
                    <a:pt x="189" y="253"/>
                  </a:cubicBezTo>
                  <a:cubicBezTo>
                    <a:pt x="191" y="252"/>
                    <a:pt x="192" y="249"/>
                    <a:pt x="192" y="247"/>
                  </a:cubicBezTo>
                  <a:cubicBezTo>
                    <a:pt x="187" y="227"/>
                    <a:pt x="187" y="227"/>
                    <a:pt x="187" y="227"/>
                  </a:cubicBezTo>
                  <a:cubicBezTo>
                    <a:pt x="191" y="225"/>
                    <a:pt x="195" y="223"/>
                    <a:pt x="198" y="220"/>
                  </a:cubicBezTo>
                  <a:cubicBezTo>
                    <a:pt x="215" y="232"/>
                    <a:pt x="215" y="232"/>
                    <a:pt x="215" y="232"/>
                  </a:cubicBezTo>
                  <a:cubicBezTo>
                    <a:pt x="217" y="233"/>
                    <a:pt x="220" y="233"/>
                    <a:pt x="221" y="231"/>
                  </a:cubicBezTo>
                  <a:cubicBezTo>
                    <a:pt x="231" y="222"/>
                    <a:pt x="231" y="222"/>
                    <a:pt x="231" y="222"/>
                  </a:cubicBezTo>
                  <a:cubicBezTo>
                    <a:pt x="233" y="220"/>
                    <a:pt x="233" y="217"/>
                    <a:pt x="231" y="215"/>
                  </a:cubicBezTo>
                  <a:cubicBezTo>
                    <a:pt x="219" y="199"/>
                    <a:pt x="219" y="199"/>
                    <a:pt x="219" y="199"/>
                  </a:cubicBezTo>
                  <a:cubicBezTo>
                    <a:pt x="222" y="196"/>
                    <a:pt x="224" y="192"/>
                    <a:pt x="226" y="188"/>
                  </a:cubicBezTo>
                  <a:cubicBezTo>
                    <a:pt x="246" y="193"/>
                    <a:pt x="246" y="193"/>
                    <a:pt x="246" y="193"/>
                  </a:cubicBezTo>
                  <a:cubicBezTo>
                    <a:pt x="248" y="194"/>
                    <a:pt x="251" y="193"/>
                    <a:pt x="252" y="190"/>
                  </a:cubicBezTo>
                  <a:cubicBezTo>
                    <a:pt x="257" y="178"/>
                    <a:pt x="257" y="178"/>
                    <a:pt x="257" y="178"/>
                  </a:cubicBezTo>
                  <a:cubicBezTo>
                    <a:pt x="258" y="176"/>
                    <a:pt x="257" y="173"/>
                    <a:pt x="255" y="172"/>
                  </a:cubicBezTo>
                  <a:cubicBezTo>
                    <a:pt x="238" y="161"/>
                    <a:pt x="238" y="161"/>
                    <a:pt x="238" y="161"/>
                  </a:cubicBezTo>
                  <a:cubicBezTo>
                    <a:pt x="239" y="157"/>
                    <a:pt x="240" y="152"/>
                    <a:pt x="241" y="148"/>
                  </a:cubicBezTo>
                  <a:cubicBezTo>
                    <a:pt x="260" y="145"/>
                    <a:pt x="260" y="145"/>
                    <a:pt x="260" y="145"/>
                  </a:cubicBezTo>
                  <a:cubicBezTo>
                    <a:pt x="263" y="144"/>
                    <a:pt x="265" y="142"/>
                    <a:pt x="265" y="140"/>
                  </a:cubicBezTo>
                  <a:cubicBezTo>
                    <a:pt x="265" y="126"/>
                    <a:pt x="265" y="126"/>
                    <a:pt x="265" y="126"/>
                  </a:cubicBezTo>
                  <a:cubicBezTo>
                    <a:pt x="265" y="124"/>
                    <a:pt x="263" y="121"/>
                    <a:pt x="260" y="121"/>
                  </a:cubicBezTo>
                  <a:close/>
                  <a:moveTo>
                    <a:pt x="214" y="154"/>
                  </a:moveTo>
                  <a:cubicBezTo>
                    <a:pt x="213" y="159"/>
                    <a:pt x="208" y="161"/>
                    <a:pt x="204" y="158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66" y="135"/>
                    <a:pt x="166" y="131"/>
                    <a:pt x="170" y="128"/>
                  </a:cubicBezTo>
                  <a:cubicBezTo>
                    <a:pt x="204" y="108"/>
                    <a:pt x="204" y="108"/>
                    <a:pt x="204" y="108"/>
                  </a:cubicBezTo>
                  <a:cubicBezTo>
                    <a:pt x="208" y="105"/>
                    <a:pt x="213" y="107"/>
                    <a:pt x="214" y="112"/>
                  </a:cubicBezTo>
                  <a:cubicBezTo>
                    <a:pt x="214" y="112"/>
                    <a:pt x="217" y="122"/>
                    <a:pt x="217" y="133"/>
                  </a:cubicBezTo>
                  <a:cubicBezTo>
                    <a:pt x="217" y="143"/>
                    <a:pt x="214" y="154"/>
                    <a:pt x="214" y="154"/>
                  </a:cubicBezTo>
                  <a:close/>
                  <a:moveTo>
                    <a:pt x="205" y="90"/>
                  </a:moveTo>
                  <a:cubicBezTo>
                    <a:pt x="208" y="94"/>
                    <a:pt x="206" y="99"/>
                    <a:pt x="201" y="100"/>
                  </a:cubicBezTo>
                  <a:cubicBezTo>
                    <a:pt x="163" y="109"/>
                    <a:pt x="163" y="109"/>
                    <a:pt x="163" y="109"/>
                  </a:cubicBezTo>
                  <a:cubicBezTo>
                    <a:pt x="158" y="110"/>
                    <a:pt x="155" y="107"/>
                    <a:pt x="156" y="102"/>
                  </a:cubicBezTo>
                  <a:cubicBezTo>
                    <a:pt x="165" y="64"/>
                    <a:pt x="165" y="64"/>
                    <a:pt x="165" y="64"/>
                  </a:cubicBezTo>
                  <a:cubicBezTo>
                    <a:pt x="166" y="59"/>
                    <a:pt x="171" y="57"/>
                    <a:pt x="175" y="60"/>
                  </a:cubicBezTo>
                  <a:cubicBezTo>
                    <a:pt x="175" y="60"/>
                    <a:pt x="185" y="65"/>
                    <a:pt x="192" y="73"/>
                  </a:cubicBezTo>
                  <a:cubicBezTo>
                    <a:pt x="200" y="80"/>
                    <a:pt x="205" y="90"/>
                    <a:pt x="205" y="90"/>
                  </a:cubicBezTo>
                  <a:close/>
                  <a:moveTo>
                    <a:pt x="111" y="50"/>
                  </a:moveTo>
                  <a:cubicBezTo>
                    <a:pt x="111" y="50"/>
                    <a:pt x="122" y="47"/>
                    <a:pt x="132" y="47"/>
                  </a:cubicBezTo>
                  <a:cubicBezTo>
                    <a:pt x="143" y="47"/>
                    <a:pt x="154" y="50"/>
                    <a:pt x="154" y="50"/>
                  </a:cubicBezTo>
                  <a:cubicBezTo>
                    <a:pt x="158" y="52"/>
                    <a:pt x="160" y="56"/>
                    <a:pt x="158" y="60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4" y="98"/>
                    <a:pt x="130" y="98"/>
                    <a:pt x="128" y="94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5" y="56"/>
                    <a:pt x="106" y="52"/>
                    <a:pt x="111" y="50"/>
                  </a:cubicBezTo>
                  <a:close/>
                  <a:moveTo>
                    <a:pt x="153" y="133"/>
                  </a:moveTo>
                  <a:cubicBezTo>
                    <a:pt x="153" y="144"/>
                    <a:pt x="144" y="154"/>
                    <a:pt x="132" y="154"/>
                  </a:cubicBezTo>
                  <a:cubicBezTo>
                    <a:pt x="121" y="154"/>
                    <a:pt x="112" y="144"/>
                    <a:pt x="112" y="133"/>
                  </a:cubicBezTo>
                  <a:cubicBezTo>
                    <a:pt x="112" y="121"/>
                    <a:pt x="121" y="112"/>
                    <a:pt x="132" y="112"/>
                  </a:cubicBezTo>
                  <a:cubicBezTo>
                    <a:pt x="144" y="112"/>
                    <a:pt x="153" y="121"/>
                    <a:pt x="153" y="133"/>
                  </a:cubicBezTo>
                  <a:close/>
                  <a:moveTo>
                    <a:pt x="89" y="59"/>
                  </a:moveTo>
                  <a:cubicBezTo>
                    <a:pt x="94" y="56"/>
                    <a:pt x="98" y="58"/>
                    <a:pt x="99" y="63"/>
                  </a:cubicBezTo>
                  <a:cubicBezTo>
                    <a:pt x="108" y="101"/>
                    <a:pt x="108" y="101"/>
                    <a:pt x="108" y="101"/>
                  </a:cubicBezTo>
                  <a:cubicBezTo>
                    <a:pt x="109" y="106"/>
                    <a:pt x="107" y="109"/>
                    <a:pt x="102" y="108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59" y="98"/>
                    <a:pt x="57" y="93"/>
                    <a:pt x="59" y="89"/>
                  </a:cubicBezTo>
                  <a:cubicBezTo>
                    <a:pt x="59" y="89"/>
                    <a:pt x="65" y="79"/>
                    <a:pt x="72" y="72"/>
                  </a:cubicBezTo>
                  <a:cubicBezTo>
                    <a:pt x="80" y="64"/>
                    <a:pt x="89" y="59"/>
                    <a:pt x="89" y="59"/>
                  </a:cubicBezTo>
                  <a:close/>
                  <a:moveTo>
                    <a:pt x="50" y="153"/>
                  </a:moveTo>
                  <a:cubicBezTo>
                    <a:pt x="50" y="153"/>
                    <a:pt x="47" y="142"/>
                    <a:pt x="47" y="132"/>
                  </a:cubicBezTo>
                  <a:cubicBezTo>
                    <a:pt x="47" y="121"/>
                    <a:pt x="50" y="110"/>
                    <a:pt x="50" y="110"/>
                  </a:cubicBezTo>
                  <a:cubicBezTo>
                    <a:pt x="51" y="106"/>
                    <a:pt x="56" y="104"/>
                    <a:pt x="60" y="10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8" y="130"/>
                    <a:pt x="98" y="134"/>
                    <a:pt x="93" y="136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56" y="160"/>
                    <a:pt x="51" y="158"/>
                    <a:pt x="50" y="153"/>
                  </a:cubicBezTo>
                  <a:close/>
                  <a:moveTo>
                    <a:pt x="58" y="175"/>
                  </a:moveTo>
                  <a:cubicBezTo>
                    <a:pt x="56" y="171"/>
                    <a:pt x="58" y="166"/>
                    <a:pt x="63" y="16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6" y="155"/>
                    <a:pt x="109" y="158"/>
                    <a:pt x="108" y="162"/>
                  </a:cubicBezTo>
                  <a:cubicBezTo>
                    <a:pt x="98" y="201"/>
                    <a:pt x="98" y="201"/>
                    <a:pt x="98" y="201"/>
                  </a:cubicBezTo>
                  <a:cubicBezTo>
                    <a:pt x="97" y="206"/>
                    <a:pt x="93" y="207"/>
                    <a:pt x="89" y="205"/>
                  </a:cubicBezTo>
                  <a:cubicBezTo>
                    <a:pt x="89" y="205"/>
                    <a:pt x="79" y="200"/>
                    <a:pt x="71" y="192"/>
                  </a:cubicBezTo>
                  <a:cubicBezTo>
                    <a:pt x="64" y="185"/>
                    <a:pt x="58" y="175"/>
                    <a:pt x="58" y="175"/>
                  </a:cubicBezTo>
                  <a:close/>
                  <a:moveTo>
                    <a:pt x="153" y="214"/>
                  </a:moveTo>
                  <a:cubicBezTo>
                    <a:pt x="153" y="214"/>
                    <a:pt x="142" y="217"/>
                    <a:pt x="131" y="217"/>
                  </a:cubicBezTo>
                  <a:cubicBezTo>
                    <a:pt x="121" y="217"/>
                    <a:pt x="110" y="214"/>
                    <a:pt x="110" y="214"/>
                  </a:cubicBezTo>
                  <a:cubicBezTo>
                    <a:pt x="105" y="213"/>
                    <a:pt x="103" y="209"/>
                    <a:pt x="106" y="204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9" y="167"/>
                    <a:pt x="133" y="167"/>
                    <a:pt x="136" y="171"/>
                  </a:cubicBezTo>
                  <a:cubicBezTo>
                    <a:pt x="157" y="204"/>
                    <a:pt x="157" y="204"/>
                    <a:pt x="157" y="204"/>
                  </a:cubicBezTo>
                  <a:cubicBezTo>
                    <a:pt x="159" y="209"/>
                    <a:pt x="157" y="213"/>
                    <a:pt x="153" y="214"/>
                  </a:cubicBezTo>
                  <a:close/>
                  <a:moveTo>
                    <a:pt x="174" y="206"/>
                  </a:moveTo>
                  <a:cubicBezTo>
                    <a:pt x="170" y="208"/>
                    <a:pt x="166" y="206"/>
                    <a:pt x="164" y="202"/>
                  </a:cubicBezTo>
                  <a:cubicBezTo>
                    <a:pt x="155" y="163"/>
                    <a:pt x="155" y="163"/>
                    <a:pt x="155" y="163"/>
                  </a:cubicBezTo>
                  <a:cubicBezTo>
                    <a:pt x="154" y="158"/>
                    <a:pt x="157" y="155"/>
                    <a:pt x="162" y="157"/>
                  </a:cubicBezTo>
                  <a:cubicBezTo>
                    <a:pt x="200" y="166"/>
                    <a:pt x="200" y="166"/>
                    <a:pt x="200" y="166"/>
                  </a:cubicBezTo>
                  <a:cubicBezTo>
                    <a:pt x="205" y="167"/>
                    <a:pt x="207" y="171"/>
                    <a:pt x="205" y="176"/>
                  </a:cubicBezTo>
                  <a:cubicBezTo>
                    <a:pt x="205" y="176"/>
                    <a:pt x="199" y="185"/>
                    <a:pt x="192" y="193"/>
                  </a:cubicBezTo>
                  <a:cubicBezTo>
                    <a:pt x="184" y="200"/>
                    <a:pt x="174" y="206"/>
                    <a:pt x="174" y="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4428717" y="4604526"/>
              <a:ext cx="462372" cy="464744"/>
            </a:xfrm>
            <a:custGeom>
              <a:avLst/>
              <a:gdLst>
                <a:gd name="T0" fmla="*/ 118 w 122"/>
                <a:gd name="T1" fmla="*/ 74 h 122"/>
                <a:gd name="T2" fmla="*/ 102 w 122"/>
                <a:gd name="T3" fmla="*/ 64 h 122"/>
                <a:gd name="T4" fmla="*/ 102 w 122"/>
                <a:gd name="T5" fmla="*/ 64 h 122"/>
                <a:gd name="T6" fmla="*/ 101 w 122"/>
                <a:gd name="T7" fmla="*/ 54 h 122"/>
                <a:gd name="T8" fmla="*/ 101 w 122"/>
                <a:gd name="T9" fmla="*/ 53 h 122"/>
                <a:gd name="T10" fmla="*/ 116 w 122"/>
                <a:gd name="T11" fmla="*/ 41 h 122"/>
                <a:gd name="T12" fmla="*/ 118 w 122"/>
                <a:gd name="T13" fmla="*/ 34 h 122"/>
                <a:gd name="T14" fmla="*/ 111 w 122"/>
                <a:gd name="T15" fmla="*/ 30 h 122"/>
                <a:gd name="T16" fmla="*/ 92 w 122"/>
                <a:gd name="T17" fmla="*/ 34 h 122"/>
                <a:gd name="T18" fmla="*/ 92 w 122"/>
                <a:gd name="T19" fmla="*/ 35 h 122"/>
                <a:gd name="T20" fmla="*/ 84 w 122"/>
                <a:gd name="T21" fmla="*/ 28 h 122"/>
                <a:gd name="T22" fmla="*/ 84 w 122"/>
                <a:gd name="T23" fmla="*/ 27 h 122"/>
                <a:gd name="T24" fmla="*/ 86 w 122"/>
                <a:gd name="T25" fmla="*/ 8 h 122"/>
                <a:gd name="T26" fmla="*/ 82 w 122"/>
                <a:gd name="T27" fmla="*/ 1 h 122"/>
                <a:gd name="T28" fmla="*/ 74 w 122"/>
                <a:gd name="T29" fmla="*/ 4 h 122"/>
                <a:gd name="T30" fmla="*/ 64 w 122"/>
                <a:gd name="T31" fmla="*/ 20 h 122"/>
                <a:gd name="T32" fmla="*/ 64 w 122"/>
                <a:gd name="T33" fmla="*/ 21 h 122"/>
                <a:gd name="T34" fmla="*/ 53 w 122"/>
                <a:gd name="T35" fmla="*/ 21 h 122"/>
                <a:gd name="T36" fmla="*/ 53 w 122"/>
                <a:gd name="T37" fmla="*/ 21 h 122"/>
                <a:gd name="T38" fmla="*/ 41 w 122"/>
                <a:gd name="T39" fmla="*/ 6 h 122"/>
                <a:gd name="T40" fmla="*/ 33 w 122"/>
                <a:gd name="T41" fmla="*/ 4 h 122"/>
                <a:gd name="T42" fmla="*/ 30 w 122"/>
                <a:gd name="T43" fmla="*/ 12 h 122"/>
                <a:gd name="T44" fmla="*/ 34 w 122"/>
                <a:gd name="T45" fmla="*/ 30 h 122"/>
                <a:gd name="T46" fmla="*/ 34 w 122"/>
                <a:gd name="T47" fmla="*/ 30 h 122"/>
                <a:gd name="T48" fmla="*/ 27 w 122"/>
                <a:gd name="T49" fmla="*/ 38 h 122"/>
                <a:gd name="T50" fmla="*/ 27 w 122"/>
                <a:gd name="T51" fmla="*/ 38 h 122"/>
                <a:gd name="T52" fmla="*/ 8 w 122"/>
                <a:gd name="T53" fmla="*/ 36 h 122"/>
                <a:gd name="T54" fmla="*/ 1 w 122"/>
                <a:gd name="T55" fmla="*/ 40 h 122"/>
                <a:gd name="T56" fmla="*/ 4 w 122"/>
                <a:gd name="T57" fmla="*/ 48 h 122"/>
                <a:gd name="T58" fmla="*/ 20 w 122"/>
                <a:gd name="T59" fmla="*/ 58 h 122"/>
                <a:gd name="T60" fmla="*/ 21 w 122"/>
                <a:gd name="T61" fmla="*/ 69 h 122"/>
                <a:gd name="T62" fmla="*/ 6 w 122"/>
                <a:gd name="T63" fmla="*/ 81 h 122"/>
                <a:gd name="T64" fmla="*/ 4 w 122"/>
                <a:gd name="T65" fmla="*/ 89 h 122"/>
                <a:gd name="T66" fmla="*/ 11 w 122"/>
                <a:gd name="T67" fmla="*/ 92 h 122"/>
                <a:gd name="T68" fmla="*/ 30 w 122"/>
                <a:gd name="T69" fmla="*/ 88 h 122"/>
                <a:gd name="T70" fmla="*/ 38 w 122"/>
                <a:gd name="T71" fmla="*/ 96 h 122"/>
                <a:gd name="T72" fmla="*/ 36 w 122"/>
                <a:gd name="T73" fmla="*/ 114 h 122"/>
                <a:gd name="T74" fmla="*/ 40 w 122"/>
                <a:gd name="T75" fmla="*/ 121 h 122"/>
                <a:gd name="T76" fmla="*/ 48 w 122"/>
                <a:gd name="T77" fmla="*/ 118 h 122"/>
                <a:gd name="T78" fmla="*/ 58 w 122"/>
                <a:gd name="T79" fmla="*/ 102 h 122"/>
                <a:gd name="T80" fmla="*/ 69 w 122"/>
                <a:gd name="T81" fmla="*/ 102 h 122"/>
                <a:gd name="T82" fmla="*/ 81 w 122"/>
                <a:gd name="T83" fmla="*/ 116 h 122"/>
                <a:gd name="T84" fmla="*/ 89 w 122"/>
                <a:gd name="T85" fmla="*/ 118 h 122"/>
                <a:gd name="T86" fmla="*/ 92 w 122"/>
                <a:gd name="T87" fmla="*/ 111 h 122"/>
                <a:gd name="T88" fmla="*/ 88 w 122"/>
                <a:gd name="T89" fmla="*/ 92 h 122"/>
                <a:gd name="T90" fmla="*/ 95 w 122"/>
                <a:gd name="T91" fmla="*/ 84 h 122"/>
                <a:gd name="T92" fmla="*/ 114 w 122"/>
                <a:gd name="T93" fmla="*/ 86 h 122"/>
                <a:gd name="T94" fmla="*/ 121 w 122"/>
                <a:gd name="T95" fmla="*/ 82 h 122"/>
                <a:gd name="T96" fmla="*/ 118 w 122"/>
                <a:gd name="T97" fmla="*/ 74 h 122"/>
                <a:gd name="T98" fmla="*/ 52 w 122"/>
                <a:gd name="T99" fmla="*/ 86 h 122"/>
                <a:gd name="T100" fmla="*/ 36 w 122"/>
                <a:gd name="T101" fmla="*/ 53 h 122"/>
                <a:gd name="T102" fmla="*/ 69 w 122"/>
                <a:gd name="T103" fmla="*/ 37 h 122"/>
                <a:gd name="T104" fmla="*/ 86 w 122"/>
                <a:gd name="T105" fmla="*/ 70 h 122"/>
                <a:gd name="T106" fmla="*/ 52 w 122"/>
                <a:gd name="T107" fmla="*/ 8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2" h="122">
                  <a:moveTo>
                    <a:pt x="118" y="74"/>
                  </a:move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1"/>
                    <a:pt x="102" y="57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8" y="40"/>
                    <a:pt x="119" y="36"/>
                    <a:pt x="118" y="34"/>
                  </a:cubicBezTo>
                  <a:cubicBezTo>
                    <a:pt x="117" y="31"/>
                    <a:pt x="113" y="29"/>
                    <a:pt x="111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2" y="34"/>
                    <a:pt x="92" y="35"/>
                    <a:pt x="92" y="35"/>
                  </a:cubicBezTo>
                  <a:cubicBezTo>
                    <a:pt x="89" y="32"/>
                    <a:pt x="87" y="30"/>
                    <a:pt x="84" y="28"/>
                  </a:cubicBezTo>
                  <a:cubicBezTo>
                    <a:pt x="84" y="28"/>
                    <a:pt x="84" y="27"/>
                    <a:pt x="84" y="27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5"/>
                    <a:pt x="84" y="2"/>
                    <a:pt x="82" y="1"/>
                  </a:cubicBezTo>
                  <a:cubicBezTo>
                    <a:pt x="79" y="0"/>
                    <a:pt x="76" y="2"/>
                    <a:pt x="74" y="4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0" y="21"/>
                    <a:pt x="57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4"/>
                    <a:pt x="36" y="3"/>
                    <a:pt x="33" y="4"/>
                  </a:cubicBezTo>
                  <a:cubicBezTo>
                    <a:pt x="31" y="6"/>
                    <a:pt x="29" y="9"/>
                    <a:pt x="30" y="12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2" y="33"/>
                    <a:pt x="29" y="35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5" y="36"/>
                    <a:pt x="2" y="38"/>
                    <a:pt x="1" y="40"/>
                  </a:cubicBezTo>
                  <a:cubicBezTo>
                    <a:pt x="0" y="43"/>
                    <a:pt x="2" y="47"/>
                    <a:pt x="4" y="4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6"/>
                    <a:pt x="21" y="69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4" y="83"/>
                    <a:pt x="3" y="86"/>
                    <a:pt x="4" y="89"/>
                  </a:cubicBezTo>
                  <a:cubicBezTo>
                    <a:pt x="5" y="91"/>
                    <a:pt x="9" y="93"/>
                    <a:pt x="11" y="92"/>
                  </a:cubicBezTo>
                  <a:cubicBezTo>
                    <a:pt x="30" y="88"/>
                    <a:pt x="30" y="88"/>
                    <a:pt x="30" y="88"/>
                  </a:cubicBezTo>
                  <a:cubicBezTo>
                    <a:pt x="32" y="91"/>
                    <a:pt x="35" y="93"/>
                    <a:pt x="38" y="9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7"/>
                    <a:pt x="38" y="120"/>
                    <a:pt x="40" y="121"/>
                  </a:cubicBezTo>
                  <a:cubicBezTo>
                    <a:pt x="43" y="122"/>
                    <a:pt x="46" y="121"/>
                    <a:pt x="48" y="118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62" y="103"/>
                    <a:pt x="65" y="102"/>
                    <a:pt x="69" y="102"/>
                  </a:cubicBezTo>
                  <a:cubicBezTo>
                    <a:pt x="81" y="116"/>
                    <a:pt x="81" y="116"/>
                    <a:pt x="81" y="116"/>
                  </a:cubicBezTo>
                  <a:cubicBezTo>
                    <a:pt x="83" y="118"/>
                    <a:pt x="86" y="119"/>
                    <a:pt x="89" y="118"/>
                  </a:cubicBezTo>
                  <a:cubicBezTo>
                    <a:pt x="91" y="117"/>
                    <a:pt x="93" y="113"/>
                    <a:pt x="92" y="111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91" y="90"/>
                    <a:pt x="93" y="87"/>
                    <a:pt x="95" y="84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7" y="86"/>
                    <a:pt x="120" y="85"/>
                    <a:pt x="121" y="82"/>
                  </a:cubicBezTo>
                  <a:cubicBezTo>
                    <a:pt x="122" y="79"/>
                    <a:pt x="120" y="76"/>
                    <a:pt x="118" y="74"/>
                  </a:cubicBezTo>
                  <a:close/>
                  <a:moveTo>
                    <a:pt x="52" y="86"/>
                  </a:moveTo>
                  <a:cubicBezTo>
                    <a:pt x="39" y="82"/>
                    <a:pt x="31" y="67"/>
                    <a:pt x="36" y="53"/>
                  </a:cubicBezTo>
                  <a:cubicBezTo>
                    <a:pt x="41" y="39"/>
                    <a:pt x="56" y="32"/>
                    <a:pt x="69" y="37"/>
                  </a:cubicBezTo>
                  <a:cubicBezTo>
                    <a:pt x="83" y="41"/>
                    <a:pt x="90" y="56"/>
                    <a:pt x="86" y="70"/>
                  </a:cubicBezTo>
                  <a:cubicBezTo>
                    <a:pt x="81" y="84"/>
                    <a:pt x="66" y="91"/>
                    <a:pt x="52" y="86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789131" y="4103030"/>
              <a:ext cx="754022" cy="771806"/>
              <a:chOff x="4789131" y="4103030"/>
              <a:chExt cx="754022" cy="771806"/>
            </a:xfrm>
            <a:solidFill>
              <a:schemeClr val="accent3"/>
            </a:solidFill>
          </p:grpSpPr>
          <p:sp>
            <p:nvSpPr>
              <p:cNvPr id="19" name="Freeform 18"/>
              <p:cNvSpPr>
                <a:spLocks noEditPoints="1"/>
              </p:cNvSpPr>
              <p:nvPr/>
            </p:nvSpPr>
            <p:spPr bwMode="auto">
              <a:xfrm>
                <a:off x="4853151" y="4177721"/>
                <a:ext cx="628353" cy="633094"/>
              </a:xfrm>
              <a:custGeom>
                <a:avLst/>
                <a:gdLst>
                  <a:gd name="T0" fmla="*/ 77 w 166"/>
                  <a:gd name="T1" fmla="*/ 3 h 166"/>
                  <a:gd name="T2" fmla="*/ 2 w 166"/>
                  <a:gd name="T3" fmla="*/ 88 h 166"/>
                  <a:gd name="T4" fmla="*/ 88 w 166"/>
                  <a:gd name="T5" fmla="*/ 163 h 166"/>
                  <a:gd name="T6" fmla="*/ 163 w 166"/>
                  <a:gd name="T7" fmla="*/ 78 h 166"/>
                  <a:gd name="T8" fmla="*/ 77 w 166"/>
                  <a:gd name="T9" fmla="*/ 3 h 166"/>
                  <a:gd name="T10" fmla="*/ 85 w 166"/>
                  <a:gd name="T11" fmla="*/ 121 h 166"/>
                  <a:gd name="T12" fmla="*/ 45 w 166"/>
                  <a:gd name="T13" fmla="*/ 86 h 166"/>
                  <a:gd name="T14" fmla="*/ 80 w 166"/>
                  <a:gd name="T15" fmla="*/ 45 h 166"/>
                  <a:gd name="T16" fmla="*/ 121 w 166"/>
                  <a:gd name="T17" fmla="*/ 81 h 166"/>
                  <a:gd name="T18" fmla="*/ 85 w 166"/>
                  <a:gd name="T19" fmla="*/ 121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66">
                    <a:moveTo>
                      <a:pt x="77" y="3"/>
                    </a:moveTo>
                    <a:cubicBezTo>
                      <a:pt x="33" y="6"/>
                      <a:pt x="0" y="44"/>
                      <a:pt x="2" y="88"/>
                    </a:cubicBezTo>
                    <a:cubicBezTo>
                      <a:pt x="5" y="133"/>
                      <a:pt x="44" y="166"/>
                      <a:pt x="88" y="163"/>
                    </a:cubicBezTo>
                    <a:cubicBezTo>
                      <a:pt x="132" y="160"/>
                      <a:pt x="166" y="122"/>
                      <a:pt x="163" y="78"/>
                    </a:cubicBezTo>
                    <a:cubicBezTo>
                      <a:pt x="160" y="34"/>
                      <a:pt x="122" y="0"/>
                      <a:pt x="77" y="3"/>
                    </a:cubicBezTo>
                    <a:close/>
                    <a:moveTo>
                      <a:pt x="85" y="121"/>
                    </a:moveTo>
                    <a:cubicBezTo>
                      <a:pt x="64" y="122"/>
                      <a:pt x="46" y="106"/>
                      <a:pt x="45" y="86"/>
                    </a:cubicBezTo>
                    <a:cubicBezTo>
                      <a:pt x="43" y="65"/>
                      <a:pt x="59" y="46"/>
                      <a:pt x="80" y="45"/>
                    </a:cubicBezTo>
                    <a:cubicBezTo>
                      <a:pt x="101" y="44"/>
                      <a:pt x="119" y="60"/>
                      <a:pt x="121" y="81"/>
                    </a:cubicBezTo>
                    <a:cubicBezTo>
                      <a:pt x="122" y="101"/>
                      <a:pt x="106" y="120"/>
                      <a:pt x="85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5125833" y="4687517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4789131" y="4452773"/>
                <a:ext cx="184949" cy="109073"/>
              </a:xfrm>
              <a:custGeom>
                <a:avLst/>
                <a:gdLst>
                  <a:gd name="T0" fmla="*/ 40 w 49"/>
                  <a:gd name="T1" fmla="*/ 1 h 29"/>
                  <a:gd name="T2" fmla="*/ 47 w 49"/>
                  <a:gd name="T3" fmla="*/ 7 h 29"/>
                  <a:gd name="T4" fmla="*/ 48 w 49"/>
                  <a:gd name="T5" fmla="*/ 22 h 29"/>
                  <a:gd name="T6" fmla="*/ 42 w 49"/>
                  <a:gd name="T7" fmla="*/ 29 h 29"/>
                  <a:gd name="T8" fmla="*/ 8 w 49"/>
                  <a:gd name="T9" fmla="*/ 26 h 29"/>
                  <a:gd name="T10" fmla="*/ 0 w 49"/>
                  <a:gd name="T11" fmla="*/ 18 h 29"/>
                  <a:gd name="T12" fmla="*/ 0 w 49"/>
                  <a:gd name="T13" fmla="*/ 17 h 29"/>
                  <a:gd name="T14" fmla="*/ 7 w 49"/>
                  <a:gd name="T15" fmla="*/ 8 h 29"/>
                  <a:gd name="T16" fmla="*/ 40 w 49"/>
                  <a:gd name="T17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40" y="1"/>
                    </a:moveTo>
                    <a:cubicBezTo>
                      <a:pt x="44" y="0"/>
                      <a:pt x="47" y="3"/>
                      <a:pt x="47" y="7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9" y="26"/>
                      <a:pt x="46" y="29"/>
                      <a:pt x="42" y="29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4" y="26"/>
                      <a:pt x="1" y="22"/>
                      <a:pt x="0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3"/>
                      <a:pt x="3" y="9"/>
                      <a:pt x="7" y="8"/>
                    </a:cubicBezTo>
                    <a:lnTo>
                      <a:pt x="4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5355833" y="4424319"/>
                <a:ext cx="187320" cy="111443"/>
              </a:xfrm>
              <a:custGeom>
                <a:avLst/>
                <a:gdLst>
                  <a:gd name="T0" fmla="*/ 9 w 49"/>
                  <a:gd name="T1" fmla="*/ 28 h 29"/>
                  <a:gd name="T2" fmla="*/ 2 w 49"/>
                  <a:gd name="T3" fmla="*/ 22 h 29"/>
                  <a:gd name="T4" fmla="*/ 1 w 49"/>
                  <a:gd name="T5" fmla="*/ 7 h 29"/>
                  <a:gd name="T6" fmla="*/ 8 w 49"/>
                  <a:gd name="T7" fmla="*/ 0 h 29"/>
                  <a:gd name="T8" fmla="*/ 41 w 49"/>
                  <a:gd name="T9" fmla="*/ 3 h 29"/>
                  <a:gd name="T10" fmla="*/ 49 w 49"/>
                  <a:gd name="T11" fmla="*/ 11 h 29"/>
                  <a:gd name="T12" fmla="*/ 49 w 49"/>
                  <a:gd name="T13" fmla="*/ 12 h 29"/>
                  <a:gd name="T14" fmla="*/ 42 w 49"/>
                  <a:gd name="T15" fmla="*/ 21 h 29"/>
                  <a:gd name="T16" fmla="*/ 9 w 49"/>
                  <a:gd name="T17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9" y="28"/>
                    </a:moveTo>
                    <a:cubicBezTo>
                      <a:pt x="5" y="29"/>
                      <a:pt x="2" y="26"/>
                      <a:pt x="2" y="22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5" y="3"/>
                      <a:pt x="49" y="7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6"/>
                      <a:pt x="46" y="20"/>
                      <a:pt x="42" y="21"/>
                    </a:cubicBezTo>
                    <a:lnTo>
                      <a:pt x="9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4872120" y="4227515"/>
                <a:ext cx="173093" cy="170722"/>
              </a:xfrm>
              <a:custGeom>
                <a:avLst/>
                <a:gdLst>
                  <a:gd name="T0" fmla="*/ 42 w 46"/>
                  <a:gd name="T1" fmla="*/ 21 h 45"/>
                  <a:gd name="T2" fmla="*/ 44 w 46"/>
                  <a:gd name="T3" fmla="*/ 30 h 45"/>
                  <a:gd name="T4" fmla="*/ 34 w 46"/>
                  <a:gd name="T5" fmla="*/ 41 h 45"/>
                  <a:gd name="T6" fmla="*/ 24 w 46"/>
                  <a:gd name="T7" fmla="*/ 41 h 45"/>
                  <a:gd name="T8" fmla="*/ 2 w 46"/>
                  <a:gd name="T9" fmla="*/ 16 h 45"/>
                  <a:gd name="T10" fmla="*/ 2 w 46"/>
                  <a:gd name="T11" fmla="*/ 5 h 45"/>
                  <a:gd name="T12" fmla="*/ 3 w 46"/>
                  <a:gd name="T13" fmla="*/ 4 h 45"/>
                  <a:gd name="T14" fmla="*/ 14 w 46"/>
                  <a:gd name="T15" fmla="*/ 2 h 45"/>
                  <a:gd name="T16" fmla="*/ 42 w 46"/>
                  <a:gd name="T17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5">
                    <a:moveTo>
                      <a:pt x="42" y="21"/>
                    </a:moveTo>
                    <a:cubicBezTo>
                      <a:pt x="46" y="23"/>
                      <a:pt x="46" y="27"/>
                      <a:pt x="44" y="30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1" y="45"/>
                      <a:pt x="27" y="45"/>
                      <a:pt x="24" y="41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13"/>
                      <a:pt x="0" y="8"/>
                      <a:pt x="2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6" y="1"/>
                      <a:pt x="11" y="0"/>
                      <a:pt x="14" y="2"/>
                    </a:cubicBezTo>
                    <a:lnTo>
                      <a:pt x="42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5284699" y="4592671"/>
                <a:ext cx="177835" cy="168350"/>
              </a:xfrm>
              <a:custGeom>
                <a:avLst/>
                <a:gdLst>
                  <a:gd name="T0" fmla="*/ 4 w 47"/>
                  <a:gd name="T1" fmla="*/ 23 h 44"/>
                  <a:gd name="T2" fmla="*/ 3 w 47"/>
                  <a:gd name="T3" fmla="*/ 14 h 44"/>
                  <a:gd name="T4" fmla="*/ 12 w 47"/>
                  <a:gd name="T5" fmla="*/ 3 h 44"/>
                  <a:gd name="T6" fmla="*/ 22 w 47"/>
                  <a:gd name="T7" fmla="*/ 3 h 44"/>
                  <a:gd name="T8" fmla="*/ 44 w 47"/>
                  <a:gd name="T9" fmla="*/ 28 h 44"/>
                  <a:gd name="T10" fmla="*/ 44 w 47"/>
                  <a:gd name="T11" fmla="*/ 39 h 44"/>
                  <a:gd name="T12" fmla="*/ 43 w 47"/>
                  <a:gd name="T13" fmla="*/ 40 h 44"/>
                  <a:gd name="T14" fmla="*/ 32 w 47"/>
                  <a:gd name="T15" fmla="*/ 42 h 44"/>
                  <a:gd name="T16" fmla="*/ 4 w 47"/>
                  <a:gd name="T17" fmla="*/ 2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4">
                    <a:moveTo>
                      <a:pt x="4" y="23"/>
                    </a:moveTo>
                    <a:cubicBezTo>
                      <a:pt x="1" y="21"/>
                      <a:pt x="0" y="17"/>
                      <a:pt x="3" y="1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5" y="0"/>
                      <a:pt x="19" y="0"/>
                      <a:pt x="22" y="3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7" y="31"/>
                      <a:pt x="46" y="36"/>
                      <a:pt x="44" y="39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0" y="43"/>
                      <a:pt x="35" y="44"/>
                      <a:pt x="32" y="42"/>
                    </a:cubicBezTo>
                    <a:lnTo>
                      <a:pt x="4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4902945" y="4611640"/>
                <a:ext cx="165980" cy="180207"/>
              </a:xfrm>
              <a:custGeom>
                <a:avLst/>
                <a:gdLst>
                  <a:gd name="T0" fmla="*/ 20 w 44"/>
                  <a:gd name="T1" fmla="*/ 4 h 47"/>
                  <a:gd name="T2" fmla="*/ 30 w 44"/>
                  <a:gd name="T3" fmla="*/ 3 h 47"/>
                  <a:gd name="T4" fmla="*/ 41 w 44"/>
                  <a:gd name="T5" fmla="*/ 13 h 47"/>
                  <a:gd name="T6" fmla="*/ 41 w 44"/>
                  <a:gd name="T7" fmla="*/ 23 h 47"/>
                  <a:gd name="T8" fmla="*/ 16 w 44"/>
                  <a:gd name="T9" fmla="*/ 44 h 47"/>
                  <a:gd name="T10" fmla="*/ 5 w 44"/>
                  <a:gd name="T11" fmla="*/ 44 h 47"/>
                  <a:gd name="T12" fmla="*/ 4 w 44"/>
                  <a:gd name="T13" fmla="*/ 43 h 47"/>
                  <a:gd name="T14" fmla="*/ 2 w 44"/>
                  <a:gd name="T15" fmla="*/ 32 h 47"/>
                  <a:gd name="T16" fmla="*/ 20 w 44"/>
                  <a:gd name="T17" fmla="*/ 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0" y="4"/>
                    </a:moveTo>
                    <a:cubicBezTo>
                      <a:pt x="23" y="1"/>
                      <a:pt x="27" y="0"/>
                      <a:pt x="30" y="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4" y="16"/>
                      <a:pt x="44" y="20"/>
                      <a:pt x="41" y="23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3" y="47"/>
                      <a:pt x="8" y="47"/>
                      <a:pt x="5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41"/>
                      <a:pt x="0" y="36"/>
                      <a:pt x="2" y="32"/>
                    </a:cubicBezTo>
                    <a:lnTo>
                      <a:pt x="2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5260988" y="4196690"/>
                <a:ext cx="168351" cy="177835"/>
              </a:xfrm>
              <a:custGeom>
                <a:avLst/>
                <a:gdLst>
                  <a:gd name="T0" fmla="*/ 24 w 44"/>
                  <a:gd name="T1" fmla="*/ 43 h 47"/>
                  <a:gd name="T2" fmla="*/ 14 w 44"/>
                  <a:gd name="T3" fmla="*/ 44 h 47"/>
                  <a:gd name="T4" fmla="*/ 3 w 44"/>
                  <a:gd name="T5" fmla="*/ 34 h 47"/>
                  <a:gd name="T6" fmla="*/ 3 w 44"/>
                  <a:gd name="T7" fmla="*/ 25 h 47"/>
                  <a:gd name="T8" fmla="*/ 28 w 44"/>
                  <a:gd name="T9" fmla="*/ 3 h 47"/>
                  <a:gd name="T10" fmla="*/ 40 w 44"/>
                  <a:gd name="T11" fmla="*/ 3 h 47"/>
                  <a:gd name="T12" fmla="*/ 41 w 44"/>
                  <a:gd name="T13" fmla="*/ 4 h 47"/>
                  <a:gd name="T14" fmla="*/ 42 w 44"/>
                  <a:gd name="T15" fmla="*/ 15 h 47"/>
                  <a:gd name="T16" fmla="*/ 24 w 44"/>
                  <a:gd name="T17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4" y="43"/>
                    </a:moveTo>
                    <a:cubicBezTo>
                      <a:pt x="22" y="46"/>
                      <a:pt x="17" y="47"/>
                      <a:pt x="14" y="4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0" y="32"/>
                      <a:pt x="0" y="27"/>
                      <a:pt x="3" y="2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32" y="0"/>
                      <a:pt x="37" y="0"/>
                      <a:pt x="40" y="3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4" y="6"/>
                      <a:pt x="44" y="11"/>
                      <a:pt x="42" y="15"/>
                    </a:cubicBezTo>
                    <a:lnTo>
                      <a:pt x="24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4974080" y="4146896"/>
                <a:ext cx="147011" cy="189691"/>
              </a:xfrm>
              <a:custGeom>
                <a:avLst/>
                <a:gdLst>
                  <a:gd name="T0" fmla="*/ 36 w 39"/>
                  <a:gd name="T1" fmla="*/ 32 h 50"/>
                  <a:gd name="T2" fmla="*/ 34 w 39"/>
                  <a:gd name="T3" fmla="*/ 41 h 50"/>
                  <a:gd name="T4" fmla="*/ 21 w 39"/>
                  <a:gd name="T5" fmla="*/ 48 h 50"/>
                  <a:gd name="T6" fmla="*/ 12 w 39"/>
                  <a:gd name="T7" fmla="*/ 44 h 50"/>
                  <a:gd name="T8" fmla="*/ 1 w 39"/>
                  <a:gd name="T9" fmla="*/ 13 h 50"/>
                  <a:gd name="T10" fmla="*/ 5 w 39"/>
                  <a:gd name="T11" fmla="*/ 3 h 50"/>
                  <a:gd name="T12" fmla="*/ 6 w 39"/>
                  <a:gd name="T13" fmla="*/ 2 h 50"/>
                  <a:gd name="T14" fmla="*/ 17 w 39"/>
                  <a:gd name="T15" fmla="*/ 5 h 50"/>
                  <a:gd name="T16" fmla="*/ 36 w 39"/>
                  <a:gd name="T17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50">
                    <a:moveTo>
                      <a:pt x="36" y="32"/>
                    </a:moveTo>
                    <a:cubicBezTo>
                      <a:pt x="39" y="35"/>
                      <a:pt x="38" y="40"/>
                      <a:pt x="34" y="41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17" y="50"/>
                      <a:pt x="13" y="48"/>
                      <a:pt x="12" y="4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9"/>
                      <a:pt x="2" y="4"/>
                      <a:pt x="5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10" y="0"/>
                      <a:pt x="15" y="1"/>
                      <a:pt x="17" y="5"/>
                    </a:cubicBezTo>
                    <a:lnTo>
                      <a:pt x="36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5213565" y="4649579"/>
                <a:ext cx="142269" cy="192062"/>
              </a:xfrm>
              <a:custGeom>
                <a:avLst/>
                <a:gdLst>
                  <a:gd name="T0" fmla="*/ 2 w 38"/>
                  <a:gd name="T1" fmla="*/ 18 h 50"/>
                  <a:gd name="T2" fmla="*/ 4 w 38"/>
                  <a:gd name="T3" fmla="*/ 9 h 50"/>
                  <a:gd name="T4" fmla="*/ 17 w 38"/>
                  <a:gd name="T5" fmla="*/ 2 h 50"/>
                  <a:gd name="T6" fmla="*/ 26 w 38"/>
                  <a:gd name="T7" fmla="*/ 6 h 50"/>
                  <a:gd name="T8" fmla="*/ 37 w 38"/>
                  <a:gd name="T9" fmla="*/ 37 h 50"/>
                  <a:gd name="T10" fmla="*/ 33 w 38"/>
                  <a:gd name="T11" fmla="*/ 48 h 50"/>
                  <a:gd name="T12" fmla="*/ 32 w 38"/>
                  <a:gd name="T13" fmla="*/ 48 h 50"/>
                  <a:gd name="T14" fmla="*/ 21 w 38"/>
                  <a:gd name="T15" fmla="*/ 45 h 50"/>
                  <a:gd name="T16" fmla="*/ 2 w 38"/>
                  <a:gd name="T17" fmla="*/ 1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50">
                    <a:moveTo>
                      <a:pt x="2" y="18"/>
                    </a:moveTo>
                    <a:cubicBezTo>
                      <a:pt x="0" y="15"/>
                      <a:pt x="1" y="10"/>
                      <a:pt x="4" y="9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21" y="0"/>
                      <a:pt x="25" y="2"/>
                      <a:pt x="26" y="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8" y="41"/>
                      <a:pt x="37" y="46"/>
                      <a:pt x="33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28" y="50"/>
                      <a:pt x="23" y="49"/>
                      <a:pt x="21" y="45"/>
                    </a:cubicBezTo>
                    <a:lnTo>
                      <a:pt x="2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4822327" y="4540506"/>
                <a:ext cx="184949" cy="147011"/>
              </a:xfrm>
              <a:custGeom>
                <a:avLst/>
                <a:gdLst>
                  <a:gd name="T0" fmla="*/ 32 w 49"/>
                  <a:gd name="T1" fmla="*/ 2 h 39"/>
                  <a:gd name="T2" fmla="*/ 41 w 49"/>
                  <a:gd name="T3" fmla="*/ 5 h 39"/>
                  <a:gd name="T4" fmla="*/ 48 w 49"/>
                  <a:gd name="T5" fmla="*/ 18 h 39"/>
                  <a:gd name="T6" fmla="*/ 44 w 49"/>
                  <a:gd name="T7" fmla="*/ 27 h 39"/>
                  <a:gd name="T8" fmla="*/ 12 w 49"/>
                  <a:gd name="T9" fmla="*/ 38 h 39"/>
                  <a:gd name="T10" fmla="*/ 2 w 49"/>
                  <a:gd name="T11" fmla="*/ 33 h 39"/>
                  <a:gd name="T12" fmla="*/ 1 w 49"/>
                  <a:gd name="T13" fmla="*/ 32 h 39"/>
                  <a:gd name="T14" fmla="*/ 4 w 49"/>
                  <a:gd name="T15" fmla="*/ 21 h 39"/>
                  <a:gd name="T16" fmla="*/ 32 w 49"/>
                  <a:gd name="T17" fmla="*/ 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39">
                    <a:moveTo>
                      <a:pt x="32" y="2"/>
                    </a:moveTo>
                    <a:cubicBezTo>
                      <a:pt x="35" y="0"/>
                      <a:pt x="39" y="1"/>
                      <a:pt x="41" y="5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9" y="22"/>
                      <a:pt x="48" y="26"/>
                      <a:pt x="44" y="2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8" y="39"/>
                      <a:pt x="4" y="37"/>
                      <a:pt x="2" y="33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29"/>
                      <a:pt x="1" y="24"/>
                      <a:pt x="4" y="21"/>
                    </a:cubicBezTo>
                    <a:lnTo>
                      <a:pt x="3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5322637" y="4298650"/>
                <a:ext cx="189692" cy="149381"/>
              </a:xfrm>
              <a:custGeom>
                <a:avLst/>
                <a:gdLst>
                  <a:gd name="T0" fmla="*/ 17 w 50"/>
                  <a:gd name="T1" fmla="*/ 37 h 39"/>
                  <a:gd name="T2" fmla="*/ 8 w 50"/>
                  <a:gd name="T3" fmla="*/ 34 h 39"/>
                  <a:gd name="T4" fmla="*/ 1 w 50"/>
                  <a:gd name="T5" fmla="*/ 21 h 39"/>
                  <a:gd name="T6" fmla="*/ 5 w 50"/>
                  <a:gd name="T7" fmla="*/ 12 h 39"/>
                  <a:gd name="T8" fmla="*/ 37 w 50"/>
                  <a:gd name="T9" fmla="*/ 1 h 39"/>
                  <a:gd name="T10" fmla="*/ 47 w 50"/>
                  <a:gd name="T11" fmla="*/ 6 h 39"/>
                  <a:gd name="T12" fmla="*/ 48 w 50"/>
                  <a:gd name="T13" fmla="*/ 7 h 39"/>
                  <a:gd name="T14" fmla="*/ 45 w 50"/>
                  <a:gd name="T15" fmla="*/ 18 h 39"/>
                  <a:gd name="T16" fmla="*/ 17 w 50"/>
                  <a:gd name="T17" fmla="*/ 3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9">
                    <a:moveTo>
                      <a:pt x="17" y="37"/>
                    </a:moveTo>
                    <a:cubicBezTo>
                      <a:pt x="14" y="39"/>
                      <a:pt x="10" y="38"/>
                      <a:pt x="8" y="34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18"/>
                      <a:pt x="1" y="14"/>
                      <a:pt x="5" y="12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41" y="0"/>
                      <a:pt x="45" y="2"/>
                      <a:pt x="47" y="6"/>
                    </a:cubicBezTo>
                    <a:cubicBezTo>
                      <a:pt x="48" y="7"/>
                      <a:pt x="48" y="7"/>
                      <a:pt x="48" y="7"/>
                    </a:cubicBezTo>
                    <a:cubicBezTo>
                      <a:pt x="50" y="11"/>
                      <a:pt x="48" y="15"/>
                      <a:pt x="45" y="18"/>
                    </a:cubicBezTo>
                    <a:lnTo>
                      <a:pt x="1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4803357" y="4348443"/>
                <a:ext cx="189692" cy="130412"/>
              </a:xfrm>
              <a:custGeom>
                <a:avLst/>
                <a:gdLst>
                  <a:gd name="T0" fmla="*/ 44 w 50"/>
                  <a:gd name="T1" fmla="*/ 6 h 34"/>
                  <a:gd name="T2" fmla="*/ 49 w 50"/>
                  <a:gd name="T3" fmla="*/ 15 h 34"/>
                  <a:gd name="T4" fmla="*/ 44 w 50"/>
                  <a:gd name="T5" fmla="*/ 29 h 34"/>
                  <a:gd name="T6" fmla="*/ 35 w 50"/>
                  <a:gd name="T7" fmla="*/ 33 h 34"/>
                  <a:gd name="T8" fmla="*/ 5 w 50"/>
                  <a:gd name="T9" fmla="*/ 18 h 34"/>
                  <a:gd name="T10" fmla="*/ 1 w 50"/>
                  <a:gd name="T11" fmla="*/ 8 h 34"/>
                  <a:gd name="T12" fmla="*/ 1 w 50"/>
                  <a:gd name="T13" fmla="*/ 6 h 34"/>
                  <a:gd name="T14" fmla="*/ 11 w 50"/>
                  <a:gd name="T15" fmla="*/ 1 h 34"/>
                  <a:gd name="T16" fmla="*/ 44 w 50"/>
                  <a:gd name="T17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4">
                    <a:moveTo>
                      <a:pt x="44" y="6"/>
                    </a:moveTo>
                    <a:cubicBezTo>
                      <a:pt x="48" y="7"/>
                      <a:pt x="50" y="11"/>
                      <a:pt x="49" y="15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33"/>
                      <a:pt x="39" y="34"/>
                      <a:pt x="35" y="3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2" y="16"/>
                      <a:pt x="0" y="11"/>
                      <a:pt x="1" y="8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3" y="2"/>
                      <a:pt x="7" y="0"/>
                      <a:pt x="11" y="1"/>
                    </a:cubicBezTo>
                    <a:lnTo>
                      <a:pt x="4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5336864" y="4509680"/>
                <a:ext cx="194434" cy="128042"/>
              </a:xfrm>
              <a:custGeom>
                <a:avLst/>
                <a:gdLst>
                  <a:gd name="T0" fmla="*/ 6 w 51"/>
                  <a:gd name="T1" fmla="*/ 28 h 34"/>
                  <a:gd name="T2" fmla="*/ 1 w 51"/>
                  <a:gd name="T3" fmla="*/ 19 h 34"/>
                  <a:gd name="T4" fmla="*/ 6 w 51"/>
                  <a:gd name="T5" fmla="*/ 5 h 34"/>
                  <a:gd name="T6" fmla="*/ 15 w 51"/>
                  <a:gd name="T7" fmla="*/ 2 h 34"/>
                  <a:gd name="T8" fmla="*/ 45 w 51"/>
                  <a:gd name="T9" fmla="*/ 16 h 34"/>
                  <a:gd name="T10" fmla="*/ 49 w 51"/>
                  <a:gd name="T11" fmla="*/ 27 h 34"/>
                  <a:gd name="T12" fmla="*/ 49 w 51"/>
                  <a:gd name="T13" fmla="*/ 28 h 34"/>
                  <a:gd name="T14" fmla="*/ 39 w 51"/>
                  <a:gd name="T15" fmla="*/ 34 h 34"/>
                  <a:gd name="T16" fmla="*/ 6 w 51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34">
                    <a:moveTo>
                      <a:pt x="6" y="28"/>
                    </a:moveTo>
                    <a:cubicBezTo>
                      <a:pt x="2" y="27"/>
                      <a:pt x="0" y="23"/>
                      <a:pt x="1" y="19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1"/>
                      <a:pt x="11" y="0"/>
                      <a:pt x="15" y="2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9" y="18"/>
                      <a:pt x="51" y="23"/>
                      <a:pt x="49" y="27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8" y="32"/>
                      <a:pt x="43" y="34"/>
                      <a:pt x="39" y="34"/>
                    </a:cubicBezTo>
                    <a:lnTo>
                      <a:pt x="6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5019131" y="4668548"/>
                <a:ext cx="132784" cy="192062"/>
              </a:xfrm>
              <a:custGeom>
                <a:avLst/>
                <a:gdLst>
                  <a:gd name="T0" fmla="*/ 7 w 35"/>
                  <a:gd name="T1" fmla="*/ 6 h 50"/>
                  <a:gd name="T2" fmla="*/ 15 w 35"/>
                  <a:gd name="T3" fmla="*/ 1 h 50"/>
                  <a:gd name="T4" fmla="*/ 29 w 35"/>
                  <a:gd name="T5" fmla="*/ 6 h 50"/>
                  <a:gd name="T6" fmla="*/ 33 w 35"/>
                  <a:gd name="T7" fmla="*/ 14 h 50"/>
                  <a:gd name="T8" fmla="*/ 18 w 35"/>
                  <a:gd name="T9" fmla="*/ 44 h 50"/>
                  <a:gd name="T10" fmla="*/ 8 w 35"/>
                  <a:gd name="T11" fmla="*/ 49 h 50"/>
                  <a:gd name="T12" fmla="*/ 7 w 35"/>
                  <a:gd name="T13" fmla="*/ 48 h 50"/>
                  <a:gd name="T14" fmla="*/ 1 w 35"/>
                  <a:gd name="T15" fmla="*/ 39 h 50"/>
                  <a:gd name="T16" fmla="*/ 7 w 35"/>
                  <a:gd name="T17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7" y="6"/>
                    </a:moveTo>
                    <a:cubicBezTo>
                      <a:pt x="8" y="2"/>
                      <a:pt x="11" y="0"/>
                      <a:pt x="15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3" y="7"/>
                      <a:pt x="35" y="11"/>
                      <a:pt x="33" y="1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6" y="48"/>
                      <a:pt x="12" y="50"/>
                      <a:pt x="8" y="49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3" y="47"/>
                      <a:pt x="0" y="43"/>
                      <a:pt x="1" y="39"/>
                    </a:cubicBezTo>
                    <a:lnTo>
                      <a:pt x="7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5177998" y="4127927"/>
                <a:ext cx="132784" cy="189691"/>
              </a:xfrm>
              <a:custGeom>
                <a:avLst/>
                <a:gdLst>
                  <a:gd name="T0" fmla="*/ 28 w 35"/>
                  <a:gd name="T1" fmla="*/ 44 h 50"/>
                  <a:gd name="T2" fmla="*/ 20 w 35"/>
                  <a:gd name="T3" fmla="*/ 49 h 50"/>
                  <a:gd name="T4" fmla="*/ 6 w 35"/>
                  <a:gd name="T5" fmla="*/ 45 h 50"/>
                  <a:gd name="T6" fmla="*/ 2 w 35"/>
                  <a:gd name="T7" fmla="*/ 36 h 50"/>
                  <a:gd name="T8" fmla="*/ 17 w 35"/>
                  <a:gd name="T9" fmla="*/ 6 h 50"/>
                  <a:gd name="T10" fmla="*/ 27 w 35"/>
                  <a:gd name="T11" fmla="*/ 1 h 50"/>
                  <a:gd name="T12" fmla="*/ 28 w 35"/>
                  <a:gd name="T13" fmla="*/ 2 h 50"/>
                  <a:gd name="T14" fmla="*/ 34 w 35"/>
                  <a:gd name="T15" fmla="*/ 11 h 50"/>
                  <a:gd name="T16" fmla="*/ 28 w 35"/>
                  <a:gd name="T17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28" y="44"/>
                    </a:moveTo>
                    <a:cubicBezTo>
                      <a:pt x="27" y="48"/>
                      <a:pt x="24" y="50"/>
                      <a:pt x="20" y="49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2" y="43"/>
                      <a:pt x="0" y="39"/>
                      <a:pt x="2" y="3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9" y="2"/>
                      <a:pt x="23" y="0"/>
                      <a:pt x="27" y="1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2" y="3"/>
                      <a:pt x="35" y="7"/>
                      <a:pt x="34" y="11"/>
                    </a:cubicBezTo>
                    <a:lnTo>
                      <a:pt x="28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18"/>
              <p:cNvSpPr>
                <a:spLocks/>
              </p:cNvSpPr>
              <p:nvPr/>
            </p:nvSpPr>
            <p:spPr bwMode="auto">
              <a:xfrm rot="10800000">
                <a:off x="5093821" y="4103030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6" name="Group 4"/>
          <p:cNvGrpSpPr>
            <a:grpSpLocks noChangeAspect="1"/>
          </p:cNvGrpSpPr>
          <p:nvPr/>
        </p:nvGrpSpPr>
        <p:grpSpPr bwMode="auto">
          <a:xfrm>
            <a:off x="6654149" y="2035901"/>
            <a:ext cx="1579162" cy="1078567"/>
            <a:chOff x="2270" y="2544"/>
            <a:chExt cx="1347" cy="92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2341" y="2623"/>
              <a:ext cx="1195" cy="665"/>
            </a:xfrm>
            <a:custGeom>
              <a:avLst/>
              <a:gdLst>
                <a:gd name="T0" fmla="*/ 1025 w 1219"/>
                <a:gd name="T1" fmla="*/ 176 h 678"/>
                <a:gd name="T2" fmla="*/ 1011 w 1219"/>
                <a:gd name="T3" fmla="*/ 168 h 678"/>
                <a:gd name="T4" fmla="*/ 1006 w 1219"/>
                <a:gd name="T5" fmla="*/ 166 h 678"/>
                <a:gd name="T6" fmla="*/ 992 w 1219"/>
                <a:gd name="T7" fmla="*/ 159 h 678"/>
                <a:gd name="T8" fmla="*/ 0 w 1219"/>
                <a:gd name="T9" fmla="*/ 323 h 678"/>
                <a:gd name="T10" fmla="*/ 356 w 1219"/>
                <a:gd name="T11" fmla="*/ 678 h 678"/>
                <a:gd name="T12" fmla="*/ 681 w 1219"/>
                <a:gd name="T13" fmla="*/ 579 h 678"/>
                <a:gd name="T14" fmla="*/ 735 w 1219"/>
                <a:gd name="T15" fmla="*/ 595 h 678"/>
                <a:gd name="T16" fmla="*/ 757 w 1219"/>
                <a:gd name="T17" fmla="*/ 605 h 678"/>
                <a:gd name="T18" fmla="*/ 863 w 1219"/>
                <a:gd name="T19" fmla="*/ 678 h 678"/>
                <a:gd name="T20" fmla="*/ 1219 w 1219"/>
                <a:gd name="T21" fmla="*/ 323 h 678"/>
                <a:gd name="T22" fmla="*/ 1025 w 1219"/>
                <a:gd name="T23" fmla="*/ 17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9" h="678">
                  <a:moveTo>
                    <a:pt x="1025" y="176"/>
                  </a:moveTo>
                  <a:cubicBezTo>
                    <a:pt x="1020" y="173"/>
                    <a:pt x="1015" y="171"/>
                    <a:pt x="1011" y="168"/>
                  </a:cubicBezTo>
                  <a:cubicBezTo>
                    <a:pt x="1008" y="168"/>
                    <a:pt x="1006" y="166"/>
                    <a:pt x="1006" y="166"/>
                  </a:cubicBezTo>
                  <a:cubicBezTo>
                    <a:pt x="1001" y="164"/>
                    <a:pt x="996" y="161"/>
                    <a:pt x="992" y="159"/>
                  </a:cubicBezTo>
                  <a:cubicBezTo>
                    <a:pt x="669" y="0"/>
                    <a:pt x="268" y="55"/>
                    <a:pt x="0" y="323"/>
                  </a:cubicBezTo>
                  <a:cubicBezTo>
                    <a:pt x="356" y="678"/>
                    <a:pt x="356" y="678"/>
                    <a:pt x="356" y="678"/>
                  </a:cubicBezTo>
                  <a:cubicBezTo>
                    <a:pt x="443" y="588"/>
                    <a:pt x="567" y="557"/>
                    <a:pt x="681" y="579"/>
                  </a:cubicBezTo>
                  <a:cubicBezTo>
                    <a:pt x="700" y="583"/>
                    <a:pt x="716" y="588"/>
                    <a:pt x="735" y="595"/>
                  </a:cubicBezTo>
                  <a:cubicBezTo>
                    <a:pt x="742" y="598"/>
                    <a:pt x="750" y="600"/>
                    <a:pt x="757" y="605"/>
                  </a:cubicBezTo>
                  <a:cubicBezTo>
                    <a:pt x="795" y="621"/>
                    <a:pt x="833" y="645"/>
                    <a:pt x="863" y="678"/>
                  </a:cubicBezTo>
                  <a:cubicBezTo>
                    <a:pt x="1219" y="323"/>
                    <a:pt x="1219" y="323"/>
                    <a:pt x="1219" y="323"/>
                  </a:cubicBezTo>
                  <a:cubicBezTo>
                    <a:pt x="1160" y="263"/>
                    <a:pt x="1094" y="214"/>
                    <a:pt x="1025" y="176"/>
                  </a:cubicBezTo>
                  <a:close/>
                </a:path>
              </a:pathLst>
            </a:custGeom>
            <a:solidFill>
              <a:srgbClr val="D2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2270" y="2794"/>
              <a:ext cx="85" cy="92"/>
            </a:xfrm>
            <a:custGeom>
              <a:avLst/>
              <a:gdLst>
                <a:gd name="T0" fmla="*/ 0 w 85"/>
                <a:gd name="T1" fmla="*/ 9 h 92"/>
                <a:gd name="T2" fmla="*/ 75 w 85"/>
                <a:gd name="T3" fmla="*/ 92 h 92"/>
                <a:gd name="T4" fmla="*/ 85 w 85"/>
                <a:gd name="T5" fmla="*/ 82 h 92"/>
                <a:gd name="T6" fmla="*/ 11 w 85"/>
                <a:gd name="T7" fmla="*/ 0 h 92"/>
                <a:gd name="T8" fmla="*/ 0 w 85"/>
                <a:gd name="T9" fmla="*/ 9 h 92"/>
                <a:gd name="T10" fmla="*/ 0 w 85"/>
                <a:gd name="T11" fmla="*/ 9 h 92"/>
                <a:gd name="T12" fmla="*/ 0 w 85"/>
                <a:gd name="T13" fmla="*/ 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92">
                  <a:moveTo>
                    <a:pt x="0" y="9"/>
                  </a:moveTo>
                  <a:lnTo>
                    <a:pt x="75" y="92"/>
                  </a:lnTo>
                  <a:lnTo>
                    <a:pt x="85" y="82"/>
                  </a:lnTo>
                  <a:lnTo>
                    <a:pt x="11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2467" y="2656"/>
              <a:ext cx="68" cy="105"/>
            </a:xfrm>
            <a:custGeom>
              <a:avLst/>
              <a:gdLst>
                <a:gd name="T0" fmla="*/ 0 w 68"/>
                <a:gd name="T1" fmla="*/ 6 h 105"/>
                <a:gd name="T2" fmla="*/ 54 w 68"/>
                <a:gd name="T3" fmla="*/ 105 h 105"/>
                <a:gd name="T4" fmla="*/ 68 w 68"/>
                <a:gd name="T5" fmla="*/ 98 h 105"/>
                <a:gd name="T6" fmla="*/ 14 w 68"/>
                <a:gd name="T7" fmla="*/ 0 h 105"/>
                <a:gd name="T8" fmla="*/ 0 w 68"/>
                <a:gd name="T9" fmla="*/ 6 h 105"/>
                <a:gd name="T10" fmla="*/ 0 w 68"/>
                <a:gd name="T11" fmla="*/ 6 h 105"/>
                <a:gd name="T12" fmla="*/ 0 w 68"/>
                <a:gd name="T13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0" y="6"/>
                  </a:moveTo>
                  <a:lnTo>
                    <a:pt x="54" y="105"/>
                  </a:lnTo>
                  <a:lnTo>
                    <a:pt x="68" y="98"/>
                  </a:lnTo>
                  <a:lnTo>
                    <a:pt x="14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2695" y="2572"/>
              <a:ext cx="41" cy="112"/>
            </a:xfrm>
            <a:custGeom>
              <a:avLst/>
              <a:gdLst>
                <a:gd name="T0" fmla="*/ 0 w 41"/>
                <a:gd name="T1" fmla="*/ 2 h 112"/>
                <a:gd name="T2" fmla="*/ 29 w 41"/>
                <a:gd name="T3" fmla="*/ 112 h 112"/>
                <a:gd name="T4" fmla="*/ 41 w 41"/>
                <a:gd name="T5" fmla="*/ 107 h 112"/>
                <a:gd name="T6" fmla="*/ 15 w 41"/>
                <a:gd name="T7" fmla="*/ 0 h 112"/>
                <a:gd name="T8" fmla="*/ 0 w 41"/>
                <a:gd name="T9" fmla="*/ 2 h 112"/>
                <a:gd name="T10" fmla="*/ 0 w 41"/>
                <a:gd name="T11" fmla="*/ 2 h 112"/>
                <a:gd name="T12" fmla="*/ 0 w 41"/>
                <a:gd name="T13" fmla="*/ 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2">
                  <a:moveTo>
                    <a:pt x="0" y="2"/>
                  </a:moveTo>
                  <a:lnTo>
                    <a:pt x="29" y="112"/>
                  </a:lnTo>
                  <a:lnTo>
                    <a:pt x="41" y="107"/>
                  </a:lnTo>
                  <a:lnTo>
                    <a:pt x="15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2937" y="2544"/>
              <a:ext cx="16" cy="112"/>
            </a:xfrm>
            <a:custGeom>
              <a:avLst/>
              <a:gdLst>
                <a:gd name="T0" fmla="*/ 0 w 16"/>
                <a:gd name="T1" fmla="*/ 112 h 112"/>
                <a:gd name="T2" fmla="*/ 16 w 16"/>
                <a:gd name="T3" fmla="*/ 112 h 112"/>
                <a:gd name="T4" fmla="*/ 16 w 16"/>
                <a:gd name="T5" fmla="*/ 0 h 112"/>
                <a:gd name="T6" fmla="*/ 2 w 16"/>
                <a:gd name="T7" fmla="*/ 0 h 112"/>
                <a:gd name="T8" fmla="*/ 0 w 16"/>
                <a:gd name="T9" fmla="*/ 112 h 112"/>
                <a:gd name="T10" fmla="*/ 0 w 16"/>
                <a:gd name="T11" fmla="*/ 112 h 112"/>
                <a:gd name="T12" fmla="*/ 0 w 16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12">
                  <a:moveTo>
                    <a:pt x="0" y="112"/>
                  </a:moveTo>
                  <a:lnTo>
                    <a:pt x="16" y="112"/>
                  </a:lnTo>
                  <a:lnTo>
                    <a:pt x="16" y="0"/>
                  </a:lnTo>
                  <a:lnTo>
                    <a:pt x="2" y="0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3152" y="2574"/>
              <a:ext cx="42" cy="112"/>
            </a:xfrm>
            <a:custGeom>
              <a:avLst/>
              <a:gdLst>
                <a:gd name="T0" fmla="*/ 0 w 42"/>
                <a:gd name="T1" fmla="*/ 110 h 112"/>
                <a:gd name="T2" fmla="*/ 13 w 42"/>
                <a:gd name="T3" fmla="*/ 112 h 112"/>
                <a:gd name="T4" fmla="*/ 42 w 42"/>
                <a:gd name="T5" fmla="*/ 5 h 112"/>
                <a:gd name="T6" fmla="*/ 28 w 42"/>
                <a:gd name="T7" fmla="*/ 0 h 112"/>
                <a:gd name="T8" fmla="*/ 0 w 42"/>
                <a:gd name="T9" fmla="*/ 110 h 112"/>
                <a:gd name="T10" fmla="*/ 0 w 42"/>
                <a:gd name="T11" fmla="*/ 110 h 112"/>
                <a:gd name="T12" fmla="*/ 0 w 42"/>
                <a:gd name="T13" fmla="*/ 1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12">
                  <a:moveTo>
                    <a:pt x="0" y="110"/>
                  </a:moveTo>
                  <a:lnTo>
                    <a:pt x="13" y="112"/>
                  </a:lnTo>
                  <a:lnTo>
                    <a:pt x="42" y="5"/>
                  </a:lnTo>
                  <a:lnTo>
                    <a:pt x="28" y="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3352" y="2662"/>
              <a:ext cx="68" cy="105"/>
            </a:xfrm>
            <a:custGeom>
              <a:avLst/>
              <a:gdLst>
                <a:gd name="T0" fmla="*/ 56 w 68"/>
                <a:gd name="T1" fmla="*/ 0 h 105"/>
                <a:gd name="T2" fmla="*/ 0 w 68"/>
                <a:gd name="T3" fmla="*/ 99 h 105"/>
                <a:gd name="T4" fmla="*/ 14 w 68"/>
                <a:gd name="T5" fmla="*/ 105 h 105"/>
                <a:gd name="T6" fmla="*/ 68 w 68"/>
                <a:gd name="T7" fmla="*/ 8 h 105"/>
                <a:gd name="T8" fmla="*/ 56 w 68"/>
                <a:gd name="T9" fmla="*/ 0 h 105"/>
                <a:gd name="T10" fmla="*/ 56 w 68"/>
                <a:gd name="T11" fmla="*/ 0 h 105"/>
                <a:gd name="T12" fmla="*/ 56 w 68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56" y="0"/>
                  </a:moveTo>
                  <a:lnTo>
                    <a:pt x="0" y="99"/>
                  </a:lnTo>
                  <a:lnTo>
                    <a:pt x="14" y="105"/>
                  </a:lnTo>
                  <a:lnTo>
                    <a:pt x="68" y="8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12"/>
            <p:cNvSpPr>
              <a:spLocks/>
            </p:cNvSpPr>
            <p:nvPr/>
          </p:nvSpPr>
          <p:spPr bwMode="auto">
            <a:xfrm>
              <a:off x="2349" y="2737"/>
              <a:ext cx="59" cy="73"/>
            </a:xfrm>
            <a:custGeom>
              <a:avLst/>
              <a:gdLst>
                <a:gd name="T0" fmla="*/ 0 w 59"/>
                <a:gd name="T1" fmla="*/ 11 h 73"/>
                <a:gd name="T2" fmla="*/ 46 w 59"/>
                <a:gd name="T3" fmla="*/ 73 h 73"/>
                <a:gd name="T4" fmla="*/ 59 w 59"/>
                <a:gd name="T5" fmla="*/ 63 h 73"/>
                <a:gd name="T6" fmla="*/ 13 w 59"/>
                <a:gd name="T7" fmla="*/ 0 h 73"/>
                <a:gd name="T8" fmla="*/ 0 w 59"/>
                <a:gd name="T9" fmla="*/ 11 h 73"/>
                <a:gd name="T10" fmla="*/ 0 w 59"/>
                <a:gd name="T11" fmla="*/ 11 h 73"/>
                <a:gd name="T12" fmla="*/ 0 w 59"/>
                <a:gd name="T13" fmla="*/ 1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73">
                  <a:moveTo>
                    <a:pt x="0" y="11"/>
                  </a:moveTo>
                  <a:lnTo>
                    <a:pt x="46" y="73"/>
                  </a:lnTo>
                  <a:lnTo>
                    <a:pt x="59" y="63"/>
                  </a:lnTo>
                  <a:lnTo>
                    <a:pt x="13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13"/>
            <p:cNvSpPr>
              <a:spLocks/>
            </p:cNvSpPr>
            <p:nvPr/>
          </p:nvSpPr>
          <p:spPr bwMode="auto">
            <a:xfrm>
              <a:off x="2311" y="2767"/>
              <a:ext cx="64" cy="70"/>
            </a:xfrm>
            <a:custGeom>
              <a:avLst/>
              <a:gdLst>
                <a:gd name="T0" fmla="*/ 0 w 64"/>
                <a:gd name="T1" fmla="*/ 10 h 70"/>
                <a:gd name="T2" fmla="*/ 50 w 64"/>
                <a:gd name="T3" fmla="*/ 70 h 70"/>
                <a:gd name="T4" fmla="*/ 64 w 64"/>
                <a:gd name="T5" fmla="*/ 62 h 70"/>
                <a:gd name="T6" fmla="*/ 12 w 64"/>
                <a:gd name="T7" fmla="*/ 0 h 70"/>
                <a:gd name="T8" fmla="*/ 0 w 64"/>
                <a:gd name="T9" fmla="*/ 10 h 70"/>
                <a:gd name="T10" fmla="*/ 0 w 64"/>
                <a:gd name="T11" fmla="*/ 10 h 70"/>
                <a:gd name="T12" fmla="*/ 0 w 64"/>
                <a:gd name="T13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0">
                  <a:moveTo>
                    <a:pt x="0" y="10"/>
                  </a:moveTo>
                  <a:lnTo>
                    <a:pt x="50" y="70"/>
                  </a:lnTo>
                  <a:lnTo>
                    <a:pt x="64" y="62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14"/>
            <p:cNvSpPr>
              <a:spLocks/>
            </p:cNvSpPr>
            <p:nvPr/>
          </p:nvSpPr>
          <p:spPr bwMode="auto">
            <a:xfrm>
              <a:off x="2388" y="2712"/>
              <a:ext cx="57" cy="71"/>
            </a:xfrm>
            <a:custGeom>
              <a:avLst/>
              <a:gdLst>
                <a:gd name="T0" fmla="*/ 0 w 57"/>
                <a:gd name="T1" fmla="*/ 8 h 71"/>
                <a:gd name="T2" fmla="*/ 44 w 57"/>
                <a:gd name="T3" fmla="*/ 71 h 71"/>
                <a:gd name="T4" fmla="*/ 57 w 57"/>
                <a:gd name="T5" fmla="*/ 62 h 71"/>
                <a:gd name="T6" fmla="*/ 14 w 57"/>
                <a:gd name="T7" fmla="*/ 0 h 71"/>
                <a:gd name="T8" fmla="*/ 0 w 57"/>
                <a:gd name="T9" fmla="*/ 8 h 71"/>
                <a:gd name="T10" fmla="*/ 0 w 57"/>
                <a:gd name="T11" fmla="*/ 8 h 71"/>
                <a:gd name="T12" fmla="*/ 0 w 57"/>
                <a:gd name="T13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1">
                  <a:moveTo>
                    <a:pt x="0" y="8"/>
                  </a:moveTo>
                  <a:lnTo>
                    <a:pt x="44" y="71"/>
                  </a:lnTo>
                  <a:lnTo>
                    <a:pt x="57" y="6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15"/>
            <p:cNvSpPr>
              <a:spLocks/>
            </p:cNvSpPr>
            <p:nvPr/>
          </p:nvSpPr>
          <p:spPr bwMode="auto">
            <a:xfrm>
              <a:off x="2431" y="2686"/>
              <a:ext cx="53" cy="75"/>
            </a:xfrm>
            <a:custGeom>
              <a:avLst/>
              <a:gdLst>
                <a:gd name="T0" fmla="*/ 0 w 53"/>
                <a:gd name="T1" fmla="*/ 10 h 75"/>
                <a:gd name="T2" fmla="*/ 37 w 53"/>
                <a:gd name="T3" fmla="*/ 75 h 75"/>
                <a:gd name="T4" fmla="*/ 53 w 53"/>
                <a:gd name="T5" fmla="*/ 68 h 75"/>
                <a:gd name="T6" fmla="*/ 12 w 53"/>
                <a:gd name="T7" fmla="*/ 0 h 75"/>
                <a:gd name="T8" fmla="*/ 0 w 53"/>
                <a:gd name="T9" fmla="*/ 10 h 75"/>
                <a:gd name="T10" fmla="*/ 0 w 53"/>
                <a:gd name="T11" fmla="*/ 10 h 75"/>
                <a:gd name="T12" fmla="*/ 0 w 53"/>
                <a:gd name="T13" fmla="*/ 1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75">
                  <a:moveTo>
                    <a:pt x="0" y="10"/>
                  </a:moveTo>
                  <a:lnTo>
                    <a:pt x="37" y="75"/>
                  </a:lnTo>
                  <a:lnTo>
                    <a:pt x="53" y="68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16"/>
            <p:cNvSpPr>
              <a:spLocks/>
            </p:cNvSpPr>
            <p:nvPr/>
          </p:nvSpPr>
          <p:spPr bwMode="auto">
            <a:xfrm>
              <a:off x="2513" y="2643"/>
              <a:ext cx="48" cy="77"/>
            </a:xfrm>
            <a:custGeom>
              <a:avLst/>
              <a:gdLst>
                <a:gd name="T0" fmla="*/ 0 w 48"/>
                <a:gd name="T1" fmla="*/ 6 h 77"/>
                <a:gd name="T2" fmla="*/ 35 w 48"/>
                <a:gd name="T3" fmla="*/ 77 h 77"/>
                <a:gd name="T4" fmla="*/ 48 w 48"/>
                <a:gd name="T5" fmla="*/ 70 h 77"/>
                <a:gd name="T6" fmla="*/ 17 w 48"/>
                <a:gd name="T7" fmla="*/ 0 h 77"/>
                <a:gd name="T8" fmla="*/ 0 w 48"/>
                <a:gd name="T9" fmla="*/ 6 h 77"/>
                <a:gd name="T10" fmla="*/ 0 w 48"/>
                <a:gd name="T11" fmla="*/ 6 h 77"/>
                <a:gd name="T12" fmla="*/ 0 w 48"/>
                <a:gd name="T13" fmla="*/ 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7">
                  <a:moveTo>
                    <a:pt x="0" y="6"/>
                  </a:moveTo>
                  <a:lnTo>
                    <a:pt x="35" y="77"/>
                  </a:lnTo>
                  <a:lnTo>
                    <a:pt x="48" y="70"/>
                  </a:lnTo>
                  <a:lnTo>
                    <a:pt x="17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17"/>
            <p:cNvSpPr>
              <a:spLocks/>
            </p:cNvSpPr>
            <p:nvPr/>
          </p:nvSpPr>
          <p:spPr bwMode="auto">
            <a:xfrm>
              <a:off x="2558" y="2623"/>
              <a:ext cx="46" cy="77"/>
            </a:xfrm>
            <a:custGeom>
              <a:avLst/>
              <a:gdLst>
                <a:gd name="T0" fmla="*/ 0 w 46"/>
                <a:gd name="T1" fmla="*/ 4 h 77"/>
                <a:gd name="T2" fmla="*/ 29 w 46"/>
                <a:gd name="T3" fmla="*/ 77 h 77"/>
                <a:gd name="T4" fmla="*/ 46 w 46"/>
                <a:gd name="T5" fmla="*/ 72 h 77"/>
                <a:gd name="T6" fmla="*/ 15 w 46"/>
                <a:gd name="T7" fmla="*/ 0 h 77"/>
                <a:gd name="T8" fmla="*/ 0 w 46"/>
                <a:gd name="T9" fmla="*/ 4 h 77"/>
                <a:gd name="T10" fmla="*/ 0 w 46"/>
                <a:gd name="T11" fmla="*/ 4 h 77"/>
                <a:gd name="T12" fmla="*/ 0 w 46"/>
                <a:gd name="T13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77">
                  <a:moveTo>
                    <a:pt x="0" y="4"/>
                  </a:moveTo>
                  <a:lnTo>
                    <a:pt x="29" y="77"/>
                  </a:lnTo>
                  <a:lnTo>
                    <a:pt x="46" y="72"/>
                  </a:lnTo>
                  <a:lnTo>
                    <a:pt x="15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18"/>
            <p:cNvSpPr>
              <a:spLocks/>
            </p:cNvSpPr>
            <p:nvPr/>
          </p:nvSpPr>
          <p:spPr bwMode="auto">
            <a:xfrm>
              <a:off x="2604" y="2605"/>
              <a:ext cx="41" cy="79"/>
            </a:xfrm>
            <a:custGeom>
              <a:avLst/>
              <a:gdLst>
                <a:gd name="T0" fmla="*/ 0 w 41"/>
                <a:gd name="T1" fmla="*/ 8 h 79"/>
                <a:gd name="T2" fmla="*/ 25 w 41"/>
                <a:gd name="T3" fmla="*/ 79 h 79"/>
                <a:gd name="T4" fmla="*/ 41 w 41"/>
                <a:gd name="T5" fmla="*/ 74 h 79"/>
                <a:gd name="T6" fmla="*/ 14 w 41"/>
                <a:gd name="T7" fmla="*/ 0 h 79"/>
                <a:gd name="T8" fmla="*/ 0 w 41"/>
                <a:gd name="T9" fmla="*/ 8 h 79"/>
                <a:gd name="T10" fmla="*/ 0 w 41"/>
                <a:gd name="T11" fmla="*/ 8 h 79"/>
                <a:gd name="T12" fmla="*/ 0 w 41"/>
                <a:gd name="T13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0" y="8"/>
                  </a:moveTo>
                  <a:lnTo>
                    <a:pt x="25" y="79"/>
                  </a:lnTo>
                  <a:lnTo>
                    <a:pt x="4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9"/>
            <p:cNvSpPr>
              <a:spLocks/>
            </p:cNvSpPr>
            <p:nvPr/>
          </p:nvSpPr>
          <p:spPr bwMode="auto">
            <a:xfrm>
              <a:off x="2652" y="2590"/>
              <a:ext cx="35" cy="80"/>
            </a:xfrm>
            <a:custGeom>
              <a:avLst/>
              <a:gdLst>
                <a:gd name="T0" fmla="*/ 0 w 35"/>
                <a:gd name="T1" fmla="*/ 5 h 80"/>
                <a:gd name="T2" fmla="*/ 19 w 35"/>
                <a:gd name="T3" fmla="*/ 80 h 80"/>
                <a:gd name="T4" fmla="*/ 35 w 35"/>
                <a:gd name="T5" fmla="*/ 75 h 80"/>
                <a:gd name="T6" fmla="*/ 13 w 35"/>
                <a:gd name="T7" fmla="*/ 0 h 80"/>
                <a:gd name="T8" fmla="*/ 0 w 35"/>
                <a:gd name="T9" fmla="*/ 5 h 80"/>
                <a:gd name="T10" fmla="*/ 0 w 35"/>
                <a:gd name="T11" fmla="*/ 5 h 80"/>
                <a:gd name="T12" fmla="*/ 0 w 35"/>
                <a:gd name="T13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80">
                  <a:moveTo>
                    <a:pt x="0" y="5"/>
                  </a:moveTo>
                  <a:lnTo>
                    <a:pt x="19" y="80"/>
                  </a:lnTo>
                  <a:lnTo>
                    <a:pt x="35" y="75"/>
                  </a:lnTo>
                  <a:lnTo>
                    <a:pt x="13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0"/>
            <p:cNvSpPr>
              <a:spLocks/>
            </p:cNvSpPr>
            <p:nvPr/>
          </p:nvSpPr>
          <p:spPr bwMode="auto">
            <a:xfrm>
              <a:off x="2744" y="2569"/>
              <a:ext cx="32" cy="80"/>
            </a:xfrm>
            <a:custGeom>
              <a:avLst/>
              <a:gdLst>
                <a:gd name="T0" fmla="*/ 0 w 32"/>
                <a:gd name="T1" fmla="*/ 3 h 80"/>
                <a:gd name="T2" fmla="*/ 16 w 32"/>
                <a:gd name="T3" fmla="*/ 80 h 80"/>
                <a:gd name="T4" fmla="*/ 32 w 32"/>
                <a:gd name="T5" fmla="*/ 75 h 80"/>
                <a:gd name="T6" fmla="*/ 16 w 32"/>
                <a:gd name="T7" fmla="*/ 0 h 80"/>
                <a:gd name="T8" fmla="*/ 0 w 32"/>
                <a:gd name="T9" fmla="*/ 3 h 80"/>
                <a:gd name="T10" fmla="*/ 0 w 32"/>
                <a:gd name="T11" fmla="*/ 3 h 80"/>
                <a:gd name="T12" fmla="*/ 0 w 32"/>
                <a:gd name="T13" fmla="*/ 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0">
                  <a:moveTo>
                    <a:pt x="0" y="3"/>
                  </a:moveTo>
                  <a:lnTo>
                    <a:pt x="16" y="80"/>
                  </a:lnTo>
                  <a:lnTo>
                    <a:pt x="32" y="75"/>
                  </a:lnTo>
                  <a:lnTo>
                    <a:pt x="16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21"/>
            <p:cNvSpPr>
              <a:spLocks/>
            </p:cNvSpPr>
            <p:nvPr/>
          </p:nvSpPr>
          <p:spPr bwMode="auto">
            <a:xfrm>
              <a:off x="2792" y="2562"/>
              <a:ext cx="29" cy="77"/>
            </a:xfrm>
            <a:custGeom>
              <a:avLst/>
              <a:gdLst>
                <a:gd name="T0" fmla="*/ 0 w 29"/>
                <a:gd name="T1" fmla="*/ 1 h 77"/>
                <a:gd name="T2" fmla="*/ 10 w 29"/>
                <a:gd name="T3" fmla="*/ 77 h 77"/>
                <a:gd name="T4" fmla="*/ 29 w 29"/>
                <a:gd name="T5" fmla="*/ 76 h 77"/>
                <a:gd name="T6" fmla="*/ 17 w 29"/>
                <a:gd name="T7" fmla="*/ 0 h 77"/>
                <a:gd name="T8" fmla="*/ 0 w 29"/>
                <a:gd name="T9" fmla="*/ 1 h 77"/>
                <a:gd name="T10" fmla="*/ 0 w 29"/>
                <a:gd name="T11" fmla="*/ 1 h 77"/>
                <a:gd name="T12" fmla="*/ 0 w 29"/>
                <a:gd name="T13" fmla="*/ 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77">
                  <a:moveTo>
                    <a:pt x="0" y="1"/>
                  </a:moveTo>
                  <a:lnTo>
                    <a:pt x="10" y="77"/>
                  </a:lnTo>
                  <a:lnTo>
                    <a:pt x="29" y="76"/>
                  </a:lnTo>
                  <a:lnTo>
                    <a:pt x="17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auto">
            <a:xfrm>
              <a:off x="2838" y="2557"/>
              <a:ext cx="26" cy="79"/>
            </a:xfrm>
            <a:custGeom>
              <a:avLst/>
              <a:gdLst>
                <a:gd name="T0" fmla="*/ 0 w 26"/>
                <a:gd name="T1" fmla="*/ 2 h 79"/>
                <a:gd name="T2" fmla="*/ 11 w 26"/>
                <a:gd name="T3" fmla="*/ 79 h 79"/>
                <a:gd name="T4" fmla="*/ 26 w 26"/>
                <a:gd name="T5" fmla="*/ 76 h 79"/>
                <a:gd name="T6" fmla="*/ 19 w 26"/>
                <a:gd name="T7" fmla="*/ 0 h 79"/>
                <a:gd name="T8" fmla="*/ 0 w 26"/>
                <a:gd name="T9" fmla="*/ 2 h 79"/>
                <a:gd name="T10" fmla="*/ 0 w 26"/>
                <a:gd name="T11" fmla="*/ 2 h 79"/>
                <a:gd name="T12" fmla="*/ 0 w 26"/>
                <a:gd name="T13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79">
                  <a:moveTo>
                    <a:pt x="0" y="2"/>
                  </a:moveTo>
                  <a:lnTo>
                    <a:pt x="11" y="79"/>
                  </a:lnTo>
                  <a:lnTo>
                    <a:pt x="26" y="76"/>
                  </a:lnTo>
                  <a:lnTo>
                    <a:pt x="19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23"/>
            <p:cNvSpPr>
              <a:spLocks/>
            </p:cNvSpPr>
            <p:nvPr/>
          </p:nvSpPr>
          <p:spPr bwMode="auto">
            <a:xfrm>
              <a:off x="2886" y="2555"/>
              <a:ext cx="23" cy="76"/>
            </a:xfrm>
            <a:custGeom>
              <a:avLst/>
              <a:gdLst>
                <a:gd name="T0" fmla="*/ 0 w 23"/>
                <a:gd name="T1" fmla="*/ 0 h 76"/>
                <a:gd name="T2" fmla="*/ 5 w 23"/>
                <a:gd name="T3" fmla="*/ 76 h 76"/>
                <a:gd name="T4" fmla="*/ 23 w 23"/>
                <a:gd name="T5" fmla="*/ 75 h 76"/>
                <a:gd name="T6" fmla="*/ 17 w 23"/>
                <a:gd name="T7" fmla="*/ 0 h 76"/>
                <a:gd name="T8" fmla="*/ 0 w 23"/>
                <a:gd name="T9" fmla="*/ 0 h 76"/>
                <a:gd name="T10" fmla="*/ 0 w 23"/>
                <a:gd name="T11" fmla="*/ 0 h 76"/>
                <a:gd name="T12" fmla="*/ 0 w 23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76">
                  <a:moveTo>
                    <a:pt x="0" y="0"/>
                  </a:moveTo>
                  <a:lnTo>
                    <a:pt x="5" y="76"/>
                  </a:lnTo>
                  <a:lnTo>
                    <a:pt x="23" y="75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24"/>
            <p:cNvSpPr>
              <a:spLocks/>
            </p:cNvSpPr>
            <p:nvPr/>
          </p:nvSpPr>
          <p:spPr bwMode="auto">
            <a:xfrm>
              <a:off x="2980" y="2555"/>
              <a:ext cx="21" cy="76"/>
            </a:xfrm>
            <a:custGeom>
              <a:avLst/>
              <a:gdLst>
                <a:gd name="T0" fmla="*/ 0 w 21"/>
                <a:gd name="T1" fmla="*/ 76 h 76"/>
                <a:gd name="T2" fmla="*/ 16 w 21"/>
                <a:gd name="T3" fmla="*/ 76 h 76"/>
                <a:gd name="T4" fmla="*/ 21 w 21"/>
                <a:gd name="T5" fmla="*/ 2 h 76"/>
                <a:gd name="T6" fmla="*/ 5 w 21"/>
                <a:gd name="T7" fmla="*/ 0 h 76"/>
                <a:gd name="T8" fmla="*/ 0 w 21"/>
                <a:gd name="T9" fmla="*/ 76 h 76"/>
                <a:gd name="T10" fmla="*/ 0 w 21"/>
                <a:gd name="T11" fmla="*/ 76 h 76"/>
                <a:gd name="T12" fmla="*/ 0 w 21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76">
                  <a:moveTo>
                    <a:pt x="0" y="76"/>
                  </a:moveTo>
                  <a:lnTo>
                    <a:pt x="16" y="76"/>
                  </a:lnTo>
                  <a:lnTo>
                    <a:pt x="21" y="2"/>
                  </a:lnTo>
                  <a:lnTo>
                    <a:pt x="5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25"/>
            <p:cNvSpPr>
              <a:spLocks/>
            </p:cNvSpPr>
            <p:nvPr/>
          </p:nvSpPr>
          <p:spPr bwMode="auto">
            <a:xfrm>
              <a:off x="3024" y="2558"/>
              <a:ext cx="26" cy="80"/>
            </a:xfrm>
            <a:custGeom>
              <a:avLst/>
              <a:gdLst>
                <a:gd name="T0" fmla="*/ 0 w 26"/>
                <a:gd name="T1" fmla="*/ 78 h 80"/>
                <a:gd name="T2" fmla="*/ 18 w 26"/>
                <a:gd name="T3" fmla="*/ 80 h 80"/>
                <a:gd name="T4" fmla="*/ 26 w 26"/>
                <a:gd name="T5" fmla="*/ 0 h 80"/>
                <a:gd name="T6" fmla="*/ 11 w 26"/>
                <a:gd name="T7" fmla="*/ 0 h 80"/>
                <a:gd name="T8" fmla="*/ 0 w 26"/>
                <a:gd name="T9" fmla="*/ 78 h 80"/>
                <a:gd name="T10" fmla="*/ 0 w 26"/>
                <a:gd name="T11" fmla="*/ 78 h 80"/>
                <a:gd name="T12" fmla="*/ 0 w 26"/>
                <a:gd name="T13" fmla="*/ 7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80">
                  <a:moveTo>
                    <a:pt x="0" y="78"/>
                  </a:moveTo>
                  <a:lnTo>
                    <a:pt x="18" y="80"/>
                  </a:lnTo>
                  <a:lnTo>
                    <a:pt x="26" y="0"/>
                  </a:lnTo>
                  <a:lnTo>
                    <a:pt x="11" y="0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26"/>
            <p:cNvSpPr>
              <a:spLocks/>
            </p:cNvSpPr>
            <p:nvPr/>
          </p:nvSpPr>
          <p:spPr bwMode="auto">
            <a:xfrm>
              <a:off x="3069" y="2563"/>
              <a:ext cx="31" cy="80"/>
            </a:xfrm>
            <a:custGeom>
              <a:avLst/>
              <a:gdLst>
                <a:gd name="T0" fmla="*/ 0 w 31"/>
                <a:gd name="T1" fmla="*/ 76 h 80"/>
                <a:gd name="T2" fmla="*/ 15 w 31"/>
                <a:gd name="T3" fmla="*/ 80 h 80"/>
                <a:gd name="T4" fmla="*/ 31 w 31"/>
                <a:gd name="T5" fmla="*/ 4 h 80"/>
                <a:gd name="T6" fmla="*/ 14 w 31"/>
                <a:gd name="T7" fmla="*/ 0 h 80"/>
                <a:gd name="T8" fmla="*/ 0 w 31"/>
                <a:gd name="T9" fmla="*/ 76 h 80"/>
                <a:gd name="T10" fmla="*/ 0 w 31"/>
                <a:gd name="T11" fmla="*/ 76 h 80"/>
                <a:gd name="T12" fmla="*/ 0 w 31"/>
                <a:gd name="T13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80">
                  <a:moveTo>
                    <a:pt x="0" y="76"/>
                  </a:moveTo>
                  <a:lnTo>
                    <a:pt x="15" y="80"/>
                  </a:lnTo>
                  <a:lnTo>
                    <a:pt x="31" y="4"/>
                  </a:lnTo>
                  <a:lnTo>
                    <a:pt x="14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27"/>
            <p:cNvSpPr>
              <a:spLocks/>
            </p:cNvSpPr>
            <p:nvPr/>
          </p:nvSpPr>
          <p:spPr bwMode="auto">
            <a:xfrm>
              <a:off x="3112" y="2572"/>
              <a:ext cx="34" cy="79"/>
            </a:xfrm>
            <a:custGeom>
              <a:avLst/>
              <a:gdLst>
                <a:gd name="T0" fmla="*/ 0 w 34"/>
                <a:gd name="T1" fmla="*/ 75 h 79"/>
                <a:gd name="T2" fmla="*/ 17 w 34"/>
                <a:gd name="T3" fmla="*/ 79 h 79"/>
                <a:gd name="T4" fmla="*/ 34 w 34"/>
                <a:gd name="T5" fmla="*/ 2 h 79"/>
                <a:gd name="T6" fmla="*/ 17 w 34"/>
                <a:gd name="T7" fmla="*/ 0 h 79"/>
                <a:gd name="T8" fmla="*/ 0 w 34"/>
                <a:gd name="T9" fmla="*/ 75 h 79"/>
                <a:gd name="T10" fmla="*/ 0 w 34"/>
                <a:gd name="T11" fmla="*/ 75 h 79"/>
                <a:gd name="T12" fmla="*/ 0 w 34"/>
                <a:gd name="T13" fmla="*/ 7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79">
                  <a:moveTo>
                    <a:pt x="0" y="75"/>
                  </a:moveTo>
                  <a:lnTo>
                    <a:pt x="17" y="79"/>
                  </a:lnTo>
                  <a:lnTo>
                    <a:pt x="34" y="2"/>
                  </a:lnTo>
                  <a:lnTo>
                    <a:pt x="17" y="0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28"/>
            <p:cNvSpPr>
              <a:spLocks/>
            </p:cNvSpPr>
            <p:nvPr/>
          </p:nvSpPr>
          <p:spPr bwMode="auto">
            <a:xfrm>
              <a:off x="3200" y="2597"/>
              <a:ext cx="40" cy="77"/>
            </a:xfrm>
            <a:custGeom>
              <a:avLst/>
              <a:gdLst>
                <a:gd name="T0" fmla="*/ 0 w 40"/>
                <a:gd name="T1" fmla="*/ 74 h 77"/>
                <a:gd name="T2" fmla="*/ 14 w 40"/>
                <a:gd name="T3" fmla="*/ 77 h 77"/>
                <a:gd name="T4" fmla="*/ 40 w 40"/>
                <a:gd name="T5" fmla="*/ 5 h 77"/>
                <a:gd name="T6" fmla="*/ 23 w 40"/>
                <a:gd name="T7" fmla="*/ 0 h 77"/>
                <a:gd name="T8" fmla="*/ 0 w 40"/>
                <a:gd name="T9" fmla="*/ 74 h 77"/>
                <a:gd name="T10" fmla="*/ 0 w 40"/>
                <a:gd name="T11" fmla="*/ 74 h 77"/>
                <a:gd name="T12" fmla="*/ 0 w 40"/>
                <a:gd name="T13" fmla="*/ 7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77">
                  <a:moveTo>
                    <a:pt x="0" y="74"/>
                  </a:moveTo>
                  <a:lnTo>
                    <a:pt x="14" y="77"/>
                  </a:lnTo>
                  <a:lnTo>
                    <a:pt x="40" y="5"/>
                  </a:lnTo>
                  <a:lnTo>
                    <a:pt x="23" y="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29"/>
            <p:cNvSpPr>
              <a:spLocks/>
            </p:cNvSpPr>
            <p:nvPr/>
          </p:nvSpPr>
          <p:spPr bwMode="auto">
            <a:xfrm>
              <a:off x="3243" y="2610"/>
              <a:ext cx="41" cy="79"/>
            </a:xfrm>
            <a:custGeom>
              <a:avLst/>
              <a:gdLst>
                <a:gd name="T0" fmla="*/ 26 w 41"/>
                <a:gd name="T1" fmla="*/ 0 h 79"/>
                <a:gd name="T2" fmla="*/ 0 w 41"/>
                <a:gd name="T3" fmla="*/ 74 h 79"/>
                <a:gd name="T4" fmla="*/ 14 w 41"/>
                <a:gd name="T5" fmla="*/ 79 h 79"/>
                <a:gd name="T6" fmla="*/ 41 w 41"/>
                <a:gd name="T7" fmla="*/ 6 h 79"/>
                <a:gd name="T8" fmla="*/ 26 w 41"/>
                <a:gd name="T9" fmla="*/ 0 h 79"/>
                <a:gd name="T10" fmla="*/ 26 w 41"/>
                <a:gd name="T11" fmla="*/ 0 h 79"/>
                <a:gd name="T12" fmla="*/ 26 w 41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26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1" y="6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30"/>
            <p:cNvSpPr>
              <a:spLocks/>
            </p:cNvSpPr>
            <p:nvPr/>
          </p:nvSpPr>
          <p:spPr bwMode="auto">
            <a:xfrm>
              <a:off x="3284" y="2626"/>
              <a:ext cx="48" cy="79"/>
            </a:xfrm>
            <a:custGeom>
              <a:avLst/>
              <a:gdLst>
                <a:gd name="T0" fmla="*/ 31 w 48"/>
                <a:gd name="T1" fmla="*/ 0 h 79"/>
                <a:gd name="T2" fmla="*/ 0 w 48"/>
                <a:gd name="T3" fmla="*/ 74 h 79"/>
                <a:gd name="T4" fmla="*/ 14 w 48"/>
                <a:gd name="T5" fmla="*/ 79 h 79"/>
                <a:gd name="T6" fmla="*/ 48 w 48"/>
                <a:gd name="T7" fmla="*/ 9 h 79"/>
                <a:gd name="T8" fmla="*/ 31 w 48"/>
                <a:gd name="T9" fmla="*/ 0 h 79"/>
                <a:gd name="T10" fmla="*/ 31 w 48"/>
                <a:gd name="T11" fmla="*/ 0 h 79"/>
                <a:gd name="T12" fmla="*/ 31 w 48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9">
                  <a:moveTo>
                    <a:pt x="31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8" y="9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31"/>
            <p:cNvSpPr>
              <a:spLocks/>
            </p:cNvSpPr>
            <p:nvPr/>
          </p:nvSpPr>
          <p:spPr bwMode="auto">
            <a:xfrm>
              <a:off x="3324" y="2648"/>
              <a:ext cx="51" cy="76"/>
            </a:xfrm>
            <a:custGeom>
              <a:avLst/>
              <a:gdLst>
                <a:gd name="T0" fmla="*/ 35 w 51"/>
                <a:gd name="T1" fmla="*/ 0 h 76"/>
                <a:gd name="T2" fmla="*/ 0 w 51"/>
                <a:gd name="T3" fmla="*/ 70 h 76"/>
                <a:gd name="T4" fmla="*/ 16 w 51"/>
                <a:gd name="T5" fmla="*/ 76 h 76"/>
                <a:gd name="T6" fmla="*/ 51 w 51"/>
                <a:gd name="T7" fmla="*/ 6 h 76"/>
                <a:gd name="T8" fmla="*/ 35 w 51"/>
                <a:gd name="T9" fmla="*/ 0 h 76"/>
                <a:gd name="T10" fmla="*/ 35 w 51"/>
                <a:gd name="T11" fmla="*/ 0 h 76"/>
                <a:gd name="T12" fmla="*/ 35 w 51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76">
                  <a:moveTo>
                    <a:pt x="35" y="0"/>
                  </a:moveTo>
                  <a:lnTo>
                    <a:pt x="0" y="70"/>
                  </a:lnTo>
                  <a:lnTo>
                    <a:pt x="16" y="76"/>
                  </a:lnTo>
                  <a:lnTo>
                    <a:pt x="51" y="6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32"/>
            <p:cNvSpPr>
              <a:spLocks/>
            </p:cNvSpPr>
            <p:nvPr/>
          </p:nvSpPr>
          <p:spPr bwMode="auto">
            <a:xfrm>
              <a:off x="3402" y="2694"/>
              <a:ext cx="57" cy="73"/>
            </a:xfrm>
            <a:custGeom>
              <a:avLst/>
              <a:gdLst>
                <a:gd name="T0" fmla="*/ 43 w 57"/>
                <a:gd name="T1" fmla="*/ 0 h 73"/>
                <a:gd name="T2" fmla="*/ 0 w 57"/>
                <a:gd name="T3" fmla="*/ 65 h 73"/>
                <a:gd name="T4" fmla="*/ 15 w 57"/>
                <a:gd name="T5" fmla="*/ 73 h 73"/>
                <a:gd name="T6" fmla="*/ 57 w 57"/>
                <a:gd name="T7" fmla="*/ 8 h 73"/>
                <a:gd name="T8" fmla="*/ 43 w 57"/>
                <a:gd name="T9" fmla="*/ 0 h 73"/>
                <a:gd name="T10" fmla="*/ 43 w 57"/>
                <a:gd name="T11" fmla="*/ 0 h 73"/>
                <a:gd name="T12" fmla="*/ 43 w 57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3">
                  <a:moveTo>
                    <a:pt x="43" y="0"/>
                  </a:moveTo>
                  <a:lnTo>
                    <a:pt x="0" y="65"/>
                  </a:lnTo>
                  <a:lnTo>
                    <a:pt x="15" y="73"/>
                  </a:lnTo>
                  <a:lnTo>
                    <a:pt x="57" y="8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33"/>
            <p:cNvSpPr>
              <a:spLocks/>
            </p:cNvSpPr>
            <p:nvPr/>
          </p:nvSpPr>
          <p:spPr bwMode="auto">
            <a:xfrm>
              <a:off x="3441" y="2720"/>
              <a:ext cx="58" cy="74"/>
            </a:xfrm>
            <a:custGeom>
              <a:avLst/>
              <a:gdLst>
                <a:gd name="T0" fmla="*/ 43 w 58"/>
                <a:gd name="T1" fmla="*/ 0 h 74"/>
                <a:gd name="T2" fmla="*/ 0 w 58"/>
                <a:gd name="T3" fmla="*/ 64 h 74"/>
                <a:gd name="T4" fmla="*/ 12 w 58"/>
                <a:gd name="T5" fmla="*/ 74 h 74"/>
                <a:gd name="T6" fmla="*/ 58 w 58"/>
                <a:gd name="T7" fmla="*/ 9 h 74"/>
                <a:gd name="T8" fmla="*/ 43 w 58"/>
                <a:gd name="T9" fmla="*/ 0 h 74"/>
                <a:gd name="T10" fmla="*/ 43 w 58"/>
                <a:gd name="T11" fmla="*/ 0 h 74"/>
                <a:gd name="T12" fmla="*/ 43 w 5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4">
                  <a:moveTo>
                    <a:pt x="43" y="0"/>
                  </a:moveTo>
                  <a:lnTo>
                    <a:pt x="0" y="64"/>
                  </a:lnTo>
                  <a:lnTo>
                    <a:pt x="12" y="74"/>
                  </a:lnTo>
                  <a:lnTo>
                    <a:pt x="58" y="9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4"/>
            <p:cNvSpPr>
              <a:spLocks/>
            </p:cNvSpPr>
            <p:nvPr/>
          </p:nvSpPr>
          <p:spPr bwMode="auto">
            <a:xfrm>
              <a:off x="3477" y="2746"/>
              <a:ext cx="61" cy="73"/>
            </a:xfrm>
            <a:custGeom>
              <a:avLst/>
              <a:gdLst>
                <a:gd name="T0" fmla="*/ 49 w 61"/>
                <a:gd name="T1" fmla="*/ 0 h 73"/>
                <a:gd name="T2" fmla="*/ 0 w 61"/>
                <a:gd name="T3" fmla="*/ 61 h 73"/>
                <a:gd name="T4" fmla="*/ 14 w 61"/>
                <a:gd name="T5" fmla="*/ 73 h 73"/>
                <a:gd name="T6" fmla="*/ 61 w 61"/>
                <a:gd name="T7" fmla="*/ 9 h 73"/>
                <a:gd name="T8" fmla="*/ 49 w 61"/>
                <a:gd name="T9" fmla="*/ 0 h 73"/>
                <a:gd name="T10" fmla="*/ 49 w 61"/>
                <a:gd name="T11" fmla="*/ 0 h 73"/>
                <a:gd name="T12" fmla="*/ 49 w 61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3">
                  <a:moveTo>
                    <a:pt x="49" y="0"/>
                  </a:moveTo>
                  <a:lnTo>
                    <a:pt x="0" y="61"/>
                  </a:lnTo>
                  <a:lnTo>
                    <a:pt x="14" y="73"/>
                  </a:lnTo>
                  <a:lnTo>
                    <a:pt x="61" y="9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5"/>
            <p:cNvSpPr>
              <a:spLocks/>
            </p:cNvSpPr>
            <p:nvPr/>
          </p:nvSpPr>
          <p:spPr bwMode="auto">
            <a:xfrm>
              <a:off x="3512" y="2776"/>
              <a:ext cx="64" cy="71"/>
            </a:xfrm>
            <a:custGeom>
              <a:avLst/>
              <a:gdLst>
                <a:gd name="T0" fmla="*/ 52 w 64"/>
                <a:gd name="T1" fmla="*/ 0 h 71"/>
                <a:gd name="T2" fmla="*/ 0 w 64"/>
                <a:gd name="T3" fmla="*/ 59 h 71"/>
                <a:gd name="T4" fmla="*/ 14 w 64"/>
                <a:gd name="T5" fmla="*/ 71 h 71"/>
                <a:gd name="T6" fmla="*/ 64 w 64"/>
                <a:gd name="T7" fmla="*/ 10 h 71"/>
                <a:gd name="T8" fmla="*/ 52 w 64"/>
                <a:gd name="T9" fmla="*/ 0 h 71"/>
                <a:gd name="T10" fmla="*/ 52 w 64"/>
                <a:gd name="T11" fmla="*/ 0 h 71"/>
                <a:gd name="T12" fmla="*/ 52 w 64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1">
                  <a:moveTo>
                    <a:pt x="52" y="0"/>
                  </a:moveTo>
                  <a:lnTo>
                    <a:pt x="0" y="59"/>
                  </a:lnTo>
                  <a:lnTo>
                    <a:pt x="14" y="71"/>
                  </a:lnTo>
                  <a:lnTo>
                    <a:pt x="64" y="1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6"/>
            <p:cNvSpPr>
              <a:spLocks/>
            </p:cNvSpPr>
            <p:nvPr/>
          </p:nvSpPr>
          <p:spPr bwMode="auto">
            <a:xfrm>
              <a:off x="3530" y="2802"/>
              <a:ext cx="87" cy="91"/>
            </a:xfrm>
            <a:custGeom>
              <a:avLst/>
              <a:gdLst>
                <a:gd name="T0" fmla="*/ 75 w 87"/>
                <a:gd name="T1" fmla="*/ 0 h 91"/>
                <a:gd name="T2" fmla="*/ 0 w 87"/>
                <a:gd name="T3" fmla="*/ 81 h 91"/>
                <a:gd name="T4" fmla="*/ 12 w 87"/>
                <a:gd name="T5" fmla="*/ 91 h 91"/>
                <a:gd name="T6" fmla="*/ 87 w 87"/>
                <a:gd name="T7" fmla="*/ 10 h 91"/>
                <a:gd name="T8" fmla="*/ 75 w 87"/>
                <a:gd name="T9" fmla="*/ 0 h 91"/>
                <a:gd name="T10" fmla="*/ 75 w 87"/>
                <a:gd name="T11" fmla="*/ 0 h 91"/>
                <a:gd name="T12" fmla="*/ 75 w 87"/>
                <a:gd name="T1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91">
                  <a:moveTo>
                    <a:pt x="75" y="0"/>
                  </a:moveTo>
                  <a:lnTo>
                    <a:pt x="0" y="81"/>
                  </a:lnTo>
                  <a:lnTo>
                    <a:pt x="12" y="91"/>
                  </a:lnTo>
                  <a:lnTo>
                    <a:pt x="87" y="1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7"/>
            <p:cNvSpPr>
              <a:spLocks/>
            </p:cNvSpPr>
            <p:nvPr/>
          </p:nvSpPr>
          <p:spPr bwMode="auto">
            <a:xfrm>
              <a:off x="3062" y="2788"/>
              <a:ext cx="283" cy="429"/>
            </a:xfrm>
            <a:custGeom>
              <a:avLst/>
              <a:gdLst>
                <a:gd name="T0" fmla="*/ 31 w 289"/>
                <a:gd name="T1" fmla="*/ 420 h 437"/>
                <a:gd name="T2" fmla="*/ 289 w 289"/>
                <a:gd name="T3" fmla="*/ 7 h 437"/>
                <a:gd name="T4" fmla="*/ 275 w 289"/>
                <a:gd name="T5" fmla="*/ 0 h 437"/>
                <a:gd name="T6" fmla="*/ 223 w 289"/>
                <a:gd name="T7" fmla="*/ 71 h 437"/>
                <a:gd name="T8" fmla="*/ 0 w 289"/>
                <a:gd name="T9" fmla="*/ 427 h 437"/>
                <a:gd name="T10" fmla="*/ 21 w 289"/>
                <a:gd name="T11" fmla="*/ 437 h 437"/>
                <a:gd name="T12" fmla="*/ 31 w 289"/>
                <a:gd name="T13" fmla="*/ 420 h 437"/>
                <a:gd name="T14" fmla="*/ 31 w 289"/>
                <a:gd name="T15" fmla="*/ 42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9" h="437">
                  <a:moveTo>
                    <a:pt x="31" y="420"/>
                  </a:moveTo>
                  <a:cubicBezTo>
                    <a:pt x="289" y="7"/>
                    <a:pt x="289" y="7"/>
                    <a:pt x="289" y="7"/>
                  </a:cubicBezTo>
                  <a:cubicBezTo>
                    <a:pt x="284" y="4"/>
                    <a:pt x="280" y="2"/>
                    <a:pt x="275" y="0"/>
                  </a:cubicBezTo>
                  <a:cubicBezTo>
                    <a:pt x="223" y="71"/>
                    <a:pt x="223" y="71"/>
                    <a:pt x="223" y="71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7" y="430"/>
                    <a:pt x="14" y="432"/>
                    <a:pt x="21" y="437"/>
                  </a:cubicBezTo>
                  <a:cubicBezTo>
                    <a:pt x="31" y="420"/>
                    <a:pt x="31" y="420"/>
                    <a:pt x="31" y="420"/>
                  </a:cubicBezTo>
                  <a:cubicBezTo>
                    <a:pt x="31" y="420"/>
                    <a:pt x="31" y="420"/>
                    <a:pt x="31" y="420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8"/>
            <p:cNvSpPr>
              <a:spLocks/>
            </p:cNvSpPr>
            <p:nvPr/>
          </p:nvSpPr>
          <p:spPr bwMode="auto">
            <a:xfrm>
              <a:off x="2836" y="2778"/>
              <a:ext cx="491" cy="686"/>
            </a:xfrm>
            <a:custGeom>
              <a:avLst/>
              <a:gdLst>
                <a:gd name="T0" fmla="*/ 501 w 501"/>
                <a:gd name="T1" fmla="*/ 7 h 699"/>
                <a:gd name="T2" fmla="*/ 487 w 501"/>
                <a:gd name="T3" fmla="*/ 0 h 699"/>
                <a:gd name="T4" fmla="*/ 176 w 501"/>
                <a:gd name="T5" fmla="*/ 419 h 699"/>
                <a:gd name="T6" fmla="*/ 100 w 501"/>
                <a:gd name="T7" fmla="*/ 521 h 699"/>
                <a:gd name="T8" fmla="*/ 91 w 501"/>
                <a:gd name="T9" fmla="*/ 521 h 699"/>
                <a:gd name="T10" fmla="*/ 0 w 501"/>
                <a:gd name="T11" fmla="*/ 609 h 699"/>
                <a:gd name="T12" fmla="*/ 91 w 501"/>
                <a:gd name="T13" fmla="*/ 699 h 699"/>
                <a:gd name="T14" fmla="*/ 178 w 501"/>
                <a:gd name="T15" fmla="*/ 609 h 699"/>
                <a:gd name="T16" fmla="*/ 157 w 501"/>
                <a:gd name="T17" fmla="*/ 552 h 699"/>
                <a:gd name="T18" fmla="*/ 231 w 501"/>
                <a:gd name="T19" fmla="*/ 436 h 699"/>
                <a:gd name="T20" fmla="*/ 501 w 501"/>
                <a:gd name="T21" fmla="*/ 7 h 699"/>
                <a:gd name="T22" fmla="*/ 501 w 501"/>
                <a:gd name="T23" fmla="*/ 7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1" h="699">
                  <a:moveTo>
                    <a:pt x="501" y="7"/>
                  </a:moveTo>
                  <a:cubicBezTo>
                    <a:pt x="497" y="5"/>
                    <a:pt x="492" y="2"/>
                    <a:pt x="487" y="0"/>
                  </a:cubicBezTo>
                  <a:cubicBezTo>
                    <a:pt x="176" y="419"/>
                    <a:pt x="176" y="419"/>
                    <a:pt x="176" y="419"/>
                  </a:cubicBezTo>
                  <a:cubicBezTo>
                    <a:pt x="100" y="521"/>
                    <a:pt x="100" y="521"/>
                    <a:pt x="100" y="521"/>
                  </a:cubicBezTo>
                  <a:cubicBezTo>
                    <a:pt x="98" y="521"/>
                    <a:pt x="93" y="521"/>
                    <a:pt x="91" y="521"/>
                  </a:cubicBezTo>
                  <a:cubicBezTo>
                    <a:pt x="41" y="521"/>
                    <a:pt x="0" y="562"/>
                    <a:pt x="0" y="609"/>
                  </a:cubicBezTo>
                  <a:cubicBezTo>
                    <a:pt x="0" y="659"/>
                    <a:pt x="41" y="699"/>
                    <a:pt x="91" y="699"/>
                  </a:cubicBezTo>
                  <a:cubicBezTo>
                    <a:pt x="138" y="699"/>
                    <a:pt x="178" y="659"/>
                    <a:pt x="178" y="609"/>
                  </a:cubicBezTo>
                  <a:cubicBezTo>
                    <a:pt x="178" y="588"/>
                    <a:pt x="171" y="566"/>
                    <a:pt x="157" y="552"/>
                  </a:cubicBezTo>
                  <a:cubicBezTo>
                    <a:pt x="231" y="436"/>
                    <a:pt x="231" y="436"/>
                    <a:pt x="231" y="436"/>
                  </a:cubicBezTo>
                  <a:cubicBezTo>
                    <a:pt x="501" y="7"/>
                    <a:pt x="501" y="7"/>
                    <a:pt x="501" y="7"/>
                  </a:cubicBezTo>
                  <a:cubicBezTo>
                    <a:pt x="501" y="7"/>
                    <a:pt x="501" y="7"/>
                    <a:pt x="501" y="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524265" y="2151845"/>
            <a:ext cx="2226216" cy="769384"/>
            <a:chOff x="9086488" y="4188965"/>
            <a:chExt cx="3307889" cy="1143212"/>
          </a:xfrm>
          <a:effectLst>
            <a:reflection blurRad="6350" stA="52000" endA="300" endPos="35000" dir="5400000" sy="-100000" algn="bl" rotWithShape="0"/>
          </a:effectLst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86488" y="4475162"/>
              <a:ext cx="1323258" cy="54546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58072" y="4352478"/>
              <a:ext cx="646232" cy="963251"/>
            </a:xfrm>
            <a:prstGeom prst="rect">
              <a:avLst/>
            </a:prstGeom>
          </p:spPr>
        </p:pic>
        <p:sp>
          <p:nvSpPr>
            <p:cNvPr id="74" name="Freeform 9"/>
            <p:cNvSpPr>
              <a:spLocks/>
            </p:cNvSpPr>
            <p:nvPr/>
          </p:nvSpPr>
          <p:spPr bwMode="auto">
            <a:xfrm>
              <a:off x="9934429" y="4923142"/>
              <a:ext cx="552450" cy="296863"/>
            </a:xfrm>
            <a:custGeom>
              <a:avLst/>
              <a:gdLst>
                <a:gd name="T0" fmla="*/ 210 w 242"/>
                <a:gd name="T1" fmla="*/ 64 h 129"/>
                <a:gd name="T2" fmla="*/ 209 w 242"/>
                <a:gd name="T3" fmla="*/ 64 h 129"/>
                <a:gd name="T4" fmla="*/ 144 w 242"/>
                <a:gd name="T5" fmla="*/ 0 h 129"/>
                <a:gd name="T6" fmla="*/ 80 w 242"/>
                <a:gd name="T7" fmla="*/ 56 h 129"/>
                <a:gd name="T8" fmla="*/ 45 w 242"/>
                <a:gd name="T9" fmla="*/ 39 h 129"/>
                <a:gd name="T10" fmla="*/ 0 w 242"/>
                <a:gd name="T11" fmla="*/ 84 h 129"/>
                <a:gd name="T12" fmla="*/ 45 w 242"/>
                <a:gd name="T13" fmla="*/ 129 h 129"/>
                <a:gd name="T14" fmla="*/ 210 w 242"/>
                <a:gd name="T15" fmla="*/ 129 h 129"/>
                <a:gd name="T16" fmla="*/ 242 w 242"/>
                <a:gd name="T17" fmla="*/ 96 h 129"/>
                <a:gd name="T18" fmla="*/ 210 w 242"/>
                <a:gd name="T19" fmla="*/ 6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29">
                  <a:moveTo>
                    <a:pt x="210" y="64"/>
                  </a:moveTo>
                  <a:cubicBezTo>
                    <a:pt x="210" y="64"/>
                    <a:pt x="209" y="64"/>
                    <a:pt x="209" y="64"/>
                  </a:cubicBezTo>
                  <a:cubicBezTo>
                    <a:pt x="209" y="28"/>
                    <a:pt x="180" y="0"/>
                    <a:pt x="144" y="0"/>
                  </a:cubicBezTo>
                  <a:cubicBezTo>
                    <a:pt x="111" y="0"/>
                    <a:pt x="84" y="24"/>
                    <a:pt x="80" y="56"/>
                  </a:cubicBezTo>
                  <a:cubicBezTo>
                    <a:pt x="72" y="46"/>
                    <a:pt x="59" y="39"/>
                    <a:pt x="45" y="39"/>
                  </a:cubicBezTo>
                  <a:cubicBezTo>
                    <a:pt x="20" y="39"/>
                    <a:pt x="0" y="59"/>
                    <a:pt x="0" y="84"/>
                  </a:cubicBezTo>
                  <a:cubicBezTo>
                    <a:pt x="0" y="109"/>
                    <a:pt x="20" y="129"/>
                    <a:pt x="45" y="129"/>
                  </a:cubicBezTo>
                  <a:cubicBezTo>
                    <a:pt x="210" y="129"/>
                    <a:pt x="210" y="129"/>
                    <a:pt x="210" y="129"/>
                  </a:cubicBezTo>
                  <a:cubicBezTo>
                    <a:pt x="228" y="129"/>
                    <a:pt x="242" y="114"/>
                    <a:pt x="242" y="96"/>
                  </a:cubicBezTo>
                  <a:cubicBezTo>
                    <a:pt x="242" y="78"/>
                    <a:pt x="228" y="64"/>
                    <a:pt x="210" y="64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3925" y="4352478"/>
              <a:ext cx="646232" cy="963251"/>
            </a:xfrm>
            <a:prstGeom prst="rect">
              <a:avLst/>
            </a:prstGeom>
          </p:spPr>
        </p:pic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10802441" y="4188965"/>
              <a:ext cx="574675" cy="327025"/>
            </a:xfrm>
            <a:custGeom>
              <a:avLst/>
              <a:gdLst>
                <a:gd name="T0" fmla="*/ 187 w 224"/>
                <a:gd name="T1" fmla="*/ 53 h 126"/>
                <a:gd name="T2" fmla="*/ 183 w 224"/>
                <a:gd name="T3" fmla="*/ 53 h 126"/>
                <a:gd name="T4" fmla="*/ 187 w 224"/>
                <a:gd name="T5" fmla="*/ 37 h 126"/>
                <a:gd name="T6" fmla="*/ 150 w 224"/>
                <a:gd name="T7" fmla="*/ 0 h 126"/>
                <a:gd name="T8" fmla="*/ 114 w 224"/>
                <a:gd name="T9" fmla="*/ 32 h 126"/>
                <a:gd name="T10" fmla="*/ 86 w 224"/>
                <a:gd name="T11" fmla="*/ 20 h 126"/>
                <a:gd name="T12" fmla="*/ 49 w 224"/>
                <a:gd name="T13" fmla="*/ 55 h 126"/>
                <a:gd name="T14" fmla="*/ 37 w 224"/>
                <a:gd name="T15" fmla="*/ 53 h 126"/>
                <a:gd name="T16" fmla="*/ 0 w 224"/>
                <a:gd name="T17" fmla="*/ 90 h 126"/>
                <a:gd name="T18" fmla="*/ 37 w 224"/>
                <a:gd name="T19" fmla="*/ 126 h 126"/>
                <a:gd name="T20" fmla="*/ 187 w 224"/>
                <a:gd name="T21" fmla="*/ 126 h 126"/>
                <a:gd name="T22" fmla="*/ 224 w 224"/>
                <a:gd name="T23" fmla="*/ 90 h 126"/>
                <a:gd name="T24" fmla="*/ 187 w 224"/>
                <a:gd name="T25" fmla="*/ 5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4" h="126">
                  <a:moveTo>
                    <a:pt x="187" y="53"/>
                  </a:moveTo>
                  <a:cubicBezTo>
                    <a:pt x="186" y="53"/>
                    <a:pt x="184" y="53"/>
                    <a:pt x="183" y="53"/>
                  </a:cubicBezTo>
                  <a:cubicBezTo>
                    <a:pt x="185" y="48"/>
                    <a:pt x="187" y="42"/>
                    <a:pt x="187" y="37"/>
                  </a:cubicBezTo>
                  <a:cubicBezTo>
                    <a:pt x="187" y="16"/>
                    <a:pt x="170" y="0"/>
                    <a:pt x="150" y="0"/>
                  </a:cubicBezTo>
                  <a:cubicBezTo>
                    <a:pt x="131" y="0"/>
                    <a:pt x="116" y="14"/>
                    <a:pt x="114" y="32"/>
                  </a:cubicBezTo>
                  <a:cubicBezTo>
                    <a:pt x="107" y="25"/>
                    <a:pt x="97" y="20"/>
                    <a:pt x="86" y="20"/>
                  </a:cubicBezTo>
                  <a:cubicBezTo>
                    <a:pt x="67" y="20"/>
                    <a:pt x="50" y="36"/>
                    <a:pt x="49" y="55"/>
                  </a:cubicBezTo>
                  <a:cubicBezTo>
                    <a:pt x="45" y="54"/>
                    <a:pt x="41" y="53"/>
                    <a:pt x="37" y="53"/>
                  </a:cubicBezTo>
                  <a:cubicBezTo>
                    <a:pt x="16" y="53"/>
                    <a:pt x="0" y="69"/>
                    <a:pt x="0" y="90"/>
                  </a:cubicBezTo>
                  <a:cubicBezTo>
                    <a:pt x="0" y="110"/>
                    <a:pt x="16" y="126"/>
                    <a:pt x="37" y="126"/>
                  </a:cubicBezTo>
                  <a:cubicBezTo>
                    <a:pt x="187" y="126"/>
                    <a:pt x="187" y="126"/>
                    <a:pt x="187" y="126"/>
                  </a:cubicBezTo>
                  <a:cubicBezTo>
                    <a:pt x="207" y="126"/>
                    <a:pt x="224" y="110"/>
                    <a:pt x="224" y="90"/>
                  </a:cubicBezTo>
                  <a:cubicBezTo>
                    <a:pt x="224" y="69"/>
                    <a:pt x="207" y="53"/>
                    <a:pt x="187" y="53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89779" y="4352478"/>
              <a:ext cx="646232" cy="963251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78842" y="4872340"/>
              <a:ext cx="1115535" cy="459837"/>
            </a:xfrm>
            <a:prstGeom prst="rect">
              <a:avLst/>
            </a:prstGeom>
          </p:spPr>
        </p:pic>
      </p:grpSp>
      <p:sp>
        <p:nvSpPr>
          <p:cNvPr id="79" name="TextBox 78"/>
          <p:cNvSpPr txBox="1"/>
          <p:nvPr/>
        </p:nvSpPr>
        <p:spPr>
          <a:xfrm>
            <a:off x="591750" y="3338594"/>
            <a:ext cx="2630692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Instant Deployment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59277" y="3332512"/>
            <a:ext cx="2637266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 to Anywhere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33375" y="3327952"/>
            <a:ext cx="262898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Fast and Scalable</a:t>
            </a:r>
          </a:p>
        </p:txBody>
      </p:sp>
      <p:pic>
        <p:nvPicPr>
          <p:cNvPr id="82" name="Picture 81" descr="Secure Sit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482" y="1953673"/>
            <a:ext cx="1430135" cy="143013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903617" y="3340652"/>
            <a:ext cx="262732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Secure and Reliable</a:t>
            </a:r>
          </a:p>
        </p:txBody>
      </p:sp>
    </p:spTree>
    <p:extLst>
      <p:ext uri="{BB962C8B-B14F-4D97-AF65-F5344CB8AC3E}">
        <p14:creationId xmlns:p14="http://schemas.microsoft.com/office/powerpoint/2010/main" val="214748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20685" y="1082462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" name="TextBox 5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8" name="Oval 7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9453579" y="5202381"/>
            <a:ext cx="1100974" cy="951694"/>
            <a:chOff x="5566597" y="4648754"/>
            <a:chExt cx="1228717" cy="939228"/>
          </a:xfrm>
          <a:solidFill>
            <a:srgbClr val="00B0F0"/>
          </a:solidFill>
        </p:grpSpPr>
        <p:sp>
          <p:nvSpPr>
            <p:cNvPr id="15" name="TextBox 14"/>
            <p:cNvSpPr txBox="1"/>
            <p:nvPr/>
          </p:nvSpPr>
          <p:spPr>
            <a:xfrm>
              <a:off x="5566597" y="5319260"/>
              <a:ext cx="1228717" cy="268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>
                  <a:solidFill>
                    <a:srgbClr val="00B0F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Developer</a:t>
              </a:r>
            </a:p>
          </p:txBody>
        </p:sp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5847038" y="4648754"/>
              <a:ext cx="573865" cy="594357"/>
              <a:chOff x="3666777" y="2914650"/>
              <a:chExt cx="637627" cy="660397"/>
            </a:xfrm>
            <a:grpFill/>
          </p:grpSpPr>
          <p:sp>
            <p:nvSpPr>
              <p:cNvPr id="17" name="Oval 16"/>
              <p:cNvSpPr/>
              <p:nvPr/>
            </p:nvSpPr>
            <p:spPr>
              <a:xfrm>
                <a:off x="3913881" y="2914650"/>
                <a:ext cx="273051" cy="273050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747717" y="3201605"/>
                <a:ext cx="556687" cy="373442"/>
              </a:xfrm>
              <a:custGeom>
                <a:avLst/>
                <a:gdLst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320675 w 558800"/>
                  <a:gd name="connsiteY3" fmla="*/ 15875 h 371475"/>
                  <a:gd name="connsiteX4" fmla="*/ 419100 w 558800"/>
                  <a:gd name="connsiteY4" fmla="*/ 0 h 371475"/>
                  <a:gd name="connsiteX5" fmla="*/ 501650 w 558800"/>
                  <a:gd name="connsiteY5" fmla="*/ 44450 h 371475"/>
                  <a:gd name="connsiteX6" fmla="*/ 536575 w 558800"/>
                  <a:gd name="connsiteY6" fmla="*/ 98425 h 371475"/>
                  <a:gd name="connsiteX7" fmla="*/ 558800 w 558800"/>
                  <a:gd name="connsiteY7" fmla="*/ 346075 h 371475"/>
                  <a:gd name="connsiteX8" fmla="*/ 349250 w 558800"/>
                  <a:gd name="connsiteY8" fmla="*/ 355600 h 371475"/>
                  <a:gd name="connsiteX9" fmla="*/ 346075 w 558800"/>
                  <a:gd name="connsiteY9" fmla="*/ 349250 h 371475"/>
                  <a:gd name="connsiteX10" fmla="*/ 415925 w 558800"/>
                  <a:gd name="connsiteY10" fmla="*/ 196850 h 371475"/>
                  <a:gd name="connsiteX11" fmla="*/ 412750 w 558800"/>
                  <a:gd name="connsiteY11" fmla="*/ 184150 h 371475"/>
                  <a:gd name="connsiteX12" fmla="*/ 381000 w 558800"/>
                  <a:gd name="connsiteY12" fmla="*/ 187325 h 371475"/>
                  <a:gd name="connsiteX13" fmla="*/ 301625 w 558800"/>
                  <a:gd name="connsiteY13" fmla="*/ 365125 h 371475"/>
                  <a:gd name="connsiteX14" fmla="*/ 28575 w 558800"/>
                  <a:gd name="connsiteY14" fmla="*/ 371475 h 371475"/>
                  <a:gd name="connsiteX15" fmla="*/ 0 w 558800"/>
                  <a:gd name="connsiteY15" fmla="*/ 336550 h 371475"/>
                  <a:gd name="connsiteX16" fmla="*/ 34925 w 558800"/>
                  <a:gd name="connsiteY16" fmla="*/ 266700 h 371475"/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419100 w 558800"/>
                  <a:gd name="connsiteY3" fmla="*/ 0 h 371475"/>
                  <a:gd name="connsiteX4" fmla="*/ 501650 w 558800"/>
                  <a:gd name="connsiteY4" fmla="*/ 44450 h 371475"/>
                  <a:gd name="connsiteX5" fmla="*/ 536575 w 558800"/>
                  <a:gd name="connsiteY5" fmla="*/ 98425 h 371475"/>
                  <a:gd name="connsiteX6" fmla="*/ 558800 w 558800"/>
                  <a:gd name="connsiteY6" fmla="*/ 346075 h 371475"/>
                  <a:gd name="connsiteX7" fmla="*/ 349250 w 558800"/>
                  <a:gd name="connsiteY7" fmla="*/ 355600 h 371475"/>
                  <a:gd name="connsiteX8" fmla="*/ 346075 w 558800"/>
                  <a:gd name="connsiteY8" fmla="*/ 349250 h 371475"/>
                  <a:gd name="connsiteX9" fmla="*/ 415925 w 558800"/>
                  <a:gd name="connsiteY9" fmla="*/ 196850 h 371475"/>
                  <a:gd name="connsiteX10" fmla="*/ 412750 w 558800"/>
                  <a:gd name="connsiteY10" fmla="*/ 184150 h 371475"/>
                  <a:gd name="connsiteX11" fmla="*/ 381000 w 558800"/>
                  <a:gd name="connsiteY11" fmla="*/ 187325 h 371475"/>
                  <a:gd name="connsiteX12" fmla="*/ 301625 w 558800"/>
                  <a:gd name="connsiteY12" fmla="*/ 365125 h 371475"/>
                  <a:gd name="connsiteX13" fmla="*/ 28575 w 558800"/>
                  <a:gd name="connsiteY13" fmla="*/ 371475 h 371475"/>
                  <a:gd name="connsiteX14" fmla="*/ 0 w 558800"/>
                  <a:gd name="connsiteY14" fmla="*/ 336550 h 371475"/>
                  <a:gd name="connsiteX15" fmla="*/ 34925 w 558800"/>
                  <a:gd name="connsiteY15" fmla="*/ 266700 h 371475"/>
                  <a:gd name="connsiteX0" fmla="*/ 34925 w 558800"/>
                  <a:gd name="connsiteY0" fmla="*/ 222250 h 327025"/>
                  <a:gd name="connsiteX1" fmla="*/ 203200 w 558800"/>
                  <a:gd name="connsiteY1" fmla="*/ 206375 h 327025"/>
                  <a:gd name="connsiteX2" fmla="*/ 260350 w 558800"/>
                  <a:gd name="connsiteY2" fmla="*/ 28575 h 327025"/>
                  <a:gd name="connsiteX3" fmla="*/ 501650 w 558800"/>
                  <a:gd name="connsiteY3" fmla="*/ 0 h 327025"/>
                  <a:gd name="connsiteX4" fmla="*/ 536575 w 558800"/>
                  <a:gd name="connsiteY4" fmla="*/ 53975 h 327025"/>
                  <a:gd name="connsiteX5" fmla="*/ 558800 w 558800"/>
                  <a:gd name="connsiteY5" fmla="*/ 301625 h 327025"/>
                  <a:gd name="connsiteX6" fmla="*/ 349250 w 558800"/>
                  <a:gd name="connsiteY6" fmla="*/ 311150 h 327025"/>
                  <a:gd name="connsiteX7" fmla="*/ 346075 w 558800"/>
                  <a:gd name="connsiteY7" fmla="*/ 304800 h 327025"/>
                  <a:gd name="connsiteX8" fmla="*/ 415925 w 558800"/>
                  <a:gd name="connsiteY8" fmla="*/ 152400 h 327025"/>
                  <a:gd name="connsiteX9" fmla="*/ 412750 w 558800"/>
                  <a:gd name="connsiteY9" fmla="*/ 139700 h 327025"/>
                  <a:gd name="connsiteX10" fmla="*/ 381000 w 558800"/>
                  <a:gd name="connsiteY10" fmla="*/ 142875 h 327025"/>
                  <a:gd name="connsiteX11" fmla="*/ 301625 w 558800"/>
                  <a:gd name="connsiteY11" fmla="*/ 320675 h 327025"/>
                  <a:gd name="connsiteX12" fmla="*/ 28575 w 558800"/>
                  <a:gd name="connsiteY12" fmla="*/ 327025 h 327025"/>
                  <a:gd name="connsiteX13" fmla="*/ 0 w 558800"/>
                  <a:gd name="connsiteY13" fmla="*/ 292100 h 327025"/>
                  <a:gd name="connsiteX14" fmla="*/ 34925 w 558800"/>
                  <a:gd name="connsiteY14" fmla="*/ 222250 h 327025"/>
                  <a:gd name="connsiteX0" fmla="*/ 34925 w 558800"/>
                  <a:gd name="connsiteY0" fmla="*/ 246288 h 351063"/>
                  <a:gd name="connsiteX1" fmla="*/ 203200 w 558800"/>
                  <a:gd name="connsiteY1" fmla="*/ 230413 h 351063"/>
                  <a:gd name="connsiteX2" fmla="*/ 260350 w 558800"/>
                  <a:gd name="connsiteY2" fmla="*/ 52613 h 351063"/>
                  <a:gd name="connsiteX3" fmla="*/ 501650 w 558800"/>
                  <a:gd name="connsiteY3" fmla="*/ 24038 h 351063"/>
                  <a:gd name="connsiteX4" fmla="*/ 536575 w 558800"/>
                  <a:gd name="connsiteY4" fmla="*/ 78013 h 351063"/>
                  <a:gd name="connsiteX5" fmla="*/ 558800 w 558800"/>
                  <a:gd name="connsiteY5" fmla="*/ 325663 h 351063"/>
                  <a:gd name="connsiteX6" fmla="*/ 349250 w 558800"/>
                  <a:gd name="connsiteY6" fmla="*/ 335188 h 351063"/>
                  <a:gd name="connsiteX7" fmla="*/ 346075 w 558800"/>
                  <a:gd name="connsiteY7" fmla="*/ 328838 h 351063"/>
                  <a:gd name="connsiteX8" fmla="*/ 415925 w 558800"/>
                  <a:gd name="connsiteY8" fmla="*/ 176438 h 351063"/>
                  <a:gd name="connsiteX9" fmla="*/ 412750 w 558800"/>
                  <a:gd name="connsiteY9" fmla="*/ 163738 h 351063"/>
                  <a:gd name="connsiteX10" fmla="*/ 381000 w 558800"/>
                  <a:gd name="connsiteY10" fmla="*/ 166913 h 351063"/>
                  <a:gd name="connsiteX11" fmla="*/ 301625 w 558800"/>
                  <a:gd name="connsiteY11" fmla="*/ 344713 h 351063"/>
                  <a:gd name="connsiteX12" fmla="*/ 28575 w 558800"/>
                  <a:gd name="connsiteY12" fmla="*/ 351063 h 351063"/>
                  <a:gd name="connsiteX13" fmla="*/ 0 w 558800"/>
                  <a:gd name="connsiteY13" fmla="*/ 316138 h 351063"/>
                  <a:gd name="connsiteX14" fmla="*/ 34925 w 558800"/>
                  <a:gd name="connsiteY14" fmla="*/ 246288 h 35106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36575 w 558800"/>
                  <a:gd name="connsiteY4" fmla="*/ 95653 h 368703"/>
                  <a:gd name="connsiteX5" fmla="*/ 558800 w 558800"/>
                  <a:gd name="connsiteY5" fmla="*/ 343303 h 368703"/>
                  <a:gd name="connsiteX6" fmla="*/ 349250 w 558800"/>
                  <a:gd name="connsiteY6" fmla="*/ 352828 h 368703"/>
                  <a:gd name="connsiteX7" fmla="*/ 346075 w 558800"/>
                  <a:gd name="connsiteY7" fmla="*/ 346478 h 368703"/>
                  <a:gd name="connsiteX8" fmla="*/ 415925 w 558800"/>
                  <a:gd name="connsiteY8" fmla="*/ 194078 h 368703"/>
                  <a:gd name="connsiteX9" fmla="*/ 412750 w 558800"/>
                  <a:gd name="connsiteY9" fmla="*/ 181378 h 368703"/>
                  <a:gd name="connsiteX10" fmla="*/ 381000 w 558800"/>
                  <a:gd name="connsiteY10" fmla="*/ 184553 h 368703"/>
                  <a:gd name="connsiteX11" fmla="*/ 301625 w 558800"/>
                  <a:gd name="connsiteY11" fmla="*/ 362353 h 368703"/>
                  <a:gd name="connsiteX12" fmla="*/ 28575 w 558800"/>
                  <a:gd name="connsiteY12" fmla="*/ 368703 h 368703"/>
                  <a:gd name="connsiteX13" fmla="*/ 0 w 558800"/>
                  <a:gd name="connsiteY13" fmla="*/ 333778 h 368703"/>
                  <a:gd name="connsiteX14" fmla="*/ 34925 w 558800"/>
                  <a:gd name="connsiteY14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381000 w 558800"/>
                  <a:gd name="connsiteY8" fmla="*/ 184553 h 368703"/>
                  <a:gd name="connsiteX9" fmla="*/ 301625 w 558800"/>
                  <a:gd name="connsiteY9" fmla="*/ 362353 h 368703"/>
                  <a:gd name="connsiteX10" fmla="*/ 28575 w 558800"/>
                  <a:gd name="connsiteY10" fmla="*/ 368703 h 368703"/>
                  <a:gd name="connsiteX11" fmla="*/ 0 w 558800"/>
                  <a:gd name="connsiteY11" fmla="*/ 333778 h 368703"/>
                  <a:gd name="connsiteX12" fmla="*/ 34925 w 558800"/>
                  <a:gd name="connsiteY12" fmla="*/ 263928 h 368703"/>
                  <a:gd name="connsiteX0" fmla="*/ 6350 w 530225"/>
                  <a:gd name="connsiteY0" fmla="*/ 263928 h 368703"/>
                  <a:gd name="connsiteX1" fmla="*/ 174625 w 530225"/>
                  <a:gd name="connsiteY1" fmla="*/ 248053 h 368703"/>
                  <a:gd name="connsiteX2" fmla="*/ 231775 w 530225"/>
                  <a:gd name="connsiteY2" fmla="*/ 70253 h 368703"/>
                  <a:gd name="connsiteX3" fmla="*/ 473075 w 530225"/>
                  <a:gd name="connsiteY3" fmla="*/ 41678 h 368703"/>
                  <a:gd name="connsiteX4" fmla="*/ 530225 w 530225"/>
                  <a:gd name="connsiteY4" fmla="*/ 343303 h 368703"/>
                  <a:gd name="connsiteX5" fmla="*/ 320675 w 530225"/>
                  <a:gd name="connsiteY5" fmla="*/ 352828 h 368703"/>
                  <a:gd name="connsiteX6" fmla="*/ 317500 w 530225"/>
                  <a:gd name="connsiteY6" fmla="*/ 346478 h 368703"/>
                  <a:gd name="connsiteX7" fmla="*/ 387350 w 530225"/>
                  <a:gd name="connsiteY7" fmla="*/ 194078 h 368703"/>
                  <a:gd name="connsiteX8" fmla="*/ 352425 w 530225"/>
                  <a:gd name="connsiteY8" fmla="*/ 184553 h 368703"/>
                  <a:gd name="connsiteX9" fmla="*/ 273050 w 530225"/>
                  <a:gd name="connsiteY9" fmla="*/ 362353 h 368703"/>
                  <a:gd name="connsiteX10" fmla="*/ 0 w 530225"/>
                  <a:gd name="connsiteY10" fmla="*/ 368703 h 368703"/>
                  <a:gd name="connsiteX11" fmla="*/ 6350 w 530225"/>
                  <a:gd name="connsiteY11" fmla="*/ 263928 h 368703"/>
                  <a:gd name="connsiteX0" fmla="*/ 28984 w 552859"/>
                  <a:gd name="connsiteY0" fmla="*/ 263928 h 368703"/>
                  <a:gd name="connsiteX1" fmla="*/ 197259 w 552859"/>
                  <a:gd name="connsiteY1" fmla="*/ 248053 h 368703"/>
                  <a:gd name="connsiteX2" fmla="*/ 254409 w 552859"/>
                  <a:gd name="connsiteY2" fmla="*/ 70253 h 368703"/>
                  <a:gd name="connsiteX3" fmla="*/ 495709 w 552859"/>
                  <a:gd name="connsiteY3" fmla="*/ 41678 h 368703"/>
                  <a:gd name="connsiteX4" fmla="*/ 552859 w 552859"/>
                  <a:gd name="connsiteY4" fmla="*/ 343303 h 368703"/>
                  <a:gd name="connsiteX5" fmla="*/ 343309 w 552859"/>
                  <a:gd name="connsiteY5" fmla="*/ 352828 h 368703"/>
                  <a:gd name="connsiteX6" fmla="*/ 340134 w 552859"/>
                  <a:gd name="connsiteY6" fmla="*/ 346478 h 368703"/>
                  <a:gd name="connsiteX7" fmla="*/ 409984 w 552859"/>
                  <a:gd name="connsiteY7" fmla="*/ 194078 h 368703"/>
                  <a:gd name="connsiteX8" fmla="*/ 375059 w 552859"/>
                  <a:gd name="connsiteY8" fmla="*/ 184553 h 368703"/>
                  <a:gd name="connsiteX9" fmla="*/ 295684 w 552859"/>
                  <a:gd name="connsiteY9" fmla="*/ 362353 h 368703"/>
                  <a:gd name="connsiteX10" fmla="*/ 22634 w 552859"/>
                  <a:gd name="connsiteY10" fmla="*/ 368703 h 368703"/>
                  <a:gd name="connsiteX11" fmla="*/ 28984 w 552859"/>
                  <a:gd name="connsiteY11" fmla="*/ 263928 h 368703"/>
                  <a:gd name="connsiteX0" fmla="*/ 35058 w 558933"/>
                  <a:gd name="connsiteY0" fmla="*/ 263928 h 369620"/>
                  <a:gd name="connsiteX1" fmla="*/ 203333 w 558933"/>
                  <a:gd name="connsiteY1" fmla="*/ 248053 h 369620"/>
                  <a:gd name="connsiteX2" fmla="*/ 260483 w 558933"/>
                  <a:gd name="connsiteY2" fmla="*/ 70253 h 369620"/>
                  <a:gd name="connsiteX3" fmla="*/ 501783 w 558933"/>
                  <a:gd name="connsiteY3" fmla="*/ 41678 h 369620"/>
                  <a:gd name="connsiteX4" fmla="*/ 558933 w 558933"/>
                  <a:gd name="connsiteY4" fmla="*/ 343303 h 369620"/>
                  <a:gd name="connsiteX5" fmla="*/ 349383 w 558933"/>
                  <a:gd name="connsiteY5" fmla="*/ 352828 h 369620"/>
                  <a:gd name="connsiteX6" fmla="*/ 346208 w 558933"/>
                  <a:gd name="connsiteY6" fmla="*/ 346478 h 369620"/>
                  <a:gd name="connsiteX7" fmla="*/ 416058 w 558933"/>
                  <a:gd name="connsiteY7" fmla="*/ 194078 h 369620"/>
                  <a:gd name="connsiteX8" fmla="*/ 381133 w 558933"/>
                  <a:gd name="connsiteY8" fmla="*/ 184553 h 369620"/>
                  <a:gd name="connsiteX9" fmla="*/ 301758 w 558933"/>
                  <a:gd name="connsiteY9" fmla="*/ 362353 h 369620"/>
                  <a:gd name="connsiteX10" fmla="*/ 28708 w 558933"/>
                  <a:gd name="connsiteY10" fmla="*/ 368703 h 369620"/>
                  <a:gd name="connsiteX11" fmla="*/ 35058 w 558933"/>
                  <a:gd name="connsiteY11" fmla="*/ 263928 h 369620"/>
                  <a:gd name="connsiteX0" fmla="*/ 38101 w 561976"/>
                  <a:gd name="connsiteY0" fmla="*/ 263928 h 368703"/>
                  <a:gd name="connsiteX1" fmla="*/ 206376 w 561976"/>
                  <a:gd name="connsiteY1" fmla="*/ 248053 h 368703"/>
                  <a:gd name="connsiteX2" fmla="*/ 263526 w 561976"/>
                  <a:gd name="connsiteY2" fmla="*/ 70253 h 368703"/>
                  <a:gd name="connsiteX3" fmla="*/ 504826 w 561976"/>
                  <a:gd name="connsiteY3" fmla="*/ 41678 h 368703"/>
                  <a:gd name="connsiteX4" fmla="*/ 561976 w 561976"/>
                  <a:gd name="connsiteY4" fmla="*/ 343303 h 368703"/>
                  <a:gd name="connsiteX5" fmla="*/ 352426 w 561976"/>
                  <a:gd name="connsiteY5" fmla="*/ 352828 h 368703"/>
                  <a:gd name="connsiteX6" fmla="*/ 349251 w 561976"/>
                  <a:gd name="connsiteY6" fmla="*/ 346478 h 368703"/>
                  <a:gd name="connsiteX7" fmla="*/ 419101 w 561976"/>
                  <a:gd name="connsiteY7" fmla="*/ 194078 h 368703"/>
                  <a:gd name="connsiteX8" fmla="*/ 384176 w 561976"/>
                  <a:gd name="connsiteY8" fmla="*/ 184553 h 368703"/>
                  <a:gd name="connsiteX9" fmla="*/ 304801 w 561976"/>
                  <a:gd name="connsiteY9" fmla="*/ 362353 h 368703"/>
                  <a:gd name="connsiteX10" fmla="*/ 31751 w 561976"/>
                  <a:gd name="connsiteY10" fmla="*/ 368703 h 368703"/>
                  <a:gd name="connsiteX11" fmla="*/ 38101 w 561976"/>
                  <a:gd name="connsiteY11" fmla="*/ 263928 h 368703"/>
                  <a:gd name="connsiteX0" fmla="*/ 35796 w 559671"/>
                  <a:gd name="connsiteY0" fmla="*/ 263928 h 368703"/>
                  <a:gd name="connsiteX1" fmla="*/ 204071 w 559671"/>
                  <a:gd name="connsiteY1" fmla="*/ 248053 h 368703"/>
                  <a:gd name="connsiteX2" fmla="*/ 261221 w 559671"/>
                  <a:gd name="connsiteY2" fmla="*/ 70253 h 368703"/>
                  <a:gd name="connsiteX3" fmla="*/ 502521 w 559671"/>
                  <a:gd name="connsiteY3" fmla="*/ 41678 h 368703"/>
                  <a:gd name="connsiteX4" fmla="*/ 559671 w 559671"/>
                  <a:gd name="connsiteY4" fmla="*/ 343303 h 368703"/>
                  <a:gd name="connsiteX5" fmla="*/ 350121 w 559671"/>
                  <a:gd name="connsiteY5" fmla="*/ 352828 h 368703"/>
                  <a:gd name="connsiteX6" fmla="*/ 346946 w 559671"/>
                  <a:gd name="connsiteY6" fmla="*/ 346478 h 368703"/>
                  <a:gd name="connsiteX7" fmla="*/ 416796 w 559671"/>
                  <a:gd name="connsiteY7" fmla="*/ 194078 h 368703"/>
                  <a:gd name="connsiteX8" fmla="*/ 381871 w 559671"/>
                  <a:gd name="connsiteY8" fmla="*/ 184553 h 368703"/>
                  <a:gd name="connsiteX9" fmla="*/ 302496 w 559671"/>
                  <a:gd name="connsiteY9" fmla="*/ 362353 h 368703"/>
                  <a:gd name="connsiteX10" fmla="*/ 29446 w 559671"/>
                  <a:gd name="connsiteY10" fmla="*/ 368703 h 368703"/>
                  <a:gd name="connsiteX11" fmla="*/ 35796 w 559671"/>
                  <a:gd name="connsiteY11" fmla="*/ 263928 h 368703"/>
                  <a:gd name="connsiteX0" fmla="*/ 33802 w 557677"/>
                  <a:gd name="connsiteY0" fmla="*/ 263928 h 368703"/>
                  <a:gd name="connsiteX1" fmla="*/ 202077 w 557677"/>
                  <a:gd name="connsiteY1" fmla="*/ 248053 h 368703"/>
                  <a:gd name="connsiteX2" fmla="*/ 259227 w 557677"/>
                  <a:gd name="connsiteY2" fmla="*/ 70253 h 368703"/>
                  <a:gd name="connsiteX3" fmla="*/ 500527 w 557677"/>
                  <a:gd name="connsiteY3" fmla="*/ 41678 h 368703"/>
                  <a:gd name="connsiteX4" fmla="*/ 557677 w 557677"/>
                  <a:gd name="connsiteY4" fmla="*/ 343303 h 368703"/>
                  <a:gd name="connsiteX5" fmla="*/ 348127 w 557677"/>
                  <a:gd name="connsiteY5" fmla="*/ 352828 h 368703"/>
                  <a:gd name="connsiteX6" fmla="*/ 344952 w 557677"/>
                  <a:gd name="connsiteY6" fmla="*/ 346478 h 368703"/>
                  <a:gd name="connsiteX7" fmla="*/ 414802 w 557677"/>
                  <a:gd name="connsiteY7" fmla="*/ 194078 h 368703"/>
                  <a:gd name="connsiteX8" fmla="*/ 379877 w 557677"/>
                  <a:gd name="connsiteY8" fmla="*/ 184553 h 368703"/>
                  <a:gd name="connsiteX9" fmla="*/ 300502 w 557677"/>
                  <a:gd name="connsiteY9" fmla="*/ 362353 h 368703"/>
                  <a:gd name="connsiteX10" fmla="*/ 27452 w 557677"/>
                  <a:gd name="connsiteY10" fmla="*/ 368703 h 368703"/>
                  <a:gd name="connsiteX11" fmla="*/ 33802 w 55767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343962 w 556687"/>
                  <a:gd name="connsiteY6" fmla="*/ 346478 h 368703"/>
                  <a:gd name="connsiteX7" fmla="*/ 413812 w 556687"/>
                  <a:gd name="connsiteY7" fmla="*/ 194078 h 368703"/>
                  <a:gd name="connsiteX8" fmla="*/ 378887 w 556687"/>
                  <a:gd name="connsiteY8" fmla="*/ 184553 h 368703"/>
                  <a:gd name="connsiteX9" fmla="*/ 299512 w 556687"/>
                  <a:gd name="connsiteY9" fmla="*/ 362353 h 368703"/>
                  <a:gd name="connsiteX10" fmla="*/ 26462 w 556687"/>
                  <a:gd name="connsiteY10" fmla="*/ 368703 h 368703"/>
                  <a:gd name="connsiteX11" fmla="*/ 32812 w 55668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0508 h 365283"/>
                  <a:gd name="connsiteX1" fmla="*/ 201087 w 556687"/>
                  <a:gd name="connsiteY1" fmla="*/ 244633 h 365283"/>
                  <a:gd name="connsiteX2" fmla="*/ 258237 w 556687"/>
                  <a:gd name="connsiteY2" fmla="*/ 66833 h 365283"/>
                  <a:gd name="connsiteX3" fmla="*/ 426512 w 556687"/>
                  <a:gd name="connsiteY3" fmla="*/ 7302 h 365283"/>
                  <a:gd name="connsiteX4" fmla="*/ 499537 w 556687"/>
                  <a:gd name="connsiteY4" fmla="*/ 38258 h 365283"/>
                  <a:gd name="connsiteX5" fmla="*/ 556687 w 556687"/>
                  <a:gd name="connsiteY5" fmla="*/ 339883 h 365283"/>
                  <a:gd name="connsiteX6" fmla="*/ 347137 w 556687"/>
                  <a:gd name="connsiteY6" fmla="*/ 349408 h 365283"/>
                  <a:gd name="connsiteX7" fmla="*/ 413812 w 556687"/>
                  <a:gd name="connsiteY7" fmla="*/ 190658 h 365283"/>
                  <a:gd name="connsiteX8" fmla="*/ 378887 w 556687"/>
                  <a:gd name="connsiteY8" fmla="*/ 181133 h 365283"/>
                  <a:gd name="connsiteX9" fmla="*/ 299512 w 556687"/>
                  <a:gd name="connsiteY9" fmla="*/ 358933 h 365283"/>
                  <a:gd name="connsiteX10" fmla="*/ 26462 w 556687"/>
                  <a:gd name="connsiteY10" fmla="*/ 365283 h 365283"/>
                  <a:gd name="connsiteX11" fmla="*/ 32812 w 556687"/>
                  <a:gd name="connsiteY11" fmla="*/ 260508 h 365283"/>
                  <a:gd name="connsiteX0" fmla="*/ 32812 w 557953"/>
                  <a:gd name="connsiteY0" fmla="*/ 268685 h 373460"/>
                  <a:gd name="connsiteX1" fmla="*/ 201087 w 557953"/>
                  <a:gd name="connsiteY1" fmla="*/ 252810 h 373460"/>
                  <a:gd name="connsiteX2" fmla="*/ 258237 w 557953"/>
                  <a:gd name="connsiteY2" fmla="*/ 75010 h 373460"/>
                  <a:gd name="connsiteX3" fmla="*/ 426512 w 557953"/>
                  <a:gd name="connsiteY3" fmla="*/ 15479 h 373460"/>
                  <a:gd name="connsiteX4" fmla="*/ 556687 w 557953"/>
                  <a:gd name="connsiteY4" fmla="*/ 348060 h 373460"/>
                  <a:gd name="connsiteX5" fmla="*/ 347137 w 557953"/>
                  <a:gd name="connsiteY5" fmla="*/ 357585 h 373460"/>
                  <a:gd name="connsiteX6" fmla="*/ 413812 w 557953"/>
                  <a:gd name="connsiteY6" fmla="*/ 198835 h 373460"/>
                  <a:gd name="connsiteX7" fmla="*/ 378887 w 557953"/>
                  <a:gd name="connsiteY7" fmla="*/ 189310 h 373460"/>
                  <a:gd name="connsiteX8" fmla="*/ 299512 w 557953"/>
                  <a:gd name="connsiteY8" fmla="*/ 367110 h 373460"/>
                  <a:gd name="connsiteX9" fmla="*/ 26462 w 557953"/>
                  <a:gd name="connsiteY9" fmla="*/ 373460 h 373460"/>
                  <a:gd name="connsiteX10" fmla="*/ 32812 w 557953"/>
                  <a:gd name="connsiteY10" fmla="*/ 268685 h 373460"/>
                  <a:gd name="connsiteX0" fmla="*/ 32812 w 557953"/>
                  <a:gd name="connsiteY0" fmla="*/ 260976 h 365751"/>
                  <a:gd name="connsiteX1" fmla="*/ 201087 w 557953"/>
                  <a:gd name="connsiteY1" fmla="*/ 245101 h 365751"/>
                  <a:gd name="connsiteX2" fmla="*/ 258237 w 557953"/>
                  <a:gd name="connsiteY2" fmla="*/ 67301 h 365751"/>
                  <a:gd name="connsiteX3" fmla="*/ 426512 w 557953"/>
                  <a:gd name="connsiteY3" fmla="*/ 7770 h 365751"/>
                  <a:gd name="connsiteX4" fmla="*/ 556687 w 557953"/>
                  <a:gd name="connsiteY4" fmla="*/ 340351 h 365751"/>
                  <a:gd name="connsiteX5" fmla="*/ 347137 w 557953"/>
                  <a:gd name="connsiteY5" fmla="*/ 349876 h 365751"/>
                  <a:gd name="connsiteX6" fmla="*/ 413812 w 557953"/>
                  <a:gd name="connsiteY6" fmla="*/ 191126 h 365751"/>
                  <a:gd name="connsiteX7" fmla="*/ 378887 w 557953"/>
                  <a:gd name="connsiteY7" fmla="*/ 181601 h 365751"/>
                  <a:gd name="connsiteX8" fmla="*/ 299512 w 557953"/>
                  <a:gd name="connsiteY8" fmla="*/ 359401 h 365751"/>
                  <a:gd name="connsiteX9" fmla="*/ 26462 w 557953"/>
                  <a:gd name="connsiteY9" fmla="*/ 365751 h 365751"/>
                  <a:gd name="connsiteX10" fmla="*/ 32812 w 557953"/>
                  <a:gd name="connsiteY10" fmla="*/ 260976 h 365751"/>
                  <a:gd name="connsiteX0" fmla="*/ 32812 w 558115"/>
                  <a:gd name="connsiteY0" fmla="*/ 269583 h 374358"/>
                  <a:gd name="connsiteX1" fmla="*/ 201087 w 558115"/>
                  <a:gd name="connsiteY1" fmla="*/ 253708 h 374358"/>
                  <a:gd name="connsiteX2" fmla="*/ 258237 w 558115"/>
                  <a:gd name="connsiteY2" fmla="*/ 75908 h 374358"/>
                  <a:gd name="connsiteX3" fmla="*/ 438418 w 558115"/>
                  <a:gd name="connsiteY3" fmla="*/ 6852 h 374358"/>
                  <a:gd name="connsiteX4" fmla="*/ 556687 w 558115"/>
                  <a:gd name="connsiteY4" fmla="*/ 348958 h 374358"/>
                  <a:gd name="connsiteX5" fmla="*/ 347137 w 558115"/>
                  <a:gd name="connsiteY5" fmla="*/ 358483 h 374358"/>
                  <a:gd name="connsiteX6" fmla="*/ 413812 w 558115"/>
                  <a:gd name="connsiteY6" fmla="*/ 199733 h 374358"/>
                  <a:gd name="connsiteX7" fmla="*/ 378887 w 558115"/>
                  <a:gd name="connsiteY7" fmla="*/ 190208 h 374358"/>
                  <a:gd name="connsiteX8" fmla="*/ 299512 w 558115"/>
                  <a:gd name="connsiteY8" fmla="*/ 368008 h 374358"/>
                  <a:gd name="connsiteX9" fmla="*/ 26462 w 558115"/>
                  <a:gd name="connsiteY9" fmla="*/ 374358 h 374358"/>
                  <a:gd name="connsiteX10" fmla="*/ 32812 w 558115"/>
                  <a:gd name="connsiteY10" fmla="*/ 269583 h 374358"/>
                  <a:gd name="connsiteX0" fmla="*/ 32812 w 558706"/>
                  <a:gd name="connsiteY0" fmla="*/ 269583 h 374358"/>
                  <a:gd name="connsiteX1" fmla="*/ 201087 w 558706"/>
                  <a:gd name="connsiteY1" fmla="*/ 253708 h 374358"/>
                  <a:gd name="connsiteX2" fmla="*/ 258237 w 558706"/>
                  <a:gd name="connsiteY2" fmla="*/ 75908 h 374358"/>
                  <a:gd name="connsiteX3" fmla="*/ 438418 w 558706"/>
                  <a:gd name="connsiteY3" fmla="*/ 6852 h 374358"/>
                  <a:gd name="connsiteX4" fmla="*/ 556687 w 558706"/>
                  <a:gd name="connsiteY4" fmla="*/ 348958 h 374358"/>
                  <a:gd name="connsiteX5" fmla="*/ 347137 w 558706"/>
                  <a:gd name="connsiteY5" fmla="*/ 358483 h 374358"/>
                  <a:gd name="connsiteX6" fmla="*/ 413812 w 558706"/>
                  <a:gd name="connsiteY6" fmla="*/ 199733 h 374358"/>
                  <a:gd name="connsiteX7" fmla="*/ 378887 w 558706"/>
                  <a:gd name="connsiteY7" fmla="*/ 190208 h 374358"/>
                  <a:gd name="connsiteX8" fmla="*/ 299512 w 558706"/>
                  <a:gd name="connsiteY8" fmla="*/ 368008 h 374358"/>
                  <a:gd name="connsiteX9" fmla="*/ 26462 w 558706"/>
                  <a:gd name="connsiteY9" fmla="*/ 374358 h 374358"/>
                  <a:gd name="connsiteX10" fmla="*/ 32812 w 558706"/>
                  <a:gd name="connsiteY10" fmla="*/ 269583 h 374358"/>
                  <a:gd name="connsiteX0" fmla="*/ 32812 w 558706"/>
                  <a:gd name="connsiteY0" fmla="*/ 265576 h 370351"/>
                  <a:gd name="connsiteX1" fmla="*/ 201087 w 558706"/>
                  <a:gd name="connsiteY1" fmla="*/ 249701 h 370351"/>
                  <a:gd name="connsiteX2" fmla="*/ 258237 w 558706"/>
                  <a:gd name="connsiteY2" fmla="*/ 71901 h 370351"/>
                  <a:gd name="connsiteX3" fmla="*/ 438418 w 558706"/>
                  <a:gd name="connsiteY3" fmla="*/ 2845 h 370351"/>
                  <a:gd name="connsiteX4" fmla="*/ 556687 w 558706"/>
                  <a:gd name="connsiteY4" fmla="*/ 344951 h 370351"/>
                  <a:gd name="connsiteX5" fmla="*/ 347137 w 558706"/>
                  <a:gd name="connsiteY5" fmla="*/ 354476 h 370351"/>
                  <a:gd name="connsiteX6" fmla="*/ 413812 w 558706"/>
                  <a:gd name="connsiteY6" fmla="*/ 195726 h 370351"/>
                  <a:gd name="connsiteX7" fmla="*/ 378887 w 558706"/>
                  <a:gd name="connsiteY7" fmla="*/ 186201 h 370351"/>
                  <a:gd name="connsiteX8" fmla="*/ 299512 w 558706"/>
                  <a:gd name="connsiteY8" fmla="*/ 364001 h 370351"/>
                  <a:gd name="connsiteX9" fmla="*/ 26462 w 558706"/>
                  <a:gd name="connsiteY9" fmla="*/ 370351 h 370351"/>
                  <a:gd name="connsiteX10" fmla="*/ 32812 w 558706"/>
                  <a:gd name="connsiteY10" fmla="*/ 265576 h 370351"/>
                  <a:gd name="connsiteX0" fmla="*/ 32812 w 558706"/>
                  <a:gd name="connsiteY0" fmla="*/ 268667 h 373442"/>
                  <a:gd name="connsiteX1" fmla="*/ 201087 w 558706"/>
                  <a:gd name="connsiteY1" fmla="*/ 252792 h 373442"/>
                  <a:gd name="connsiteX2" fmla="*/ 258237 w 558706"/>
                  <a:gd name="connsiteY2" fmla="*/ 74992 h 373442"/>
                  <a:gd name="connsiteX3" fmla="*/ 438418 w 558706"/>
                  <a:gd name="connsiteY3" fmla="*/ 5936 h 373442"/>
                  <a:gd name="connsiteX4" fmla="*/ 556687 w 558706"/>
                  <a:gd name="connsiteY4" fmla="*/ 348042 h 373442"/>
                  <a:gd name="connsiteX5" fmla="*/ 347137 w 558706"/>
                  <a:gd name="connsiteY5" fmla="*/ 357567 h 373442"/>
                  <a:gd name="connsiteX6" fmla="*/ 413812 w 558706"/>
                  <a:gd name="connsiteY6" fmla="*/ 198817 h 373442"/>
                  <a:gd name="connsiteX7" fmla="*/ 378887 w 558706"/>
                  <a:gd name="connsiteY7" fmla="*/ 189292 h 373442"/>
                  <a:gd name="connsiteX8" fmla="*/ 299512 w 558706"/>
                  <a:gd name="connsiteY8" fmla="*/ 367092 h 373442"/>
                  <a:gd name="connsiteX9" fmla="*/ 26462 w 558706"/>
                  <a:gd name="connsiteY9" fmla="*/ 373442 h 373442"/>
                  <a:gd name="connsiteX10" fmla="*/ 32812 w 558706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6687" h="373442">
                    <a:moveTo>
                      <a:pt x="32812" y="268667"/>
                    </a:moveTo>
                    <a:lnTo>
                      <a:pt x="201087" y="252792"/>
                    </a:lnTo>
                    <a:lnTo>
                      <a:pt x="258237" y="74992"/>
                    </a:lnTo>
                    <a:cubicBezTo>
                      <a:pt x="302951" y="-282"/>
                      <a:pt x="376770" y="-8615"/>
                      <a:pt x="438418" y="5936"/>
                    </a:cubicBezTo>
                    <a:cubicBezTo>
                      <a:pt x="516735" y="49062"/>
                      <a:pt x="546104" y="71949"/>
                      <a:pt x="556687" y="348042"/>
                    </a:cubicBezTo>
                    <a:cubicBezTo>
                      <a:pt x="479693" y="353599"/>
                      <a:pt x="416987" y="354392"/>
                      <a:pt x="347137" y="357567"/>
                    </a:cubicBezTo>
                    <a:cubicBezTo>
                      <a:pt x="357456" y="321318"/>
                      <a:pt x="389206" y="251734"/>
                      <a:pt x="413812" y="198817"/>
                    </a:cubicBezTo>
                    <a:lnTo>
                      <a:pt x="378887" y="189292"/>
                    </a:lnTo>
                    <a:lnTo>
                      <a:pt x="299512" y="367092"/>
                    </a:lnTo>
                    <a:lnTo>
                      <a:pt x="26462" y="373442"/>
                    </a:lnTo>
                    <a:cubicBezTo>
                      <a:pt x="3972" y="361535"/>
                      <a:pt x="-22485" y="302005"/>
                      <a:pt x="32812" y="268667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20245202">
                <a:off x="3666777" y="3312921"/>
                <a:ext cx="255167" cy="149644"/>
              </a:xfrm>
              <a:custGeom>
                <a:avLst/>
                <a:gdLst>
                  <a:gd name="connsiteX0" fmla="*/ 246244 w 255167"/>
                  <a:gd name="connsiteY0" fmla="*/ 8923 h 128920"/>
                  <a:gd name="connsiteX1" fmla="*/ 255167 w 255167"/>
                  <a:gd name="connsiteY1" fmla="*/ 30466 h 128920"/>
                  <a:gd name="connsiteX2" fmla="*/ 255167 w 255167"/>
                  <a:gd name="connsiteY2" fmla="*/ 101784 h 128920"/>
                  <a:gd name="connsiteX3" fmla="*/ 246244 w 255167"/>
                  <a:gd name="connsiteY3" fmla="*/ 123327 h 128920"/>
                  <a:gd name="connsiteX4" fmla="*/ 232739 w 255167"/>
                  <a:gd name="connsiteY4" fmla="*/ 128920 h 128920"/>
                  <a:gd name="connsiteX5" fmla="*/ 232739 w 255167"/>
                  <a:gd name="connsiteY5" fmla="*/ 29639 h 128920"/>
                  <a:gd name="connsiteX6" fmla="*/ 223504 w 255167"/>
                  <a:gd name="connsiteY6" fmla="*/ 20404 h 128920"/>
                  <a:gd name="connsiteX7" fmla="*/ 31662 w 255167"/>
                  <a:gd name="connsiteY7" fmla="*/ 20404 h 128920"/>
                  <a:gd name="connsiteX8" fmla="*/ 22427 w 255167"/>
                  <a:gd name="connsiteY8" fmla="*/ 29639 h 128920"/>
                  <a:gd name="connsiteX9" fmla="*/ 22427 w 255167"/>
                  <a:gd name="connsiteY9" fmla="*/ 128920 h 128920"/>
                  <a:gd name="connsiteX10" fmla="*/ 8923 w 255167"/>
                  <a:gd name="connsiteY10" fmla="*/ 123327 h 128920"/>
                  <a:gd name="connsiteX11" fmla="*/ 0 w 255167"/>
                  <a:gd name="connsiteY11" fmla="*/ 101784 h 128920"/>
                  <a:gd name="connsiteX12" fmla="*/ 0 w 255167"/>
                  <a:gd name="connsiteY12" fmla="*/ 30466 h 128920"/>
                  <a:gd name="connsiteX13" fmla="*/ 30466 w 255167"/>
                  <a:gd name="connsiteY13" fmla="*/ 0 h 128920"/>
                  <a:gd name="connsiteX14" fmla="*/ 224701 w 255167"/>
                  <a:gd name="connsiteY14" fmla="*/ 0 h 128920"/>
                  <a:gd name="connsiteX15" fmla="*/ 246244 w 255167"/>
                  <a:gd name="connsiteY15" fmla="*/ 8923 h 128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5167" h="128920">
                    <a:moveTo>
                      <a:pt x="246244" y="8923"/>
                    </a:moveTo>
                    <a:cubicBezTo>
                      <a:pt x="251757" y="14437"/>
                      <a:pt x="255167" y="22053"/>
                      <a:pt x="255167" y="30466"/>
                    </a:cubicBezTo>
                    <a:lnTo>
                      <a:pt x="255167" y="101784"/>
                    </a:lnTo>
                    <a:cubicBezTo>
                      <a:pt x="255167" y="110197"/>
                      <a:pt x="251757" y="117814"/>
                      <a:pt x="246244" y="123327"/>
                    </a:cubicBezTo>
                    <a:lnTo>
                      <a:pt x="232739" y="128920"/>
                    </a:lnTo>
                    <a:lnTo>
                      <a:pt x="232739" y="29639"/>
                    </a:lnTo>
                    <a:cubicBezTo>
                      <a:pt x="232739" y="24539"/>
                      <a:pt x="228604" y="20404"/>
                      <a:pt x="223504" y="20404"/>
                    </a:cubicBezTo>
                    <a:lnTo>
                      <a:pt x="31662" y="20404"/>
                    </a:lnTo>
                    <a:cubicBezTo>
                      <a:pt x="26562" y="20404"/>
                      <a:pt x="22427" y="24539"/>
                      <a:pt x="22427" y="29639"/>
                    </a:cubicBezTo>
                    <a:lnTo>
                      <a:pt x="22427" y="128920"/>
                    </a:lnTo>
                    <a:lnTo>
                      <a:pt x="8923" y="123327"/>
                    </a:lnTo>
                    <a:cubicBezTo>
                      <a:pt x="3410" y="117813"/>
                      <a:pt x="0" y="110197"/>
                      <a:pt x="0" y="101784"/>
                    </a:cubicBezTo>
                    <a:lnTo>
                      <a:pt x="0" y="30466"/>
                    </a:lnTo>
                    <a:cubicBezTo>
                      <a:pt x="0" y="13640"/>
                      <a:pt x="13640" y="0"/>
                      <a:pt x="30466" y="0"/>
                    </a:cubicBezTo>
                    <a:lnTo>
                      <a:pt x="224701" y="0"/>
                    </a:lnTo>
                    <a:cubicBezTo>
                      <a:pt x="233114" y="0"/>
                      <a:pt x="240731" y="3410"/>
                      <a:pt x="246244" y="8923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 rot="1949875">
            <a:off x="6675634" y="4076925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REST API calls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93495" y="1039238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16782" y="4719301"/>
            <a:ext cx="336420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5">
              <a:defRPr/>
            </a:pPr>
            <a:r>
              <a:rPr lang="en-US" dirty="0">
                <a:solidFill>
                  <a:srgbClr val="00B0F0"/>
                </a:solidFill>
              </a:rPr>
              <a:t>Easy Setup</a:t>
            </a:r>
          </a:p>
          <a:p>
            <a:pPr defTabSz="914225">
              <a:defRPr/>
            </a:pPr>
            <a:endParaRPr lang="en-US" sz="800" dirty="0">
              <a:cs typeface="Segoe UI Semilight" panose="020B0402040204020203" pitchFamily="34" charset="0"/>
            </a:endParaRP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In-cloud or on-prem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Adding nodes to scale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High availability &amp; load balancing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  <a:sym typeface="Wingdings" panose="05000000000000000000" pitchFamily="2" charset="2"/>
              </a:rPr>
              <a:t>Remote execution server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885591" y="2233562"/>
            <a:ext cx="2688898" cy="2491882"/>
            <a:chOff x="5290698" y="3018644"/>
            <a:chExt cx="2809691" cy="2639661"/>
          </a:xfrm>
        </p:grpSpPr>
        <p:sp>
          <p:nvSpPr>
            <p:cNvPr id="24" name="Rectangle 23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97963" y="4615182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68883" y="3844865"/>
            <a:ext cx="1267454" cy="1375630"/>
            <a:chOff x="9426074" y="4576906"/>
            <a:chExt cx="1520669" cy="1610649"/>
          </a:xfrm>
        </p:grpSpPr>
        <p:grpSp>
          <p:nvGrpSpPr>
            <p:cNvPr id="29" name="Group 28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1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47098" y="1935716"/>
            <a:ext cx="1924208" cy="1911290"/>
            <a:chOff x="2084627" y="1114466"/>
            <a:chExt cx="2209847" cy="2032632"/>
          </a:xfrm>
        </p:grpSpPr>
        <p:pic>
          <p:nvPicPr>
            <p:cNvPr id="34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6544255" y="3565001"/>
            <a:ext cx="1510714" cy="938644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V="1">
            <a:off x="6544255" y="2938111"/>
            <a:ext cx="1537354" cy="62689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185931" y="1033022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48" name="TextBox 47"/>
          <p:cNvSpPr txBox="1"/>
          <p:nvPr/>
        </p:nvSpPr>
        <p:spPr>
          <a:xfrm rot="1703577">
            <a:off x="2577039" y="2895662"/>
            <a:ext cx="1361165" cy="3300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altLang="zh-CN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rot="20175810">
            <a:off x="6663745" y="2964217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26727" y="1893603"/>
            <a:ext cx="1903061" cy="1952576"/>
            <a:chOff x="2084627" y="1114466"/>
            <a:chExt cx="2209847" cy="2032632"/>
          </a:xfrm>
        </p:grpSpPr>
        <p:pic>
          <p:nvPicPr>
            <p:cNvPr id="5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2309742" y="1600127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53" name="Straight Arrow Connector 52"/>
          <p:cNvCxnSpPr>
            <a:stCxn id="51" idx="1"/>
          </p:cNvCxnSpPr>
          <p:nvPr/>
        </p:nvCxnSpPr>
        <p:spPr>
          <a:xfrm>
            <a:off x="2529788" y="2869891"/>
            <a:ext cx="1334405" cy="68350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820685" y="5183171"/>
            <a:ext cx="1138238" cy="891136"/>
            <a:chOff x="962949" y="4872322"/>
            <a:chExt cx="1138238" cy="891136"/>
          </a:xfrm>
        </p:grpSpPr>
        <p:grpSp>
          <p:nvGrpSpPr>
            <p:cNvPr id="81" name="Group 80"/>
            <p:cNvGrpSpPr/>
            <p:nvPr/>
          </p:nvGrpSpPr>
          <p:grpSpPr>
            <a:xfrm>
              <a:off x="962949" y="4872322"/>
              <a:ext cx="1138238" cy="891136"/>
              <a:chOff x="962949" y="4872322"/>
              <a:chExt cx="1138238" cy="891136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962949" y="5438227"/>
                <a:ext cx="1138238" cy="3252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 smtClean="0">
                    <a:solidFill>
                      <a:srgbClr val="00206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Administrator</a:t>
                </a:r>
              </a:p>
              <a:p>
                <a:pPr algn="ctr" defTabSz="931881"/>
                <a:endParaRPr lang="en-US" sz="1400" b="1" dirty="0">
                  <a:solidFill>
                    <a:srgbClr val="00206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1304110" y="4872322"/>
                <a:ext cx="381241" cy="511902"/>
                <a:chOff x="5809312" y="2004763"/>
                <a:chExt cx="3316035" cy="4435200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57" name="Oval 56"/>
                <p:cNvSpPr/>
                <p:nvPr/>
              </p:nvSpPr>
              <p:spPr>
                <a:xfrm>
                  <a:off x="6881215" y="2004763"/>
                  <a:ext cx="2210080" cy="2210084"/>
                </a:xfrm>
                <a:prstGeom prst="ellipse">
                  <a:avLst/>
                </a:pr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>
                  <a:off x="5809312" y="3984172"/>
                  <a:ext cx="3316035" cy="2455791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7089319" y="2425773"/>
                  <a:ext cx="1793876" cy="629816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63" name="Freeform 62"/>
            <p:cNvSpPr/>
            <p:nvPr/>
          </p:nvSpPr>
          <p:spPr>
            <a:xfrm flipH="1">
              <a:off x="1405711" y="5100783"/>
              <a:ext cx="381241" cy="190944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 flipH="1">
              <a:off x="1430345" y="5143307"/>
              <a:ext cx="381241" cy="240915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340115" y="1082819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7" name="TextBox 66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68" name="Group 67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9" name="Oval 68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7287531" y="5155841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</a:t>
            </a: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in any language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896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47" grpId="0"/>
      <p:bldP spid="48" grpId="0"/>
      <p:bldP spid="49" grpId="0"/>
      <p:bldP spid="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59476" y="993417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5" name="TextBox 4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owner)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" name="Oval 6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9427212" y="1627898"/>
            <a:ext cx="1170718" cy="916536"/>
            <a:chOff x="9267509" y="4841919"/>
            <a:chExt cx="1170718" cy="916536"/>
          </a:xfrm>
        </p:grpSpPr>
        <p:sp>
          <p:nvSpPr>
            <p:cNvPr id="14" name="TextBox 13"/>
            <p:cNvSpPr txBox="1"/>
            <p:nvPr/>
          </p:nvSpPr>
          <p:spPr>
            <a:xfrm>
              <a:off x="9267509" y="5496225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604120" y="5093939"/>
              <a:ext cx="477369" cy="327977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021927" y="2726325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470459" y="1967701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420229" y="2557223"/>
            <a:ext cx="1267454" cy="1375630"/>
            <a:chOff x="9426074" y="4576906"/>
            <a:chExt cx="1520669" cy="1610649"/>
          </a:xfrm>
        </p:grpSpPr>
        <p:grpSp>
          <p:nvGrpSpPr>
            <p:cNvPr id="28" name="Group 27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0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1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68835" y="3809537"/>
            <a:ext cx="1924208" cy="1911290"/>
            <a:chOff x="2128382" y="1114466"/>
            <a:chExt cx="2209847" cy="2032632"/>
          </a:xfrm>
        </p:grpSpPr>
        <p:pic>
          <p:nvPicPr>
            <p:cNvPr id="3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28382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35" name="Straight Arrow Connector 34"/>
          <p:cNvCxnSpPr>
            <a:cxnSpLocks/>
            <a:stCxn id="23" idx="3"/>
            <a:endCxn id="30" idx="2"/>
          </p:cNvCxnSpPr>
          <p:nvPr/>
        </p:nvCxnSpPr>
        <p:spPr>
          <a:xfrm flipV="1">
            <a:off x="8145453" y="3206444"/>
            <a:ext cx="1274776" cy="7198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V="1">
            <a:off x="4221912" y="4124640"/>
            <a:ext cx="1234264" cy="586126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62661" y="5578706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 rot="20081727">
            <a:off x="4107728" y="4197121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243993" y="932620"/>
            <a:ext cx="1903061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23412" y="1600127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066155" y="2121634"/>
            <a:ext cx="1404304" cy="833658"/>
            <a:chOff x="2964395" y="2392385"/>
            <a:chExt cx="1442727" cy="683502"/>
          </a:xfrm>
        </p:grpSpPr>
        <p:sp>
          <p:nvSpPr>
            <p:cNvPr id="38" name="TextBox 37"/>
            <p:cNvSpPr txBox="1"/>
            <p:nvPr/>
          </p:nvSpPr>
          <p:spPr>
            <a:xfrm rot="1885119">
              <a:off x="2964395" y="2727572"/>
              <a:ext cx="1361165" cy="3300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altLang="zh-CN" sz="1300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publishService()</a:t>
              </a:r>
              <a:endParaRPr lang="en-US" sz="13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3072717" y="2392385"/>
              <a:ext cx="1334405" cy="683502"/>
            </a:xfrm>
            <a:prstGeom prst="straightConnector1">
              <a:avLst/>
            </a:prstGeom>
            <a:ln w="317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8360308" y="388584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4177697" y="4839221"/>
            <a:ext cx="1448402" cy="916536"/>
            <a:chOff x="-260260" y="770872"/>
            <a:chExt cx="1574225" cy="981728"/>
          </a:xfrm>
          <a:solidFill>
            <a:srgbClr val="00B0F0"/>
          </a:solidFill>
        </p:grpSpPr>
        <p:sp>
          <p:nvSpPr>
            <p:cNvPr id="64" name="TextBox 63"/>
            <p:cNvSpPr txBox="1"/>
            <p:nvPr/>
          </p:nvSpPr>
          <p:spPr>
            <a:xfrm>
              <a:off x="-260260" y="1404235"/>
              <a:ext cx="1574225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consumer)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6" name="Oval 65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8247194" y="2960326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dirty="0" smtClean="0"/>
              <a:t>Authenticated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46051" y="4826635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27632" y="3307491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REST </a:t>
            </a:r>
            <a:r>
              <a:rPr lang="en-US" sz="1400" dirty="0"/>
              <a:t>API calls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671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/>
      <p:bldP spid="62" grpId="0"/>
      <p:bldP spid="51" grpId="0"/>
      <p:bldP spid="53" grpId="0" animBg="1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5656" y="2016273"/>
            <a:ext cx="1657224" cy="962391"/>
            <a:chOff x="-282211" y="770872"/>
            <a:chExt cx="1586593" cy="981461"/>
          </a:xfrm>
          <a:solidFill>
            <a:srgbClr val="00B0F0"/>
          </a:solidFill>
        </p:grpSpPr>
        <p:sp>
          <p:nvSpPr>
            <p:cNvPr id="5" name="TextBox 4"/>
            <p:cNvSpPr txBox="1"/>
            <p:nvPr/>
          </p:nvSpPr>
          <p:spPr>
            <a:xfrm>
              <a:off x="-282211" y="1403968"/>
              <a:ext cx="1586593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contributor)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" name="Oval 6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10482440" y="2016273"/>
            <a:ext cx="1379360" cy="1063579"/>
            <a:chOff x="9267509" y="4841919"/>
            <a:chExt cx="1170718" cy="916536"/>
          </a:xfrm>
        </p:grpSpPr>
        <p:sp>
          <p:nvSpPr>
            <p:cNvPr id="14" name="TextBox 13"/>
            <p:cNvSpPr txBox="1"/>
            <p:nvPr/>
          </p:nvSpPr>
          <p:spPr>
            <a:xfrm>
              <a:off x="9267509" y="5496225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</a:p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604120" y="5093939"/>
              <a:ext cx="477369" cy="327977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821718" y="992717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121276" y="1381476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176751" y="2050919"/>
            <a:ext cx="1285415" cy="1145504"/>
            <a:chOff x="8951873" y="1809241"/>
            <a:chExt cx="1285415" cy="1145504"/>
          </a:xfrm>
        </p:grpSpPr>
        <p:sp>
          <p:nvSpPr>
            <p:cNvPr id="30" name="Oval 2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7796270" y="2616949"/>
            <a:ext cx="1360684" cy="1562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endCxn id="23" idx="2"/>
          </p:cNvCxnSpPr>
          <p:nvPr/>
        </p:nvCxnSpPr>
        <p:spPr>
          <a:xfrm flipV="1">
            <a:off x="6455476" y="3873358"/>
            <a:ext cx="3297" cy="942215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98808" y="4172740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53820" y="4264848"/>
            <a:ext cx="1403312" cy="23689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119222" y="1700850"/>
            <a:ext cx="1746816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062199" y="105466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22574" y="2379617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b="1" dirty="0"/>
              <a:t>a</a:t>
            </a:r>
            <a:r>
              <a:rPr lang="en-US" sz="1300" b="1" dirty="0" smtClean="0"/>
              <a:t>uthenticated</a:t>
            </a:r>
            <a:r>
              <a:rPr lang="en-US" sz="1300" dirty="0" smtClean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93470" y="3444157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03012" y="2726782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b="1" dirty="0" smtClean="0"/>
              <a:t>REST </a:t>
            </a:r>
            <a:r>
              <a:rPr lang="en-US" sz="1400" b="1" dirty="0"/>
              <a:t>API </a:t>
            </a:r>
            <a:r>
              <a:rPr lang="en-US" sz="1400" b="1" dirty="0" smtClean="0"/>
              <a:t>calls</a:t>
            </a:r>
            <a:endParaRPr lang="en-US" sz="1400" b="1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b="1" dirty="0"/>
          </a:p>
        </p:txBody>
      </p:sp>
      <p:cxnSp>
        <p:nvCxnSpPr>
          <p:cNvPr id="55" name="Straight Arrow Connector 54"/>
          <p:cNvCxnSpPr>
            <a:cxnSpLocks/>
          </p:cNvCxnSpPr>
          <p:nvPr/>
        </p:nvCxnSpPr>
        <p:spPr>
          <a:xfrm flipV="1">
            <a:off x="3886200" y="2611357"/>
            <a:ext cx="1229493" cy="559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84941" y="2795543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582068" y="4532479"/>
            <a:ext cx="1746816" cy="1952576"/>
            <a:chOff x="2084627" y="1114466"/>
            <a:chExt cx="2209847" cy="2032632"/>
          </a:xfrm>
        </p:grpSpPr>
        <p:pic>
          <p:nvPicPr>
            <p:cNvPr id="7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730400" y="5134735"/>
            <a:ext cx="1657224" cy="962391"/>
            <a:chOff x="-282211" y="770872"/>
            <a:chExt cx="1586593" cy="981461"/>
          </a:xfrm>
          <a:solidFill>
            <a:srgbClr val="00B0F0"/>
          </a:solidFill>
        </p:grpSpPr>
        <p:sp>
          <p:nvSpPr>
            <p:cNvPr id="76" name="TextBox 75"/>
            <p:cNvSpPr txBox="1"/>
            <p:nvPr/>
          </p:nvSpPr>
          <p:spPr>
            <a:xfrm>
              <a:off x="-282211" y="1403968"/>
              <a:ext cx="1586593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up 76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8" name="Oval 77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226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 animBg="1"/>
      <p:bldP spid="62" grpId="0"/>
      <p:bldP spid="51" grpId="0"/>
      <p:bldP spid="53" grpId="0" animBg="1"/>
      <p:bldP spid="54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8918095" y="139706"/>
            <a:ext cx="1351422" cy="907490"/>
            <a:chOff x="9235441" y="4841919"/>
            <a:chExt cx="1170718" cy="804768"/>
          </a:xfrm>
        </p:grpSpPr>
        <p:sp>
          <p:nvSpPr>
            <p:cNvPr id="14" name="TextBox 13"/>
            <p:cNvSpPr txBox="1"/>
            <p:nvPr/>
          </p:nvSpPr>
          <p:spPr>
            <a:xfrm>
              <a:off x="9235441" y="5384457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</a:p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579822" y="5093939"/>
              <a:ext cx="424655" cy="246313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96318" y="1195917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121276" y="1521176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176751" y="2190619"/>
            <a:ext cx="1285415" cy="1145504"/>
            <a:chOff x="8951873" y="1809241"/>
            <a:chExt cx="1285415" cy="1145504"/>
          </a:xfrm>
        </p:grpSpPr>
        <p:sp>
          <p:nvSpPr>
            <p:cNvPr id="30" name="Oval 2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7796270" y="2756649"/>
            <a:ext cx="1360684" cy="1562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endCxn id="23" idx="2"/>
          </p:cNvCxnSpPr>
          <p:nvPr/>
        </p:nvCxnSpPr>
        <p:spPr>
          <a:xfrm flipH="1" flipV="1">
            <a:off x="6458773" y="4013058"/>
            <a:ext cx="6953" cy="1058938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92389" y="5709123"/>
            <a:ext cx="2415545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Explore, test, 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53820" y="4468048"/>
            <a:ext cx="1403312" cy="23689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119222" y="1942150"/>
            <a:ext cx="1746816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062199" y="119436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22574" y="2519317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b="1" dirty="0"/>
              <a:t>a</a:t>
            </a:r>
            <a:r>
              <a:rPr lang="en-US" sz="1300" b="1" dirty="0" smtClean="0"/>
              <a:t>uthenticated</a:t>
            </a:r>
            <a:r>
              <a:rPr lang="en-US" sz="1300" dirty="0" smtClean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93470" y="3583857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03012" y="2866482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b="1" dirty="0" smtClean="0"/>
              <a:t>REST </a:t>
            </a:r>
            <a:r>
              <a:rPr lang="en-US" sz="1400" b="1" dirty="0"/>
              <a:t>API </a:t>
            </a:r>
            <a:r>
              <a:rPr lang="en-US" sz="1400" b="1" dirty="0" smtClean="0"/>
              <a:t>calls</a:t>
            </a:r>
            <a:endParaRPr lang="en-US" sz="1400" b="1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b="1" dirty="0"/>
          </a:p>
        </p:txBody>
      </p:sp>
      <p:cxnSp>
        <p:nvCxnSpPr>
          <p:cNvPr id="55" name="Straight Arrow Connector 54"/>
          <p:cNvCxnSpPr>
            <a:cxnSpLocks/>
          </p:cNvCxnSpPr>
          <p:nvPr/>
        </p:nvCxnSpPr>
        <p:spPr>
          <a:xfrm flipV="1">
            <a:off x="3886200" y="2751057"/>
            <a:ext cx="1229493" cy="559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84941" y="2935243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582068" y="4799179"/>
            <a:ext cx="1746816" cy="1952576"/>
            <a:chOff x="2084627" y="1114466"/>
            <a:chExt cx="2209847" cy="2032632"/>
          </a:xfrm>
        </p:grpSpPr>
        <p:pic>
          <p:nvPicPr>
            <p:cNvPr id="7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64018" y="139700"/>
            <a:ext cx="1620923" cy="933781"/>
            <a:chOff x="2164018" y="-29168"/>
            <a:chExt cx="1657224" cy="962949"/>
          </a:xfrm>
        </p:grpSpPr>
        <p:grpSp>
          <p:nvGrpSpPr>
            <p:cNvPr id="4" name="Group 3"/>
            <p:cNvGrpSpPr/>
            <p:nvPr/>
          </p:nvGrpSpPr>
          <p:grpSpPr>
            <a:xfrm>
              <a:off x="2164018" y="62444"/>
              <a:ext cx="1657224" cy="871337"/>
              <a:chOff x="-282211" y="863730"/>
              <a:chExt cx="1586593" cy="888603"/>
            </a:xfrm>
            <a:solidFill>
              <a:srgbClr val="00B0F0"/>
            </a:solidFill>
          </p:grpSpPr>
          <p:sp>
            <p:nvSpPr>
              <p:cNvPr id="5" name="TextBox 4"/>
              <p:cNvSpPr txBox="1"/>
              <p:nvPr/>
            </p:nvSpPr>
            <p:spPr>
              <a:xfrm>
                <a:off x="-282211" y="1403968"/>
                <a:ext cx="1586593" cy="348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Data </a:t>
                </a:r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Scientist</a:t>
                </a:r>
              </a:p>
              <a:p>
                <a:pPr algn="ctr" defTabSz="931881"/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(service contributor)</a:t>
                </a:r>
                <a:endPara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6" name="Group 5"/>
              <p:cNvGrpSpPr>
                <a:grpSpLocks noChangeAspect="1"/>
              </p:cNvGrpSpPr>
              <p:nvPr/>
            </p:nvGrpSpPr>
            <p:grpSpPr>
              <a:xfrm>
                <a:off x="243002" y="863730"/>
                <a:ext cx="564718" cy="481252"/>
                <a:chOff x="5809310" y="2425771"/>
                <a:chExt cx="4585732" cy="3892755"/>
              </a:xfrm>
              <a:grpFill/>
            </p:grpSpPr>
            <p:sp>
              <p:nvSpPr>
                <p:cNvPr id="8" name="Freeform 7"/>
                <p:cNvSpPr/>
                <p:nvPr/>
              </p:nvSpPr>
              <p:spPr>
                <a:xfrm>
                  <a:off x="5809310" y="3984165"/>
                  <a:ext cx="3316026" cy="2325312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" name="Freeform 8"/>
                <p:cNvSpPr/>
                <p:nvPr/>
              </p:nvSpPr>
              <p:spPr>
                <a:xfrm>
                  <a:off x="7703901" y="4266374"/>
                  <a:ext cx="426246" cy="1117201"/>
                </a:xfrm>
                <a:custGeom>
                  <a:avLst/>
                  <a:gdLst>
                    <a:gd name="connsiteX0" fmla="*/ 73823 w 426246"/>
                    <a:gd name="connsiteY0" fmla="*/ 402431 h 1117201"/>
                    <a:gd name="connsiteX1" fmla="*/ 352424 w 426246"/>
                    <a:gd name="connsiteY1" fmla="*/ 402431 h 1117201"/>
                    <a:gd name="connsiteX2" fmla="*/ 426246 w 426246"/>
                    <a:gd name="connsiteY2" fmla="*/ 726281 h 1117201"/>
                    <a:gd name="connsiteX3" fmla="*/ 426245 w 426246"/>
                    <a:gd name="connsiteY3" fmla="*/ 726281 h 1117201"/>
                    <a:gd name="connsiteX4" fmla="*/ 213123 w 426246"/>
                    <a:gd name="connsiteY4" fmla="*/ 1117201 h 1117201"/>
                    <a:gd name="connsiteX5" fmla="*/ 0 w 426246"/>
                    <a:gd name="connsiteY5" fmla="*/ 726281 h 1117201"/>
                    <a:gd name="connsiteX6" fmla="*/ 1 w 426246"/>
                    <a:gd name="connsiteY6" fmla="*/ 726281 h 1117201"/>
                    <a:gd name="connsiteX7" fmla="*/ 46437 w 426246"/>
                    <a:gd name="connsiteY7" fmla="*/ 0 h 1117201"/>
                    <a:gd name="connsiteX8" fmla="*/ 379811 w 426246"/>
                    <a:gd name="connsiteY8" fmla="*/ 0 h 1117201"/>
                    <a:gd name="connsiteX9" fmla="*/ 426246 w 426246"/>
                    <a:gd name="connsiteY9" fmla="*/ 46435 h 1117201"/>
                    <a:gd name="connsiteX10" fmla="*/ 358380 w 426246"/>
                    <a:gd name="connsiteY10" fmla="*/ 335756 h 1117201"/>
                    <a:gd name="connsiteX11" fmla="*/ 65488 w 426246"/>
                    <a:gd name="connsiteY11" fmla="*/ 335756 h 1117201"/>
                    <a:gd name="connsiteX12" fmla="*/ 2 w 426246"/>
                    <a:gd name="connsiteY12" fmla="*/ 46435 h 1117201"/>
                    <a:gd name="connsiteX13" fmla="*/ 46437 w 426246"/>
                    <a:gd name="connsiteY13" fmla="*/ 0 h 1117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6246" h="1117201">
                      <a:moveTo>
                        <a:pt x="73823" y="402431"/>
                      </a:moveTo>
                      <a:lnTo>
                        <a:pt x="352424" y="402431"/>
                      </a:lnTo>
                      <a:lnTo>
                        <a:pt x="426246" y="726281"/>
                      </a:lnTo>
                      <a:lnTo>
                        <a:pt x="426245" y="726281"/>
                      </a:lnTo>
                      <a:lnTo>
                        <a:pt x="213123" y="1117201"/>
                      </a:lnTo>
                      <a:lnTo>
                        <a:pt x="0" y="726281"/>
                      </a:lnTo>
                      <a:lnTo>
                        <a:pt x="1" y="726281"/>
                      </a:lnTo>
                      <a:close/>
                      <a:moveTo>
                        <a:pt x="46437" y="0"/>
                      </a:moveTo>
                      <a:lnTo>
                        <a:pt x="379811" y="0"/>
                      </a:lnTo>
                      <a:cubicBezTo>
                        <a:pt x="405456" y="0"/>
                        <a:pt x="426246" y="20790"/>
                        <a:pt x="426246" y="46435"/>
                      </a:cubicBezTo>
                      <a:lnTo>
                        <a:pt x="358380" y="335756"/>
                      </a:lnTo>
                      <a:lnTo>
                        <a:pt x="65488" y="335756"/>
                      </a:lnTo>
                      <a:cubicBezTo>
                        <a:pt x="49813" y="273249"/>
                        <a:pt x="2" y="102394"/>
                        <a:pt x="2" y="46435"/>
                      </a:cubicBezTo>
                      <a:cubicBezTo>
                        <a:pt x="2" y="20790"/>
                        <a:pt x="20792" y="0"/>
                        <a:pt x="46437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8847537" y="4276999"/>
                  <a:ext cx="1547505" cy="2041527"/>
                </a:xfrm>
                <a:custGeom>
                  <a:avLst/>
                  <a:gdLst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39750 w 1543050"/>
                    <a:gd name="connsiteY17" fmla="*/ 679450 h 2041525"/>
                    <a:gd name="connsiteX18" fmla="*/ 558800 w 1543050"/>
                    <a:gd name="connsiteY18" fmla="*/ 536575 h 2041525"/>
                    <a:gd name="connsiteX19" fmla="*/ 552450 w 1543050"/>
                    <a:gd name="connsiteY19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20775 w 1543050"/>
                    <a:gd name="connsiteY11" fmla="*/ 12700 h 2041525"/>
                    <a:gd name="connsiteX12" fmla="*/ 996950 w 1543050"/>
                    <a:gd name="connsiteY12" fmla="*/ 12700 h 2041525"/>
                    <a:gd name="connsiteX13" fmla="*/ 1079500 w 1543050"/>
                    <a:gd name="connsiteY13" fmla="*/ 936625 h 2041525"/>
                    <a:gd name="connsiteX14" fmla="*/ 463550 w 1543050"/>
                    <a:gd name="connsiteY14" fmla="*/ 930275 h 2041525"/>
                    <a:gd name="connsiteX15" fmla="*/ 555625 w 1543050"/>
                    <a:gd name="connsiteY15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20775 w 1543050"/>
                    <a:gd name="connsiteY10" fmla="*/ 12700 h 2041525"/>
                    <a:gd name="connsiteX11" fmla="*/ 996950 w 1543050"/>
                    <a:gd name="connsiteY11" fmla="*/ 12700 h 2041525"/>
                    <a:gd name="connsiteX12" fmla="*/ 1079500 w 1543050"/>
                    <a:gd name="connsiteY12" fmla="*/ 936625 h 2041525"/>
                    <a:gd name="connsiteX13" fmla="*/ 463550 w 1543050"/>
                    <a:gd name="connsiteY13" fmla="*/ 930275 h 2041525"/>
                    <a:gd name="connsiteX14" fmla="*/ 555625 w 1543050"/>
                    <a:gd name="connsiteY14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0 w 1543050"/>
                    <a:gd name="connsiteY3" fmla="*/ 1873250 h 2041525"/>
                    <a:gd name="connsiteX4" fmla="*/ 57150 w 1543050"/>
                    <a:gd name="connsiteY4" fmla="*/ 1997075 h 2041525"/>
                    <a:gd name="connsiteX5" fmla="*/ 171450 w 1543050"/>
                    <a:gd name="connsiteY5" fmla="*/ 2041525 h 2041525"/>
                    <a:gd name="connsiteX6" fmla="*/ 1381125 w 1543050"/>
                    <a:gd name="connsiteY6" fmla="*/ 2041525 h 2041525"/>
                    <a:gd name="connsiteX7" fmla="*/ 1508125 w 1543050"/>
                    <a:gd name="connsiteY7" fmla="*/ 1990725 h 2041525"/>
                    <a:gd name="connsiteX8" fmla="*/ 1543050 w 1543050"/>
                    <a:gd name="connsiteY8" fmla="*/ 180657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16025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43050 w 1543050"/>
                    <a:gd name="connsiteY6" fmla="*/ 1806575 h 2041525"/>
                    <a:gd name="connsiteX7" fmla="*/ 1244600 w 1543050"/>
                    <a:gd name="connsiteY7" fmla="*/ 96202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6413"/>
                    <a:gd name="connsiteY0" fmla="*/ 3175 h 2041525"/>
                    <a:gd name="connsiteX1" fmla="*/ 422275 w 1546413"/>
                    <a:gd name="connsiteY1" fmla="*/ 0 h 2041525"/>
                    <a:gd name="connsiteX2" fmla="*/ 0 w 1546413"/>
                    <a:gd name="connsiteY2" fmla="*/ 1873250 h 2041525"/>
                    <a:gd name="connsiteX3" fmla="*/ 171450 w 1546413"/>
                    <a:gd name="connsiteY3" fmla="*/ 2041525 h 2041525"/>
                    <a:gd name="connsiteX4" fmla="*/ 1381125 w 1546413"/>
                    <a:gd name="connsiteY4" fmla="*/ 2041525 h 2041525"/>
                    <a:gd name="connsiteX5" fmla="*/ 1543050 w 1546413"/>
                    <a:gd name="connsiteY5" fmla="*/ 1806575 h 2041525"/>
                    <a:gd name="connsiteX6" fmla="*/ 1244600 w 1546413"/>
                    <a:gd name="connsiteY6" fmla="*/ 962025 h 2041525"/>
                    <a:gd name="connsiteX7" fmla="*/ 1120775 w 1546413"/>
                    <a:gd name="connsiteY7" fmla="*/ 12700 h 2041525"/>
                    <a:gd name="connsiteX8" fmla="*/ 996950 w 1546413"/>
                    <a:gd name="connsiteY8" fmla="*/ 12700 h 2041525"/>
                    <a:gd name="connsiteX9" fmla="*/ 1079500 w 1546413"/>
                    <a:gd name="connsiteY9" fmla="*/ 936625 h 2041525"/>
                    <a:gd name="connsiteX10" fmla="*/ 463550 w 1546413"/>
                    <a:gd name="connsiteY10" fmla="*/ 930275 h 2041525"/>
                    <a:gd name="connsiteX11" fmla="*/ 555625 w 1546413"/>
                    <a:gd name="connsiteY11" fmla="*/ 3175 h 2041525"/>
                    <a:gd name="connsiteX0" fmla="*/ 557163 w 1547951"/>
                    <a:gd name="connsiteY0" fmla="*/ 3175 h 2041525"/>
                    <a:gd name="connsiteX1" fmla="*/ 423813 w 1547951"/>
                    <a:gd name="connsiteY1" fmla="*/ 0 h 2041525"/>
                    <a:gd name="connsiteX2" fmla="*/ 1538 w 1547951"/>
                    <a:gd name="connsiteY2" fmla="*/ 1873250 h 2041525"/>
                    <a:gd name="connsiteX3" fmla="*/ 172988 w 1547951"/>
                    <a:gd name="connsiteY3" fmla="*/ 2041525 h 2041525"/>
                    <a:gd name="connsiteX4" fmla="*/ 1382663 w 1547951"/>
                    <a:gd name="connsiteY4" fmla="*/ 2041525 h 2041525"/>
                    <a:gd name="connsiteX5" fmla="*/ 1544588 w 1547951"/>
                    <a:gd name="connsiteY5" fmla="*/ 1806575 h 2041525"/>
                    <a:gd name="connsiteX6" fmla="*/ 1246138 w 1547951"/>
                    <a:gd name="connsiteY6" fmla="*/ 962025 h 2041525"/>
                    <a:gd name="connsiteX7" fmla="*/ 1122313 w 1547951"/>
                    <a:gd name="connsiteY7" fmla="*/ 12700 h 2041525"/>
                    <a:gd name="connsiteX8" fmla="*/ 998488 w 1547951"/>
                    <a:gd name="connsiteY8" fmla="*/ 12700 h 2041525"/>
                    <a:gd name="connsiteX9" fmla="*/ 1081038 w 1547951"/>
                    <a:gd name="connsiteY9" fmla="*/ 936625 h 2041525"/>
                    <a:gd name="connsiteX10" fmla="*/ 465088 w 1547951"/>
                    <a:gd name="connsiteY10" fmla="*/ 930275 h 2041525"/>
                    <a:gd name="connsiteX11" fmla="*/ 557163 w 1547951"/>
                    <a:gd name="connsiteY11" fmla="*/ 3175 h 2041525"/>
                    <a:gd name="connsiteX0" fmla="*/ 557820 w 1548608"/>
                    <a:gd name="connsiteY0" fmla="*/ 3175 h 2041525"/>
                    <a:gd name="connsiteX1" fmla="*/ 424470 w 1548608"/>
                    <a:gd name="connsiteY1" fmla="*/ 0 h 2041525"/>
                    <a:gd name="connsiteX2" fmla="*/ 2195 w 1548608"/>
                    <a:gd name="connsiteY2" fmla="*/ 1873250 h 2041525"/>
                    <a:gd name="connsiteX3" fmla="*/ 173645 w 1548608"/>
                    <a:gd name="connsiteY3" fmla="*/ 2041525 h 2041525"/>
                    <a:gd name="connsiteX4" fmla="*/ 1383320 w 1548608"/>
                    <a:gd name="connsiteY4" fmla="*/ 2041525 h 2041525"/>
                    <a:gd name="connsiteX5" fmla="*/ 1545245 w 1548608"/>
                    <a:gd name="connsiteY5" fmla="*/ 1806575 h 2041525"/>
                    <a:gd name="connsiteX6" fmla="*/ 1246795 w 1548608"/>
                    <a:gd name="connsiteY6" fmla="*/ 962025 h 2041525"/>
                    <a:gd name="connsiteX7" fmla="*/ 1122970 w 1548608"/>
                    <a:gd name="connsiteY7" fmla="*/ 12700 h 2041525"/>
                    <a:gd name="connsiteX8" fmla="*/ 999145 w 1548608"/>
                    <a:gd name="connsiteY8" fmla="*/ 12700 h 2041525"/>
                    <a:gd name="connsiteX9" fmla="*/ 1081695 w 1548608"/>
                    <a:gd name="connsiteY9" fmla="*/ 936625 h 2041525"/>
                    <a:gd name="connsiteX10" fmla="*/ 465745 w 1548608"/>
                    <a:gd name="connsiteY10" fmla="*/ 930275 h 2041525"/>
                    <a:gd name="connsiteX11" fmla="*/ 557820 w 1548608"/>
                    <a:gd name="connsiteY11" fmla="*/ 3175 h 2041525"/>
                    <a:gd name="connsiteX0" fmla="*/ 557820 w 1547508"/>
                    <a:gd name="connsiteY0" fmla="*/ 3175 h 2041525"/>
                    <a:gd name="connsiteX1" fmla="*/ 424470 w 1547508"/>
                    <a:gd name="connsiteY1" fmla="*/ 0 h 2041525"/>
                    <a:gd name="connsiteX2" fmla="*/ 2195 w 1547508"/>
                    <a:gd name="connsiteY2" fmla="*/ 1873250 h 2041525"/>
                    <a:gd name="connsiteX3" fmla="*/ 173645 w 1547508"/>
                    <a:gd name="connsiteY3" fmla="*/ 2041525 h 2041525"/>
                    <a:gd name="connsiteX4" fmla="*/ 1383320 w 1547508"/>
                    <a:gd name="connsiteY4" fmla="*/ 2041525 h 2041525"/>
                    <a:gd name="connsiteX5" fmla="*/ 1545245 w 1547508"/>
                    <a:gd name="connsiteY5" fmla="*/ 1806575 h 2041525"/>
                    <a:gd name="connsiteX6" fmla="*/ 1246795 w 1547508"/>
                    <a:gd name="connsiteY6" fmla="*/ 962025 h 2041525"/>
                    <a:gd name="connsiteX7" fmla="*/ 1122970 w 1547508"/>
                    <a:gd name="connsiteY7" fmla="*/ 12700 h 2041525"/>
                    <a:gd name="connsiteX8" fmla="*/ 999145 w 1547508"/>
                    <a:gd name="connsiteY8" fmla="*/ 12700 h 2041525"/>
                    <a:gd name="connsiteX9" fmla="*/ 1081695 w 1547508"/>
                    <a:gd name="connsiteY9" fmla="*/ 936625 h 2041525"/>
                    <a:gd name="connsiteX10" fmla="*/ 465745 w 1547508"/>
                    <a:gd name="connsiteY10" fmla="*/ 930275 h 2041525"/>
                    <a:gd name="connsiteX11" fmla="*/ 557820 w 1547508"/>
                    <a:gd name="connsiteY11" fmla="*/ 3175 h 2041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47508" h="2041525">
                      <a:moveTo>
                        <a:pt x="557820" y="3175"/>
                      </a:moveTo>
                      <a:lnTo>
                        <a:pt x="424470" y="0"/>
                      </a:lnTo>
                      <a:cubicBezTo>
                        <a:pt x="486912" y="795867"/>
                        <a:pt x="184228" y="1204383"/>
                        <a:pt x="2195" y="1873250"/>
                      </a:cubicBezTo>
                      <a:cubicBezTo>
                        <a:pt x="-10505" y="1940454"/>
                        <a:pt x="29976" y="2035439"/>
                        <a:pt x="173645" y="2041525"/>
                      </a:cubicBezTo>
                      <a:lnTo>
                        <a:pt x="1383320" y="2041525"/>
                      </a:lnTo>
                      <a:cubicBezTo>
                        <a:pt x="1492064" y="2017977"/>
                        <a:pt x="1561120" y="1948392"/>
                        <a:pt x="1545245" y="1806575"/>
                      </a:cubicBezTo>
                      <a:cubicBezTo>
                        <a:pt x="1496562" y="1635125"/>
                        <a:pt x="1333049" y="1194329"/>
                        <a:pt x="1246795" y="962025"/>
                      </a:cubicBezTo>
                      <a:cubicBezTo>
                        <a:pt x="1106566" y="609071"/>
                        <a:pt x="1134083" y="189971"/>
                        <a:pt x="1122970" y="12700"/>
                      </a:cubicBezTo>
                      <a:lnTo>
                        <a:pt x="999145" y="12700"/>
                      </a:lnTo>
                      <a:cubicBezTo>
                        <a:pt x="1004966" y="176212"/>
                        <a:pt x="961045" y="701146"/>
                        <a:pt x="1081695" y="936625"/>
                      </a:cubicBezTo>
                      <a:lnTo>
                        <a:pt x="465745" y="930275"/>
                      </a:lnTo>
                      <a:cubicBezTo>
                        <a:pt x="581103" y="772583"/>
                        <a:pt x="567874" y="183621"/>
                        <a:pt x="557820" y="31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" name="Rounded Rectangle 10"/>
                <p:cNvSpPr/>
                <p:nvPr/>
              </p:nvSpPr>
              <p:spPr>
                <a:xfrm>
                  <a:off x="9157700" y="3956316"/>
                  <a:ext cx="946824" cy="263526"/>
                </a:xfrm>
                <a:prstGeom prst="roundRect">
                  <a:avLst>
                    <a:gd name="adj" fmla="val 21666"/>
                  </a:avLst>
                </a:pr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>
                  <a:off x="7089322" y="2425771"/>
                  <a:ext cx="1793873" cy="629817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57" name="Oval 56"/>
            <p:cNvSpPr/>
            <p:nvPr/>
          </p:nvSpPr>
          <p:spPr>
            <a:xfrm>
              <a:off x="2841992" y="-29168"/>
              <a:ext cx="275875" cy="278281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83133" y="4686986"/>
            <a:ext cx="1620923" cy="933781"/>
            <a:chOff x="2164018" y="-29168"/>
            <a:chExt cx="1657224" cy="962949"/>
          </a:xfrm>
        </p:grpSpPr>
        <p:grpSp>
          <p:nvGrpSpPr>
            <p:cNvPr id="69" name="Group 68"/>
            <p:cNvGrpSpPr/>
            <p:nvPr/>
          </p:nvGrpSpPr>
          <p:grpSpPr>
            <a:xfrm>
              <a:off x="2164018" y="62444"/>
              <a:ext cx="1657224" cy="871337"/>
              <a:chOff x="-282211" y="863730"/>
              <a:chExt cx="1586593" cy="888603"/>
            </a:xfrm>
            <a:solidFill>
              <a:srgbClr val="00B0F0"/>
            </a:solidFill>
          </p:grpSpPr>
          <p:sp>
            <p:nvSpPr>
              <p:cNvPr id="71" name="TextBox 70"/>
              <p:cNvSpPr txBox="1"/>
              <p:nvPr/>
            </p:nvSpPr>
            <p:spPr>
              <a:xfrm>
                <a:off x="-282211" y="1403968"/>
                <a:ext cx="1586593" cy="348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Data </a:t>
                </a:r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Scientist</a:t>
                </a:r>
              </a:p>
              <a:p>
                <a:pPr algn="ctr" defTabSz="931881"/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(service reader)</a:t>
                </a:r>
                <a:endPara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1" name="Group 80"/>
              <p:cNvGrpSpPr>
                <a:grpSpLocks noChangeAspect="1"/>
              </p:cNvGrpSpPr>
              <p:nvPr/>
            </p:nvGrpSpPr>
            <p:grpSpPr>
              <a:xfrm>
                <a:off x="243002" y="863730"/>
                <a:ext cx="564718" cy="481252"/>
                <a:chOff x="5809310" y="2425771"/>
                <a:chExt cx="4585732" cy="3892755"/>
              </a:xfrm>
              <a:grpFill/>
            </p:grpSpPr>
            <p:sp>
              <p:nvSpPr>
                <p:cNvPr id="86" name="Freeform 85"/>
                <p:cNvSpPr/>
                <p:nvPr/>
              </p:nvSpPr>
              <p:spPr>
                <a:xfrm>
                  <a:off x="5809310" y="3984165"/>
                  <a:ext cx="3316026" cy="2325312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Freeform 86"/>
                <p:cNvSpPr/>
                <p:nvPr/>
              </p:nvSpPr>
              <p:spPr>
                <a:xfrm>
                  <a:off x="7703901" y="4266374"/>
                  <a:ext cx="426246" cy="1117201"/>
                </a:xfrm>
                <a:custGeom>
                  <a:avLst/>
                  <a:gdLst>
                    <a:gd name="connsiteX0" fmla="*/ 73823 w 426246"/>
                    <a:gd name="connsiteY0" fmla="*/ 402431 h 1117201"/>
                    <a:gd name="connsiteX1" fmla="*/ 352424 w 426246"/>
                    <a:gd name="connsiteY1" fmla="*/ 402431 h 1117201"/>
                    <a:gd name="connsiteX2" fmla="*/ 426246 w 426246"/>
                    <a:gd name="connsiteY2" fmla="*/ 726281 h 1117201"/>
                    <a:gd name="connsiteX3" fmla="*/ 426245 w 426246"/>
                    <a:gd name="connsiteY3" fmla="*/ 726281 h 1117201"/>
                    <a:gd name="connsiteX4" fmla="*/ 213123 w 426246"/>
                    <a:gd name="connsiteY4" fmla="*/ 1117201 h 1117201"/>
                    <a:gd name="connsiteX5" fmla="*/ 0 w 426246"/>
                    <a:gd name="connsiteY5" fmla="*/ 726281 h 1117201"/>
                    <a:gd name="connsiteX6" fmla="*/ 1 w 426246"/>
                    <a:gd name="connsiteY6" fmla="*/ 726281 h 1117201"/>
                    <a:gd name="connsiteX7" fmla="*/ 46437 w 426246"/>
                    <a:gd name="connsiteY7" fmla="*/ 0 h 1117201"/>
                    <a:gd name="connsiteX8" fmla="*/ 379811 w 426246"/>
                    <a:gd name="connsiteY8" fmla="*/ 0 h 1117201"/>
                    <a:gd name="connsiteX9" fmla="*/ 426246 w 426246"/>
                    <a:gd name="connsiteY9" fmla="*/ 46435 h 1117201"/>
                    <a:gd name="connsiteX10" fmla="*/ 358380 w 426246"/>
                    <a:gd name="connsiteY10" fmla="*/ 335756 h 1117201"/>
                    <a:gd name="connsiteX11" fmla="*/ 65488 w 426246"/>
                    <a:gd name="connsiteY11" fmla="*/ 335756 h 1117201"/>
                    <a:gd name="connsiteX12" fmla="*/ 2 w 426246"/>
                    <a:gd name="connsiteY12" fmla="*/ 46435 h 1117201"/>
                    <a:gd name="connsiteX13" fmla="*/ 46437 w 426246"/>
                    <a:gd name="connsiteY13" fmla="*/ 0 h 1117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6246" h="1117201">
                      <a:moveTo>
                        <a:pt x="73823" y="402431"/>
                      </a:moveTo>
                      <a:lnTo>
                        <a:pt x="352424" y="402431"/>
                      </a:lnTo>
                      <a:lnTo>
                        <a:pt x="426246" y="726281"/>
                      </a:lnTo>
                      <a:lnTo>
                        <a:pt x="426245" y="726281"/>
                      </a:lnTo>
                      <a:lnTo>
                        <a:pt x="213123" y="1117201"/>
                      </a:lnTo>
                      <a:lnTo>
                        <a:pt x="0" y="726281"/>
                      </a:lnTo>
                      <a:lnTo>
                        <a:pt x="1" y="726281"/>
                      </a:lnTo>
                      <a:close/>
                      <a:moveTo>
                        <a:pt x="46437" y="0"/>
                      </a:moveTo>
                      <a:lnTo>
                        <a:pt x="379811" y="0"/>
                      </a:lnTo>
                      <a:cubicBezTo>
                        <a:pt x="405456" y="0"/>
                        <a:pt x="426246" y="20790"/>
                        <a:pt x="426246" y="46435"/>
                      </a:cubicBezTo>
                      <a:lnTo>
                        <a:pt x="358380" y="335756"/>
                      </a:lnTo>
                      <a:lnTo>
                        <a:pt x="65488" y="335756"/>
                      </a:lnTo>
                      <a:cubicBezTo>
                        <a:pt x="49813" y="273249"/>
                        <a:pt x="2" y="102394"/>
                        <a:pt x="2" y="46435"/>
                      </a:cubicBezTo>
                      <a:cubicBezTo>
                        <a:pt x="2" y="20790"/>
                        <a:pt x="20792" y="0"/>
                        <a:pt x="46437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8" name="Freeform 87"/>
                <p:cNvSpPr/>
                <p:nvPr/>
              </p:nvSpPr>
              <p:spPr>
                <a:xfrm>
                  <a:off x="8847537" y="4276999"/>
                  <a:ext cx="1547505" cy="2041527"/>
                </a:xfrm>
                <a:custGeom>
                  <a:avLst/>
                  <a:gdLst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39750 w 1543050"/>
                    <a:gd name="connsiteY17" fmla="*/ 679450 h 2041525"/>
                    <a:gd name="connsiteX18" fmla="*/ 558800 w 1543050"/>
                    <a:gd name="connsiteY18" fmla="*/ 536575 h 2041525"/>
                    <a:gd name="connsiteX19" fmla="*/ 552450 w 1543050"/>
                    <a:gd name="connsiteY19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20775 w 1543050"/>
                    <a:gd name="connsiteY11" fmla="*/ 12700 h 2041525"/>
                    <a:gd name="connsiteX12" fmla="*/ 996950 w 1543050"/>
                    <a:gd name="connsiteY12" fmla="*/ 12700 h 2041525"/>
                    <a:gd name="connsiteX13" fmla="*/ 1079500 w 1543050"/>
                    <a:gd name="connsiteY13" fmla="*/ 936625 h 2041525"/>
                    <a:gd name="connsiteX14" fmla="*/ 463550 w 1543050"/>
                    <a:gd name="connsiteY14" fmla="*/ 930275 h 2041525"/>
                    <a:gd name="connsiteX15" fmla="*/ 555625 w 1543050"/>
                    <a:gd name="connsiteY15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20775 w 1543050"/>
                    <a:gd name="connsiteY10" fmla="*/ 12700 h 2041525"/>
                    <a:gd name="connsiteX11" fmla="*/ 996950 w 1543050"/>
                    <a:gd name="connsiteY11" fmla="*/ 12700 h 2041525"/>
                    <a:gd name="connsiteX12" fmla="*/ 1079500 w 1543050"/>
                    <a:gd name="connsiteY12" fmla="*/ 936625 h 2041525"/>
                    <a:gd name="connsiteX13" fmla="*/ 463550 w 1543050"/>
                    <a:gd name="connsiteY13" fmla="*/ 930275 h 2041525"/>
                    <a:gd name="connsiteX14" fmla="*/ 555625 w 1543050"/>
                    <a:gd name="connsiteY14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0 w 1543050"/>
                    <a:gd name="connsiteY3" fmla="*/ 1873250 h 2041525"/>
                    <a:gd name="connsiteX4" fmla="*/ 57150 w 1543050"/>
                    <a:gd name="connsiteY4" fmla="*/ 1997075 h 2041525"/>
                    <a:gd name="connsiteX5" fmla="*/ 171450 w 1543050"/>
                    <a:gd name="connsiteY5" fmla="*/ 2041525 h 2041525"/>
                    <a:gd name="connsiteX6" fmla="*/ 1381125 w 1543050"/>
                    <a:gd name="connsiteY6" fmla="*/ 2041525 h 2041525"/>
                    <a:gd name="connsiteX7" fmla="*/ 1508125 w 1543050"/>
                    <a:gd name="connsiteY7" fmla="*/ 1990725 h 2041525"/>
                    <a:gd name="connsiteX8" fmla="*/ 1543050 w 1543050"/>
                    <a:gd name="connsiteY8" fmla="*/ 180657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16025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43050 w 1543050"/>
                    <a:gd name="connsiteY6" fmla="*/ 1806575 h 2041525"/>
                    <a:gd name="connsiteX7" fmla="*/ 1244600 w 1543050"/>
                    <a:gd name="connsiteY7" fmla="*/ 96202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6413"/>
                    <a:gd name="connsiteY0" fmla="*/ 3175 h 2041525"/>
                    <a:gd name="connsiteX1" fmla="*/ 422275 w 1546413"/>
                    <a:gd name="connsiteY1" fmla="*/ 0 h 2041525"/>
                    <a:gd name="connsiteX2" fmla="*/ 0 w 1546413"/>
                    <a:gd name="connsiteY2" fmla="*/ 1873250 h 2041525"/>
                    <a:gd name="connsiteX3" fmla="*/ 171450 w 1546413"/>
                    <a:gd name="connsiteY3" fmla="*/ 2041525 h 2041525"/>
                    <a:gd name="connsiteX4" fmla="*/ 1381125 w 1546413"/>
                    <a:gd name="connsiteY4" fmla="*/ 2041525 h 2041525"/>
                    <a:gd name="connsiteX5" fmla="*/ 1543050 w 1546413"/>
                    <a:gd name="connsiteY5" fmla="*/ 1806575 h 2041525"/>
                    <a:gd name="connsiteX6" fmla="*/ 1244600 w 1546413"/>
                    <a:gd name="connsiteY6" fmla="*/ 962025 h 2041525"/>
                    <a:gd name="connsiteX7" fmla="*/ 1120775 w 1546413"/>
                    <a:gd name="connsiteY7" fmla="*/ 12700 h 2041525"/>
                    <a:gd name="connsiteX8" fmla="*/ 996950 w 1546413"/>
                    <a:gd name="connsiteY8" fmla="*/ 12700 h 2041525"/>
                    <a:gd name="connsiteX9" fmla="*/ 1079500 w 1546413"/>
                    <a:gd name="connsiteY9" fmla="*/ 936625 h 2041525"/>
                    <a:gd name="connsiteX10" fmla="*/ 463550 w 1546413"/>
                    <a:gd name="connsiteY10" fmla="*/ 930275 h 2041525"/>
                    <a:gd name="connsiteX11" fmla="*/ 555625 w 1546413"/>
                    <a:gd name="connsiteY11" fmla="*/ 3175 h 2041525"/>
                    <a:gd name="connsiteX0" fmla="*/ 557163 w 1547951"/>
                    <a:gd name="connsiteY0" fmla="*/ 3175 h 2041525"/>
                    <a:gd name="connsiteX1" fmla="*/ 423813 w 1547951"/>
                    <a:gd name="connsiteY1" fmla="*/ 0 h 2041525"/>
                    <a:gd name="connsiteX2" fmla="*/ 1538 w 1547951"/>
                    <a:gd name="connsiteY2" fmla="*/ 1873250 h 2041525"/>
                    <a:gd name="connsiteX3" fmla="*/ 172988 w 1547951"/>
                    <a:gd name="connsiteY3" fmla="*/ 2041525 h 2041525"/>
                    <a:gd name="connsiteX4" fmla="*/ 1382663 w 1547951"/>
                    <a:gd name="connsiteY4" fmla="*/ 2041525 h 2041525"/>
                    <a:gd name="connsiteX5" fmla="*/ 1544588 w 1547951"/>
                    <a:gd name="connsiteY5" fmla="*/ 1806575 h 2041525"/>
                    <a:gd name="connsiteX6" fmla="*/ 1246138 w 1547951"/>
                    <a:gd name="connsiteY6" fmla="*/ 962025 h 2041525"/>
                    <a:gd name="connsiteX7" fmla="*/ 1122313 w 1547951"/>
                    <a:gd name="connsiteY7" fmla="*/ 12700 h 2041525"/>
                    <a:gd name="connsiteX8" fmla="*/ 998488 w 1547951"/>
                    <a:gd name="connsiteY8" fmla="*/ 12700 h 2041525"/>
                    <a:gd name="connsiteX9" fmla="*/ 1081038 w 1547951"/>
                    <a:gd name="connsiteY9" fmla="*/ 936625 h 2041525"/>
                    <a:gd name="connsiteX10" fmla="*/ 465088 w 1547951"/>
                    <a:gd name="connsiteY10" fmla="*/ 930275 h 2041525"/>
                    <a:gd name="connsiteX11" fmla="*/ 557163 w 1547951"/>
                    <a:gd name="connsiteY11" fmla="*/ 3175 h 2041525"/>
                    <a:gd name="connsiteX0" fmla="*/ 557820 w 1548608"/>
                    <a:gd name="connsiteY0" fmla="*/ 3175 h 2041525"/>
                    <a:gd name="connsiteX1" fmla="*/ 424470 w 1548608"/>
                    <a:gd name="connsiteY1" fmla="*/ 0 h 2041525"/>
                    <a:gd name="connsiteX2" fmla="*/ 2195 w 1548608"/>
                    <a:gd name="connsiteY2" fmla="*/ 1873250 h 2041525"/>
                    <a:gd name="connsiteX3" fmla="*/ 173645 w 1548608"/>
                    <a:gd name="connsiteY3" fmla="*/ 2041525 h 2041525"/>
                    <a:gd name="connsiteX4" fmla="*/ 1383320 w 1548608"/>
                    <a:gd name="connsiteY4" fmla="*/ 2041525 h 2041525"/>
                    <a:gd name="connsiteX5" fmla="*/ 1545245 w 1548608"/>
                    <a:gd name="connsiteY5" fmla="*/ 1806575 h 2041525"/>
                    <a:gd name="connsiteX6" fmla="*/ 1246795 w 1548608"/>
                    <a:gd name="connsiteY6" fmla="*/ 962025 h 2041525"/>
                    <a:gd name="connsiteX7" fmla="*/ 1122970 w 1548608"/>
                    <a:gd name="connsiteY7" fmla="*/ 12700 h 2041525"/>
                    <a:gd name="connsiteX8" fmla="*/ 999145 w 1548608"/>
                    <a:gd name="connsiteY8" fmla="*/ 12700 h 2041525"/>
                    <a:gd name="connsiteX9" fmla="*/ 1081695 w 1548608"/>
                    <a:gd name="connsiteY9" fmla="*/ 936625 h 2041525"/>
                    <a:gd name="connsiteX10" fmla="*/ 465745 w 1548608"/>
                    <a:gd name="connsiteY10" fmla="*/ 930275 h 2041525"/>
                    <a:gd name="connsiteX11" fmla="*/ 557820 w 1548608"/>
                    <a:gd name="connsiteY11" fmla="*/ 3175 h 2041525"/>
                    <a:gd name="connsiteX0" fmla="*/ 557820 w 1547508"/>
                    <a:gd name="connsiteY0" fmla="*/ 3175 h 2041525"/>
                    <a:gd name="connsiteX1" fmla="*/ 424470 w 1547508"/>
                    <a:gd name="connsiteY1" fmla="*/ 0 h 2041525"/>
                    <a:gd name="connsiteX2" fmla="*/ 2195 w 1547508"/>
                    <a:gd name="connsiteY2" fmla="*/ 1873250 h 2041525"/>
                    <a:gd name="connsiteX3" fmla="*/ 173645 w 1547508"/>
                    <a:gd name="connsiteY3" fmla="*/ 2041525 h 2041525"/>
                    <a:gd name="connsiteX4" fmla="*/ 1383320 w 1547508"/>
                    <a:gd name="connsiteY4" fmla="*/ 2041525 h 2041525"/>
                    <a:gd name="connsiteX5" fmla="*/ 1545245 w 1547508"/>
                    <a:gd name="connsiteY5" fmla="*/ 1806575 h 2041525"/>
                    <a:gd name="connsiteX6" fmla="*/ 1246795 w 1547508"/>
                    <a:gd name="connsiteY6" fmla="*/ 962025 h 2041525"/>
                    <a:gd name="connsiteX7" fmla="*/ 1122970 w 1547508"/>
                    <a:gd name="connsiteY7" fmla="*/ 12700 h 2041525"/>
                    <a:gd name="connsiteX8" fmla="*/ 999145 w 1547508"/>
                    <a:gd name="connsiteY8" fmla="*/ 12700 h 2041525"/>
                    <a:gd name="connsiteX9" fmla="*/ 1081695 w 1547508"/>
                    <a:gd name="connsiteY9" fmla="*/ 936625 h 2041525"/>
                    <a:gd name="connsiteX10" fmla="*/ 465745 w 1547508"/>
                    <a:gd name="connsiteY10" fmla="*/ 930275 h 2041525"/>
                    <a:gd name="connsiteX11" fmla="*/ 557820 w 1547508"/>
                    <a:gd name="connsiteY11" fmla="*/ 3175 h 2041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47508" h="2041525">
                      <a:moveTo>
                        <a:pt x="557820" y="3175"/>
                      </a:moveTo>
                      <a:lnTo>
                        <a:pt x="424470" y="0"/>
                      </a:lnTo>
                      <a:cubicBezTo>
                        <a:pt x="486912" y="795867"/>
                        <a:pt x="184228" y="1204383"/>
                        <a:pt x="2195" y="1873250"/>
                      </a:cubicBezTo>
                      <a:cubicBezTo>
                        <a:pt x="-10505" y="1940454"/>
                        <a:pt x="29976" y="2035439"/>
                        <a:pt x="173645" y="2041525"/>
                      </a:cubicBezTo>
                      <a:lnTo>
                        <a:pt x="1383320" y="2041525"/>
                      </a:lnTo>
                      <a:cubicBezTo>
                        <a:pt x="1492064" y="2017977"/>
                        <a:pt x="1561120" y="1948392"/>
                        <a:pt x="1545245" y="1806575"/>
                      </a:cubicBezTo>
                      <a:cubicBezTo>
                        <a:pt x="1496562" y="1635125"/>
                        <a:pt x="1333049" y="1194329"/>
                        <a:pt x="1246795" y="962025"/>
                      </a:cubicBezTo>
                      <a:cubicBezTo>
                        <a:pt x="1106566" y="609071"/>
                        <a:pt x="1134083" y="189971"/>
                        <a:pt x="1122970" y="12700"/>
                      </a:cubicBezTo>
                      <a:lnTo>
                        <a:pt x="999145" y="12700"/>
                      </a:lnTo>
                      <a:cubicBezTo>
                        <a:pt x="1004966" y="176212"/>
                        <a:pt x="961045" y="701146"/>
                        <a:pt x="1081695" y="936625"/>
                      </a:cubicBezTo>
                      <a:lnTo>
                        <a:pt x="465745" y="930275"/>
                      </a:lnTo>
                      <a:cubicBezTo>
                        <a:pt x="581103" y="772583"/>
                        <a:pt x="567874" y="183621"/>
                        <a:pt x="557820" y="31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>
                <a:xfrm>
                  <a:off x="9157700" y="3956316"/>
                  <a:ext cx="946824" cy="263526"/>
                </a:xfrm>
                <a:prstGeom prst="roundRect">
                  <a:avLst>
                    <a:gd name="adj" fmla="val 21666"/>
                  </a:avLst>
                </a:pr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0" name="Freeform 89"/>
                <p:cNvSpPr/>
                <p:nvPr/>
              </p:nvSpPr>
              <p:spPr>
                <a:xfrm>
                  <a:off x="7089322" y="2425771"/>
                  <a:ext cx="1793873" cy="629817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70" name="Oval 69"/>
            <p:cNvSpPr/>
            <p:nvPr/>
          </p:nvSpPr>
          <p:spPr>
            <a:xfrm>
              <a:off x="2841992" y="-29168"/>
              <a:ext cx="275875" cy="278281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682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 animBg="1"/>
      <p:bldP spid="62" grpId="0"/>
      <p:bldP spid="51" grpId="0"/>
      <p:bldP spid="53" grpId="0" animBg="1"/>
      <p:bldP spid="54" grpId="0"/>
      <p:bldP spid="5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5950</TotalTime>
  <Words>912</Words>
  <Application>Microsoft Macintosh PowerPoint</Application>
  <PresentationFormat>Widescreen</PresentationFormat>
  <Paragraphs>260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Andale Mono</vt:lpstr>
      <vt:lpstr>Calibri</vt:lpstr>
      <vt:lpstr>Calibri Light</vt:lpstr>
      <vt:lpstr>DengXian</vt:lpstr>
      <vt:lpstr>Mangal</vt:lpstr>
      <vt:lpstr>Segoe UI</vt:lpstr>
      <vt:lpstr>Segoe UI Light</vt:lpstr>
      <vt:lpstr>Segoe UI Semilight</vt:lpstr>
      <vt:lpstr>Wingdings</vt:lpstr>
      <vt:lpstr>Wingdings 3</vt:lpstr>
      <vt:lpstr>Arial</vt:lpstr>
      <vt:lpstr>Office Theme</vt:lpstr>
      <vt:lpstr>PowerPoint Presentation</vt:lpstr>
      <vt:lpstr>PowerPoint Presentation</vt:lpstr>
      <vt:lpstr>Remote Execute R scripts Configure R Server to host remote R sessions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Josee Martens</dc:creator>
  <cp:lastModifiedBy>Josee Martens</cp:lastModifiedBy>
  <cp:revision>58</cp:revision>
  <cp:lastPrinted>2017-02-14T03:21:07Z</cp:lastPrinted>
  <dcterms:created xsi:type="dcterms:W3CDTF">2017-01-24T19:21:40Z</dcterms:created>
  <dcterms:modified xsi:type="dcterms:W3CDTF">2017-03-22T16:27:13Z</dcterms:modified>
</cp:coreProperties>
</file>