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4"/>
  </p:notesMasterIdLst>
  <p:sldIdLst>
    <p:sldId id="335" r:id="rId2"/>
    <p:sldId id="337" r:id="rId3"/>
    <p:sldId id="257" r:id="rId4"/>
    <p:sldId id="345" r:id="rId5"/>
    <p:sldId id="260" r:id="rId6"/>
    <p:sldId id="261" r:id="rId7"/>
    <p:sldId id="262" r:id="rId8"/>
    <p:sldId id="263" r:id="rId9"/>
    <p:sldId id="347" r:id="rId10"/>
    <p:sldId id="338" r:id="rId11"/>
    <p:sldId id="339" r:id="rId12"/>
    <p:sldId id="340" r:id="rId13"/>
    <p:sldId id="348" r:id="rId14"/>
    <p:sldId id="349" r:id="rId15"/>
    <p:sldId id="352" r:id="rId16"/>
    <p:sldId id="353" r:id="rId17"/>
    <p:sldId id="354" r:id="rId18"/>
    <p:sldId id="350" r:id="rId19"/>
    <p:sldId id="341" r:id="rId20"/>
    <p:sldId id="351" r:id="rId21"/>
    <p:sldId id="342" r:id="rId22"/>
    <p:sldId id="34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9E0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0" d="100"/>
          <a:sy n="80" d="100"/>
        </p:scale>
        <p:origin x="73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A801E-2832-4476-AEF3-F1A36A31DEE1}" type="datetimeFigureOut">
              <a:rPr lang="en-IN" smtClean="0"/>
              <a:t>12-03-2025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2BF5C-8EB6-422B-B14B-BBF195CEFA36}" type="slidenum">
              <a:rPr lang="en-IN" smtClean="0"/>
              <a:t>‹#›</a:t>
            </a:fld>
            <a:endParaRPr lang="en-IN"/>
          </a:p>
        </p:txBody>
      </p:sp>
    </p:spTree>
    <p:extLst>
      <p:ext uri="{BB962C8B-B14F-4D97-AF65-F5344CB8AC3E}">
        <p14:creationId xmlns:p14="http://schemas.microsoft.com/office/powerpoint/2010/main" val="2346428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22BF5C-8EB6-422B-B14B-BBF195CEFA36}" type="slidenum">
              <a:rPr lang="en-IN" smtClean="0"/>
              <a:t>3</a:t>
            </a:fld>
            <a:endParaRPr lang="en-IN"/>
          </a:p>
        </p:txBody>
      </p:sp>
    </p:spTree>
    <p:extLst>
      <p:ext uri="{BB962C8B-B14F-4D97-AF65-F5344CB8AC3E}">
        <p14:creationId xmlns:p14="http://schemas.microsoft.com/office/powerpoint/2010/main" val="1342724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0BE33D-3862-488F-9F62-2CC1A23C3E3C}"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B9746-DC30-4A0B-9D3E-E7C2769DFBAA}" type="slidenum">
              <a:rPr lang="en-IN" smtClean="0"/>
              <a:t>‹#›</a:t>
            </a:fld>
            <a:endParaRPr lang="en-IN"/>
          </a:p>
        </p:txBody>
      </p:sp>
    </p:spTree>
    <p:extLst>
      <p:ext uri="{BB962C8B-B14F-4D97-AF65-F5344CB8AC3E}">
        <p14:creationId xmlns:p14="http://schemas.microsoft.com/office/powerpoint/2010/main" val="4005519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0BE33D-3862-488F-9F62-2CC1A23C3E3C}" type="datetimeFigureOut">
              <a:rPr lang="en-IN" smtClean="0"/>
              <a:t>12-03-2025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B9746-DC30-4A0B-9D3E-E7C2769DFBAA}" type="slidenum">
              <a:rPr lang="en-IN" smtClean="0"/>
              <a:t>‹#›</a:t>
            </a:fld>
            <a:endParaRPr lang="en-IN"/>
          </a:p>
        </p:txBody>
      </p:sp>
    </p:spTree>
    <p:extLst>
      <p:ext uri="{BB962C8B-B14F-4D97-AF65-F5344CB8AC3E}">
        <p14:creationId xmlns:p14="http://schemas.microsoft.com/office/powerpoint/2010/main" val="374708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0BE33D-3862-488F-9F62-2CC1A23C3E3C}"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B9746-DC30-4A0B-9D3E-E7C2769DFBAA}" type="slidenum">
              <a:rPr lang="en-IN" smtClean="0"/>
              <a:t>‹#›</a:t>
            </a:fld>
            <a:endParaRPr lang="en-IN"/>
          </a:p>
        </p:txBody>
      </p:sp>
    </p:spTree>
    <p:extLst>
      <p:ext uri="{BB962C8B-B14F-4D97-AF65-F5344CB8AC3E}">
        <p14:creationId xmlns:p14="http://schemas.microsoft.com/office/powerpoint/2010/main" val="426715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30BE33D-3862-488F-9F62-2CC1A23C3E3C}"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B9746-DC30-4A0B-9D3E-E7C2769DFBA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8141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0BE33D-3862-488F-9F62-2CC1A23C3E3C}"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B9746-DC30-4A0B-9D3E-E7C2769DFBAA}" type="slidenum">
              <a:rPr lang="en-IN" smtClean="0"/>
              <a:t>‹#›</a:t>
            </a:fld>
            <a:endParaRPr lang="en-IN"/>
          </a:p>
        </p:txBody>
      </p:sp>
    </p:spTree>
    <p:extLst>
      <p:ext uri="{BB962C8B-B14F-4D97-AF65-F5344CB8AC3E}">
        <p14:creationId xmlns:p14="http://schemas.microsoft.com/office/powerpoint/2010/main" val="3677253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0BE33D-3862-488F-9F62-2CC1A23C3E3C}" type="datetimeFigureOut">
              <a:rPr lang="en-IN" smtClean="0"/>
              <a:t>12-03-2025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B9746-DC30-4A0B-9D3E-E7C2769DFBAA}" type="slidenum">
              <a:rPr lang="en-IN" smtClean="0"/>
              <a:t>‹#›</a:t>
            </a:fld>
            <a:endParaRPr lang="en-IN"/>
          </a:p>
        </p:txBody>
      </p:sp>
    </p:spTree>
    <p:extLst>
      <p:ext uri="{BB962C8B-B14F-4D97-AF65-F5344CB8AC3E}">
        <p14:creationId xmlns:p14="http://schemas.microsoft.com/office/powerpoint/2010/main" val="3756333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30BE33D-3862-488F-9F62-2CC1A23C3E3C}" type="datetimeFigureOut">
              <a:rPr lang="en-IN" smtClean="0"/>
              <a:t>12-03-2025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B9746-DC30-4A0B-9D3E-E7C2769DFBAA}" type="slidenum">
              <a:rPr lang="en-IN" smtClean="0"/>
              <a:t>‹#›</a:t>
            </a:fld>
            <a:endParaRPr lang="en-IN"/>
          </a:p>
        </p:txBody>
      </p:sp>
    </p:spTree>
    <p:extLst>
      <p:ext uri="{BB962C8B-B14F-4D97-AF65-F5344CB8AC3E}">
        <p14:creationId xmlns:p14="http://schemas.microsoft.com/office/powerpoint/2010/main" val="3864066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BE33D-3862-488F-9F62-2CC1A23C3E3C}"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B9746-DC30-4A0B-9D3E-E7C2769DFBAA}" type="slidenum">
              <a:rPr lang="en-IN" smtClean="0"/>
              <a:t>‹#›</a:t>
            </a:fld>
            <a:endParaRPr lang="en-IN"/>
          </a:p>
        </p:txBody>
      </p:sp>
    </p:spTree>
    <p:extLst>
      <p:ext uri="{BB962C8B-B14F-4D97-AF65-F5344CB8AC3E}">
        <p14:creationId xmlns:p14="http://schemas.microsoft.com/office/powerpoint/2010/main" val="809596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0BE33D-3862-488F-9F62-2CC1A23C3E3C}"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B9746-DC30-4A0B-9D3E-E7C2769DFBAA}" type="slidenum">
              <a:rPr lang="en-IN" smtClean="0"/>
              <a:t>‹#›</a:t>
            </a:fld>
            <a:endParaRPr lang="en-IN"/>
          </a:p>
        </p:txBody>
      </p:sp>
    </p:spTree>
    <p:extLst>
      <p:ext uri="{BB962C8B-B14F-4D97-AF65-F5344CB8AC3E}">
        <p14:creationId xmlns:p14="http://schemas.microsoft.com/office/powerpoint/2010/main" val="263122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30BE33D-3862-488F-9F62-2CC1A23C3E3C}"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B9746-DC30-4A0B-9D3E-E7C2769DFBAA}" type="slidenum">
              <a:rPr lang="en-IN" smtClean="0"/>
              <a:t>‹#›</a:t>
            </a:fld>
            <a:endParaRPr lang="en-IN"/>
          </a:p>
        </p:txBody>
      </p:sp>
    </p:spTree>
    <p:extLst>
      <p:ext uri="{BB962C8B-B14F-4D97-AF65-F5344CB8AC3E}">
        <p14:creationId xmlns:p14="http://schemas.microsoft.com/office/powerpoint/2010/main" val="2291721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0BE33D-3862-488F-9F62-2CC1A23C3E3C}"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AB9746-DC30-4A0B-9D3E-E7C2769DFBAA}" type="slidenum">
              <a:rPr lang="en-IN" smtClean="0"/>
              <a:t>‹#›</a:t>
            </a:fld>
            <a:endParaRPr lang="en-IN"/>
          </a:p>
        </p:txBody>
      </p:sp>
    </p:spTree>
    <p:extLst>
      <p:ext uri="{BB962C8B-B14F-4D97-AF65-F5344CB8AC3E}">
        <p14:creationId xmlns:p14="http://schemas.microsoft.com/office/powerpoint/2010/main" val="328085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0BE33D-3862-488F-9F62-2CC1A23C3E3C}" type="datetimeFigureOut">
              <a:rPr lang="en-IN" smtClean="0"/>
              <a:t>12-03-2025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B9746-DC30-4A0B-9D3E-E7C2769DFBAA}" type="slidenum">
              <a:rPr lang="en-IN" smtClean="0"/>
              <a:t>‹#›</a:t>
            </a:fld>
            <a:endParaRPr lang="en-IN"/>
          </a:p>
        </p:txBody>
      </p:sp>
    </p:spTree>
    <p:extLst>
      <p:ext uri="{BB962C8B-B14F-4D97-AF65-F5344CB8AC3E}">
        <p14:creationId xmlns:p14="http://schemas.microsoft.com/office/powerpoint/2010/main" val="1637019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0BE33D-3862-488F-9F62-2CC1A23C3E3C}" type="datetimeFigureOut">
              <a:rPr lang="en-IN" smtClean="0"/>
              <a:t>12-03-2025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AB9746-DC30-4A0B-9D3E-E7C2769DFBAA}" type="slidenum">
              <a:rPr lang="en-IN" smtClean="0"/>
              <a:t>‹#›</a:t>
            </a:fld>
            <a:endParaRPr lang="en-IN"/>
          </a:p>
        </p:txBody>
      </p:sp>
    </p:spTree>
    <p:extLst>
      <p:ext uri="{BB962C8B-B14F-4D97-AF65-F5344CB8AC3E}">
        <p14:creationId xmlns:p14="http://schemas.microsoft.com/office/powerpoint/2010/main" val="378853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30BE33D-3862-488F-9F62-2CC1A23C3E3C}" type="datetimeFigureOut">
              <a:rPr lang="en-IN" smtClean="0"/>
              <a:t>12-03-2025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0AB9746-DC30-4A0B-9D3E-E7C2769DFBAA}" type="slidenum">
              <a:rPr lang="en-IN" smtClean="0"/>
              <a:t>‹#›</a:t>
            </a:fld>
            <a:endParaRPr lang="en-IN"/>
          </a:p>
        </p:txBody>
      </p:sp>
    </p:spTree>
    <p:extLst>
      <p:ext uri="{BB962C8B-B14F-4D97-AF65-F5344CB8AC3E}">
        <p14:creationId xmlns:p14="http://schemas.microsoft.com/office/powerpoint/2010/main" val="2491203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30BE33D-3862-488F-9F62-2CC1A23C3E3C}" type="datetimeFigureOut">
              <a:rPr lang="en-IN" smtClean="0"/>
              <a:t>12-03-2025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0AB9746-DC30-4A0B-9D3E-E7C2769DFBAA}" type="slidenum">
              <a:rPr lang="en-IN" smtClean="0"/>
              <a:t>‹#›</a:t>
            </a:fld>
            <a:endParaRPr lang="en-IN"/>
          </a:p>
        </p:txBody>
      </p:sp>
    </p:spTree>
    <p:extLst>
      <p:ext uri="{BB962C8B-B14F-4D97-AF65-F5344CB8AC3E}">
        <p14:creationId xmlns:p14="http://schemas.microsoft.com/office/powerpoint/2010/main" val="82492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30BE33D-3862-488F-9F62-2CC1A23C3E3C}" type="datetimeFigureOut">
              <a:rPr lang="en-IN" smtClean="0"/>
              <a:t>12-03-2025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0AB9746-DC30-4A0B-9D3E-E7C2769DFBAA}" type="slidenum">
              <a:rPr lang="en-IN" smtClean="0"/>
              <a:t>‹#›</a:t>
            </a:fld>
            <a:endParaRPr lang="en-IN"/>
          </a:p>
        </p:txBody>
      </p:sp>
    </p:spTree>
    <p:extLst>
      <p:ext uri="{BB962C8B-B14F-4D97-AF65-F5344CB8AC3E}">
        <p14:creationId xmlns:p14="http://schemas.microsoft.com/office/powerpoint/2010/main" val="108231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0BE33D-3862-488F-9F62-2CC1A23C3E3C}" type="datetimeFigureOut">
              <a:rPr lang="en-IN" smtClean="0"/>
              <a:t>12-03-2025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AB9746-DC30-4A0B-9D3E-E7C2769DFBAA}" type="slidenum">
              <a:rPr lang="en-IN" smtClean="0"/>
              <a:t>‹#›</a:t>
            </a:fld>
            <a:endParaRPr lang="en-IN"/>
          </a:p>
        </p:txBody>
      </p:sp>
    </p:spTree>
    <p:extLst>
      <p:ext uri="{BB962C8B-B14F-4D97-AF65-F5344CB8AC3E}">
        <p14:creationId xmlns:p14="http://schemas.microsoft.com/office/powerpoint/2010/main" val="802118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30BE33D-3862-488F-9F62-2CC1A23C3E3C}" type="datetimeFigureOut">
              <a:rPr lang="en-IN" smtClean="0"/>
              <a:t>12-03-2025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0AB9746-DC30-4A0B-9D3E-E7C2769DFBAA}" type="slidenum">
              <a:rPr lang="en-IN" smtClean="0"/>
              <a:t>‹#›</a:t>
            </a:fld>
            <a:endParaRPr lang="en-IN"/>
          </a:p>
        </p:txBody>
      </p:sp>
    </p:spTree>
    <p:extLst>
      <p:ext uri="{BB962C8B-B14F-4D97-AF65-F5344CB8AC3E}">
        <p14:creationId xmlns:p14="http://schemas.microsoft.com/office/powerpoint/2010/main" val="128960018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8E928E-0452-4EDC-2433-0485A9986330}"/>
              </a:ext>
            </a:extLst>
          </p:cNvPr>
          <p:cNvSpPr>
            <a:spLocks noGrp="1"/>
          </p:cNvSpPr>
          <p:nvPr>
            <p:ph type="sldNum" sz="quarter" idx="12"/>
          </p:nvPr>
        </p:nvSpPr>
        <p:spPr>
          <a:xfrm>
            <a:off x="10352540" y="217269"/>
            <a:ext cx="838199" cy="646331"/>
          </a:xfrm>
        </p:spPr>
        <p:txBody>
          <a:bodyPr/>
          <a:lstStyle/>
          <a:p>
            <a:r>
              <a:rPr lang="en-US" dirty="0"/>
              <a:t>1</a:t>
            </a:r>
          </a:p>
        </p:txBody>
      </p:sp>
      <p:pic>
        <p:nvPicPr>
          <p:cNvPr id="4" name="Picture 3">
            <a:extLst>
              <a:ext uri="{FF2B5EF4-FFF2-40B4-BE49-F238E27FC236}">
                <a16:creationId xmlns:a16="http://schemas.microsoft.com/office/drawing/2014/main" id="{70668400-7A64-871F-8183-B33EC9406149}"/>
              </a:ext>
            </a:extLst>
          </p:cNvPr>
          <p:cNvPicPr>
            <a:picLocks noChangeAspect="1"/>
          </p:cNvPicPr>
          <p:nvPr/>
        </p:nvPicPr>
        <p:blipFill>
          <a:blip r:embed="rId2"/>
          <a:stretch>
            <a:fillRect/>
          </a:stretch>
        </p:blipFill>
        <p:spPr>
          <a:xfrm>
            <a:off x="248412" y="-19050"/>
            <a:ext cx="1715770" cy="1715770"/>
          </a:xfrm>
          <a:prstGeom prst="rect">
            <a:avLst/>
          </a:prstGeom>
        </p:spPr>
      </p:pic>
      <p:sp>
        <p:nvSpPr>
          <p:cNvPr id="5" name="TextBox 4">
            <a:extLst>
              <a:ext uri="{FF2B5EF4-FFF2-40B4-BE49-F238E27FC236}">
                <a16:creationId xmlns:a16="http://schemas.microsoft.com/office/drawing/2014/main" id="{E14A4BC3-E949-9097-BF05-2BF95BEA4852}"/>
              </a:ext>
            </a:extLst>
          </p:cNvPr>
          <p:cNvSpPr txBox="1"/>
          <p:nvPr/>
        </p:nvSpPr>
        <p:spPr>
          <a:xfrm>
            <a:off x="3244173" y="475439"/>
            <a:ext cx="6444575" cy="646331"/>
          </a:xfrm>
          <a:prstGeom prst="rect">
            <a:avLst/>
          </a:prstGeom>
          <a:noFill/>
        </p:spPr>
        <p:txBody>
          <a:bodyPr wrap="square" rtlCol="0">
            <a:spAutoFit/>
          </a:bodyPr>
          <a:lstStyle/>
          <a:p>
            <a:pPr algn="ctr"/>
            <a:r>
              <a:rPr lang="en-IN" sz="3600" dirty="0"/>
              <a:t>  CMR TECHNICAL CAMPUS</a:t>
            </a:r>
          </a:p>
        </p:txBody>
      </p:sp>
      <p:sp>
        <p:nvSpPr>
          <p:cNvPr id="6" name="TextBox 5">
            <a:extLst>
              <a:ext uri="{FF2B5EF4-FFF2-40B4-BE49-F238E27FC236}">
                <a16:creationId xmlns:a16="http://schemas.microsoft.com/office/drawing/2014/main" id="{8E79BAAE-6211-BDF6-F0AB-F0E9900BF77D}"/>
              </a:ext>
            </a:extLst>
          </p:cNvPr>
          <p:cNvSpPr txBox="1"/>
          <p:nvPr/>
        </p:nvSpPr>
        <p:spPr>
          <a:xfrm>
            <a:off x="5291087" y="1124511"/>
            <a:ext cx="2311788" cy="400110"/>
          </a:xfrm>
          <a:prstGeom prst="rect">
            <a:avLst/>
          </a:prstGeom>
          <a:noFill/>
        </p:spPr>
        <p:txBody>
          <a:bodyPr wrap="none" rtlCol="0">
            <a:spAutoFit/>
          </a:bodyPr>
          <a:lstStyle/>
          <a:p>
            <a:pPr algn="ctr"/>
            <a:r>
              <a:rPr lang="en-IN" sz="2000" dirty="0"/>
              <a:t>UGC AUTONOMOUS</a:t>
            </a:r>
          </a:p>
        </p:txBody>
      </p:sp>
      <p:sp>
        <p:nvSpPr>
          <p:cNvPr id="7" name="TextBox 6">
            <a:extLst>
              <a:ext uri="{FF2B5EF4-FFF2-40B4-BE49-F238E27FC236}">
                <a16:creationId xmlns:a16="http://schemas.microsoft.com/office/drawing/2014/main" id="{7FDE4842-DD3E-DD1E-4D68-0E98AEDC5CC2}"/>
              </a:ext>
            </a:extLst>
          </p:cNvPr>
          <p:cNvSpPr txBox="1"/>
          <p:nvPr/>
        </p:nvSpPr>
        <p:spPr>
          <a:xfrm>
            <a:off x="248412" y="2373096"/>
            <a:ext cx="12208943" cy="1323439"/>
          </a:xfrm>
          <a:prstGeom prst="rect">
            <a:avLst/>
          </a:prstGeom>
          <a:noFill/>
        </p:spPr>
        <p:txBody>
          <a:bodyPr wrap="square" rtlCol="0">
            <a:spAutoFit/>
          </a:bodyPr>
          <a:lstStyle/>
          <a:p>
            <a:pPr algn="ctr"/>
            <a:r>
              <a:rPr lang="en-IN" sz="4000" b="1" dirty="0">
                <a:effectLst/>
                <a:latin typeface="+mj-lt"/>
                <a:ea typeface="Times New Roman" panose="02020603050405020304" pitchFamily="18" charset="0"/>
              </a:rPr>
              <a:t>Generating Synthesis </a:t>
            </a:r>
            <a:r>
              <a:rPr lang="en-IN" sz="4000" b="1" dirty="0">
                <a:latin typeface="+mj-lt"/>
                <a:ea typeface="Times New Roman" panose="02020603050405020304" pitchFamily="18" charset="0"/>
              </a:rPr>
              <a:t>I</a:t>
            </a:r>
            <a:r>
              <a:rPr lang="en-IN" sz="4000" b="1" dirty="0">
                <a:effectLst/>
                <a:latin typeface="+mj-lt"/>
                <a:ea typeface="Times New Roman" panose="02020603050405020304" pitchFamily="18" charset="0"/>
              </a:rPr>
              <a:t>mages From Text using RNN&amp;CNN</a:t>
            </a:r>
            <a:endParaRPr lang="en-IN" sz="4000" b="1" dirty="0">
              <a:latin typeface="+mj-lt"/>
            </a:endParaRPr>
          </a:p>
        </p:txBody>
      </p:sp>
      <p:sp>
        <p:nvSpPr>
          <p:cNvPr id="11" name="TextBox 10">
            <a:extLst>
              <a:ext uri="{FF2B5EF4-FFF2-40B4-BE49-F238E27FC236}">
                <a16:creationId xmlns:a16="http://schemas.microsoft.com/office/drawing/2014/main" id="{762FBB80-45CC-D448-4B87-3A2861BDB9AC}"/>
              </a:ext>
            </a:extLst>
          </p:cNvPr>
          <p:cNvSpPr txBox="1"/>
          <p:nvPr/>
        </p:nvSpPr>
        <p:spPr>
          <a:xfrm>
            <a:off x="83240" y="4021547"/>
            <a:ext cx="6094378" cy="369332"/>
          </a:xfrm>
          <a:prstGeom prst="rect">
            <a:avLst/>
          </a:prstGeom>
          <a:noFill/>
        </p:spPr>
        <p:txBody>
          <a:bodyPr wrap="square">
            <a:spAutoFit/>
          </a:bodyPr>
          <a:lstStyle/>
          <a:p>
            <a:pPr algn="ctr" eaLnBrk="1" hangingPunct="1">
              <a:buFontTx/>
              <a:buNone/>
            </a:pPr>
            <a:r>
              <a:rPr lang="en-US" altLang="zh-CN" sz="1800" b="1" dirty="0">
                <a:latin typeface="Times New Roman" panose="02020603050405020304" pitchFamily="18" charset="0"/>
                <a:cs typeface="Times New Roman" panose="02020603050405020304" pitchFamily="18" charset="0"/>
              </a:rPr>
              <a:t>Project Batch – C4</a:t>
            </a:r>
            <a:endParaRPr lang="en-US" altLang="en-US" sz="1400" b="1" dirty="0">
              <a:latin typeface="Times New Roman" panose="02020603050405020304" pitchFamily="18" charset="0"/>
              <a:cs typeface="Times New Roman" panose="02020603050405020304" pitchFamily="18" charset="0"/>
            </a:endParaRPr>
          </a:p>
        </p:txBody>
      </p:sp>
      <p:graphicFrame>
        <p:nvGraphicFramePr>
          <p:cNvPr id="15" name="Table 4">
            <a:extLst>
              <a:ext uri="{FF2B5EF4-FFF2-40B4-BE49-F238E27FC236}">
                <a16:creationId xmlns:a16="http://schemas.microsoft.com/office/drawing/2014/main" id="{A79F23F9-373F-A10B-2E00-7C98B188AF68}"/>
              </a:ext>
            </a:extLst>
          </p:cNvPr>
          <p:cNvGraphicFramePr>
            <a:graphicFrameLocks noGrp="1"/>
          </p:cNvGraphicFramePr>
          <p:nvPr>
            <p:extLst>
              <p:ext uri="{D42A27DB-BD31-4B8C-83A1-F6EECF244321}">
                <p14:modId xmlns:p14="http://schemas.microsoft.com/office/powerpoint/2010/main" val="1900974777"/>
              </p:ext>
            </p:extLst>
          </p:nvPr>
        </p:nvGraphicFramePr>
        <p:xfrm>
          <a:off x="1097352" y="4471497"/>
          <a:ext cx="4066154" cy="1639904"/>
        </p:xfrm>
        <a:graphic>
          <a:graphicData uri="http://schemas.openxmlformats.org/drawingml/2006/table">
            <a:tbl>
              <a:tblPr firstRow="1" bandRow="1">
                <a:tableStyleId>{5C22544A-7EE6-4342-B048-85BDC9FD1C3A}</a:tableStyleId>
              </a:tblPr>
              <a:tblGrid>
                <a:gridCol w="2241493">
                  <a:extLst>
                    <a:ext uri="{9D8B030D-6E8A-4147-A177-3AD203B41FA5}">
                      <a16:colId xmlns:a16="http://schemas.microsoft.com/office/drawing/2014/main" val="3014664767"/>
                    </a:ext>
                  </a:extLst>
                </a:gridCol>
                <a:gridCol w="1824661">
                  <a:extLst>
                    <a:ext uri="{9D8B030D-6E8A-4147-A177-3AD203B41FA5}">
                      <a16:colId xmlns:a16="http://schemas.microsoft.com/office/drawing/2014/main" val="3058161129"/>
                    </a:ext>
                  </a:extLst>
                </a:gridCol>
              </a:tblGrid>
              <a:tr h="409976">
                <a:tc>
                  <a:txBody>
                    <a:bodyPr/>
                    <a:lstStyle/>
                    <a:p>
                      <a:pPr algn="ct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Name</a:t>
                      </a:r>
                    </a:p>
                  </a:txBody>
                  <a:tcPr>
                    <a:solidFill>
                      <a:schemeClr val="bg1"/>
                    </a:solidFill>
                  </a:tcPr>
                </a:tc>
                <a:tc>
                  <a:txBody>
                    <a:bodyPr/>
                    <a:lstStyle/>
                    <a:p>
                      <a:pPr algn="ct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Roll</a:t>
                      </a:r>
                      <a:r>
                        <a:rPr lang="en-IN" dirty="0">
                          <a:solidFill>
                            <a:schemeClr val="tx1"/>
                          </a:solidFill>
                        </a:rPr>
                        <a:t> </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Number</a:t>
                      </a:r>
                    </a:p>
                  </a:txBody>
                  <a:tcPr>
                    <a:solidFill>
                      <a:schemeClr val="bg1"/>
                    </a:solidFill>
                  </a:tcPr>
                </a:tc>
                <a:extLst>
                  <a:ext uri="{0D108BD9-81ED-4DB2-BD59-A6C34878D82A}">
                    <a16:rowId xmlns:a16="http://schemas.microsoft.com/office/drawing/2014/main" val="1276141585"/>
                  </a:ext>
                </a:extLst>
              </a:tr>
              <a:tr h="409976">
                <a:tc>
                  <a:txBody>
                    <a:bodyPr/>
                    <a:lstStyle/>
                    <a:p>
                      <a:pPr algn="ctr"/>
                      <a:r>
                        <a:rPr lang="en-IN" dirty="0">
                          <a:solidFill>
                            <a:schemeClr val="tx1"/>
                          </a:solidFill>
                          <a:latin typeface="Times New Roman"/>
                          <a:cs typeface="Times New Roman"/>
                        </a:rPr>
                        <a:t>G.PRASUNA </a:t>
                      </a:r>
                      <a:endParaRPr lang="en-IN" b="1" dirty="0">
                        <a:solidFill>
                          <a:schemeClr val="tx1"/>
                        </a:solidFill>
                        <a:latin typeface="+mn-lt"/>
                      </a:endParaRPr>
                    </a:p>
                  </a:txBody>
                  <a:tcP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a:solidFill>
                            <a:schemeClr val="tx1"/>
                          </a:solidFill>
                          <a:latin typeface="Times New Roman" panose="02020603050405020304" pitchFamily="18" charset="0"/>
                          <a:cs typeface="Times New Roman" panose="02020603050405020304" pitchFamily="18" charset="0"/>
                        </a:rPr>
                        <a:t>(217R1A66F0)</a:t>
                      </a:r>
                    </a:p>
                  </a:txBody>
                  <a:tcPr>
                    <a:solidFill>
                      <a:schemeClr val="bg2"/>
                    </a:solidFill>
                  </a:tcPr>
                </a:tc>
                <a:extLst>
                  <a:ext uri="{0D108BD9-81ED-4DB2-BD59-A6C34878D82A}">
                    <a16:rowId xmlns:a16="http://schemas.microsoft.com/office/drawing/2014/main" val="3529851282"/>
                  </a:ext>
                </a:extLst>
              </a:tr>
              <a:tr h="409976">
                <a:tc>
                  <a:txBody>
                    <a:bodyPr/>
                    <a:lstStyle/>
                    <a:p>
                      <a:pPr algn="ctr"/>
                      <a:r>
                        <a:rPr lang="en-IN" dirty="0">
                          <a:solidFill>
                            <a:schemeClr val="tx1"/>
                          </a:solidFill>
                          <a:latin typeface="Times New Roman"/>
                          <a:cs typeface="Times New Roman"/>
                        </a:rPr>
                        <a:t>T.ABHIJITH </a:t>
                      </a:r>
                      <a:endParaRPr lang="en-IN" dirty="0">
                        <a:solidFill>
                          <a:schemeClr val="tx1"/>
                        </a:solidFill>
                      </a:endParaRPr>
                    </a:p>
                  </a:txBody>
                  <a:tcP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a:solidFill>
                            <a:schemeClr val="tx1"/>
                          </a:solidFill>
                          <a:latin typeface="Times New Roman" panose="02020603050405020304" pitchFamily="18" charset="0"/>
                          <a:cs typeface="Times New Roman" panose="02020603050405020304" pitchFamily="18" charset="0"/>
                        </a:rPr>
                        <a:t>(217R1A66J6)</a:t>
                      </a:r>
                    </a:p>
                  </a:txBody>
                  <a:tcPr>
                    <a:solidFill>
                      <a:schemeClr val="bg2"/>
                    </a:solidFill>
                  </a:tcPr>
                </a:tc>
                <a:extLst>
                  <a:ext uri="{0D108BD9-81ED-4DB2-BD59-A6C34878D82A}">
                    <a16:rowId xmlns:a16="http://schemas.microsoft.com/office/drawing/2014/main" val="3191135452"/>
                  </a:ext>
                </a:extLst>
              </a:tr>
              <a:tr h="409976">
                <a:tc>
                  <a:txBody>
                    <a:bodyPr/>
                    <a:lstStyle/>
                    <a:p>
                      <a:pPr algn="ctr"/>
                      <a:r>
                        <a:rPr lang="en-IN" dirty="0">
                          <a:solidFill>
                            <a:schemeClr val="tx1"/>
                          </a:solidFill>
                          <a:latin typeface="Times New Roman"/>
                          <a:cs typeface="Times New Roman"/>
                        </a:rPr>
                        <a:t>E.KARTHIK </a:t>
                      </a:r>
                      <a:endParaRPr lang="en-IN" dirty="0">
                        <a:solidFill>
                          <a:schemeClr val="tx1"/>
                        </a:solidFill>
                      </a:endParaRPr>
                    </a:p>
                  </a:txBody>
                  <a:tcP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a:solidFill>
                            <a:schemeClr val="tx1"/>
                          </a:solidFill>
                          <a:latin typeface="Times New Roman" panose="02020603050405020304" pitchFamily="18" charset="0"/>
                          <a:cs typeface="Times New Roman" panose="02020603050405020304" pitchFamily="18" charset="0"/>
                        </a:rPr>
                        <a:t>(217R1A66E8)</a:t>
                      </a:r>
                    </a:p>
                  </a:txBody>
                  <a:tcPr>
                    <a:solidFill>
                      <a:schemeClr val="bg2"/>
                    </a:solidFill>
                  </a:tcPr>
                </a:tc>
                <a:extLst>
                  <a:ext uri="{0D108BD9-81ED-4DB2-BD59-A6C34878D82A}">
                    <a16:rowId xmlns:a16="http://schemas.microsoft.com/office/drawing/2014/main" val="3759541008"/>
                  </a:ext>
                </a:extLst>
              </a:tr>
            </a:tbl>
          </a:graphicData>
        </a:graphic>
      </p:graphicFrame>
      <p:sp>
        <p:nvSpPr>
          <p:cNvPr id="17" name="TextBox 16">
            <a:extLst>
              <a:ext uri="{FF2B5EF4-FFF2-40B4-BE49-F238E27FC236}">
                <a16:creationId xmlns:a16="http://schemas.microsoft.com/office/drawing/2014/main" id="{984CE55C-C823-A4CE-B99E-30A8BE2F2C42}"/>
              </a:ext>
            </a:extLst>
          </p:cNvPr>
          <p:cNvSpPr txBox="1"/>
          <p:nvPr/>
        </p:nvSpPr>
        <p:spPr>
          <a:xfrm>
            <a:off x="6391072" y="4546231"/>
            <a:ext cx="5476672" cy="1631216"/>
          </a:xfrm>
          <a:prstGeom prst="rect">
            <a:avLst/>
          </a:prstGeom>
          <a:noFill/>
        </p:spPr>
        <p:txBody>
          <a:bodyPr wrap="square" rtlCol="0">
            <a:spAutoFit/>
          </a:bodyPr>
          <a:lstStyle/>
          <a:p>
            <a:pPr>
              <a:spcAft>
                <a:spcPts val="800"/>
              </a:spcAft>
            </a:pPr>
            <a:r>
              <a:rPr lang="en-IN" sz="2000" b="1" kern="100" dirty="0">
                <a:solidFill>
                  <a:schemeClr val="tx1">
                    <a:lumMod val="95000"/>
                    <a:lumOff val="5000"/>
                  </a:schemeClr>
                </a:solidFill>
                <a:effectLst/>
                <a:latin typeface="Times New Roman"/>
                <a:ea typeface="Calibri"/>
                <a:cs typeface="Times New Roman"/>
              </a:rPr>
              <a:t>                     </a:t>
            </a:r>
            <a:r>
              <a:rPr lang="en-IN" sz="2000" b="1" u="sng" kern="100" dirty="0">
                <a:solidFill>
                  <a:schemeClr val="tx1">
                    <a:lumMod val="95000"/>
                    <a:lumOff val="5000"/>
                  </a:schemeClr>
                </a:solidFill>
                <a:effectLst/>
                <a:latin typeface="Times New Roman"/>
                <a:ea typeface="Calibri"/>
                <a:cs typeface="Times New Roman"/>
              </a:rPr>
              <a:t>Under the  Guidance </a:t>
            </a:r>
            <a:r>
              <a:rPr lang="en-IN" sz="2000" b="1" u="sng" kern="100" dirty="0">
                <a:solidFill>
                  <a:schemeClr val="tx1">
                    <a:lumMod val="95000"/>
                    <a:lumOff val="5000"/>
                  </a:schemeClr>
                </a:solidFill>
                <a:latin typeface="Times New Roman"/>
                <a:ea typeface="Calibri"/>
                <a:cs typeface="Times New Roman"/>
              </a:rPr>
              <a:t>of </a:t>
            </a:r>
          </a:p>
          <a:p>
            <a:pPr>
              <a:spcAft>
                <a:spcPts val="800"/>
              </a:spcAft>
            </a:pPr>
            <a:r>
              <a:rPr lang="en-IN" sz="2000" kern="100" dirty="0">
                <a:solidFill>
                  <a:schemeClr val="tx1">
                    <a:lumMod val="95000"/>
                    <a:lumOff val="5000"/>
                  </a:schemeClr>
                </a:solidFill>
                <a:effectLst/>
                <a:latin typeface="Times New Roman"/>
                <a:ea typeface="Calibri"/>
                <a:cs typeface="Times New Roman"/>
              </a:rPr>
              <a:t>                         Mrs. G.Parvathi</a:t>
            </a:r>
            <a:r>
              <a:rPr lang="en-IN" sz="2000" kern="100" dirty="0">
                <a:solidFill>
                  <a:schemeClr val="tx1">
                    <a:lumMod val="95000"/>
                    <a:lumOff val="5000"/>
                  </a:schemeClr>
                </a:solidFill>
                <a:latin typeface="Times New Roman"/>
                <a:ea typeface="Calibri"/>
                <a:cs typeface="Times New Roman"/>
              </a:rPr>
              <a:t> Devi </a:t>
            </a:r>
          </a:p>
          <a:p>
            <a:pPr>
              <a:spcAft>
                <a:spcPts val="800"/>
              </a:spcAft>
            </a:pPr>
            <a:r>
              <a:rPr lang="en-IN" sz="2000" kern="100" dirty="0">
                <a:solidFill>
                  <a:schemeClr val="tx1">
                    <a:lumMod val="95000"/>
                    <a:lumOff val="5000"/>
                  </a:schemeClr>
                </a:solidFill>
                <a:latin typeface="Times New Roman"/>
                <a:ea typeface="Calibri"/>
                <a:cs typeface="Times New Roman"/>
              </a:rPr>
              <a:t>           Assistant Professor CSE(AI &amp; ML)</a:t>
            </a:r>
            <a:endParaRPr lang="en-IN" sz="2000"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
        <p:nvSpPr>
          <p:cNvPr id="18" name="TextBox 17">
            <a:extLst>
              <a:ext uri="{FF2B5EF4-FFF2-40B4-BE49-F238E27FC236}">
                <a16:creationId xmlns:a16="http://schemas.microsoft.com/office/drawing/2014/main" id="{65DDF65D-6295-7257-BD8A-0146D927B904}"/>
              </a:ext>
            </a:extLst>
          </p:cNvPr>
          <p:cNvSpPr txBox="1"/>
          <p:nvPr/>
        </p:nvSpPr>
        <p:spPr>
          <a:xfrm>
            <a:off x="2827875" y="1647975"/>
            <a:ext cx="7446269" cy="400110"/>
          </a:xfrm>
          <a:prstGeom prst="rect">
            <a:avLst/>
          </a:prstGeom>
          <a:noFill/>
        </p:spPr>
        <p:txBody>
          <a:bodyPr wrap="none" rtlCol="0">
            <a:spAutoFit/>
          </a:bodyPr>
          <a:lstStyle/>
          <a:p>
            <a:pPr algn="ctr"/>
            <a:r>
              <a:rPr lang="en-IN" sz="2000" dirty="0"/>
              <a:t>Department of Computer Science &amp; Engineering (AI &amp; ML)</a:t>
            </a:r>
          </a:p>
        </p:txBody>
      </p:sp>
    </p:spTree>
    <p:extLst>
      <p:ext uri="{BB962C8B-B14F-4D97-AF65-F5344CB8AC3E}">
        <p14:creationId xmlns:p14="http://schemas.microsoft.com/office/powerpoint/2010/main" val="204715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102C4C-14E2-166B-137A-EA6755C7F7B0}"/>
              </a:ext>
            </a:extLst>
          </p:cNvPr>
          <p:cNvSpPr txBox="1"/>
          <p:nvPr/>
        </p:nvSpPr>
        <p:spPr>
          <a:xfrm>
            <a:off x="568960" y="233680"/>
            <a:ext cx="5080000" cy="646331"/>
          </a:xfrm>
          <a:prstGeom prst="rect">
            <a:avLst/>
          </a:prstGeom>
          <a:noFill/>
        </p:spPr>
        <p:txBody>
          <a:bodyPr wrap="square" rtlCol="0">
            <a:spAutoFit/>
          </a:bodyPr>
          <a:lstStyle/>
          <a:p>
            <a:r>
              <a:rPr lang="en-IN" sz="3600" b="1" u="sng" dirty="0"/>
              <a:t>USE CASE DIAGRAM:</a:t>
            </a:r>
          </a:p>
        </p:txBody>
      </p:sp>
      <p:sp>
        <p:nvSpPr>
          <p:cNvPr id="2" name="Slide Number Placeholder 1">
            <a:extLst>
              <a:ext uri="{FF2B5EF4-FFF2-40B4-BE49-F238E27FC236}">
                <a16:creationId xmlns:a16="http://schemas.microsoft.com/office/drawing/2014/main" id="{F8E49A95-D616-B4DC-0DC8-D233B80AA840}"/>
              </a:ext>
            </a:extLst>
          </p:cNvPr>
          <p:cNvSpPr>
            <a:spLocks noGrp="1"/>
          </p:cNvSpPr>
          <p:nvPr>
            <p:ph type="sldNum" sz="quarter" idx="12"/>
          </p:nvPr>
        </p:nvSpPr>
        <p:spPr>
          <a:xfrm>
            <a:off x="10352540" y="217269"/>
            <a:ext cx="838199" cy="646331"/>
          </a:xfrm>
        </p:spPr>
        <p:txBody>
          <a:bodyPr/>
          <a:lstStyle/>
          <a:p>
            <a:r>
              <a:rPr lang="en-US" dirty="0"/>
              <a:t>10</a:t>
            </a:r>
          </a:p>
        </p:txBody>
      </p:sp>
      <p:pic>
        <p:nvPicPr>
          <p:cNvPr id="5" name="Picture 4">
            <a:extLst>
              <a:ext uri="{FF2B5EF4-FFF2-40B4-BE49-F238E27FC236}">
                <a16:creationId xmlns:a16="http://schemas.microsoft.com/office/drawing/2014/main" id="{9E519BBB-DF3E-DFA9-20D6-CF1E191D5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964" y="1127760"/>
            <a:ext cx="8436071" cy="5071350"/>
          </a:xfrm>
          <a:prstGeom prst="rect">
            <a:avLst/>
          </a:prstGeom>
        </p:spPr>
      </p:pic>
    </p:spTree>
    <p:extLst>
      <p:ext uri="{BB962C8B-B14F-4D97-AF65-F5344CB8AC3E}">
        <p14:creationId xmlns:p14="http://schemas.microsoft.com/office/powerpoint/2010/main" val="2302726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ECFD3-FF74-9CD9-F224-BE2A86C884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8D60943-BC1D-2069-A6CE-0F0555655AF2}"/>
              </a:ext>
            </a:extLst>
          </p:cNvPr>
          <p:cNvSpPr txBox="1"/>
          <p:nvPr/>
        </p:nvSpPr>
        <p:spPr>
          <a:xfrm>
            <a:off x="721360" y="305246"/>
            <a:ext cx="6096000" cy="646331"/>
          </a:xfrm>
          <a:prstGeom prst="rect">
            <a:avLst/>
          </a:prstGeom>
          <a:noFill/>
        </p:spPr>
        <p:txBody>
          <a:bodyPr wrap="square">
            <a:spAutoFit/>
          </a:bodyPr>
          <a:lstStyle/>
          <a:p>
            <a:r>
              <a:rPr lang="en-IN" sz="3600" b="1" u="sng" dirty="0"/>
              <a:t>CLASS  DIAGRAM:</a:t>
            </a:r>
          </a:p>
        </p:txBody>
      </p:sp>
      <p:sp>
        <p:nvSpPr>
          <p:cNvPr id="2" name="Slide Number Placeholder 1">
            <a:extLst>
              <a:ext uri="{FF2B5EF4-FFF2-40B4-BE49-F238E27FC236}">
                <a16:creationId xmlns:a16="http://schemas.microsoft.com/office/drawing/2014/main" id="{B6AC2188-36C7-FEC2-3611-BDCD8540832D}"/>
              </a:ext>
            </a:extLst>
          </p:cNvPr>
          <p:cNvSpPr>
            <a:spLocks noGrp="1"/>
          </p:cNvSpPr>
          <p:nvPr>
            <p:ph type="sldNum" sz="quarter" idx="12"/>
          </p:nvPr>
        </p:nvSpPr>
        <p:spPr>
          <a:xfrm>
            <a:off x="10352540" y="217269"/>
            <a:ext cx="838199" cy="646331"/>
          </a:xfrm>
        </p:spPr>
        <p:txBody>
          <a:bodyPr/>
          <a:lstStyle/>
          <a:p>
            <a:r>
              <a:rPr lang="en-US" dirty="0"/>
              <a:t>11</a:t>
            </a:r>
          </a:p>
        </p:txBody>
      </p:sp>
      <p:pic>
        <p:nvPicPr>
          <p:cNvPr id="8" name="Picture 7">
            <a:extLst>
              <a:ext uri="{FF2B5EF4-FFF2-40B4-BE49-F238E27FC236}">
                <a16:creationId xmlns:a16="http://schemas.microsoft.com/office/drawing/2014/main" id="{8FCED691-3D41-F973-4EF6-C30089752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262" y="1209040"/>
            <a:ext cx="10277475" cy="5034597"/>
          </a:xfrm>
          <a:prstGeom prst="rect">
            <a:avLst/>
          </a:prstGeom>
        </p:spPr>
      </p:pic>
    </p:spTree>
    <p:extLst>
      <p:ext uri="{BB962C8B-B14F-4D97-AF65-F5344CB8AC3E}">
        <p14:creationId xmlns:p14="http://schemas.microsoft.com/office/powerpoint/2010/main" val="426643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3ED14-B7A8-7726-A5E8-BA356A8CCFBE}"/>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738C3D67-D776-633C-D891-88AB04641401}"/>
              </a:ext>
            </a:extLst>
          </p:cNvPr>
          <p:cNvSpPr txBox="1"/>
          <p:nvPr/>
        </p:nvSpPr>
        <p:spPr>
          <a:xfrm>
            <a:off x="609600" y="211575"/>
            <a:ext cx="5679440" cy="646331"/>
          </a:xfrm>
          <a:prstGeom prst="rect">
            <a:avLst/>
          </a:prstGeom>
          <a:noFill/>
        </p:spPr>
        <p:txBody>
          <a:bodyPr wrap="square" rtlCol="0">
            <a:spAutoFit/>
          </a:bodyPr>
          <a:lstStyle/>
          <a:p>
            <a:r>
              <a:rPr lang="en-IN" sz="3600" b="1" u="sng" dirty="0"/>
              <a:t>SEQUENCE DIAGRAM:</a:t>
            </a:r>
          </a:p>
        </p:txBody>
      </p:sp>
      <p:sp>
        <p:nvSpPr>
          <p:cNvPr id="2" name="Slide Number Placeholder 1">
            <a:extLst>
              <a:ext uri="{FF2B5EF4-FFF2-40B4-BE49-F238E27FC236}">
                <a16:creationId xmlns:a16="http://schemas.microsoft.com/office/drawing/2014/main" id="{FD688ACA-2AE8-1B49-6EBA-339623E42771}"/>
              </a:ext>
            </a:extLst>
          </p:cNvPr>
          <p:cNvSpPr>
            <a:spLocks noGrp="1"/>
          </p:cNvSpPr>
          <p:nvPr>
            <p:ph type="sldNum" sz="quarter" idx="12"/>
          </p:nvPr>
        </p:nvSpPr>
        <p:spPr>
          <a:xfrm>
            <a:off x="10352540" y="217269"/>
            <a:ext cx="838199" cy="646331"/>
          </a:xfrm>
        </p:spPr>
        <p:txBody>
          <a:bodyPr/>
          <a:lstStyle/>
          <a:p>
            <a:r>
              <a:rPr lang="en-US" dirty="0"/>
              <a:t>12</a:t>
            </a:r>
          </a:p>
        </p:txBody>
      </p:sp>
      <p:pic>
        <p:nvPicPr>
          <p:cNvPr id="4" name="Picture 3">
            <a:extLst>
              <a:ext uri="{FF2B5EF4-FFF2-40B4-BE49-F238E27FC236}">
                <a16:creationId xmlns:a16="http://schemas.microsoft.com/office/drawing/2014/main" id="{E04166E2-EB2A-05F2-3366-152EAE945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1239520"/>
            <a:ext cx="8534400" cy="5222240"/>
          </a:xfrm>
          <a:prstGeom prst="rect">
            <a:avLst/>
          </a:prstGeom>
        </p:spPr>
      </p:pic>
    </p:spTree>
    <p:extLst>
      <p:ext uri="{BB962C8B-B14F-4D97-AF65-F5344CB8AC3E}">
        <p14:creationId xmlns:p14="http://schemas.microsoft.com/office/powerpoint/2010/main" val="57644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CC27C9-6EB9-4A6D-9A2C-A790D919FF9F}"/>
              </a:ext>
            </a:extLst>
          </p:cNvPr>
          <p:cNvSpPr txBox="1"/>
          <p:nvPr/>
        </p:nvSpPr>
        <p:spPr>
          <a:xfrm>
            <a:off x="581025" y="276225"/>
            <a:ext cx="4514850" cy="923330"/>
          </a:xfrm>
          <a:prstGeom prst="rect">
            <a:avLst/>
          </a:prstGeom>
          <a:noFill/>
        </p:spPr>
        <p:txBody>
          <a:bodyPr wrap="square" rtlCol="0">
            <a:spAutoFit/>
          </a:bodyPr>
          <a:lstStyle/>
          <a:p>
            <a:r>
              <a:rPr lang="en-GB" sz="3600" b="1" u="sng" dirty="0">
                <a:solidFill>
                  <a:schemeClr val="tx1">
                    <a:lumMod val="95000"/>
                  </a:schemeClr>
                </a:solidFill>
              </a:rPr>
              <a:t>ALOGRITHMS</a:t>
            </a:r>
            <a:r>
              <a:rPr lang="en-GB" sz="3600" u="sng" dirty="0">
                <a:solidFill>
                  <a:schemeClr val="tx1">
                    <a:lumMod val="95000"/>
                  </a:schemeClr>
                </a:solidFill>
              </a:rPr>
              <a:t>:</a:t>
            </a:r>
          </a:p>
          <a:p>
            <a:endParaRPr lang="en-ZA" dirty="0"/>
          </a:p>
        </p:txBody>
      </p:sp>
      <p:sp>
        <p:nvSpPr>
          <p:cNvPr id="4" name="TextBox 3">
            <a:extLst>
              <a:ext uri="{FF2B5EF4-FFF2-40B4-BE49-F238E27FC236}">
                <a16:creationId xmlns:a16="http://schemas.microsoft.com/office/drawing/2014/main" id="{F92C7649-BBFC-47E6-B037-2F7F917A4362}"/>
              </a:ext>
            </a:extLst>
          </p:cNvPr>
          <p:cNvSpPr txBox="1"/>
          <p:nvPr/>
        </p:nvSpPr>
        <p:spPr>
          <a:xfrm>
            <a:off x="704850" y="1419225"/>
            <a:ext cx="9391650" cy="4739759"/>
          </a:xfrm>
          <a:prstGeom prst="rect">
            <a:avLst/>
          </a:prstGeom>
          <a:noFill/>
        </p:spPr>
        <p:txBody>
          <a:bodyPr wrap="square" rtlCol="0">
            <a:spAutoFit/>
          </a:bodyPr>
          <a:lstStyle/>
          <a:p>
            <a:r>
              <a:rPr lang="en-GB" sz="2800" dirty="0"/>
              <a:t>1</a:t>
            </a:r>
            <a:r>
              <a:rPr lang="en-GB" sz="2800" b="1" dirty="0"/>
              <a:t>.</a:t>
            </a:r>
            <a:r>
              <a:rPr lang="en-GB" sz="2800" u="sng" dirty="0"/>
              <a:t>Recurrent Neural Networks(RNN):</a:t>
            </a:r>
          </a:p>
          <a:p>
            <a:r>
              <a:rPr lang="en-GB" sz="2800" b="1" dirty="0"/>
              <a:t>                      </a:t>
            </a:r>
            <a:r>
              <a:rPr lang="en-GB" dirty="0"/>
              <a:t>Recurrent Neural Networks (RNNs) play a crucial role in processing sequential data, such as textual descriptions. RNNs are designed to capture contextual information and dependencies in a sequence, making them ideal for understanding the nuances of natural language.</a:t>
            </a:r>
          </a:p>
          <a:p>
            <a:r>
              <a:rPr lang="en-GB" dirty="0"/>
              <a:t> </a:t>
            </a:r>
          </a:p>
          <a:p>
            <a:r>
              <a:rPr lang="en-GB" sz="2800" dirty="0"/>
              <a:t>2</a:t>
            </a:r>
            <a:r>
              <a:rPr lang="en-GB" sz="2800" b="1" dirty="0"/>
              <a:t>.</a:t>
            </a:r>
            <a:r>
              <a:rPr lang="en-GB" sz="2800" u="sng" dirty="0"/>
              <a:t>Convolutional Neural Networks(CNN):</a:t>
            </a:r>
          </a:p>
          <a:p>
            <a:r>
              <a:rPr lang="en-GB" dirty="0"/>
              <a:t>                                  Convolutional Neural Networks (CNNs) helps in generating realistic and visually coherent images from textual descriptions. CNNs excel at processing visual data by extracting spatial hierarchies and features, such as shapes, textures, and patterns, which are essential for image synthesis. </a:t>
            </a:r>
            <a:endParaRPr lang="en-GB" u="sng" dirty="0"/>
          </a:p>
          <a:p>
            <a:r>
              <a:rPr lang="en-GB" sz="2800" u="sng" dirty="0"/>
              <a:t>                        </a:t>
            </a:r>
          </a:p>
          <a:p>
            <a:r>
              <a:rPr lang="en-GB" sz="2800" b="1" dirty="0"/>
              <a:t>                          </a:t>
            </a:r>
            <a:br>
              <a:rPr lang="en-GB" dirty="0"/>
            </a:br>
            <a:endParaRPr lang="en-GB" dirty="0"/>
          </a:p>
        </p:txBody>
      </p:sp>
      <p:sp>
        <p:nvSpPr>
          <p:cNvPr id="5" name="TextBox 4">
            <a:extLst>
              <a:ext uri="{FF2B5EF4-FFF2-40B4-BE49-F238E27FC236}">
                <a16:creationId xmlns:a16="http://schemas.microsoft.com/office/drawing/2014/main" id="{A7C5E7B9-123C-4553-B142-A87864C71844}"/>
              </a:ext>
            </a:extLst>
          </p:cNvPr>
          <p:cNvSpPr txBox="1"/>
          <p:nvPr/>
        </p:nvSpPr>
        <p:spPr>
          <a:xfrm>
            <a:off x="10096500" y="381000"/>
            <a:ext cx="1590675" cy="523220"/>
          </a:xfrm>
          <a:prstGeom prst="rect">
            <a:avLst/>
          </a:prstGeom>
          <a:noFill/>
        </p:spPr>
        <p:txBody>
          <a:bodyPr wrap="square" rtlCol="0">
            <a:spAutoFit/>
          </a:bodyPr>
          <a:lstStyle/>
          <a:p>
            <a:r>
              <a:rPr lang="en-ZA" sz="2800" dirty="0"/>
              <a:t>    13</a:t>
            </a:r>
          </a:p>
        </p:txBody>
      </p:sp>
    </p:spTree>
    <p:extLst>
      <p:ext uri="{BB962C8B-B14F-4D97-AF65-F5344CB8AC3E}">
        <p14:creationId xmlns:p14="http://schemas.microsoft.com/office/powerpoint/2010/main" val="375955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F8A5B2-43A4-4AE3-9B29-190A0EA55BB3}"/>
              </a:ext>
            </a:extLst>
          </p:cNvPr>
          <p:cNvSpPr txBox="1"/>
          <p:nvPr/>
        </p:nvSpPr>
        <p:spPr>
          <a:xfrm>
            <a:off x="609600" y="342900"/>
            <a:ext cx="5886450" cy="646331"/>
          </a:xfrm>
          <a:prstGeom prst="rect">
            <a:avLst/>
          </a:prstGeom>
          <a:noFill/>
        </p:spPr>
        <p:txBody>
          <a:bodyPr wrap="square" rtlCol="0">
            <a:spAutoFit/>
          </a:bodyPr>
          <a:lstStyle/>
          <a:p>
            <a:r>
              <a:rPr lang="en-GB" sz="3600" b="1" u="sng" dirty="0"/>
              <a:t>DATASET DESCRIPTION:</a:t>
            </a:r>
            <a:endParaRPr lang="en-ZA" b="1" u="sng" dirty="0"/>
          </a:p>
        </p:txBody>
      </p:sp>
      <p:sp>
        <p:nvSpPr>
          <p:cNvPr id="4" name="TextBox 3">
            <a:extLst>
              <a:ext uri="{FF2B5EF4-FFF2-40B4-BE49-F238E27FC236}">
                <a16:creationId xmlns:a16="http://schemas.microsoft.com/office/drawing/2014/main" id="{74F4D73D-FBA0-47C9-BB9B-A6531590797D}"/>
              </a:ext>
            </a:extLst>
          </p:cNvPr>
          <p:cNvSpPr txBox="1"/>
          <p:nvPr/>
        </p:nvSpPr>
        <p:spPr>
          <a:xfrm>
            <a:off x="10439400" y="404455"/>
            <a:ext cx="1924050" cy="523220"/>
          </a:xfrm>
          <a:prstGeom prst="rect">
            <a:avLst/>
          </a:prstGeom>
          <a:noFill/>
        </p:spPr>
        <p:txBody>
          <a:bodyPr wrap="square" rtlCol="0">
            <a:spAutoFit/>
          </a:bodyPr>
          <a:lstStyle/>
          <a:p>
            <a:r>
              <a:rPr lang="en-ZA" sz="2800" dirty="0"/>
              <a:t>14</a:t>
            </a:r>
          </a:p>
        </p:txBody>
      </p:sp>
      <p:sp>
        <p:nvSpPr>
          <p:cNvPr id="3" name="TextBox 2">
            <a:extLst>
              <a:ext uri="{FF2B5EF4-FFF2-40B4-BE49-F238E27FC236}">
                <a16:creationId xmlns:a16="http://schemas.microsoft.com/office/drawing/2014/main" id="{1A947574-D1A9-00F1-61A1-BA89039B093B}"/>
              </a:ext>
            </a:extLst>
          </p:cNvPr>
          <p:cNvSpPr txBox="1"/>
          <p:nvPr/>
        </p:nvSpPr>
        <p:spPr>
          <a:xfrm>
            <a:off x="730885" y="1416725"/>
            <a:ext cx="9413240" cy="4708981"/>
          </a:xfrm>
          <a:prstGeom prst="rect">
            <a:avLst/>
          </a:prstGeom>
          <a:noFill/>
        </p:spPr>
        <p:txBody>
          <a:bodyPr wrap="square" rtlCol="0">
            <a:spAutoFit/>
          </a:bodyPr>
          <a:lstStyle/>
          <a:p>
            <a:pPr marL="342900" indent="-342900">
              <a:buFont typeface="Arial" panose="020B0604020202020204" pitchFamily="34" charset="0"/>
              <a:buChar char="•"/>
            </a:pPr>
            <a:r>
              <a:rPr lang="en-GB" sz="2000" dirty="0"/>
              <a:t>The Dataset contains one directory and one text file.</a:t>
            </a:r>
            <a:r>
              <a:rPr lang="en-IN" sz="2000" dirty="0"/>
              <a:t> </a:t>
            </a:r>
          </a:p>
          <a:p>
            <a:r>
              <a:rPr lang="en-IN" sz="2000" dirty="0"/>
              <a:t>    </a:t>
            </a:r>
          </a:p>
          <a:p>
            <a:pPr marL="914400" lvl="1" indent="-457200">
              <a:buFont typeface="Wingdings" panose="05000000000000000000" pitchFamily="2" charset="2"/>
              <a:buChar char="Ø"/>
            </a:pPr>
            <a:r>
              <a:rPr lang="en-IN" sz="2000" dirty="0"/>
              <a:t>Image directory - contains 8k images with captions .</a:t>
            </a:r>
          </a:p>
          <a:p>
            <a:pPr marL="914400" lvl="1" indent="-457200">
              <a:buFont typeface="Wingdings" panose="05000000000000000000" pitchFamily="2" charset="2"/>
              <a:buChar char="Ø"/>
            </a:pPr>
            <a:endParaRPr lang="en-IN" sz="2000" dirty="0"/>
          </a:p>
          <a:p>
            <a:pPr marL="914400" lvl="1" indent="-457200">
              <a:buFont typeface="Wingdings" panose="05000000000000000000" pitchFamily="2" charset="2"/>
              <a:buChar char="Ø"/>
            </a:pPr>
            <a:r>
              <a:rPr lang="en-GB" sz="2000" b="0" i="0" dirty="0">
                <a:effectLst/>
              </a:rPr>
              <a:t>Text file - contains </a:t>
            </a:r>
            <a:r>
              <a:rPr lang="en-GB" sz="2000" i="0" dirty="0">
                <a:effectLst/>
              </a:rPr>
              <a:t>5</a:t>
            </a:r>
            <a:r>
              <a:rPr lang="en-GB" sz="2000" b="1" i="0" dirty="0">
                <a:effectLst/>
              </a:rPr>
              <a:t> </a:t>
            </a:r>
            <a:r>
              <a:rPr lang="en-GB" sz="2000" i="0" dirty="0">
                <a:effectLst/>
              </a:rPr>
              <a:t>captions</a:t>
            </a:r>
            <a:r>
              <a:rPr lang="en-GB" sz="2000" b="0" i="0" dirty="0">
                <a:effectLst/>
              </a:rPr>
              <a:t> for </a:t>
            </a:r>
            <a:r>
              <a:rPr lang="en-GB" sz="2000" i="0" dirty="0">
                <a:effectLst/>
              </a:rPr>
              <a:t>each</a:t>
            </a:r>
            <a:r>
              <a:rPr lang="en-GB" sz="2000" b="0" i="0" dirty="0">
                <a:effectLst/>
              </a:rPr>
              <a:t> Image present in the Images Directory</a:t>
            </a:r>
            <a:r>
              <a:rPr lang="en-GB" sz="2000" b="0" i="0" dirty="0">
                <a:effectLst/>
                <a:latin typeface="Inter"/>
              </a:rPr>
              <a:t>.</a:t>
            </a:r>
            <a:endParaRPr lang="en-IN" sz="2000" dirty="0"/>
          </a:p>
          <a:p>
            <a:endParaRPr lang="en-IN" sz="2000" dirty="0"/>
          </a:p>
          <a:p>
            <a:pPr marL="342900" indent="-342900">
              <a:buFont typeface="Arial" panose="020B0604020202020204" pitchFamily="34" charset="0"/>
              <a:buChar char="•"/>
            </a:pPr>
            <a:r>
              <a:rPr lang="en-IN" sz="2000" dirty="0"/>
              <a:t>Example:</a:t>
            </a:r>
            <a:r>
              <a:rPr lang="en-GB" sz="2000" dirty="0"/>
              <a:t>1000268201_693b08cb0e.jpg, A little girl climbing the stairs to her playhouse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https://www.kaggle.com/datasets/kunalgupta2616/flickr-8k-images-with-captions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endParaRPr lang="en-GB" sz="2000" dirty="0"/>
          </a:p>
          <a:p>
            <a:endParaRPr lang="en-IN" sz="2000" dirty="0"/>
          </a:p>
        </p:txBody>
      </p:sp>
    </p:spTree>
    <p:extLst>
      <p:ext uri="{BB962C8B-B14F-4D97-AF65-F5344CB8AC3E}">
        <p14:creationId xmlns:p14="http://schemas.microsoft.com/office/powerpoint/2010/main" val="69416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AC6EE6-0BB3-421C-84B8-9C0D57C43140}"/>
              </a:ext>
            </a:extLst>
          </p:cNvPr>
          <p:cNvSpPr txBox="1"/>
          <p:nvPr/>
        </p:nvSpPr>
        <p:spPr>
          <a:xfrm>
            <a:off x="581024" y="400050"/>
            <a:ext cx="5991225" cy="923330"/>
          </a:xfrm>
          <a:prstGeom prst="rect">
            <a:avLst/>
          </a:prstGeom>
          <a:noFill/>
        </p:spPr>
        <p:txBody>
          <a:bodyPr wrap="square" rtlCol="0">
            <a:spAutoFit/>
          </a:bodyPr>
          <a:lstStyle/>
          <a:p>
            <a:r>
              <a:rPr lang="en-ZA" sz="3600" b="1" u="sng" dirty="0"/>
              <a:t>SCREENSHOTS</a:t>
            </a:r>
            <a:r>
              <a:rPr lang="en-ZA" sz="2800" b="1" u="sng" dirty="0"/>
              <a:t>:</a:t>
            </a:r>
          </a:p>
          <a:p>
            <a:endParaRPr lang="en-ZA" dirty="0"/>
          </a:p>
        </p:txBody>
      </p:sp>
      <p:pic>
        <p:nvPicPr>
          <p:cNvPr id="4" name="Picture 3">
            <a:extLst>
              <a:ext uri="{FF2B5EF4-FFF2-40B4-BE49-F238E27FC236}">
                <a16:creationId xmlns:a16="http://schemas.microsoft.com/office/drawing/2014/main" id="{99156AAD-901F-43B0-9054-0B901371A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4" y="1259178"/>
            <a:ext cx="10725151" cy="5198772"/>
          </a:xfrm>
          <a:prstGeom prst="rect">
            <a:avLst/>
          </a:prstGeom>
        </p:spPr>
      </p:pic>
      <p:sp>
        <p:nvSpPr>
          <p:cNvPr id="5" name="TextBox 4">
            <a:extLst>
              <a:ext uri="{FF2B5EF4-FFF2-40B4-BE49-F238E27FC236}">
                <a16:creationId xmlns:a16="http://schemas.microsoft.com/office/drawing/2014/main" id="{CA74777A-9EDA-4814-81E5-E88FA832B43A}"/>
              </a:ext>
            </a:extLst>
          </p:cNvPr>
          <p:cNvSpPr txBox="1"/>
          <p:nvPr/>
        </p:nvSpPr>
        <p:spPr>
          <a:xfrm>
            <a:off x="9963150" y="400050"/>
            <a:ext cx="1647826" cy="800219"/>
          </a:xfrm>
          <a:prstGeom prst="rect">
            <a:avLst/>
          </a:prstGeom>
          <a:noFill/>
        </p:spPr>
        <p:txBody>
          <a:bodyPr wrap="square" rtlCol="0">
            <a:spAutoFit/>
          </a:bodyPr>
          <a:lstStyle/>
          <a:p>
            <a:r>
              <a:rPr lang="en-ZA" dirty="0"/>
              <a:t>        </a:t>
            </a:r>
            <a:r>
              <a:rPr lang="en-ZA" sz="2800" dirty="0"/>
              <a:t>15</a:t>
            </a:r>
          </a:p>
          <a:p>
            <a:endParaRPr lang="en-ZA" dirty="0"/>
          </a:p>
        </p:txBody>
      </p:sp>
    </p:spTree>
    <p:extLst>
      <p:ext uri="{BB962C8B-B14F-4D97-AF65-F5344CB8AC3E}">
        <p14:creationId xmlns:p14="http://schemas.microsoft.com/office/powerpoint/2010/main" val="1930400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0EEAE5-E576-4F9B-9F48-C6F1A42A1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4" y="1219199"/>
            <a:ext cx="11058525" cy="4972051"/>
          </a:xfrm>
          <a:prstGeom prst="rect">
            <a:avLst/>
          </a:prstGeom>
        </p:spPr>
      </p:pic>
      <p:sp>
        <p:nvSpPr>
          <p:cNvPr id="4" name="TextBox 3">
            <a:extLst>
              <a:ext uri="{FF2B5EF4-FFF2-40B4-BE49-F238E27FC236}">
                <a16:creationId xmlns:a16="http://schemas.microsoft.com/office/drawing/2014/main" id="{EF653230-23FF-4602-BC13-22963991AA14}"/>
              </a:ext>
            </a:extLst>
          </p:cNvPr>
          <p:cNvSpPr txBox="1"/>
          <p:nvPr/>
        </p:nvSpPr>
        <p:spPr>
          <a:xfrm>
            <a:off x="10086975" y="438150"/>
            <a:ext cx="1438275" cy="523220"/>
          </a:xfrm>
          <a:prstGeom prst="rect">
            <a:avLst/>
          </a:prstGeom>
          <a:noFill/>
        </p:spPr>
        <p:txBody>
          <a:bodyPr wrap="square" rtlCol="0">
            <a:spAutoFit/>
          </a:bodyPr>
          <a:lstStyle/>
          <a:p>
            <a:r>
              <a:rPr lang="en-ZA" dirty="0"/>
              <a:t>      </a:t>
            </a:r>
            <a:r>
              <a:rPr lang="en-ZA" sz="2800" dirty="0"/>
              <a:t>16</a:t>
            </a:r>
          </a:p>
        </p:txBody>
      </p:sp>
    </p:spTree>
    <p:extLst>
      <p:ext uri="{BB962C8B-B14F-4D97-AF65-F5344CB8AC3E}">
        <p14:creationId xmlns:p14="http://schemas.microsoft.com/office/powerpoint/2010/main" val="163132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2ED781-24FE-414B-9E8A-AEBA290F1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5" y="1259310"/>
            <a:ext cx="11163300" cy="5151015"/>
          </a:xfrm>
          <a:prstGeom prst="rect">
            <a:avLst/>
          </a:prstGeom>
        </p:spPr>
      </p:pic>
      <p:sp>
        <p:nvSpPr>
          <p:cNvPr id="4" name="TextBox 3">
            <a:extLst>
              <a:ext uri="{FF2B5EF4-FFF2-40B4-BE49-F238E27FC236}">
                <a16:creationId xmlns:a16="http://schemas.microsoft.com/office/drawing/2014/main" id="{42CF74C1-EA67-41AA-AD71-6C6A66689522}"/>
              </a:ext>
            </a:extLst>
          </p:cNvPr>
          <p:cNvSpPr txBox="1"/>
          <p:nvPr/>
        </p:nvSpPr>
        <p:spPr>
          <a:xfrm>
            <a:off x="10248900" y="457200"/>
            <a:ext cx="1133475" cy="523220"/>
          </a:xfrm>
          <a:prstGeom prst="rect">
            <a:avLst/>
          </a:prstGeom>
          <a:noFill/>
        </p:spPr>
        <p:txBody>
          <a:bodyPr wrap="square" rtlCol="0">
            <a:spAutoFit/>
          </a:bodyPr>
          <a:lstStyle/>
          <a:p>
            <a:r>
              <a:rPr lang="en-ZA" sz="2800" dirty="0"/>
              <a:t>  17</a:t>
            </a:r>
          </a:p>
        </p:txBody>
      </p:sp>
    </p:spTree>
    <p:extLst>
      <p:ext uri="{BB962C8B-B14F-4D97-AF65-F5344CB8AC3E}">
        <p14:creationId xmlns:p14="http://schemas.microsoft.com/office/powerpoint/2010/main" val="895203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18658F-8D9B-43AF-B8B7-F124E2E76B72}"/>
              </a:ext>
            </a:extLst>
          </p:cNvPr>
          <p:cNvSpPr txBox="1"/>
          <p:nvPr/>
        </p:nvSpPr>
        <p:spPr>
          <a:xfrm>
            <a:off x="647700" y="476250"/>
            <a:ext cx="5991225" cy="923330"/>
          </a:xfrm>
          <a:prstGeom prst="rect">
            <a:avLst/>
          </a:prstGeom>
          <a:noFill/>
        </p:spPr>
        <p:txBody>
          <a:bodyPr wrap="square" rtlCol="0">
            <a:spAutoFit/>
          </a:bodyPr>
          <a:lstStyle/>
          <a:p>
            <a:r>
              <a:rPr lang="en-GB" sz="3600" b="1" u="sng" dirty="0"/>
              <a:t>RESULT ANALYSIS:</a:t>
            </a:r>
          </a:p>
          <a:p>
            <a:endParaRPr lang="en-ZA" dirty="0"/>
          </a:p>
        </p:txBody>
      </p:sp>
      <p:pic>
        <p:nvPicPr>
          <p:cNvPr id="4" name="Picture 3">
            <a:extLst>
              <a:ext uri="{FF2B5EF4-FFF2-40B4-BE49-F238E27FC236}">
                <a16:creationId xmlns:a16="http://schemas.microsoft.com/office/drawing/2014/main" id="{051DD2ED-C1D9-4113-B01B-C9FD09846B74}"/>
              </a:ext>
            </a:extLst>
          </p:cNvPr>
          <p:cNvPicPr>
            <a:picLocks noChangeAspect="1"/>
          </p:cNvPicPr>
          <p:nvPr/>
        </p:nvPicPr>
        <p:blipFill>
          <a:blip r:embed="rId2"/>
          <a:stretch>
            <a:fillRect/>
          </a:stretch>
        </p:blipFill>
        <p:spPr>
          <a:xfrm>
            <a:off x="847725" y="1399580"/>
            <a:ext cx="9125491" cy="4858345"/>
          </a:xfrm>
          <a:prstGeom prst="rect">
            <a:avLst/>
          </a:prstGeom>
        </p:spPr>
      </p:pic>
      <p:sp>
        <p:nvSpPr>
          <p:cNvPr id="5" name="TextBox 4">
            <a:extLst>
              <a:ext uri="{FF2B5EF4-FFF2-40B4-BE49-F238E27FC236}">
                <a16:creationId xmlns:a16="http://schemas.microsoft.com/office/drawing/2014/main" id="{A55D1508-BE6D-4166-A9CA-783244FF2D4A}"/>
              </a:ext>
            </a:extLst>
          </p:cNvPr>
          <p:cNvSpPr txBox="1"/>
          <p:nvPr/>
        </p:nvSpPr>
        <p:spPr>
          <a:xfrm>
            <a:off x="10334625" y="414695"/>
            <a:ext cx="1057275" cy="523220"/>
          </a:xfrm>
          <a:prstGeom prst="rect">
            <a:avLst/>
          </a:prstGeom>
          <a:noFill/>
        </p:spPr>
        <p:txBody>
          <a:bodyPr wrap="square" rtlCol="0">
            <a:spAutoFit/>
          </a:bodyPr>
          <a:lstStyle/>
          <a:p>
            <a:r>
              <a:rPr lang="en-ZA" sz="2800" dirty="0"/>
              <a:t> 18</a:t>
            </a:r>
          </a:p>
        </p:txBody>
      </p:sp>
    </p:spTree>
    <p:extLst>
      <p:ext uri="{BB962C8B-B14F-4D97-AF65-F5344CB8AC3E}">
        <p14:creationId xmlns:p14="http://schemas.microsoft.com/office/powerpoint/2010/main" val="2482690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B4626-FB1C-7BC2-40A3-07F8F5774A65}"/>
              </a:ext>
            </a:extLst>
          </p:cNvPr>
          <p:cNvSpPr txBox="1"/>
          <p:nvPr/>
        </p:nvSpPr>
        <p:spPr>
          <a:xfrm>
            <a:off x="508000" y="185727"/>
            <a:ext cx="8959850" cy="646331"/>
          </a:xfrm>
          <a:prstGeom prst="rect">
            <a:avLst/>
          </a:prstGeom>
          <a:noFill/>
        </p:spPr>
        <p:txBody>
          <a:bodyPr wrap="square" rtlCol="0">
            <a:spAutoFit/>
          </a:bodyPr>
          <a:lstStyle/>
          <a:p>
            <a:r>
              <a:rPr lang="en-IN" sz="3600" b="1" u="sng" dirty="0"/>
              <a:t>CONCLUSION:</a:t>
            </a:r>
          </a:p>
        </p:txBody>
      </p:sp>
      <p:sp>
        <p:nvSpPr>
          <p:cNvPr id="3" name="Slide Number Placeholder 1">
            <a:extLst>
              <a:ext uri="{FF2B5EF4-FFF2-40B4-BE49-F238E27FC236}">
                <a16:creationId xmlns:a16="http://schemas.microsoft.com/office/drawing/2014/main" id="{74435089-939E-C659-0ED7-7ED181E9C898}"/>
              </a:ext>
            </a:extLst>
          </p:cNvPr>
          <p:cNvSpPr>
            <a:spLocks noGrp="1"/>
          </p:cNvSpPr>
          <p:nvPr>
            <p:ph type="sldNum" sz="quarter" idx="12"/>
          </p:nvPr>
        </p:nvSpPr>
        <p:spPr>
          <a:xfrm>
            <a:off x="10352540" y="217269"/>
            <a:ext cx="838199" cy="646331"/>
          </a:xfrm>
        </p:spPr>
        <p:txBody>
          <a:bodyPr/>
          <a:lstStyle/>
          <a:p>
            <a:r>
              <a:rPr lang="en-US" dirty="0"/>
              <a:t>19</a:t>
            </a:r>
          </a:p>
        </p:txBody>
      </p:sp>
      <p:sp>
        <p:nvSpPr>
          <p:cNvPr id="5" name="TextBox 4">
            <a:extLst>
              <a:ext uri="{FF2B5EF4-FFF2-40B4-BE49-F238E27FC236}">
                <a16:creationId xmlns:a16="http://schemas.microsoft.com/office/drawing/2014/main" id="{ED7911CF-2045-8A55-DE7B-858C22F8FDE2}"/>
              </a:ext>
            </a:extLst>
          </p:cNvPr>
          <p:cNvSpPr txBox="1"/>
          <p:nvPr/>
        </p:nvSpPr>
        <p:spPr>
          <a:xfrm>
            <a:off x="508000" y="1301006"/>
            <a:ext cx="9306560" cy="3170099"/>
          </a:xfrm>
          <a:prstGeom prst="rect">
            <a:avLst/>
          </a:prstGeom>
          <a:noFill/>
        </p:spPr>
        <p:txBody>
          <a:bodyPr wrap="square">
            <a:spAutoFit/>
          </a:bodyPr>
          <a:lstStyle/>
          <a:p>
            <a:r>
              <a:rPr lang="en-US" sz="2000" dirty="0"/>
              <a:t>This study introduces a new method for generating synthetic images from text by combining Recurrent Neural Networks (RNNs) and Convolutional Neural Networks (CNNs). Unlike previous methods, such as GANs and VAEs, which often struggle with issues like semantic accuracy and limited diversity, this approach better aligns images with text descriptions, ensuring more realistic and contextually accurate results.</a:t>
            </a:r>
          </a:p>
          <a:p>
            <a:endParaRPr lang="en-US" sz="2000" dirty="0"/>
          </a:p>
          <a:p>
            <a:r>
              <a:rPr lang="en-US" sz="2000" dirty="0"/>
              <a:t>By utilizing RNNs to interpret text and CNNs to create image features, the system captures complex details and handles ambiguous descriptions more effectively. </a:t>
            </a:r>
            <a:endParaRPr lang="en-IN" sz="2000" dirty="0"/>
          </a:p>
        </p:txBody>
      </p:sp>
    </p:spTree>
    <p:extLst>
      <p:ext uri="{BB962C8B-B14F-4D97-AF65-F5344CB8AC3E}">
        <p14:creationId xmlns:p14="http://schemas.microsoft.com/office/powerpoint/2010/main" val="223537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D952-C599-A3DE-06E4-3C3222262CD2}"/>
              </a:ext>
            </a:extLst>
          </p:cNvPr>
          <p:cNvSpPr>
            <a:spLocks noGrp="1"/>
          </p:cNvSpPr>
          <p:nvPr>
            <p:ph type="title"/>
          </p:nvPr>
        </p:nvSpPr>
        <p:spPr>
          <a:xfrm>
            <a:off x="1452880" y="249148"/>
            <a:ext cx="8168640" cy="512852"/>
          </a:xfrm>
        </p:spPr>
        <p:txBody>
          <a:bodyPr>
            <a:normAutofit fontScale="90000"/>
          </a:bodyPr>
          <a:lstStyle/>
          <a:p>
            <a:pPr algn="ctr"/>
            <a:r>
              <a:rPr lang="en-IN" b="1" u="sng" dirty="0"/>
              <a:t>TABLE OF CONTENTS</a:t>
            </a:r>
            <a:br>
              <a:rPr lang="en-IN" b="1" u="sng" dirty="0"/>
            </a:br>
            <a:endParaRPr lang="en-IN" b="1" u="sng" dirty="0"/>
          </a:p>
        </p:txBody>
      </p:sp>
      <p:sp>
        <p:nvSpPr>
          <p:cNvPr id="3" name="TextBox 2">
            <a:extLst>
              <a:ext uri="{FF2B5EF4-FFF2-40B4-BE49-F238E27FC236}">
                <a16:creationId xmlns:a16="http://schemas.microsoft.com/office/drawing/2014/main" id="{298A5F0D-8474-98BA-7BB1-0EF167DE07C7}"/>
              </a:ext>
            </a:extLst>
          </p:cNvPr>
          <p:cNvSpPr txBox="1"/>
          <p:nvPr/>
        </p:nvSpPr>
        <p:spPr>
          <a:xfrm>
            <a:off x="648383" y="1168400"/>
            <a:ext cx="8741313" cy="5608320"/>
          </a:xfrm>
          <a:prstGeom prst="rect">
            <a:avLst/>
          </a:prstGeom>
          <a:noFill/>
        </p:spPr>
        <p:txBody>
          <a:bodyPr wrap="square" numCol="2" rtlCol="0">
            <a:spAutoFit/>
          </a:bodyPr>
          <a:lstStyle/>
          <a:p>
            <a:pPr marL="285750" indent="-285750">
              <a:lnSpc>
                <a:spcPct val="150000"/>
              </a:lnSpc>
              <a:buFont typeface="Wingdings" panose="05000000000000000000" pitchFamily="2" charset="2"/>
              <a:buChar char="v"/>
            </a:pPr>
            <a:r>
              <a:rPr lang="en-IN" sz="2400" dirty="0"/>
              <a:t>Abstract</a:t>
            </a:r>
          </a:p>
          <a:p>
            <a:pPr marL="285750" indent="-285750">
              <a:lnSpc>
                <a:spcPct val="150000"/>
              </a:lnSpc>
              <a:buFont typeface="Wingdings" panose="05000000000000000000" pitchFamily="2" charset="2"/>
              <a:buChar char="v"/>
            </a:pPr>
            <a:r>
              <a:rPr lang="en-IN" sz="2400" dirty="0"/>
              <a:t>Existing System</a:t>
            </a:r>
          </a:p>
          <a:p>
            <a:pPr marL="285750" indent="-285750">
              <a:lnSpc>
                <a:spcPct val="150000"/>
              </a:lnSpc>
              <a:buFont typeface="Wingdings" panose="05000000000000000000" pitchFamily="2" charset="2"/>
              <a:buChar char="v"/>
            </a:pPr>
            <a:r>
              <a:rPr lang="en-IN" sz="2400" dirty="0"/>
              <a:t>Disadvantages</a:t>
            </a:r>
          </a:p>
          <a:p>
            <a:pPr marL="285750" indent="-285750">
              <a:lnSpc>
                <a:spcPct val="150000"/>
              </a:lnSpc>
              <a:buFont typeface="Wingdings" panose="05000000000000000000" pitchFamily="2" charset="2"/>
              <a:buChar char="v"/>
            </a:pPr>
            <a:r>
              <a:rPr lang="en-IN" sz="2400" dirty="0"/>
              <a:t>Proposed System</a:t>
            </a:r>
          </a:p>
          <a:p>
            <a:pPr marL="285750" indent="-285750">
              <a:lnSpc>
                <a:spcPct val="150000"/>
              </a:lnSpc>
              <a:buFont typeface="Wingdings" panose="05000000000000000000" pitchFamily="2" charset="2"/>
              <a:buChar char="v"/>
            </a:pPr>
            <a:r>
              <a:rPr lang="en-IN" sz="2400" dirty="0"/>
              <a:t>Advantages</a:t>
            </a:r>
          </a:p>
          <a:p>
            <a:pPr marL="285750" indent="-285750">
              <a:lnSpc>
                <a:spcPct val="150000"/>
              </a:lnSpc>
              <a:buFont typeface="Wingdings" panose="05000000000000000000" pitchFamily="2" charset="2"/>
              <a:buChar char="v"/>
            </a:pPr>
            <a:r>
              <a:rPr lang="en-IN" sz="2400" dirty="0"/>
              <a:t>Software and Hardware Requirements</a:t>
            </a:r>
          </a:p>
          <a:p>
            <a:pPr marL="285750" indent="-285750">
              <a:lnSpc>
                <a:spcPct val="150000"/>
              </a:lnSpc>
              <a:buFont typeface="Wingdings" panose="05000000000000000000" pitchFamily="2" charset="2"/>
              <a:buChar char="v"/>
            </a:pPr>
            <a:r>
              <a:rPr lang="en-IN" sz="2400" dirty="0"/>
              <a:t>System Architecture</a:t>
            </a:r>
          </a:p>
          <a:p>
            <a:pPr marL="285750" indent="-285750">
              <a:lnSpc>
                <a:spcPct val="150000"/>
              </a:lnSpc>
              <a:buFont typeface="Wingdings" panose="05000000000000000000" pitchFamily="2" charset="2"/>
              <a:buChar char="v"/>
            </a:pPr>
            <a:r>
              <a:rPr lang="en-IN" sz="2400" dirty="0"/>
              <a:t>Use Case diagram</a:t>
            </a:r>
          </a:p>
          <a:p>
            <a:pPr>
              <a:lnSpc>
                <a:spcPct val="150000"/>
              </a:lnSpc>
            </a:pPr>
            <a:endParaRPr lang="en-IN" sz="2400" dirty="0"/>
          </a:p>
          <a:p>
            <a:pPr marL="285750" indent="-285750">
              <a:lnSpc>
                <a:spcPct val="150000"/>
              </a:lnSpc>
              <a:buFont typeface="Wingdings" panose="05000000000000000000" pitchFamily="2" charset="2"/>
              <a:buChar char="v"/>
            </a:pPr>
            <a:r>
              <a:rPr lang="en-IN" sz="2400" dirty="0"/>
              <a:t>Class diagram</a:t>
            </a:r>
          </a:p>
          <a:p>
            <a:pPr marL="285750" indent="-285750">
              <a:lnSpc>
                <a:spcPct val="150000"/>
              </a:lnSpc>
              <a:buFont typeface="Wingdings" panose="05000000000000000000" pitchFamily="2" charset="2"/>
              <a:buChar char="v"/>
            </a:pPr>
            <a:r>
              <a:rPr lang="en-IN" sz="2400" dirty="0"/>
              <a:t>Sequence diagram</a:t>
            </a:r>
          </a:p>
          <a:p>
            <a:pPr marL="285750" indent="-285750">
              <a:lnSpc>
                <a:spcPct val="150000"/>
              </a:lnSpc>
              <a:buFont typeface="Wingdings" panose="05000000000000000000" pitchFamily="2" charset="2"/>
              <a:buChar char="v"/>
            </a:pPr>
            <a:r>
              <a:rPr lang="en-IN" sz="2400" dirty="0"/>
              <a:t>Algorithms</a:t>
            </a:r>
          </a:p>
          <a:p>
            <a:pPr marL="285750" indent="-285750">
              <a:lnSpc>
                <a:spcPct val="150000"/>
              </a:lnSpc>
              <a:buFont typeface="Wingdings" panose="05000000000000000000" pitchFamily="2" charset="2"/>
              <a:buChar char="v"/>
            </a:pPr>
            <a:r>
              <a:rPr lang="en-IN" sz="2400" dirty="0"/>
              <a:t>Dataset Description</a:t>
            </a:r>
          </a:p>
          <a:p>
            <a:pPr marL="285750" indent="-285750">
              <a:lnSpc>
                <a:spcPct val="150000"/>
              </a:lnSpc>
              <a:buFont typeface="Wingdings" panose="05000000000000000000" pitchFamily="2" charset="2"/>
              <a:buChar char="v"/>
            </a:pPr>
            <a:r>
              <a:rPr lang="en-IN" sz="2400" dirty="0"/>
              <a:t>Result Analysis</a:t>
            </a:r>
          </a:p>
          <a:p>
            <a:pPr marL="285750" indent="-285750">
              <a:lnSpc>
                <a:spcPct val="150000"/>
              </a:lnSpc>
              <a:buFont typeface="Wingdings" panose="05000000000000000000" pitchFamily="2" charset="2"/>
              <a:buChar char="v"/>
            </a:pPr>
            <a:r>
              <a:rPr lang="en-IN" sz="2400" dirty="0"/>
              <a:t>Conclusion</a:t>
            </a:r>
          </a:p>
          <a:p>
            <a:pPr marL="285750" indent="-285750">
              <a:lnSpc>
                <a:spcPct val="150000"/>
              </a:lnSpc>
              <a:buFont typeface="Wingdings" panose="05000000000000000000" pitchFamily="2" charset="2"/>
              <a:buChar char="v"/>
            </a:pPr>
            <a:r>
              <a:rPr lang="en-IN" sz="2400" dirty="0"/>
              <a:t>Future Scope</a:t>
            </a:r>
          </a:p>
        </p:txBody>
      </p:sp>
      <p:sp>
        <p:nvSpPr>
          <p:cNvPr id="5" name="Slide Number Placeholder 1">
            <a:extLst>
              <a:ext uri="{FF2B5EF4-FFF2-40B4-BE49-F238E27FC236}">
                <a16:creationId xmlns:a16="http://schemas.microsoft.com/office/drawing/2014/main" id="{1BEB621B-2A07-2A97-F2E3-9D34C4E10C70}"/>
              </a:ext>
            </a:extLst>
          </p:cNvPr>
          <p:cNvSpPr>
            <a:spLocks noGrp="1"/>
          </p:cNvSpPr>
          <p:nvPr>
            <p:ph type="sldNum" sz="quarter" idx="12"/>
          </p:nvPr>
        </p:nvSpPr>
        <p:spPr>
          <a:xfrm>
            <a:off x="10352540" y="217269"/>
            <a:ext cx="838199" cy="646331"/>
          </a:xfrm>
        </p:spPr>
        <p:txBody>
          <a:bodyPr/>
          <a:lstStyle/>
          <a:p>
            <a:r>
              <a:rPr lang="en-US" dirty="0"/>
              <a:t>2</a:t>
            </a:r>
          </a:p>
        </p:txBody>
      </p:sp>
    </p:spTree>
    <p:extLst>
      <p:ext uri="{BB962C8B-B14F-4D97-AF65-F5344CB8AC3E}">
        <p14:creationId xmlns:p14="http://schemas.microsoft.com/office/powerpoint/2010/main" val="890298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68023-F0B2-4074-9F84-F0FD0ED97F31}"/>
              </a:ext>
            </a:extLst>
          </p:cNvPr>
          <p:cNvSpPr txBox="1"/>
          <p:nvPr/>
        </p:nvSpPr>
        <p:spPr>
          <a:xfrm>
            <a:off x="752475" y="323850"/>
            <a:ext cx="4562475" cy="923330"/>
          </a:xfrm>
          <a:prstGeom prst="rect">
            <a:avLst/>
          </a:prstGeom>
          <a:noFill/>
        </p:spPr>
        <p:txBody>
          <a:bodyPr wrap="square" rtlCol="0">
            <a:spAutoFit/>
          </a:bodyPr>
          <a:lstStyle/>
          <a:p>
            <a:r>
              <a:rPr lang="en-GB" sz="3600" b="1" u="sng" dirty="0"/>
              <a:t>FUTURE SCOPE:</a:t>
            </a:r>
            <a:endParaRPr lang="en-GB" dirty="0"/>
          </a:p>
          <a:p>
            <a:endParaRPr lang="en-ZA" dirty="0"/>
          </a:p>
        </p:txBody>
      </p:sp>
      <p:sp>
        <p:nvSpPr>
          <p:cNvPr id="3" name="TextBox 2">
            <a:extLst>
              <a:ext uri="{FF2B5EF4-FFF2-40B4-BE49-F238E27FC236}">
                <a16:creationId xmlns:a16="http://schemas.microsoft.com/office/drawing/2014/main" id="{01F12479-9B2A-4F32-B874-ED3F3970AB91}"/>
              </a:ext>
            </a:extLst>
          </p:cNvPr>
          <p:cNvSpPr txBox="1"/>
          <p:nvPr/>
        </p:nvSpPr>
        <p:spPr>
          <a:xfrm>
            <a:off x="752475" y="1362075"/>
            <a:ext cx="9467850" cy="3170099"/>
          </a:xfrm>
          <a:prstGeom prst="rect">
            <a:avLst/>
          </a:prstGeom>
          <a:noFill/>
        </p:spPr>
        <p:txBody>
          <a:bodyPr wrap="square" rtlCol="0">
            <a:spAutoFit/>
          </a:bodyPr>
          <a:lstStyle/>
          <a:p>
            <a:r>
              <a:rPr lang="en-GB" sz="2000" dirty="0"/>
              <a:t>The future scope of a project on "Generating Synthesis Images from Text Using CNN and RNN" is highly promising, with opportunities to Expanding to multimodal capabilities, the project could evolve to generate videos or create images directly from speech and enhance realism and resolution by integrating advanced techniques like GANs. It can be applied in various fields, such as e-commerce for generating product images, entertainment for creating concept art and character designs, and education for visualizing textual concepts. Furthermore, fine-tuning models for specific domains and enabling fine-grained control over generated attributes like style, </a:t>
            </a:r>
            <a:r>
              <a:rPr lang="en-GB" sz="2000" dirty="0" err="1"/>
              <a:t>color</a:t>
            </a:r>
            <a:r>
              <a:rPr lang="en-GB" sz="2000" dirty="0"/>
              <a:t>, and texture can significantly broaden its impact and usability.</a:t>
            </a:r>
            <a:endParaRPr lang="en-ZA" sz="2000" dirty="0"/>
          </a:p>
        </p:txBody>
      </p:sp>
      <p:sp>
        <p:nvSpPr>
          <p:cNvPr id="4" name="TextBox 3">
            <a:extLst>
              <a:ext uri="{FF2B5EF4-FFF2-40B4-BE49-F238E27FC236}">
                <a16:creationId xmlns:a16="http://schemas.microsoft.com/office/drawing/2014/main" id="{68719590-1589-4C1C-95F1-BA24554B4F79}"/>
              </a:ext>
            </a:extLst>
          </p:cNvPr>
          <p:cNvSpPr txBox="1"/>
          <p:nvPr/>
        </p:nvSpPr>
        <p:spPr>
          <a:xfrm>
            <a:off x="10296525" y="409575"/>
            <a:ext cx="1143000" cy="523875"/>
          </a:xfrm>
          <a:prstGeom prst="rect">
            <a:avLst/>
          </a:prstGeom>
          <a:noFill/>
        </p:spPr>
        <p:txBody>
          <a:bodyPr wrap="square" rtlCol="0">
            <a:spAutoFit/>
          </a:bodyPr>
          <a:lstStyle/>
          <a:p>
            <a:r>
              <a:rPr lang="en-ZA" sz="2800" dirty="0"/>
              <a:t>  20</a:t>
            </a:r>
          </a:p>
        </p:txBody>
      </p:sp>
    </p:spTree>
    <p:extLst>
      <p:ext uri="{BB962C8B-B14F-4D97-AF65-F5344CB8AC3E}">
        <p14:creationId xmlns:p14="http://schemas.microsoft.com/office/powerpoint/2010/main" val="2925131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C95033-4330-35F6-675F-D3AE88F77B42}"/>
              </a:ext>
            </a:extLst>
          </p:cNvPr>
          <p:cNvSpPr txBox="1"/>
          <p:nvPr/>
        </p:nvSpPr>
        <p:spPr>
          <a:xfrm>
            <a:off x="2103120" y="2644170"/>
            <a:ext cx="7985760" cy="1569660"/>
          </a:xfrm>
          <a:prstGeom prst="rect">
            <a:avLst/>
          </a:prstGeom>
          <a:noFill/>
        </p:spPr>
        <p:txBody>
          <a:bodyPr wrap="square" rtlCol="0">
            <a:spAutoFit/>
          </a:bodyPr>
          <a:lstStyle/>
          <a:p>
            <a:pPr algn="ctr"/>
            <a:r>
              <a:rPr lang="en-IN" sz="9600" dirty="0"/>
              <a:t>ANY QUERIES </a:t>
            </a:r>
          </a:p>
        </p:txBody>
      </p:sp>
      <p:sp>
        <p:nvSpPr>
          <p:cNvPr id="2" name="Slide Number Placeholder 1">
            <a:extLst>
              <a:ext uri="{FF2B5EF4-FFF2-40B4-BE49-F238E27FC236}">
                <a16:creationId xmlns:a16="http://schemas.microsoft.com/office/drawing/2014/main" id="{D9F5D246-09CF-CA9B-5F84-E7E74AD57F91}"/>
              </a:ext>
            </a:extLst>
          </p:cNvPr>
          <p:cNvSpPr>
            <a:spLocks noGrp="1"/>
          </p:cNvSpPr>
          <p:nvPr>
            <p:ph type="sldNum" sz="quarter" idx="12"/>
          </p:nvPr>
        </p:nvSpPr>
        <p:spPr>
          <a:xfrm>
            <a:off x="10362065" y="331569"/>
            <a:ext cx="838199" cy="646331"/>
          </a:xfrm>
        </p:spPr>
        <p:txBody>
          <a:bodyPr/>
          <a:lstStyle/>
          <a:p>
            <a:r>
              <a:rPr lang="en-US" dirty="0"/>
              <a:t>21</a:t>
            </a:r>
          </a:p>
        </p:txBody>
      </p:sp>
    </p:spTree>
    <p:extLst>
      <p:ext uri="{BB962C8B-B14F-4D97-AF65-F5344CB8AC3E}">
        <p14:creationId xmlns:p14="http://schemas.microsoft.com/office/powerpoint/2010/main" val="1830432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A3C5B1-E5A9-5401-4E2B-EBC63EC6D729}"/>
              </a:ext>
            </a:extLst>
          </p:cNvPr>
          <p:cNvSpPr txBox="1"/>
          <p:nvPr/>
        </p:nvSpPr>
        <p:spPr>
          <a:xfrm>
            <a:off x="1341120" y="2644170"/>
            <a:ext cx="9509760" cy="1569660"/>
          </a:xfrm>
          <a:prstGeom prst="rect">
            <a:avLst/>
          </a:prstGeom>
          <a:noFill/>
        </p:spPr>
        <p:txBody>
          <a:bodyPr wrap="square" rtlCol="0">
            <a:spAutoFit/>
          </a:bodyPr>
          <a:lstStyle/>
          <a:p>
            <a:pPr algn="ctr"/>
            <a:r>
              <a:rPr lang="en-IN" sz="9600" dirty="0"/>
              <a:t>THANK YOU</a:t>
            </a:r>
          </a:p>
        </p:txBody>
      </p:sp>
      <p:sp>
        <p:nvSpPr>
          <p:cNvPr id="4" name="Slide Number Placeholder 1">
            <a:extLst>
              <a:ext uri="{FF2B5EF4-FFF2-40B4-BE49-F238E27FC236}">
                <a16:creationId xmlns:a16="http://schemas.microsoft.com/office/drawing/2014/main" id="{1560CDF4-6A1C-3E44-C619-F230BF10CDF9}"/>
              </a:ext>
            </a:extLst>
          </p:cNvPr>
          <p:cNvSpPr>
            <a:spLocks noGrp="1"/>
          </p:cNvSpPr>
          <p:nvPr>
            <p:ph type="sldNum" sz="quarter" idx="12"/>
          </p:nvPr>
        </p:nvSpPr>
        <p:spPr>
          <a:xfrm>
            <a:off x="10314440" y="312519"/>
            <a:ext cx="838199" cy="646331"/>
          </a:xfrm>
        </p:spPr>
        <p:txBody>
          <a:bodyPr/>
          <a:lstStyle/>
          <a:p>
            <a:r>
              <a:rPr lang="en-US" dirty="0"/>
              <a:t>22</a:t>
            </a:r>
          </a:p>
        </p:txBody>
      </p:sp>
    </p:spTree>
    <p:extLst>
      <p:ext uri="{BB962C8B-B14F-4D97-AF65-F5344CB8AC3E}">
        <p14:creationId xmlns:p14="http://schemas.microsoft.com/office/powerpoint/2010/main" val="1789091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B830-0754-0DF5-C4AA-24C99FB8B7D4}"/>
              </a:ext>
            </a:extLst>
          </p:cNvPr>
          <p:cNvSpPr>
            <a:spLocks noGrp="1"/>
          </p:cNvSpPr>
          <p:nvPr>
            <p:ph type="title"/>
          </p:nvPr>
        </p:nvSpPr>
        <p:spPr>
          <a:xfrm>
            <a:off x="904874" y="327026"/>
            <a:ext cx="2671445" cy="868452"/>
          </a:xfrm>
        </p:spPr>
        <p:txBody>
          <a:bodyPr>
            <a:normAutofit fontScale="90000"/>
          </a:bodyPr>
          <a:lstStyle/>
          <a:p>
            <a:br>
              <a:rPr lang="en-IN" b="1" u="sng" dirty="0"/>
            </a:br>
            <a:r>
              <a:rPr lang="en-IN" b="1" u="sng" dirty="0"/>
              <a:t>ABSTRACT:</a:t>
            </a:r>
          </a:p>
        </p:txBody>
      </p:sp>
      <p:sp>
        <p:nvSpPr>
          <p:cNvPr id="3" name="Content Placeholder 2">
            <a:extLst>
              <a:ext uri="{FF2B5EF4-FFF2-40B4-BE49-F238E27FC236}">
                <a16:creationId xmlns:a16="http://schemas.microsoft.com/office/drawing/2014/main" id="{FA6185C4-25F9-F224-83ED-95B14FCE9875}"/>
              </a:ext>
            </a:extLst>
          </p:cNvPr>
          <p:cNvSpPr>
            <a:spLocks noGrp="1"/>
          </p:cNvSpPr>
          <p:nvPr>
            <p:ph idx="1"/>
          </p:nvPr>
        </p:nvSpPr>
        <p:spPr>
          <a:xfrm>
            <a:off x="516068" y="1415602"/>
            <a:ext cx="10674671" cy="5015043"/>
          </a:xfrm>
        </p:spPr>
        <p:txBody>
          <a:bodyPr>
            <a:noAutofit/>
          </a:bodyPr>
          <a:lstStyle/>
          <a:p>
            <a:pPr algn="just">
              <a:lnSpc>
                <a:spcPct val="100000"/>
              </a:lnSpc>
              <a:buFont typeface="Wingdings" panose="05000000000000000000" pitchFamily="2" charset="2"/>
              <a:buChar char="v"/>
            </a:pPr>
            <a:endParaRPr lang="en-US" dirty="0"/>
          </a:p>
          <a:p>
            <a:pPr algn="just">
              <a:lnSpc>
                <a:spcPct val="100000"/>
              </a:lnSpc>
              <a:buFont typeface="Wingdings" panose="05000000000000000000" pitchFamily="2" charset="2"/>
              <a:buChar char="v"/>
            </a:pPr>
            <a:r>
              <a:rPr lang="en-US" dirty="0"/>
              <a:t>Creating synthetic images from text descriptions is a challenging but exciting area in computer vision and language processing. This study introduces a new method that combines Recurrent Neural Networks (RNNs) to interpret text and Convolutional Neural Networks (CNNs) to generate image features. Together, they work to produce realistic images that align well with the given text, effectively capturing both the meaning and context.</a:t>
            </a:r>
          </a:p>
          <a:p>
            <a:pPr algn="just">
              <a:lnSpc>
                <a:spcPct val="100000"/>
              </a:lnSpc>
              <a:buFont typeface="Wingdings" panose="05000000000000000000" pitchFamily="2" charset="2"/>
              <a:buChar char="v"/>
            </a:pPr>
            <a:endParaRPr lang="en-US" dirty="0"/>
          </a:p>
          <a:p>
            <a:pPr algn="just">
              <a:lnSpc>
                <a:spcPct val="100000"/>
              </a:lnSpc>
              <a:buFont typeface="Wingdings" panose="05000000000000000000" pitchFamily="2" charset="2"/>
              <a:buChar char="v"/>
            </a:pPr>
            <a:r>
              <a:rPr lang="en-US" dirty="0"/>
              <a:t> This approach benefits from the strengths of both RNNs and CNNs, helping to model the complex connections between text and images. </a:t>
            </a:r>
            <a:endParaRPr lang="en-IN" dirty="0"/>
          </a:p>
        </p:txBody>
      </p:sp>
      <p:sp>
        <p:nvSpPr>
          <p:cNvPr id="5" name="Slide Number Placeholder 1">
            <a:extLst>
              <a:ext uri="{FF2B5EF4-FFF2-40B4-BE49-F238E27FC236}">
                <a16:creationId xmlns:a16="http://schemas.microsoft.com/office/drawing/2014/main" id="{4B923BC5-B41F-CA76-95DF-2EFF2DB74F8C}"/>
              </a:ext>
            </a:extLst>
          </p:cNvPr>
          <p:cNvSpPr>
            <a:spLocks noGrp="1"/>
          </p:cNvSpPr>
          <p:nvPr>
            <p:ph type="sldNum" sz="quarter" idx="12"/>
          </p:nvPr>
        </p:nvSpPr>
        <p:spPr>
          <a:xfrm>
            <a:off x="10352540" y="217269"/>
            <a:ext cx="838199" cy="646331"/>
          </a:xfrm>
        </p:spPr>
        <p:txBody>
          <a:bodyPr/>
          <a:lstStyle/>
          <a:p>
            <a:r>
              <a:rPr lang="en-US" dirty="0"/>
              <a:t>3</a:t>
            </a:r>
          </a:p>
        </p:txBody>
      </p:sp>
    </p:spTree>
    <p:extLst>
      <p:ext uri="{BB962C8B-B14F-4D97-AF65-F5344CB8AC3E}">
        <p14:creationId xmlns:p14="http://schemas.microsoft.com/office/powerpoint/2010/main" val="13736825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A862-A438-404C-F653-276CB72676C2}"/>
              </a:ext>
            </a:extLst>
          </p:cNvPr>
          <p:cNvSpPr>
            <a:spLocks noGrp="1"/>
          </p:cNvSpPr>
          <p:nvPr>
            <p:ph type="title"/>
          </p:nvPr>
        </p:nvSpPr>
        <p:spPr/>
        <p:txBody>
          <a:bodyPr/>
          <a:lstStyle/>
          <a:p>
            <a:r>
              <a:rPr lang="en-IN" b="1" u="sng" dirty="0"/>
              <a:t>EXISTING SYSTEM:</a:t>
            </a:r>
            <a:endParaRPr lang="en-IN" dirty="0"/>
          </a:p>
        </p:txBody>
      </p:sp>
      <p:sp>
        <p:nvSpPr>
          <p:cNvPr id="3" name="TextBox 2">
            <a:extLst>
              <a:ext uri="{FF2B5EF4-FFF2-40B4-BE49-F238E27FC236}">
                <a16:creationId xmlns:a16="http://schemas.microsoft.com/office/drawing/2014/main" id="{5EF651AB-516E-C800-4931-EC18DFBADE09}"/>
              </a:ext>
            </a:extLst>
          </p:cNvPr>
          <p:cNvSpPr txBox="1"/>
          <p:nvPr/>
        </p:nvSpPr>
        <p:spPr>
          <a:xfrm>
            <a:off x="10586720" y="345440"/>
            <a:ext cx="680720" cy="523220"/>
          </a:xfrm>
          <a:prstGeom prst="rect">
            <a:avLst/>
          </a:prstGeom>
          <a:noFill/>
        </p:spPr>
        <p:txBody>
          <a:bodyPr wrap="square" rtlCol="0">
            <a:spAutoFit/>
          </a:bodyPr>
          <a:lstStyle/>
          <a:p>
            <a:r>
              <a:rPr lang="en-IN" sz="2800" dirty="0"/>
              <a:t>4</a:t>
            </a:r>
          </a:p>
        </p:txBody>
      </p:sp>
      <p:sp>
        <p:nvSpPr>
          <p:cNvPr id="5" name="TextBox 4">
            <a:extLst>
              <a:ext uri="{FF2B5EF4-FFF2-40B4-BE49-F238E27FC236}">
                <a16:creationId xmlns:a16="http://schemas.microsoft.com/office/drawing/2014/main" id="{2E65041D-6D50-F298-75A4-6FBDE08D312A}"/>
              </a:ext>
            </a:extLst>
          </p:cNvPr>
          <p:cNvSpPr txBox="1"/>
          <p:nvPr/>
        </p:nvSpPr>
        <p:spPr>
          <a:xfrm>
            <a:off x="646110" y="1405325"/>
            <a:ext cx="7928930" cy="3785652"/>
          </a:xfrm>
          <a:prstGeom prst="rect">
            <a:avLst/>
          </a:prstGeom>
          <a:noFill/>
        </p:spPr>
        <p:txBody>
          <a:bodyPr wrap="square">
            <a:spAutoFit/>
          </a:bodyPr>
          <a:lstStyle/>
          <a:p>
            <a:pPr marL="285750" indent="-285750">
              <a:buFont typeface="Wingdings" panose="05000000000000000000" pitchFamily="2" charset="2"/>
              <a:buChar char="v"/>
            </a:pPr>
            <a:r>
              <a:rPr lang="en-US" sz="2000" dirty="0"/>
              <a:t>Existing system for generating images from text use different methods, each with unique strengths and weaknesses. One popular approach is conditional GANs (cGANs), where the model combines text descriptions with random noise to produce images. </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t>Another approach uses Variational Autoencoders (VAEs), which encode text into a latent space that is then decoded to create an image. Some methods also include attention mechanisms to help the model focus on specific parts of the text, aligning it better with the visual output.</a:t>
            </a:r>
          </a:p>
        </p:txBody>
      </p:sp>
    </p:spTree>
    <p:extLst>
      <p:ext uri="{BB962C8B-B14F-4D97-AF65-F5344CB8AC3E}">
        <p14:creationId xmlns:p14="http://schemas.microsoft.com/office/powerpoint/2010/main" val="216866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0872-6862-34DB-6155-31E3F288C091}"/>
              </a:ext>
            </a:extLst>
          </p:cNvPr>
          <p:cNvSpPr>
            <a:spLocks noGrp="1"/>
          </p:cNvSpPr>
          <p:nvPr>
            <p:ph type="title"/>
          </p:nvPr>
        </p:nvSpPr>
        <p:spPr>
          <a:xfrm>
            <a:off x="366451" y="550594"/>
            <a:ext cx="8178109" cy="802640"/>
          </a:xfrm>
        </p:spPr>
        <p:txBody>
          <a:bodyPr>
            <a:normAutofit fontScale="90000"/>
          </a:bodyPr>
          <a:lstStyle/>
          <a:p>
            <a:br>
              <a:rPr lang="en-IN" b="1" u="sng" dirty="0"/>
            </a:br>
            <a:br>
              <a:rPr lang="en-IN" b="1" u="sng" dirty="0"/>
            </a:br>
            <a:br>
              <a:rPr lang="en-IN" b="1" u="sng" dirty="0"/>
            </a:br>
            <a:br>
              <a:rPr lang="en-IN" b="1" u="sng" dirty="0"/>
            </a:br>
            <a:br>
              <a:rPr lang="en-IN" b="1" u="sng" dirty="0"/>
            </a:br>
            <a:r>
              <a:rPr lang="en-IN" b="1" u="sng" dirty="0"/>
              <a:t>DISADVANTAGES OF EXISTING SYSTEM:</a:t>
            </a:r>
          </a:p>
        </p:txBody>
      </p:sp>
      <p:sp>
        <p:nvSpPr>
          <p:cNvPr id="4" name="Text Placeholder 3">
            <a:extLst>
              <a:ext uri="{FF2B5EF4-FFF2-40B4-BE49-F238E27FC236}">
                <a16:creationId xmlns:a16="http://schemas.microsoft.com/office/drawing/2014/main" id="{A99276F2-1BEC-0841-D623-6175BC00C1B6}"/>
              </a:ext>
            </a:extLst>
          </p:cNvPr>
          <p:cNvSpPr>
            <a:spLocks noGrp="1"/>
          </p:cNvSpPr>
          <p:nvPr>
            <p:ph type="body" sz="half" idx="2"/>
          </p:nvPr>
        </p:nvSpPr>
        <p:spPr>
          <a:xfrm>
            <a:off x="214051" y="1078453"/>
            <a:ext cx="7375469" cy="5647467"/>
          </a:xfrm>
        </p:spPr>
        <p:txBody>
          <a:bodyPr>
            <a:noAutofit/>
          </a:bodyPr>
          <a:lstStyle/>
          <a:p>
            <a:pPr marL="342900" indent="-342900">
              <a:buFont typeface="Wingdings" panose="05000000000000000000" pitchFamily="2" charset="2"/>
              <a:buChar char="v"/>
            </a:pPr>
            <a:endParaRPr lang="en-IN" sz="2200" dirty="0"/>
          </a:p>
          <a:p>
            <a:pPr marL="342900" indent="-342900">
              <a:buFont typeface="Wingdings" panose="05000000000000000000" pitchFamily="2" charset="2"/>
              <a:buChar char="v"/>
            </a:pPr>
            <a:r>
              <a:rPr lang="en-IN" sz="2200" dirty="0"/>
              <a:t>Struggle in Semantic </a:t>
            </a:r>
          </a:p>
          <a:p>
            <a:pPr marL="342900" indent="-342900">
              <a:buFont typeface="Wingdings" panose="05000000000000000000" pitchFamily="2" charset="2"/>
              <a:buChar char="v"/>
            </a:pPr>
            <a:r>
              <a:rPr lang="en-IN" sz="2200" dirty="0"/>
              <a:t>Limited Contextual Understanding.</a:t>
            </a:r>
          </a:p>
          <a:p>
            <a:pPr marL="342900" indent="-342900">
              <a:buFont typeface="Wingdings" panose="05000000000000000000" pitchFamily="2" charset="2"/>
              <a:buChar char="v"/>
            </a:pPr>
            <a:r>
              <a:rPr lang="en-US" sz="2200" dirty="0"/>
              <a:t>Issues like accurately matching text to images.</a:t>
            </a:r>
          </a:p>
          <a:p>
            <a:pPr marL="342900" indent="-342900">
              <a:buFont typeface="Wingdings" panose="05000000000000000000" pitchFamily="2" charset="2"/>
              <a:buChar char="v"/>
            </a:pPr>
            <a:r>
              <a:rPr lang="en-US" sz="2200" dirty="0"/>
              <a:t>Handling complex descriptions, and producing a variety of realistic images.</a:t>
            </a:r>
            <a:endParaRPr lang="en-IN" sz="2200" dirty="0"/>
          </a:p>
          <a:p>
            <a:pPr marL="342900" indent="-342900">
              <a:buFont typeface="Wingdings" panose="05000000000000000000" pitchFamily="2" charset="2"/>
              <a:buChar char="v"/>
            </a:pPr>
            <a:r>
              <a:rPr lang="en-IN" sz="2200" dirty="0"/>
              <a:t>Complexity to train the existing models</a:t>
            </a:r>
          </a:p>
        </p:txBody>
      </p:sp>
      <p:sp>
        <p:nvSpPr>
          <p:cNvPr id="6" name="Slide Number Placeholder 1">
            <a:extLst>
              <a:ext uri="{FF2B5EF4-FFF2-40B4-BE49-F238E27FC236}">
                <a16:creationId xmlns:a16="http://schemas.microsoft.com/office/drawing/2014/main" id="{C4DEFA7C-F824-7788-ECFD-2E8F3F1DC820}"/>
              </a:ext>
            </a:extLst>
          </p:cNvPr>
          <p:cNvSpPr>
            <a:spLocks noGrp="1"/>
          </p:cNvSpPr>
          <p:nvPr>
            <p:ph type="sldNum" sz="quarter" idx="12"/>
          </p:nvPr>
        </p:nvSpPr>
        <p:spPr>
          <a:xfrm>
            <a:off x="10352540" y="227429"/>
            <a:ext cx="838199" cy="646331"/>
          </a:xfrm>
        </p:spPr>
        <p:txBody>
          <a:bodyPr/>
          <a:lstStyle/>
          <a:p>
            <a:r>
              <a:rPr lang="en-US" dirty="0"/>
              <a:t>5</a:t>
            </a:r>
          </a:p>
        </p:txBody>
      </p:sp>
    </p:spTree>
    <p:extLst>
      <p:ext uri="{BB962C8B-B14F-4D97-AF65-F5344CB8AC3E}">
        <p14:creationId xmlns:p14="http://schemas.microsoft.com/office/powerpoint/2010/main" val="54283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F95E-0A09-D1AA-B5B9-26C69F45B99D}"/>
              </a:ext>
            </a:extLst>
          </p:cNvPr>
          <p:cNvSpPr>
            <a:spLocks noGrp="1"/>
          </p:cNvSpPr>
          <p:nvPr>
            <p:ph type="title"/>
          </p:nvPr>
        </p:nvSpPr>
        <p:spPr>
          <a:xfrm>
            <a:off x="574991" y="182881"/>
            <a:ext cx="9404723" cy="848181"/>
          </a:xfrm>
        </p:spPr>
        <p:txBody>
          <a:bodyPr/>
          <a:lstStyle/>
          <a:p>
            <a:br>
              <a:rPr lang="en-IN" b="1" u="sng" dirty="0"/>
            </a:br>
            <a:r>
              <a:rPr lang="en-IN" b="1" u="sng" dirty="0"/>
              <a:t>PROPOSED SYSTEM:</a:t>
            </a:r>
          </a:p>
        </p:txBody>
      </p:sp>
      <p:sp>
        <p:nvSpPr>
          <p:cNvPr id="3" name="Content Placeholder 2">
            <a:extLst>
              <a:ext uri="{FF2B5EF4-FFF2-40B4-BE49-F238E27FC236}">
                <a16:creationId xmlns:a16="http://schemas.microsoft.com/office/drawing/2014/main" id="{93558EE0-631F-AF8A-DD73-DAE200F0843A}"/>
              </a:ext>
            </a:extLst>
          </p:cNvPr>
          <p:cNvSpPr>
            <a:spLocks noGrp="1"/>
          </p:cNvSpPr>
          <p:nvPr>
            <p:ph idx="1"/>
          </p:nvPr>
        </p:nvSpPr>
        <p:spPr>
          <a:xfrm>
            <a:off x="187960" y="1031062"/>
            <a:ext cx="10480040" cy="5522137"/>
          </a:xfrm>
        </p:spPr>
        <p:txBody>
          <a:bodyPr>
            <a:noAutofit/>
          </a:bodyPr>
          <a:lstStyle/>
          <a:p>
            <a:pPr marL="0" indent="0" algn="just">
              <a:spcBef>
                <a:spcPts val="600"/>
              </a:spcBef>
              <a:spcAft>
                <a:spcPts val="600"/>
              </a:spcAft>
              <a:buNone/>
            </a:pPr>
            <a:endParaRPr lang="en-US" sz="2200" dirty="0"/>
          </a:p>
          <a:p>
            <a:pPr algn="just">
              <a:spcBef>
                <a:spcPts val="600"/>
              </a:spcBef>
              <a:spcAft>
                <a:spcPts val="600"/>
              </a:spcAft>
              <a:buFont typeface="Wingdings" panose="05000000000000000000" pitchFamily="2" charset="2"/>
              <a:buChar char="v"/>
            </a:pPr>
            <a:r>
              <a:rPr lang="en-US" sz="2200" dirty="0"/>
              <a:t>The proposed system introduces a new method for generating images from text by combining the strengths of Recurrent Neural Networks (RNNs) and Convolutional Neural Networks (CNNs). </a:t>
            </a:r>
          </a:p>
          <a:p>
            <a:pPr algn="just">
              <a:spcBef>
                <a:spcPts val="600"/>
              </a:spcBef>
              <a:spcAft>
                <a:spcPts val="600"/>
              </a:spcAft>
              <a:buFont typeface="Wingdings" panose="05000000000000000000" pitchFamily="2" charset="2"/>
              <a:buChar char="v"/>
            </a:pPr>
            <a:endParaRPr lang="en-US" sz="2200" dirty="0"/>
          </a:p>
          <a:p>
            <a:pPr algn="just">
              <a:spcBef>
                <a:spcPts val="600"/>
              </a:spcBef>
              <a:spcAft>
                <a:spcPts val="600"/>
              </a:spcAft>
              <a:buFont typeface="Wingdings" panose="05000000000000000000" pitchFamily="2" charset="2"/>
              <a:buChar char="v"/>
            </a:pPr>
            <a:r>
              <a:rPr lang="en-US" sz="2200" dirty="0"/>
              <a:t>The RNN processes the text, understanding the meaning and context, while the CNN generates the visual features of the image. By working together, these networks produce images that closely match the text, ensuring a strong connection between the description and the final image.</a:t>
            </a:r>
          </a:p>
          <a:p>
            <a:pPr marL="0" indent="0">
              <a:spcBef>
                <a:spcPts val="600"/>
              </a:spcBef>
              <a:spcAft>
                <a:spcPts val="600"/>
              </a:spcAft>
              <a:buNone/>
            </a:pPr>
            <a:endParaRPr lang="en-IN" sz="2200" dirty="0"/>
          </a:p>
        </p:txBody>
      </p:sp>
      <p:sp>
        <p:nvSpPr>
          <p:cNvPr id="4" name="Slide Number Placeholder 1">
            <a:extLst>
              <a:ext uri="{FF2B5EF4-FFF2-40B4-BE49-F238E27FC236}">
                <a16:creationId xmlns:a16="http://schemas.microsoft.com/office/drawing/2014/main" id="{AB585A52-DB5E-B0BC-6D09-8306585AF5A5}"/>
              </a:ext>
            </a:extLst>
          </p:cNvPr>
          <p:cNvSpPr>
            <a:spLocks noGrp="1"/>
          </p:cNvSpPr>
          <p:nvPr>
            <p:ph type="sldNum" sz="quarter" idx="12"/>
          </p:nvPr>
        </p:nvSpPr>
        <p:spPr>
          <a:xfrm>
            <a:off x="10352540" y="217269"/>
            <a:ext cx="838199" cy="646331"/>
          </a:xfrm>
        </p:spPr>
        <p:txBody>
          <a:bodyPr/>
          <a:lstStyle/>
          <a:p>
            <a:r>
              <a:rPr lang="en-US" dirty="0"/>
              <a:t>6</a:t>
            </a:r>
          </a:p>
        </p:txBody>
      </p:sp>
    </p:spTree>
    <p:extLst>
      <p:ext uri="{BB962C8B-B14F-4D97-AF65-F5344CB8AC3E}">
        <p14:creationId xmlns:p14="http://schemas.microsoft.com/office/powerpoint/2010/main" val="221672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C49C-60A9-2421-704F-897FDA90C557}"/>
              </a:ext>
            </a:extLst>
          </p:cNvPr>
          <p:cNvSpPr>
            <a:spLocks noGrp="1"/>
          </p:cNvSpPr>
          <p:nvPr>
            <p:ph type="title"/>
          </p:nvPr>
        </p:nvSpPr>
        <p:spPr>
          <a:xfrm>
            <a:off x="460691" y="142241"/>
            <a:ext cx="7495185" cy="731520"/>
          </a:xfrm>
        </p:spPr>
        <p:txBody>
          <a:bodyPr>
            <a:normAutofit fontScale="90000"/>
          </a:bodyPr>
          <a:lstStyle/>
          <a:p>
            <a:r>
              <a:rPr lang="en-IN" b="1" u="sng" dirty="0"/>
              <a:t>ADVANTAGES OF PROPOSED SYSTEM:</a:t>
            </a:r>
          </a:p>
        </p:txBody>
      </p:sp>
      <p:sp>
        <p:nvSpPr>
          <p:cNvPr id="4" name="Text Placeholder 3">
            <a:extLst>
              <a:ext uri="{FF2B5EF4-FFF2-40B4-BE49-F238E27FC236}">
                <a16:creationId xmlns:a16="http://schemas.microsoft.com/office/drawing/2014/main" id="{00E10B21-E83F-A324-A679-85534D4D00C5}"/>
              </a:ext>
            </a:extLst>
          </p:cNvPr>
          <p:cNvSpPr>
            <a:spLocks noGrp="1"/>
          </p:cNvSpPr>
          <p:nvPr>
            <p:ph type="body" sz="half" idx="2"/>
          </p:nvPr>
        </p:nvSpPr>
        <p:spPr>
          <a:xfrm>
            <a:off x="541972" y="1021080"/>
            <a:ext cx="6112828" cy="5156200"/>
          </a:xfrm>
        </p:spPr>
        <p:txBody>
          <a:bodyPr>
            <a:noAutofit/>
          </a:bodyPr>
          <a:lstStyle/>
          <a:p>
            <a:pPr marL="342900" indent="-342900">
              <a:lnSpc>
                <a:spcPct val="150000"/>
              </a:lnSpc>
              <a:buFont typeface="Wingdings" panose="05000000000000000000" pitchFamily="2" charset="2"/>
              <a:buChar char="v"/>
            </a:pPr>
            <a:r>
              <a:rPr lang="en-IN" sz="2400" dirty="0"/>
              <a:t>Handling Ambiguity.</a:t>
            </a:r>
          </a:p>
          <a:p>
            <a:pPr marL="342900" indent="-342900">
              <a:lnSpc>
                <a:spcPct val="150000"/>
              </a:lnSpc>
              <a:buFont typeface="Wingdings" panose="05000000000000000000" pitchFamily="2" charset="2"/>
              <a:buChar char="v"/>
            </a:pPr>
            <a:r>
              <a:rPr lang="en-IN" sz="2400" dirty="0"/>
              <a:t>Efficient Scalability.  </a:t>
            </a:r>
          </a:p>
          <a:p>
            <a:pPr marL="342900" indent="-342900">
              <a:lnSpc>
                <a:spcPct val="150000"/>
              </a:lnSpc>
              <a:buFont typeface="Wingdings" panose="05000000000000000000" pitchFamily="2" charset="2"/>
              <a:buChar char="v"/>
            </a:pPr>
            <a:r>
              <a:rPr lang="en-IN" sz="2400" dirty="0"/>
              <a:t>Enhanced Realism in Generating images.</a:t>
            </a:r>
          </a:p>
          <a:p>
            <a:pPr marL="342900" indent="-342900">
              <a:lnSpc>
                <a:spcPct val="150000"/>
              </a:lnSpc>
              <a:buFont typeface="Wingdings" panose="05000000000000000000" pitchFamily="2" charset="2"/>
              <a:buChar char="v"/>
            </a:pPr>
            <a:r>
              <a:rPr lang="en-IN" sz="2400" dirty="0"/>
              <a:t>Semantic Consistency.</a:t>
            </a:r>
          </a:p>
          <a:p>
            <a:pPr marL="342900" indent="-342900">
              <a:lnSpc>
                <a:spcPct val="150000"/>
              </a:lnSpc>
              <a:buFont typeface="Wingdings" panose="05000000000000000000" pitchFamily="2" charset="2"/>
              <a:buChar char="v"/>
            </a:pPr>
            <a:r>
              <a:rPr lang="en-IN" sz="2400" dirty="0"/>
              <a:t>Better Contextual understanding.</a:t>
            </a:r>
          </a:p>
          <a:p>
            <a:pPr marL="342900" indent="-342900">
              <a:lnSpc>
                <a:spcPct val="150000"/>
              </a:lnSpc>
              <a:buFont typeface="Wingdings" panose="05000000000000000000" pitchFamily="2" charset="2"/>
              <a:buChar char="v"/>
            </a:pPr>
            <a:r>
              <a:rPr lang="en-IN" sz="2400" dirty="0"/>
              <a:t>Superior Performance and Versatility.</a:t>
            </a:r>
          </a:p>
          <a:p>
            <a:pPr marL="342900" indent="-342900">
              <a:lnSpc>
                <a:spcPct val="150000"/>
              </a:lnSpc>
              <a:buFont typeface="Wingdings" panose="05000000000000000000" pitchFamily="2" charset="2"/>
              <a:buChar char="v"/>
            </a:pPr>
            <a:r>
              <a:rPr lang="en-IN" sz="2400" dirty="0"/>
              <a:t>Creative Content Generation.</a:t>
            </a:r>
          </a:p>
        </p:txBody>
      </p:sp>
      <p:sp>
        <p:nvSpPr>
          <p:cNvPr id="3" name="Slide Number Placeholder 1">
            <a:extLst>
              <a:ext uri="{FF2B5EF4-FFF2-40B4-BE49-F238E27FC236}">
                <a16:creationId xmlns:a16="http://schemas.microsoft.com/office/drawing/2014/main" id="{114AC8BE-3B97-79B1-CFE5-829F2BDFF9D0}"/>
              </a:ext>
            </a:extLst>
          </p:cNvPr>
          <p:cNvSpPr>
            <a:spLocks noGrp="1"/>
          </p:cNvSpPr>
          <p:nvPr>
            <p:ph type="sldNum" sz="quarter" idx="12"/>
          </p:nvPr>
        </p:nvSpPr>
        <p:spPr>
          <a:xfrm>
            <a:off x="10352540" y="217269"/>
            <a:ext cx="838199" cy="646331"/>
          </a:xfrm>
        </p:spPr>
        <p:txBody>
          <a:bodyPr/>
          <a:lstStyle/>
          <a:p>
            <a:r>
              <a:rPr lang="en-US" dirty="0"/>
              <a:t>7</a:t>
            </a:r>
          </a:p>
        </p:txBody>
      </p:sp>
    </p:spTree>
    <p:extLst>
      <p:ext uri="{BB962C8B-B14F-4D97-AF65-F5344CB8AC3E}">
        <p14:creationId xmlns:p14="http://schemas.microsoft.com/office/powerpoint/2010/main" val="363281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971B2E-32DA-5F8D-4339-65A5B277D7BF}"/>
              </a:ext>
            </a:extLst>
          </p:cNvPr>
          <p:cNvSpPr>
            <a:spLocks noGrp="1"/>
          </p:cNvSpPr>
          <p:nvPr>
            <p:ph type="body" idx="1"/>
          </p:nvPr>
        </p:nvSpPr>
        <p:spPr>
          <a:xfrm>
            <a:off x="393905" y="858388"/>
            <a:ext cx="4940095" cy="1021977"/>
          </a:xfrm>
        </p:spPr>
        <p:txBody>
          <a:bodyPr>
            <a:noAutofit/>
          </a:bodyPr>
          <a:lstStyle/>
          <a:p>
            <a:r>
              <a:rPr lang="en-IN" sz="3600" u="sng" dirty="0"/>
              <a:t>HARDWARE REQUIREMENTS:</a:t>
            </a:r>
          </a:p>
        </p:txBody>
      </p:sp>
      <p:sp>
        <p:nvSpPr>
          <p:cNvPr id="4" name="Content Placeholder 3">
            <a:extLst>
              <a:ext uri="{FF2B5EF4-FFF2-40B4-BE49-F238E27FC236}">
                <a16:creationId xmlns:a16="http://schemas.microsoft.com/office/drawing/2014/main" id="{296F4E9F-5BD1-0F09-D735-3C949603EE99}"/>
              </a:ext>
            </a:extLst>
          </p:cNvPr>
          <p:cNvSpPr>
            <a:spLocks noGrp="1"/>
          </p:cNvSpPr>
          <p:nvPr>
            <p:ph sz="half" idx="2"/>
          </p:nvPr>
        </p:nvSpPr>
        <p:spPr>
          <a:xfrm>
            <a:off x="475185" y="2159000"/>
            <a:ext cx="4773090" cy="2355850"/>
          </a:xfrm>
        </p:spPr>
        <p:txBody>
          <a:bodyPr>
            <a:noAutofit/>
          </a:bodyPr>
          <a:lstStyle/>
          <a:p>
            <a:pPr marL="0" indent="0">
              <a:lnSpc>
                <a:spcPct val="150000"/>
              </a:lnSpc>
              <a:buNone/>
            </a:pPr>
            <a:r>
              <a:rPr lang="en-IN" dirty="0"/>
              <a:t>System           :     Pentium IV</a:t>
            </a:r>
          </a:p>
          <a:p>
            <a:pPr marL="0" indent="0">
              <a:lnSpc>
                <a:spcPct val="150000"/>
              </a:lnSpc>
              <a:buNone/>
            </a:pPr>
            <a:r>
              <a:rPr lang="en-IN" dirty="0"/>
              <a:t>Hard Disk       :      40GB</a:t>
            </a:r>
          </a:p>
          <a:p>
            <a:pPr marL="0" indent="0">
              <a:lnSpc>
                <a:spcPct val="150000"/>
              </a:lnSpc>
              <a:buNone/>
            </a:pPr>
            <a:r>
              <a:rPr lang="en-IN" dirty="0"/>
              <a:t>Monitor          :     15 inch VGA </a:t>
            </a:r>
            <a:r>
              <a:rPr lang="en-IN" dirty="0" err="1"/>
              <a:t>Color</a:t>
            </a:r>
            <a:r>
              <a:rPr lang="en-IN" dirty="0"/>
              <a:t>.</a:t>
            </a:r>
          </a:p>
          <a:p>
            <a:pPr marL="0" indent="0">
              <a:lnSpc>
                <a:spcPct val="150000"/>
              </a:lnSpc>
              <a:buNone/>
            </a:pPr>
            <a:r>
              <a:rPr lang="en-IN" dirty="0"/>
              <a:t>Ram		 :     512 MB</a:t>
            </a:r>
          </a:p>
          <a:p>
            <a:pPr marL="0" indent="0">
              <a:lnSpc>
                <a:spcPct val="150000"/>
              </a:lnSpc>
              <a:buNone/>
            </a:pPr>
            <a:r>
              <a:rPr lang="en-IN" dirty="0"/>
              <a:t>Keyboard	:     Standard Keyboard</a:t>
            </a:r>
          </a:p>
        </p:txBody>
      </p:sp>
      <p:sp>
        <p:nvSpPr>
          <p:cNvPr id="5" name="Text Placeholder 4">
            <a:extLst>
              <a:ext uri="{FF2B5EF4-FFF2-40B4-BE49-F238E27FC236}">
                <a16:creationId xmlns:a16="http://schemas.microsoft.com/office/drawing/2014/main" id="{06F2AF65-E587-A8CF-8FDF-FF0F7AE907C2}"/>
              </a:ext>
            </a:extLst>
          </p:cNvPr>
          <p:cNvSpPr>
            <a:spLocks noGrp="1"/>
          </p:cNvSpPr>
          <p:nvPr>
            <p:ph type="body" sz="quarter" idx="3"/>
          </p:nvPr>
        </p:nvSpPr>
        <p:spPr>
          <a:xfrm>
            <a:off x="6314440" y="858388"/>
            <a:ext cx="5183188" cy="1025899"/>
          </a:xfrm>
        </p:spPr>
        <p:txBody>
          <a:bodyPr>
            <a:noAutofit/>
          </a:bodyPr>
          <a:lstStyle/>
          <a:p>
            <a:r>
              <a:rPr lang="en-IN" sz="3600" u="sng" dirty="0"/>
              <a:t>SOFTWARE REQUIREMENTS:</a:t>
            </a:r>
          </a:p>
        </p:txBody>
      </p:sp>
      <p:sp>
        <p:nvSpPr>
          <p:cNvPr id="6" name="Content Placeholder 5">
            <a:extLst>
              <a:ext uri="{FF2B5EF4-FFF2-40B4-BE49-F238E27FC236}">
                <a16:creationId xmlns:a16="http://schemas.microsoft.com/office/drawing/2014/main" id="{1A30EF82-A6B1-2B14-84AA-1CC216D542F3}"/>
              </a:ext>
            </a:extLst>
          </p:cNvPr>
          <p:cNvSpPr>
            <a:spLocks noGrp="1"/>
          </p:cNvSpPr>
          <p:nvPr>
            <p:ph sz="quarter" idx="4"/>
          </p:nvPr>
        </p:nvSpPr>
        <p:spPr>
          <a:xfrm>
            <a:off x="5838825" y="2159000"/>
            <a:ext cx="5440363" cy="1600201"/>
          </a:xfrm>
        </p:spPr>
        <p:txBody>
          <a:bodyPr>
            <a:noAutofit/>
          </a:bodyPr>
          <a:lstStyle/>
          <a:p>
            <a:pPr marL="0" indent="0">
              <a:lnSpc>
                <a:spcPct val="150000"/>
              </a:lnSpc>
              <a:buNone/>
            </a:pPr>
            <a:r>
              <a:rPr lang="en-IN" dirty="0"/>
              <a:t>       Operating System : Windows XP.</a:t>
            </a:r>
          </a:p>
          <a:p>
            <a:pPr marL="0" indent="0">
              <a:lnSpc>
                <a:spcPct val="150000"/>
              </a:lnSpc>
              <a:buNone/>
            </a:pPr>
            <a:r>
              <a:rPr lang="en-IN" dirty="0"/>
              <a:t>	Platform		    : PYTHON TECHNOLOGY </a:t>
            </a:r>
          </a:p>
          <a:p>
            <a:pPr marL="0" indent="0">
              <a:lnSpc>
                <a:spcPct val="150000"/>
              </a:lnSpc>
              <a:buNone/>
            </a:pPr>
            <a:r>
              <a:rPr lang="en-IN" dirty="0"/>
              <a:t>	Tool			           : Spyder, Python 3.5</a:t>
            </a:r>
          </a:p>
          <a:p>
            <a:pPr marL="0" indent="0">
              <a:lnSpc>
                <a:spcPct val="150000"/>
              </a:lnSpc>
              <a:buNone/>
            </a:pPr>
            <a:r>
              <a:rPr lang="en-IN" dirty="0"/>
              <a:t>	Front End		    : Anaconda</a:t>
            </a:r>
          </a:p>
          <a:p>
            <a:pPr marL="0" indent="0">
              <a:lnSpc>
                <a:spcPct val="150000"/>
              </a:lnSpc>
              <a:buNone/>
            </a:pPr>
            <a:r>
              <a:rPr lang="en-IN" dirty="0"/>
              <a:t>	Back End		  : python anaconda script</a:t>
            </a:r>
          </a:p>
        </p:txBody>
      </p:sp>
      <p:sp>
        <p:nvSpPr>
          <p:cNvPr id="2" name="Slide Number Placeholder 1">
            <a:extLst>
              <a:ext uri="{FF2B5EF4-FFF2-40B4-BE49-F238E27FC236}">
                <a16:creationId xmlns:a16="http://schemas.microsoft.com/office/drawing/2014/main" id="{292F260C-4A2A-5D0E-A199-A01A5E41BA59}"/>
              </a:ext>
            </a:extLst>
          </p:cNvPr>
          <p:cNvSpPr>
            <a:spLocks noGrp="1"/>
          </p:cNvSpPr>
          <p:nvPr>
            <p:ph type="sldNum" sz="quarter" idx="12"/>
          </p:nvPr>
        </p:nvSpPr>
        <p:spPr>
          <a:xfrm>
            <a:off x="10352540" y="217269"/>
            <a:ext cx="838199" cy="646331"/>
          </a:xfrm>
        </p:spPr>
        <p:txBody>
          <a:bodyPr/>
          <a:lstStyle/>
          <a:p>
            <a:r>
              <a:rPr lang="en-US" dirty="0"/>
              <a:t>8</a:t>
            </a:r>
          </a:p>
        </p:txBody>
      </p:sp>
    </p:spTree>
    <p:extLst>
      <p:ext uri="{BB962C8B-B14F-4D97-AF65-F5344CB8AC3E}">
        <p14:creationId xmlns:p14="http://schemas.microsoft.com/office/powerpoint/2010/main" val="100125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A649D-E688-0A1C-EBE6-5790F1AF3A45}"/>
              </a:ext>
            </a:extLst>
          </p:cNvPr>
          <p:cNvSpPr>
            <a:spLocks noGrp="1"/>
          </p:cNvSpPr>
          <p:nvPr>
            <p:ph type="title"/>
          </p:nvPr>
        </p:nvSpPr>
        <p:spPr>
          <a:xfrm>
            <a:off x="646111" y="452718"/>
            <a:ext cx="6029009" cy="837602"/>
          </a:xfrm>
        </p:spPr>
        <p:txBody>
          <a:bodyPr/>
          <a:lstStyle/>
          <a:p>
            <a:r>
              <a:rPr lang="en-IN" sz="4000" b="1" u="sng" dirty="0">
                <a:latin typeface="+mn-lt"/>
              </a:rPr>
              <a:t>SYSTEM</a:t>
            </a:r>
            <a:r>
              <a:rPr lang="en-IN" sz="4000" b="1" u="sng" dirty="0"/>
              <a:t> </a:t>
            </a:r>
            <a:r>
              <a:rPr lang="en-IN" sz="4000" b="1" u="sng" dirty="0">
                <a:latin typeface="+mn-lt"/>
              </a:rPr>
              <a:t>ARCHITECTURE:</a:t>
            </a:r>
            <a:endParaRPr lang="en-IN" dirty="0"/>
          </a:p>
        </p:txBody>
      </p:sp>
      <p:sp>
        <p:nvSpPr>
          <p:cNvPr id="3" name="TextBox 2">
            <a:extLst>
              <a:ext uri="{FF2B5EF4-FFF2-40B4-BE49-F238E27FC236}">
                <a16:creationId xmlns:a16="http://schemas.microsoft.com/office/drawing/2014/main" id="{8CAD5721-E575-4413-BE32-0F7A6EED4C42}"/>
              </a:ext>
            </a:extLst>
          </p:cNvPr>
          <p:cNvSpPr txBox="1"/>
          <p:nvPr/>
        </p:nvSpPr>
        <p:spPr>
          <a:xfrm>
            <a:off x="10086975" y="452718"/>
            <a:ext cx="1352550" cy="523220"/>
          </a:xfrm>
          <a:prstGeom prst="rect">
            <a:avLst/>
          </a:prstGeom>
          <a:noFill/>
        </p:spPr>
        <p:txBody>
          <a:bodyPr wrap="square" rtlCol="0">
            <a:spAutoFit/>
          </a:bodyPr>
          <a:lstStyle/>
          <a:p>
            <a:r>
              <a:rPr lang="en-ZA" dirty="0"/>
              <a:t>       </a:t>
            </a:r>
            <a:r>
              <a:rPr lang="en-ZA" sz="2800" dirty="0"/>
              <a:t>9</a:t>
            </a:r>
          </a:p>
        </p:txBody>
      </p:sp>
      <p:pic>
        <p:nvPicPr>
          <p:cNvPr id="6" name="Picture 5">
            <a:extLst>
              <a:ext uri="{FF2B5EF4-FFF2-40B4-BE49-F238E27FC236}">
                <a16:creationId xmlns:a16="http://schemas.microsoft.com/office/drawing/2014/main" id="{B463A346-6640-43C9-9CF7-D144C1C29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5" y="1466850"/>
            <a:ext cx="10725150" cy="4705350"/>
          </a:xfrm>
          <a:prstGeom prst="rect">
            <a:avLst/>
          </a:prstGeom>
        </p:spPr>
      </p:pic>
    </p:spTree>
    <p:extLst>
      <p:ext uri="{BB962C8B-B14F-4D97-AF65-F5344CB8AC3E}">
        <p14:creationId xmlns:p14="http://schemas.microsoft.com/office/powerpoint/2010/main" val="31683425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2122</TotalTime>
  <Words>978</Words>
  <Application>Microsoft Office PowerPoint</Application>
  <PresentationFormat>Widescreen</PresentationFormat>
  <Paragraphs>131</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Inter</vt:lpstr>
      <vt:lpstr>Times New Roman</vt:lpstr>
      <vt:lpstr>Wingdings</vt:lpstr>
      <vt:lpstr>Wingdings 3</vt:lpstr>
      <vt:lpstr>Ion</vt:lpstr>
      <vt:lpstr>PowerPoint Presentation</vt:lpstr>
      <vt:lpstr>TABLE OF CONTENTS </vt:lpstr>
      <vt:lpstr> ABSTRACT:</vt:lpstr>
      <vt:lpstr>EXISTING SYSTEM:</vt:lpstr>
      <vt:lpstr>     DISADVANTAGES OF EXISTING SYSTEM:</vt:lpstr>
      <vt:lpstr> PROPOSED SYSTEM:</vt:lpstr>
      <vt:lpstr>ADVANTAGES OF PROPOSED SYSTEM:</vt:lpstr>
      <vt:lpstr>PowerPoint Presentation</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etyala</dc:creator>
  <cp:lastModifiedBy>gadilaprasuna@gmail.com</cp:lastModifiedBy>
  <cp:revision>48</cp:revision>
  <dcterms:created xsi:type="dcterms:W3CDTF">2024-08-28T05:49:43Z</dcterms:created>
  <dcterms:modified xsi:type="dcterms:W3CDTF">2025-03-12T09:44:59Z</dcterms:modified>
</cp:coreProperties>
</file>