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Action1.xml" ContentType="application/vnd.ms-office.inkAction+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9:37:59.12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6T09:40:13.05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08:05:19.959"/>
    </inkml:context>
    <inkml:brush xml:id="br0">
      <inkml:brushProperty name="width" value="0.05" units="cm"/>
      <inkml:brushProperty name="height" value="0.05" units="cm"/>
      <inkml:brushProperty name="color" value="#E71224"/>
    </inkml:brush>
  </inkml:definitions>
  <inkml:trace contextRef="#ctx0" brushRef="#br0">1 1 24575,'0'-1'-8191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08:05:48.935"/>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08:07:29.03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4-06T09:24:21.151"/>
    </inkml:context>
    <inkml:brush xml:id="br0">
      <inkml:brushProperty name="width" value="0.08819" units="cm"/>
      <inkml:brushProperty name="height" value="0.35278" units="cm"/>
      <inkml:brushProperty name="color" value="#FF0000"/>
      <inkml:brushProperty name="tip" value="rectangle"/>
      <inkml:brushProperty name="rasterOp" value="maskPen"/>
    </inkml:brush>
    <inkml:brush xml:id="br1">
      <inkml:brushProperty name="width" value="0.08819" units="cm"/>
      <inkml:brushProperty name="height" value="0.35278" units="cm"/>
      <inkml:brushProperty name="color" value="#FFC000"/>
      <inkml:brushProperty name="tip" value="rectangle"/>
      <inkml:brushProperty name="rasterOp" value="maskPen"/>
    </inkml:brush>
  </inkml:definitions>
  <iact:action type="add" startTime="39105">
    <iact:property name="dataType"/>
    <iact:actionData xml:id="d0">
      <inkml:trace xmlns:inkml="http://www.w3.org/2003/InkML" xml:id="stk0" contextRef="#ctx0" brushRef="#br0">20544 2118 0,'62'0'337,"1"0"-308,-1 0-10,0 0 10,0 0-18,1 0 4,-1 0 19,0 0-17,0 0 0,1 0 0,61 0 0,-62 0-16,1 0 14,61 0 2,-62 0-1,63 0 1,-63 0 0,63 0-1,-63 0 1,0 0-1,0 0 1,1 0 16,-1 0-16,0 0 16,-62 62-8,63-62 0</inkml:trace>
    </iact:actionData>
  </iact:action>
  <iact:action type="add" startTime="43887">
    <iact:property name="dataType"/>
    <iact:actionData xml:id="d1">
      <inkml:trace xmlns:inkml="http://www.w3.org/2003/InkML" xml:id="stk1" contextRef="#ctx0" brushRef="#br1">17369 2118 0,'125'0'279,"310"0"-274,63 0-1,0 0 14,934 0-2,-62 0 1,-934 0-16,-63 0 14,-248 0 3,-63 62-2,-62 0 41,0 0-15,-62 1-37,0-63 11,-1 62-14,1 0 26,-62 0-11,61 1-14,-186 61 12,-560 312 0,249 0 3,-685 373-3,684-311 2,188-124 0,186-250-16,-62 187 14,124-186 3,63 124-3,62-125 3,0-61 0,62-63 30,561-125-31,3112-373-1,-497-62 1,-1682 124-1,-996 312 1,-311 124-13,-124-63 10,-63 1 2,62 62 0,-61 0 1,-1 0-1,62 0 1,-124 62-1,63-62-15</inkml:trace>
    </iact:actionData>
  </iact:action>
</iact:action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97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3457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7784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5399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1210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7619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6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8358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289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1804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4/7/2022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312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4/7/2022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5799803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1/relationships/inkAction" Target="../ink/inkAction1.xml"/><Relationship Id="rId7"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1.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10.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5.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Large ocean wave">
            <a:extLst>
              <a:ext uri="{FF2B5EF4-FFF2-40B4-BE49-F238E27FC236}">
                <a16:creationId xmlns:a16="http://schemas.microsoft.com/office/drawing/2014/main" id="{BF49013E-7639-0D5D-E919-C0F1850CCF23}"/>
              </a:ext>
            </a:extLst>
          </p:cNvPr>
          <p:cNvPicPr>
            <a:picLocks noChangeAspect="1"/>
          </p:cNvPicPr>
          <p:nvPr/>
        </p:nvPicPr>
        <p:blipFill rotWithShape="1">
          <a:blip r:embed="rId2">
            <a:alphaModFix/>
          </a:blip>
          <a:srcRect l="14533" r="4022" b="1"/>
          <a:stretch/>
        </p:blipFill>
        <p:spPr>
          <a:xfrm>
            <a:off x="-11018" y="-6"/>
            <a:ext cx="8382001" cy="6869542"/>
          </a:xfrm>
          <a:prstGeom prst="rect">
            <a:avLst/>
          </a:prstGeom>
        </p:spPr>
      </p:pic>
      <p:sp useBgFill="1">
        <p:nvSpPr>
          <p:cNvPr id="77" name="Rectangle 76">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1"/>
            <a:ext cx="6857999" cy="5333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2604B-C130-4649-8A67-9F537B09ACCA}"/>
              </a:ext>
            </a:extLst>
          </p:cNvPr>
          <p:cNvSpPr>
            <a:spLocks noGrp="1"/>
          </p:cNvSpPr>
          <p:nvPr>
            <p:ph type="ctrTitle"/>
          </p:nvPr>
        </p:nvSpPr>
        <p:spPr>
          <a:xfrm>
            <a:off x="1905000" y="1524002"/>
            <a:ext cx="4572000" cy="1972565"/>
          </a:xfrm>
        </p:spPr>
        <p:txBody>
          <a:bodyPr anchor="b">
            <a:normAutofit/>
          </a:bodyPr>
          <a:lstStyle/>
          <a:p>
            <a:pPr algn="ctr"/>
            <a:r>
              <a:rPr lang="en-US" sz="3600" b="0" i="1" dirty="0">
                <a:solidFill>
                  <a:srgbClr val="002060"/>
                </a:solidFill>
              </a:rPr>
              <a:t>WHAT IS A WAVEGUIDE</a:t>
            </a:r>
          </a:p>
        </p:txBody>
      </p:sp>
      <p:sp>
        <p:nvSpPr>
          <p:cNvPr id="3" name="Subtitle 2">
            <a:extLst>
              <a:ext uri="{FF2B5EF4-FFF2-40B4-BE49-F238E27FC236}">
                <a16:creationId xmlns:a16="http://schemas.microsoft.com/office/drawing/2014/main" id="{423046F2-9393-48C3-9B32-E4A340148C1F}"/>
              </a:ext>
            </a:extLst>
          </p:cNvPr>
          <p:cNvSpPr>
            <a:spLocks noGrp="1"/>
          </p:cNvSpPr>
          <p:nvPr>
            <p:ph type="subTitle" idx="1"/>
          </p:nvPr>
        </p:nvSpPr>
        <p:spPr>
          <a:xfrm>
            <a:off x="1905000" y="4089065"/>
            <a:ext cx="4572000" cy="1084669"/>
          </a:xfrm>
        </p:spPr>
        <p:txBody>
          <a:bodyPr>
            <a:normAutofit/>
          </a:bodyPr>
          <a:lstStyle/>
          <a:p>
            <a:pPr algn="ctr"/>
            <a:r>
              <a:rPr lang="en-US" dirty="0">
                <a:solidFill>
                  <a:srgbClr val="7030A0"/>
                </a:solidFill>
              </a:rPr>
              <a:t>BY KHETHIWE</a:t>
            </a:r>
          </a:p>
        </p:txBody>
      </p:sp>
      <p:pic>
        <p:nvPicPr>
          <p:cNvPr id="5" name="Picture 4" descr="What are Circular Waveguides? - everything RF">
            <a:extLst>
              <a:ext uri="{FF2B5EF4-FFF2-40B4-BE49-F238E27FC236}">
                <a16:creationId xmlns:a16="http://schemas.microsoft.com/office/drawing/2014/main" id="{4DBB2764-BEC8-45F3-9DC7-BAD59AF859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82" r="12562" b="-2"/>
          <a:stretch/>
        </p:blipFill>
        <p:spPr bwMode="auto">
          <a:xfrm>
            <a:off x="8382000" y="10"/>
            <a:ext cx="3810001" cy="34289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igid Rectangular Waveguide (WG00 to WG27 / WR2300 to WR10) – Global Invacom">
            <a:extLst>
              <a:ext uri="{FF2B5EF4-FFF2-40B4-BE49-F238E27FC236}">
                <a16:creationId xmlns:a16="http://schemas.microsoft.com/office/drawing/2014/main" id="{BE11FD9C-3E56-4D2D-99CD-31E1F0D1D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428" r="7929" b="-3"/>
          <a:stretch/>
        </p:blipFill>
        <p:spPr bwMode="auto">
          <a:xfrm>
            <a:off x="8382000" y="3428998"/>
            <a:ext cx="3810000" cy="3440538"/>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05423" y="3810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2965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33"/>
    </mc:Choice>
    <mc:Fallback xmlns="">
      <p:transition spd="slow" advTm="121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3C7C-76D1-46F0-B6EA-8402C9198603}"/>
              </a:ext>
            </a:extLst>
          </p:cNvPr>
          <p:cNvSpPr>
            <a:spLocks noGrp="1"/>
          </p:cNvSpPr>
          <p:nvPr>
            <p:ph type="title"/>
          </p:nvPr>
        </p:nvSpPr>
        <p:spPr>
          <a:xfrm>
            <a:off x="1476783" y="969245"/>
            <a:ext cx="9238434" cy="857559"/>
          </a:xfrm>
        </p:spPr>
        <p:txBody>
          <a:bodyPr/>
          <a:lstStyle/>
          <a:p>
            <a:r>
              <a:rPr lang="en-US" i="1" u="sng" dirty="0"/>
              <a:t>WAVEGUIDEs</a:t>
            </a:r>
          </a:p>
        </p:txBody>
      </p:sp>
      <p:sp>
        <p:nvSpPr>
          <p:cNvPr id="3" name="Content Placeholder 2">
            <a:extLst>
              <a:ext uri="{FF2B5EF4-FFF2-40B4-BE49-F238E27FC236}">
                <a16:creationId xmlns:a16="http://schemas.microsoft.com/office/drawing/2014/main" id="{1E106F0C-2EB8-4C6F-B0F8-FDB8D2826CC6}"/>
              </a:ext>
            </a:extLst>
          </p:cNvPr>
          <p:cNvSpPr>
            <a:spLocks noGrp="1"/>
          </p:cNvSpPr>
          <p:nvPr>
            <p:ph idx="1"/>
          </p:nvPr>
        </p:nvSpPr>
        <p:spPr/>
        <p:txBody>
          <a:bodyPr>
            <a:normAutofit/>
          </a:bodyPr>
          <a:lstStyle/>
          <a:p>
            <a:r>
              <a:rPr lang="en-US" dirty="0">
                <a:solidFill>
                  <a:schemeClr val="tx2"/>
                </a:solidFill>
              </a:rPr>
              <a:t>It’s a guiding structure which your wave will travel from one point to another</a:t>
            </a:r>
          </a:p>
          <a:p>
            <a:r>
              <a:rPr lang="en-US" dirty="0">
                <a:solidFill>
                  <a:schemeClr val="tx2"/>
                </a:solidFill>
              </a:rPr>
              <a:t>Is a structure of the form of transmission line </a:t>
            </a:r>
            <a:r>
              <a:rPr lang="en-US" dirty="0" err="1">
                <a:solidFill>
                  <a:schemeClr val="tx2"/>
                </a:solidFill>
              </a:rPr>
              <a:t>containg</a:t>
            </a:r>
            <a:r>
              <a:rPr lang="en-US" dirty="0">
                <a:solidFill>
                  <a:schemeClr val="tx2"/>
                </a:solidFill>
              </a:rPr>
              <a:t> of a hallow metal tube</a:t>
            </a:r>
          </a:p>
          <a:p>
            <a:pPr marL="0" indent="0">
              <a:buNone/>
            </a:pPr>
            <a:endParaRPr lang="en-US" dirty="0">
              <a:solidFill>
                <a:schemeClr val="tx2"/>
              </a:solidFill>
            </a:endParaRPr>
          </a:p>
          <a:p>
            <a:r>
              <a:rPr lang="en-US" dirty="0">
                <a:solidFill>
                  <a:schemeClr val="tx2"/>
                </a:solidFill>
              </a:rPr>
              <a:t> Waveguides are used in high frequency, for example radio frequency waveguide</a:t>
            </a:r>
          </a:p>
          <a:p>
            <a:pPr marL="0" indent="0">
              <a:buNone/>
            </a:pPr>
            <a:endParaRPr lang="en-US" dirty="0">
              <a:solidFill>
                <a:schemeClr val="accent2"/>
              </a:solidFill>
            </a:endParaRPr>
          </a:p>
        </p:txBody>
      </p:sp>
      <p:pic>
        <p:nvPicPr>
          <p:cNvPr id="1026" name="Picture 2" descr="Waveguide - Wikipedia">
            <a:extLst>
              <a:ext uri="{FF2B5EF4-FFF2-40B4-BE49-F238E27FC236}">
                <a16:creationId xmlns:a16="http://schemas.microsoft.com/office/drawing/2014/main" id="{868C6EDD-473E-47B3-890E-520CC91BE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0" y="1398024"/>
            <a:ext cx="20955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E95CEC1-F80A-4E51-A1F6-43BCB60602EE}"/>
              </a:ext>
            </a:extLst>
          </p:cNvPr>
          <p:cNvPicPr>
            <a:picLocks noChangeAspect="1"/>
          </p:cNvPicPr>
          <p:nvPr/>
        </p:nvPicPr>
        <p:blipFill>
          <a:blip r:embed="rId3"/>
          <a:stretch>
            <a:fillRect/>
          </a:stretch>
        </p:blipFill>
        <p:spPr>
          <a:xfrm>
            <a:off x="9055099" y="4747416"/>
            <a:ext cx="2774951" cy="1970883"/>
          </a:xfrm>
          <a:prstGeom prst="rect">
            <a:avLst/>
          </a:prstGeom>
        </p:spPr>
      </p:pic>
    </p:spTree>
    <p:extLst>
      <p:ext uri="{BB962C8B-B14F-4D97-AF65-F5344CB8AC3E}">
        <p14:creationId xmlns:p14="http://schemas.microsoft.com/office/powerpoint/2010/main" val="253131442"/>
      </p:ext>
    </p:extLst>
  </p:cSld>
  <p:clrMapOvr>
    <a:masterClrMapping/>
  </p:clrMapOvr>
  <mc:AlternateContent xmlns:mc="http://schemas.openxmlformats.org/markup-compatibility/2006" xmlns:p14="http://schemas.microsoft.com/office/powerpoint/2010/main">
    <mc:Choice Requires="p14">
      <p:transition spd="slow" p14:dur="2000" advTm="150730"/>
    </mc:Choice>
    <mc:Fallback xmlns="">
      <p:transition spd="slow" advTm="150730"/>
    </mc:Fallback>
  </mc:AlternateContent>
  <p:extLst>
    <p:ext uri="{3A86A75C-4F4B-4683-9AE1-C65F6400EC91}">
      <p14:laserTraceLst xmlns:p14="http://schemas.microsoft.com/office/powerpoint/2010/main">
        <p14:tracePtLst>
          <p14:tracePt t="606" x="336550" y="4483100"/>
          <p14:tracePt t="615" x="582613" y="4325938"/>
          <p14:tracePt t="622" x="850900" y="4168775"/>
          <p14:tracePt t="629" x="1098550" y="3989388"/>
          <p14:tracePt t="635" x="1389063" y="3787775"/>
          <p14:tracePt t="640" x="1636713" y="3652838"/>
          <p14:tracePt t="649" x="1860550" y="3495675"/>
          <p14:tracePt t="656" x="2106613" y="3340100"/>
          <p14:tracePt t="666" x="2330450" y="3227388"/>
          <p14:tracePt t="668" x="2578100" y="3092450"/>
          <p14:tracePt t="676" x="2801938" y="3003550"/>
          <p14:tracePt t="685" x="2981325" y="2913063"/>
          <p14:tracePt t="690" x="3182938" y="2868613"/>
          <p14:tracePt t="699" x="3362325" y="2824163"/>
          <p14:tracePt t="706" x="3586163" y="2755900"/>
          <p14:tracePt t="712" x="3765550" y="2711450"/>
          <p14:tracePt t="719" x="3944938" y="2689225"/>
          <p14:tracePt t="724" x="4146550" y="2667000"/>
          <p14:tracePt t="732" x="4348163" y="2644775"/>
          <p14:tracePt t="738" x="4527550" y="2644775"/>
          <p14:tracePt t="748" x="4706938" y="2622550"/>
          <p14:tracePt t="754" x="4908550" y="2622550"/>
          <p14:tracePt t="758" x="5087938" y="2600325"/>
          <p14:tracePt t="767" x="5245100" y="2600325"/>
          <p14:tracePt t="773" x="5356225" y="2600325"/>
          <p14:tracePt t="782" x="5491163" y="2600325"/>
          <p14:tracePt t="787" x="5580063" y="2600325"/>
          <p14:tracePt t="794" x="5648325" y="2600325"/>
          <p14:tracePt t="801" x="5737225" y="2600325"/>
          <p14:tracePt t="809" x="5781675" y="2600325"/>
          <p14:tracePt t="815" x="5827713" y="2600325"/>
          <p14:tracePt t="821" x="5872163" y="2622550"/>
          <p14:tracePt t="832" x="5938838" y="2622550"/>
          <p14:tracePt t="835" x="5961063" y="2622550"/>
          <p14:tracePt t="843" x="5983288" y="2622550"/>
          <p14:tracePt t="850" x="6007100" y="2644775"/>
          <p14:tracePt t="855" x="6029325" y="2644775"/>
          <p14:tracePt t="865" x="6029325" y="2667000"/>
          <p14:tracePt t="871" x="6051550" y="2667000"/>
          <p14:tracePt t="878" x="6051550" y="2689225"/>
          <p14:tracePt t="884" x="6073775" y="2689225"/>
          <p14:tracePt t="892" x="6073775" y="2733675"/>
          <p14:tracePt t="900" x="6073775" y="2755900"/>
          <p14:tracePt t="905" x="6096000" y="2779713"/>
          <p14:tracePt t="914" x="6096000" y="2824163"/>
          <p14:tracePt t="921" x="6096000" y="2868613"/>
          <p14:tracePt t="925" x="6096000" y="2935288"/>
          <p14:tracePt t="932" x="6096000" y="2981325"/>
          <p14:tracePt t="939" x="6073775" y="3025775"/>
          <p14:tracePt t="948" x="6029325" y="3048000"/>
          <p14:tracePt t="955" x="6029325" y="3114675"/>
          <p14:tracePt t="960" x="5983288" y="3136900"/>
          <p14:tracePt t="967" x="5938838" y="3182938"/>
          <p14:tracePt t="976" x="5916613" y="3205163"/>
          <p14:tracePt t="984" x="5849938" y="3227388"/>
          <p14:tracePt t="988" x="5803900" y="3249613"/>
          <p14:tracePt t="998" x="5759450" y="3294063"/>
          <p14:tracePt t="1004" x="5715000" y="3294063"/>
          <p14:tracePt t="1009" x="5670550" y="3316288"/>
          <p14:tracePt t="1017" x="5602288" y="3316288"/>
          <p14:tracePt t="1023" x="5557838" y="3340100"/>
          <p14:tracePt t="1031" x="5513388" y="3340100"/>
          <p14:tracePt t="1038" x="5446713" y="3340100"/>
          <p14:tracePt t="1044" x="5400675" y="3340100"/>
          <p14:tracePt t="1050" x="5334000" y="3340100"/>
          <p14:tracePt t="1057" x="5289550" y="3316288"/>
          <p14:tracePt t="1065" x="5221288" y="3294063"/>
          <p14:tracePt t="1072" x="5154613" y="3271838"/>
          <p14:tracePt t="1082" x="5087938" y="3249613"/>
          <p14:tracePt t="1088" x="5019675" y="3205163"/>
          <p14:tracePt t="1093" x="4930775" y="3136900"/>
          <p14:tracePt t="1100" x="4864100" y="3092450"/>
          <p14:tracePt t="1107" x="4818063" y="3048000"/>
          <p14:tracePt t="1115" x="4729163" y="3003550"/>
          <p14:tracePt t="1121" x="4660900" y="2959100"/>
          <p14:tracePt t="1128" x="4616450" y="2913063"/>
          <p14:tracePt t="1134" x="4527550" y="2846388"/>
          <p14:tracePt t="1141" x="4483100" y="2801938"/>
          <p14:tracePt t="1148" x="4414838" y="2755900"/>
          <p14:tracePt t="1155" x="4348163" y="2733675"/>
          <p14:tracePt t="1165" x="4303713" y="2667000"/>
          <p14:tracePt t="1171" x="4257675" y="2644775"/>
          <p14:tracePt t="1176" x="4213225" y="2600325"/>
          <p14:tracePt t="1183" x="4146550" y="2578100"/>
          <p14:tracePt t="1190" x="4124325" y="2554288"/>
          <p14:tracePt t="1199" x="4078288" y="2532063"/>
          <p14:tracePt t="1205" x="4033838" y="2509838"/>
          <p14:tracePt t="1211" x="3967163" y="2487613"/>
          <p14:tracePt t="1218" x="3922713" y="2487613"/>
          <p14:tracePt t="1224" x="3876675" y="2465388"/>
          <p14:tracePt t="1233" x="3832225" y="2465388"/>
          <p14:tracePt t="1238" x="3787775" y="2443163"/>
          <p14:tracePt t="1249" x="3721100" y="2420938"/>
          <p14:tracePt t="1254" x="3675063" y="2420938"/>
          <p14:tracePt t="1259" x="3608388" y="2420938"/>
          <p14:tracePt t="1266" x="3563938" y="2420938"/>
          <p14:tracePt t="1273" x="3517900" y="2420938"/>
          <p14:tracePt t="1284" x="3451225" y="2420938"/>
          <p14:tracePt t="1288" x="3406775" y="2420938"/>
          <p14:tracePt t="1295" x="3340100" y="2420938"/>
          <p14:tracePt t="1301" x="3294063" y="2420938"/>
          <p14:tracePt t="1308" x="3227388" y="2420938"/>
          <p14:tracePt t="1315" x="3182938" y="2420938"/>
          <p14:tracePt t="1321" x="3092450" y="2420938"/>
          <p14:tracePt t="1332" x="3048000" y="2420938"/>
          <p14:tracePt t="1338" x="2981325" y="2420938"/>
          <p14:tracePt t="1342" x="2913063" y="2420938"/>
          <p14:tracePt t="1349" x="2846388" y="2443163"/>
          <p14:tracePt t="1356" x="2779713" y="2443163"/>
          <p14:tracePt t="1365" x="2711450" y="2465388"/>
          <p14:tracePt t="1371" x="2667000" y="2465388"/>
          <p14:tracePt t="1377" x="2622550" y="2465388"/>
          <p14:tracePt t="1387" x="2578100" y="2465388"/>
          <p14:tracePt t="1392" x="2532063" y="2465388"/>
          <p14:tracePt t="1398" x="2487613" y="2465388"/>
          <p14:tracePt t="1405" x="2465388" y="2465388"/>
          <p14:tracePt t="1414" x="2443163" y="2465388"/>
          <p14:tracePt t="1421" x="2420938" y="2465388"/>
          <p14:tracePt t="1426" x="2398713" y="2465388"/>
          <p14:tracePt t="1432" x="2374900" y="2465388"/>
          <p14:tracePt t="1440" x="2330450" y="2465388"/>
          <p14:tracePt t="1447" x="2286000" y="2465388"/>
          <p14:tracePt t="1454" x="2263775" y="2465388"/>
          <p14:tracePt t="1464" x="2241550" y="2465388"/>
          <p14:tracePt t="1470" x="2197100" y="2465388"/>
          <p14:tracePt t="1482" x="2173288" y="2465388"/>
          <p14:tracePt t="1489" x="2128838" y="2465388"/>
          <p14:tracePt t="1504" x="2106613" y="2465388"/>
          <p14:tracePt t="1510" x="2062163" y="2465388"/>
          <p14:tracePt t="1531" x="2017713" y="2465388"/>
          <p14:tracePt t="1537" x="1993900" y="2465388"/>
          <p14:tracePt t="1551" x="1971675" y="2465388"/>
          <p14:tracePt t="1558" x="1949450" y="2465388"/>
          <p14:tracePt t="1565" x="1927225" y="2465388"/>
          <p14:tracePt t="1572" x="1905000" y="2465388"/>
          <p14:tracePt t="1586" x="1905000" y="2443163"/>
          <p14:tracePt t="1588" x="1882775" y="2443163"/>
          <p14:tracePt t="1593" x="1860550" y="2420938"/>
          <p14:tracePt t="1618" x="1816100" y="2420938"/>
          <p14:tracePt t="1627" x="1792288" y="2398713"/>
          <p14:tracePt t="1635" x="1770063" y="2398713"/>
          <p14:tracePt t="1649" x="1747838" y="2398713"/>
          <p14:tracePt t="1655" x="1747838" y="2374900"/>
          <p14:tracePt t="1670" x="1725613" y="2374900"/>
          <p14:tracePt t="1683" x="1725613" y="2352675"/>
          <p14:tracePt t="1691" x="1725613" y="2330450"/>
          <p14:tracePt t="1698" x="1703388" y="2330450"/>
          <p14:tracePt t="1706" x="1703388" y="2308225"/>
          <p14:tracePt t="1718" x="1703388" y="2286000"/>
          <p14:tracePt t="1726" x="1703388" y="2263775"/>
          <p14:tracePt t="1731" x="1703388" y="2241550"/>
          <p14:tracePt t="1738" x="1703388" y="2173288"/>
          <p14:tracePt t="1747" x="1725613" y="2128838"/>
          <p14:tracePt t="1753" x="1770063" y="2062163"/>
          <p14:tracePt t="1765" x="1792288" y="1993900"/>
          <p14:tracePt t="1767" x="1860550" y="1905000"/>
          <p14:tracePt t="1774" x="1949450" y="1816100"/>
          <p14:tracePt t="1782" x="2062163" y="1725613"/>
          <p14:tracePt t="1787" x="2197100" y="1612900"/>
          <p14:tracePt t="1798" x="2352675" y="1501775"/>
          <p14:tracePt t="1804" x="2509838" y="1411288"/>
          <p14:tracePt t="1808" x="2667000" y="1366838"/>
          <p14:tracePt t="1816" x="2801938" y="1344613"/>
          <p14:tracePt t="1822" x="2913063" y="1322388"/>
          <p14:tracePt t="1830" x="3048000" y="1322388"/>
          <p14:tracePt t="1837" x="3114675" y="1322388"/>
          <p14:tracePt t="1843" x="3182938" y="1322388"/>
          <p14:tracePt t="1849" x="3249613" y="1344613"/>
          <p14:tracePt t="1858" x="3294063" y="1366838"/>
          <p14:tracePt t="1865" x="3340100" y="1366838"/>
          <p14:tracePt t="1871" x="3362325" y="1389063"/>
          <p14:tracePt t="1880" x="3384550" y="1411288"/>
          <p14:tracePt t="1887" x="3429000" y="1411288"/>
          <p14:tracePt t="1892" x="3451225" y="1435100"/>
          <p14:tracePt t="1900" x="3495675" y="1479550"/>
          <p14:tracePt t="1914" x="3517900" y="1501775"/>
          <p14:tracePt t="1920" x="3563938" y="1501775"/>
          <p14:tracePt t="1926" x="3586163" y="1524000"/>
          <p14:tracePt t="1933" x="3608388" y="1568450"/>
          <p14:tracePt t="1941" x="3652838" y="1568450"/>
          <p14:tracePt t="1948" x="3675063" y="1612900"/>
          <p14:tracePt t="1955" x="3743325" y="1636713"/>
          <p14:tracePt t="1966" x="3787775" y="1681163"/>
          <p14:tracePt t="1970" x="3832225" y="1703388"/>
          <p14:tracePt t="1975" x="3876675" y="1747838"/>
          <p14:tracePt t="1983" x="3944938" y="1816100"/>
          <p14:tracePt t="1990" x="3989388" y="1860550"/>
          <p14:tracePt t="1997" x="4011613" y="1905000"/>
          <p14:tracePt t="2006" x="4078288" y="1971675"/>
          <p14:tracePt t="2010" x="4102100" y="2017713"/>
          <p14:tracePt t="2017" x="4146550" y="2062163"/>
          <p14:tracePt t="2024" x="4146550" y="2106613"/>
          <p14:tracePt t="2031" x="4168775" y="2151063"/>
          <p14:tracePt t="2040" x="4191000" y="2219325"/>
          <p14:tracePt t="2047" x="4213225" y="2263775"/>
          <p14:tracePt t="2053" x="4213225" y="2308225"/>
          <p14:tracePt t="2059" x="4213225" y="2352675"/>
          <p14:tracePt t="2066" x="4191000" y="2398713"/>
          <p14:tracePt t="2073" x="4168775" y="2465388"/>
          <p14:tracePt t="2081" x="4168775" y="2487613"/>
          <p14:tracePt t="2086" x="4124325" y="2532063"/>
          <p14:tracePt t="2097" x="4102100" y="2578100"/>
          <p14:tracePt t="2103" x="4056063" y="2622550"/>
          <p14:tracePt t="2107" x="3967163" y="2667000"/>
          <p14:tracePt t="2114" x="3898900" y="2689225"/>
          <p14:tracePt t="2121" x="3787775" y="2733675"/>
          <p14:tracePt t="2130" x="3697288" y="2755900"/>
          <p14:tracePt t="2136" x="3608388" y="2779713"/>
          <p14:tracePt t="2142" x="3541713" y="2801938"/>
          <p14:tracePt t="2149" x="3429000" y="2801938"/>
          <p14:tracePt t="2157" x="3316288" y="2824163"/>
          <p14:tracePt t="2171" x="3092450" y="2824163"/>
          <p14:tracePt t="2181" x="2981325" y="2824163"/>
          <p14:tracePt t="2184" x="2846388" y="2824163"/>
          <p14:tracePt t="2191" x="2733675" y="2824163"/>
          <p14:tracePt t="2198" x="2644775" y="2824163"/>
          <p14:tracePt t="2205" x="2509838" y="2824163"/>
          <p14:tracePt t="2214" x="2420938" y="2801938"/>
          <p14:tracePt t="2218" x="2308225" y="2801938"/>
          <p14:tracePt t="2225" x="2241550" y="2755900"/>
          <p14:tracePt t="2231" x="2173288" y="2733675"/>
          <p14:tracePt t="2240" x="2128838" y="2733675"/>
          <p14:tracePt t="2247" x="2106613" y="2711450"/>
          <p14:tracePt t="2254" x="2062163" y="2689225"/>
          <p14:tracePt t="2265" x="2039938" y="2667000"/>
          <p14:tracePt t="2268" x="1993900" y="2667000"/>
          <p14:tracePt t="2274" x="1993900" y="2644775"/>
          <p14:tracePt t="2283" x="1971675" y="2644775"/>
          <p14:tracePt t="2288" x="1949450" y="2644775"/>
          <p14:tracePt t="2297" x="1927225" y="2622550"/>
          <p14:tracePt t="2304" x="1927225" y="2600325"/>
          <p14:tracePt t="2309" x="1905000" y="2600325"/>
          <p14:tracePt t="2316" x="1905000" y="2578100"/>
          <p14:tracePt t="2323" x="1882775" y="2578100"/>
          <p14:tracePt t="2332" x="1882775" y="2554288"/>
          <p14:tracePt t="2343" x="1882775" y="2532063"/>
          <p14:tracePt t="2354" x="1860550" y="2509838"/>
          <p14:tracePt t="2371" x="1860550" y="2487613"/>
          <p14:tracePt t="2387" x="1882775" y="2465388"/>
          <p14:tracePt t="2400" x="1927225" y="2465388"/>
          <p14:tracePt t="2406" x="1993900" y="2465388"/>
          <p14:tracePt t="2414" x="2039938" y="2465388"/>
          <p14:tracePt t="2422" x="2084388" y="2487613"/>
          <p14:tracePt t="2431" x="2128838" y="2509838"/>
          <p14:tracePt t="2434" x="2173288" y="2554288"/>
          <p14:tracePt t="2441" x="2197100" y="2578100"/>
          <p14:tracePt t="2450" x="2219325" y="2622550"/>
          <p14:tracePt t="2455" x="2263775" y="2644775"/>
          <p14:tracePt t="2464" x="2286000" y="2667000"/>
          <p14:tracePt t="2471" x="2286000" y="2733675"/>
          <p14:tracePt t="2477" x="2308225" y="2755900"/>
          <p14:tracePt t="2483" x="2330450" y="2779713"/>
          <p14:tracePt t="2490" x="2330450" y="2824163"/>
          <p14:tracePt t="2497" x="2330450" y="2846388"/>
          <p14:tracePt t="2511" x="2330450" y="2868613"/>
          <p14:tracePt t="2513" x="2330450" y="2913063"/>
          <p14:tracePt t="2517" x="2330450" y="2959100"/>
          <p14:tracePt t="2524" x="2330450" y="3003550"/>
          <p14:tracePt t="2531" x="2330450" y="3025775"/>
          <p14:tracePt t="2538" x="2330450" y="3048000"/>
          <p14:tracePt t="2547" x="2330450" y="3092450"/>
          <p14:tracePt t="2554" x="2330450" y="3114675"/>
          <p14:tracePt t="2559" x="2330450" y="3136900"/>
          <p14:tracePt t="2573" x="2330450" y="3160713"/>
          <p14:tracePt t="2587" x="2330450" y="3182938"/>
          <p14:tracePt t="2601" x="2330450" y="3205163"/>
          <p14:tracePt t="2607" x="2330450" y="3227388"/>
          <p14:tracePt t="2664" x="2352675" y="3227388"/>
          <p14:tracePt t="2679" x="2374900" y="3227388"/>
          <p14:tracePt t="2690" x="2398713" y="3227388"/>
          <p14:tracePt t="2697" x="2420938" y="3227388"/>
          <p14:tracePt t="2705" x="2465388" y="3205163"/>
          <p14:tracePt t="2714" x="2487613" y="3205163"/>
          <p14:tracePt t="2721" x="2509838" y="3182938"/>
          <p14:tracePt t="2725" x="2578100" y="3160713"/>
          <p14:tracePt t="2732" x="2622550" y="3136900"/>
          <p14:tracePt t="2739" x="2667000" y="3136900"/>
          <p14:tracePt t="2748" x="2733675" y="3114675"/>
          <p14:tracePt t="2754" x="2779713" y="3114675"/>
          <p14:tracePt t="2764" x="2846388" y="3092450"/>
          <p14:tracePt t="2767" x="2959100" y="3070225"/>
          <p14:tracePt t="2774" x="3025775" y="3070225"/>
          <p14:tracePt t="2781" x="3092450" y="3048000"/>
          <p14:tracePt t="2788" x="3160713" y="3048000"/>
          <p14:tracePt t="2796" x="3249613" y="3025775"/>
          <p14:tracePt t="2803" x="3316288" y="3003550"/>
          <p14:tracePt t="2809" x="3362325" y="3003550"/>
          <p14:tracePt t="2815" x="3406775" y="3003550"/>
          <p14:tracePt t="2822" x="3451225" y="2981325"/>
          <p14:tracePt t="2831" x="3495675" y="2981325"/>
          <p14:tracePt t="2836" x="3517900" y="2981325"/>
          <p14:tracePt t="2847" x="3541713" y="2981325"/>
          <p14:tracePt t="2851" x="3563938" y="2981325"/>
          <p14:tracePt t="2858" x="3586163" y="2981325"/>
          <p14:tracePt t="2865" x="3608388" y="2981325"/>
          <p14:tracePt t="2872" x="3630613" y="2981325"/>
          <p14:tracePt t="2886" x="3652838" y="2981325"/>
          <p14:tracePt t="2892" x="3675063" y="2981325"/>
          <p14:tracePt t="2899" x="3697288" y="2981325"/>
          <p14:tracePt t="2913" x="3721100" y="2981325"/>
          <p14:tracePt t="2920" x="3743325" y="2981325"/>
          <p14:tracePt t="2941" x="3765550" y="2981325"/>
          <p14:tracePt t="2968" x="3787775" y="2981325"/>
          <p14:tracePt t="3038" x="3765550" y="2981325"/>
          <p14:tracePt t="3053" x="3721100" y="2981325"/>
          <p14:tracePt t="3068" x="3675063" y="2959100"/>
          <p14:tracePt t="3082" x="3630613" y="2935288"/>
          <p14:tracePt t="3089" x="3586163" y="2890838"/>
          <p14:tracePt t="3096" x="3541713" y="2868613"/>
          <p14:tracePt t="3105" x="3517900" y="2824163"/>
          <p14:tracePt t="3108" x="3451225" y="2779713"/>
          <p14:tracePt t="3115" x="3406775" y="2733675"/>
          <p14:tracePt t="3122" x="3362325" y="2689225"/>
          <p14:tracePt t="3130" x="3316288" y="2622550"/>
          <p14:tracePt t="3137" x="3294063" y="2578100"/>
          <p14:tracePt t="3147" x="3227388" y="2532063"/>
          <p14:tracePt t="3151" x="3205163" y="2487613"/>
          <p14:tracePt t="3157" x="3160713" y="2443163"/>
          <p14:tracePt t="3164" x="3092450" y="2398713"/>
          <p14:tracePt t="3172" x="3070225" y="2352675"/>
          <p14:tracePt t="3180" x="3025775" y="2308225"/>
          <p14:tracePt t="3187" x="2981325" y="2286000"/>
          <p14:tracePt t="3192" x="2959100" y="2219325"/>
          <p14:tracePt t="3200" x="2935288" y="2197100"/>
          <p14:tracePt t="3205" x="2913063" y="2173288"/>
          <p14:tracePt t="3214" x="2868613" y="2128838"/>
          <p14:tracePt t="3220" x="2846388" y="2106613"/>
          <p14:tracePt t="3231" x="2824163" y="2062163"/>
          <p14:tracePt t="3236" x="2801938" y="2017713"/>
          <p14:tracePt t="5745" x="2846388" y="2017713"/>
          <p14:tracePt t="5752" x="2935288" y="2017713"/>
          <p14:tracePt t="5760" x="3048000" y="2039938"/>
          <p14:tracePt t="5766" x="3114675" y="2062163"/>
          <p14:tracePt t="5773" x="3227388" y="2084388"/>
          <p14:tracePt t="5782" x="3362325" y="2084388"/>
          <p14:tracePt t="5787" x="3451225" y="2106613"/>
          <p14:tracePt t="5795" x="3586163" y="2151063"/>
          <p14:tracePt t="5802" x="3721100" y="2197100"/>
          <p14:tracePt t="5810" x="3854450" y="2263775"/>
          <p14:tracePt t="5816" x="3989388" y="2330450"/>
          <p14:tracePt t="5822" x="4124325" y="2398713"/>
          <p14:tracePt t="5829" x="4213225" y="2465388"/>
          <p14:tracePt t="5835" x="4325938" y="2532063"/>
          <p14:tracePt t="5844" x="4392613" y="2578100"/>
          <p14:tracePt t="5850" x="4483100" y="2622550"/>
          <p14:tracePt t="5856" x="4549775" y="2667000"/>
          <p14:tracePt t="5863" x="4594225" y="2689225"/>
          <p14:tracePt t="5871" x="4638675" y="2711450"/>
          <p14:tracePt t="5877" x="4660900" y="2733675"/>
          <p14:tracePt t="5884" x="4684713" y="2733675"/>
          <p14:tracePt t="5893" x="4729163" y="2755900"/>
          <p14:tracePt t="5906" x="4751388" y="2779713"/>
          <p14:tracePt t="5913" x="4773613" y="2779713"/>
          <p14:tracePt t="5919" x="4795838" y="2779713"/>
          <p14:tracePt t="5928" x="4795838" y="2801938"/>
          <p14:tracePt t="5943" x="4818063" y="2801938"/>
          <p14:tracePt t="5954" x="4840288" y="2824163"/>
          <p14:tracePt t="5962" x="4864100" y="2824163"/>
          <p14:tracePt t="5976" x="4886325" y="2824163"/>
          <p14:tracePt t="5990" x="4908550" y="2846388"/>
          <p14:tracePt t="6003" x="4953000" y="2846388"/>
          <p14:tracePt t="6017" x="4975225" y="2868613"/>
          <p14:tracePt t="6032" x="4997450" y="2890838"/>
          <p14:tracePt t="6052" x="5019675" y="2890838"/>
          <p14:tracePt t="6060" x="5041900" y="2890838"/>
          <p14:tracePt t="6066" x="5041900" y="2913063"/>
          <p14:tracePt t="6072" x="5065713" y="2913063"/>
          <p14:tracePt t="6101" x="5087938" y="2935288"/>
          <p14:tracePt t="6134" x="5110163" y="2935288"/>
          <p14:tracePt t="6176" x="5110163" y="2959100"/>
          <p14:tracePt t="6205" x="5110163" y="2981325"/>
          <p14:tracePt t="6225" x="5110163" y="3003550"/>
          <p14:tracePt t="6246" x="5110163" y="3025775"/>
          <p14:tracePt t="6259" x="5110163" y="3048000"/>
          <p14:tracePt t="6276" x="5110163" y="3070225"/>
          <p14:tracePt t="6289" x="5110163" y="3092450"/>
          <p14:tracePt t="6309" x="5110163" y="3114675"/>
          <p14:tracePt t="6326" x="5110163" y="3136900"/>
          <p14:tracePt t="6329" x="5110163" y="3160713"/>
          <p14:tracePt t="6350" x="5087938" y="3182938"/>
          <p14:tracePt t="6365" x="5065713" y="3182938"/>
          <p14:tracePt t="6378" x="5019675" y="3182938"/>
          <p14:tracePt t="6385" x="4975225" y="3182938"/>
          <p14:tracePt t="6393" x="4908550" y="3182938"/>
          <p14:tracePt t="6399" x="4840288" y="3182938"/>
          <p14:tracePt t="6406" x="4751388" y="3182938"/>
          <p14:tracePt t="6413" x="4684713" y="3160713"/>
          <p14:tracePt t="6419" x="4616450" y="3136900"/>
          <p14:tracePt t="6427" x="4527550" y="3092450"/>
          <p14:tracePt t="6433" x="4437063" y="3092450"/>
          <p14:tracePt t="6443" x="4370388" y="3070225"/>
          <p14:tracePt t="6449" x="4303713" y="3025775"/>
          <p14:tracePt t="6454" x="4257675" y="3003550"/>
          <p14:tracePt t="6462" x="4191000" y="3003550"/>
          <p14:tracePt t="6467" x="4146550" y="2959100"/>
          <p14:tracePt t="6477" x="4102100" y="2959100"/>
          <p14:tracePt t="6482" x="4078288" y="2935288"/>
          <p14:tracePt t="6493" x="4033838" y="2935288"/>
          <p14:tracePt t="6496" x="4011613" y="2913063"/>
          <p14:tracePt t="6504" x="3989388" y="2913063"/>
          <p14:tracePt t="6511" x="3967163" y="2913063"/>
          <p14:tracePt t="6517" x="3944938" y="2913063"/>
          <p14:tracePt t="6531" x="3922713" y="2890838"/>
          <p14:tracePt t="6537" x="3898900" y="2890838"/>
          <p14:tracePt t="6544" x="3898900" y="2868613"/>
          <p14:tracePt t="6552" x="3876675" y="2868613"/>
          <p14:tracePt t="6566" x="3854450" y="2868613"/>
          <p14:tracePt t="6588" x="3832225" y="2868613"/>
          <p14:tracePt t="6609" x="3810000" y="2868613"/>
          <p14:tracePt t="6635" x="3787775" y="2868613"/>
          <p14:tracePt t="6698" x="3765550" y="2868613"/>
          <p14:tracePt t="6733" x="3743325" y="2868613"/>
          <p14:tracePt t="6754" x="3721100" y="2868613"/>
          <p14:tracePt t="6790" x="3697288" y="2868613"/>
          <p14:tracePt t="6803" x="3675063" y="2868613"/>
          <p14:tracePt t="6816" x="3652838" y="2868613"/>
          <p14:tracePt t="6830" x="3630613" y="2868613"/>
          <p14:tracePt t="6836" x="3608388" y="2868613"/>
          <p14:tracePt t="6850" x="3586163" y="2868613"/>
          <p14:tracePt t="6873" x="3563938" y="2868613"/>
          <p14:tracePt t="6886" x="3541713" y="2868613"/>
          <p14:tracePt t="6892" x="3517900" y="2868613"/>
          <p14:tracePt t="6918" x="3495675" y="2868613"/>
          <p14:tracePt t="6920" x="3495675" y="2846388"/>
          <p14:tracePt t="6926" x="3473450" y="2846388"/>
          <p14:tracePt t="6942" x="3451225" y="2846388"/>
          <p14:tracePt t="6948" x="3429000" y="2846388"/>
          <p14:tracePt t="6969" x="3406775" y="2824163"/>
          <p14:tracePt t="6990" x="3384550" y="2824163"/>
          <p14:tracePt t="7004" x="3362325" y="2801938"/>
          <p14:tracePt t="7010" x="3340100" y="2801938"/>
          <p14:tracePt t="7017" x="3340100" y="2779713"/>
          <p14:tracePt t="7045" x="3316288" y="2779713"/>
          <p14:tracePt t="7052" x="3316288" y="2755900"/>
          <p14:tracePt t="7080" x="3294063" y="2733675"/>
          <p14:tracePt t="7108" x="3271838" y="2733675"/>
          <p14:tracePt t="7129" x="3249613" y="2733675"/>
          <p14:tracePt t="7164" x="3249613" y="2711450"/>
          <p14:tracePt t="7198" x="3249613" y="2689225"/>
          <p14:tracePt t="7247" x="3249613" y="2667000"/>
          <p14:tracePt t="7275" x="3249613" y="2644775"/>
          <p14:tracePt t="7298" x="3227388" y="2644775"/>
          <p14:tracePt t="7321" x="3227388" y="2622550"/>
          <p14:tracePt t="7336" x="3227388" y="2600325"/>
          <p14:tracePt t="7352" x="3205163" y="2600325"/>
          <p14:tracePt t="7375" x="3205163" y="2578100"/>
          <p14:tracePt t="7391" x="3182938" y="2578100"/>
          <p14:tracePt t="7405" x="3160713" y="2554288"/>
          <p14:tracePt t="7442" x="3160713" y="2532063"/>
          <p14:tracePt t="7506" x="3160713" y="2509838"/>
          <p14:tracePt t="7526" x="3160713" y="2487613"/>
          <p14:tracePt t="7694" x="3182938" y="2487613"/>
          <p14:tracePt t="7728" x="3205163" y="2487613"/>
          <p14:tracePt t="7757" x="3227388" y="2487613"/>
          <p14:tracePt t="7771" x="3249613" y="2487613"/>
          <p14:tracePt t="7784" x="3271838" y="2487613"/>
          <p14:tracePt t="7798" x="3294063" y="2487613"/>
          <p14:tracePt t="7813" x="3316288" y="2487613"/>
          <p14:tracePt t="7825" x="3340100" y="2487613"/>
          <p14:tracePt t="7832" x="3362325" y="2487613"/>
          <p14:tracePt t="7847" x="3384550" y="2487613"/>
          <p14:tracePt t="7853" x="3406775" y="2487613"/>
          <p14:tracePt t="7868" x="3429000" y="2487613"/>
          <p14:tracePt t="7875" x="3451225" y="2487613"/>
          <p14:tracePt t="7881" x="3473450" y="2487613"/>
          <p14:tracePt t="7897" x="3495675" y="2487613"/>
          <p14:tracePt t="7902" x="3517900" y="2487613"/>
          <p14:tracePt t="7909" x="3541713" y="2487613"/>
          <p14:tracePt t="7925" x="3586163" y="2487613"/>
          <p14:tracePt t="7931" x="3608388" y="2487613"/>
          <p14:tracePt t="7943" x="3652838" y="2487613"/>
          <p14:tracePt t="7951" x="3675063" y="2487613"/>
          <p14:tracePt t="7958" x="3697288" y="2487613"/>
          <p14:tracePt t="7977" x="3765550" y="2487613"/>
          <p14:tracePt t="7979" x="3810000" y="2487613"/>
          <p14:tracePt t="7985" x="3832225" y="2487613"/>
          <p14:tracePt t="7992" x="3854450" y="2487613"/>
          <p14:tracePt t="7999" x="3898900" y="2487613"/>
          <p14:tracePt t="8008" x="3922713" y="2487613"/>
          <p14:tracePt t="8015" x="3944938" y="2487613"/>
          <p14:tracePt t="8021" x="3989388" y="2487613"/>
          <p14:tracePt t="8026" x="4033838" y="2487613"/>
          <p14:tracePt t="8041" x="4056063" y="2487613"/>
          <p14:tracePt t="8049" x="4102100" y="2487613"/>
          <p14:tracePt t="8058" x="4124325" y="2487613"/>
          <p14:tracePt t="8062" x="4146550" y="2487613"/>
          <p14:tracePt t="8070" x="4168775" y="2487613"/>
          <p14:tracePt t="8083" x="4191000" y="2487613"/>
          <p14:tracePt t="8098" x="4235450" y="2487613"/>
          <p14:tracePt t="8110" x="4257675" y="2487613"/>
          <p14:tracePt t="8125" x="4279900" y="2487613"/>
          <p14:tracePt t="8138" x="4303713" y="2487613"/>
          <p14:tracePt t="8145" x="4325938" y="2487613"/>
          <p14:tracePt t="8160" x="4348163" y="2487613"/>
          <p14:tracePt t="8167" x="4370388" y="2487613"/>
          <p14:tracePt t="8176" x="4392613" y="2487613"/>
          <p14:tracePt t="8192" x="4414838" y="2487613"/>
          <p14:tracePt t="8195" x="4459288" y="2487613"/>
          <p14:tracePt t="8201" x="4459288" y="2509838"/>
          <p14:tracePt t="8208" x="4505325" y="2509838"/>
          <p14:tracePt t="8215" x="4527550" y="2509838"/>
          <p14:tracePt t="8226" x="4549775" y="2532063"/>
          <p14:tracePt t="8229" x="4572000" y="2554288"/>
          <p14:tracePt t="8243" x="4594225" y="2554288"/>
          <p14:tracePt t="8251" x="4616450" y="2554288"/>
          <p14:tracePt t="8257" x="4638675" y="2578100"/>
          <p14:tracePt t="8274" x="4660900" y="2578100"/>
          <p14:tracePt t="8284" x="4684713" y="2578100"/>
          <p14:tracePt t="8291" x="4706938" y="2600325"/>
          <p14:tracePt t="8314" x="4729163" y="2600325"/>
          <p14:tracePt t="8320" x="4729163" y="2622550"/>
          <p14:tracePt t="8326" x="4751388" y="2622550"/>
          <p14:tracePt t="8342" x="4773613" y="2622550"/>
          <p14:tracePt t="8349" x="4795838" y="2622550"/>
          <p14:tracePt t="8355" x="4795838" y="2644775"/>
          <p14:tracePt t="8361" x="4818063" y="2644775"/>
          <p14:tracePt t="8369" x="4818063" y="2667000"/>
          <p14:tracePt t="8376" x="4840288" y="2667000"/>
          <p14:tracePt t="8391" x="4864100" y="2667000"/>
          <p14:tracePt t="8403" x="4886325" y="2689225"/>
          <p14:tracePt t="8416" x="4908550" y="2711450"/>
          <p14:tracePt t="8431" x="4930775" y="2711450"/>
          <p14:tracePt t="8437" x="4930775" y="2733675"/>
          <p14:tracePt t="8445" x="4953000" y="2755900"/>
          <p14:tracePt t="8459" x="4975225" y="2755900"/>
          <p14:tracePt t="8466" x="4997450" y="2779713"/>
          <p14:tracePt t="8482" x="5041900" y="2801938"/>
          <p14:tracePt t="8486" x="5041900" y="2824163"/>
          <p14:tracePt t="8493" x="5065713" y="2824163"/>
          <p14:tracePt t="8500" x="5065713" y="2846388"/>
          <p14:tracePt t="8508" x="5110163" y="2846388"/>
          <p14:tracePt t="8515" x="5132388" y="2868613"/>
          <p14:tracePt t="8524" x="5176838" y="2890838"/>
          <p14:tracePt t="8527" x="5221288" y="2959100"/>
          <p14:tracePt t="8534" x="5289550" y="3003550"/>
          <p14:tracePt t="8544" x="5356225" y="3070225"/>
          <p14:tracePt t="8552" x="5422900" y="3114675"/>
          <p14:tracePt t="17273" x="5626100" y="2981325"/>
          <p14:tracePt t="17281" x="6051550" y="2711450"/>
          <p14:tracePt t="17289" x="6543675" y="2398713"/>
          <p14:tracePt t="17294" x="6946900" y="2219325"/>
          <p14:tracePt t="17301" x="7216775" y="2084388"/>
          <p14:tracePt t="17308" x="7440613" y="1971675"/>
          <p14:tracePt t="17316" x="7642225" y="1882775"/>
          <p14:tracePt t="17322" x="7754938" y="1838325"/>
          <p14:tracePt t="17332" x="7888288" y="1792288"/>
          <p14:tracePt t="17336" x="7956550" y="1770063"/>
          <p14:tracePt t="17343" x="8001000" y="1747838"/>
          <p14:tracePt t="17351" x="8089900" y="1725613"/>
          <p14:tracePt t="17356" x="8135938" y="1703388"/>
          <p14:tracePt t="17365" x="8180388" y="1681163"/>
          <p14:tracePt t="17372" x="8224838" y="1681163"/>
          <p14:tracePt t="17376" x="8269288" y="1681163"/>
          <p14:tracePt t="17384" x="8315325" y="1658938"/>
          <p14:tracePt t="17392" x="8382000" y="1658938"/>
          <p14:tracePt t="17400" x="8426450" y="1636713"/>
          <p14:tracePt t="17406" x="8494713" y="1636713"/>
          <p14:tracePt t="17417" x="8561388" y="1612900"/>
          <p14:tracePt t="17419" x="8628063" y="1612900"/>
          <p14:tracePt t="17426" x="8696325" y="1612900"/>
          <p14:tracePt t="17434" x="8785225" y="1612900"/>
          <p14:tracePt t="17440" x="8851900" y="1612900"/>
          <p14:tracePt t="17449" x="8897938" y="1590675"/>
          <p14:tracePt t="17455" x="8964613" y="1590675"/>
          <p14:tracePt t="17461" x="9009063" y="1590675"/>
          <p14:tracePt t="17467" x="9055100" y="1590675"/>
          <p14:tracePt t="17474" x="9099550" y="1590675"/>
          <p14:tracePt t="17482" x="9144000" y="1590675"/>
          <p14:tracePt t="17489" x="9166225" y="1590675"/>
          <p14:tracePt t="17499" x="9188450" y="1590675"/>
          <p14:tracePt t="17503" x="9232900" y="1590675"/>
          <p14:tracePt t="17516" x="9256713" y="1590675"/>
          <p14:tracePt t="17523" x="9278938" y="1590675"/>
          <p14:tracePt t="17532" x="9301163" y="1590675"/>
          <p14:tracePt t="17538" x="9323388" y="1590675"/>
          <p14:tracePt t="17550" x="9345613" y="1590675"/>
          <p14:tracePt t="17565" x="9367838" y="1590675"/>
          <p14:tracePt t="17581" x="9390063" y="1590675"/>
          <p14:tracePt t="17594" x="9412288" y="1590675"/>
          <p14:tracePt t="17607" x="9436100" y="1590675"/>
          <p14:tracePt t="17621" x="9480550" y="1590675"/>
          <p14:tracePt t="17627" x="9502775" y="1612900"/>
          <p14:tracePt t="17636" x="9525000" y="1612900"/>
          <p14:tracePt t="17642" x="9569450" y="1636713"/>
          <p14:tracePt t="17650" x="9591675" y="1658938"/>
          <p14:tracePt t="17655" x="9637713" y="1658938"/>
          <p14:tracePt t="17666" x="9682163" y="1658938"/>
          <p14:tracePt t="35554" x="9480550" y="1658938"/>
          <p14:tracePt t="35561" x="9278938" y="1658938"/>
          <p14:tracePt t="35567" x="9099550" y="1658938"/>
          <p14:tracePt t="35575" x="8942388" y="1658938"/>
          <p14:tracePt t="35582" x="8807450" y="1681163"/>
          <p14:tracePt t="35589" x="8718550" y="1681163"/>
          <p14:tracePt t="35598" x="8650288" y="1703388"/>
          <p14:tracePt t="35603" x="8583613" y="1703388"/>
          <p14:tracePt t="35610" x="8561388" y="1703388"/>
          <p14:tracePt t="35616" x="8516938" y="1725613"/>
          <p14:tracePt t="35631" x="8494713" y="1725613"/>
          <p14:tracePt t="35647" x="8470900" y="1725613"/>
          <p14:tracePt t="35651" x="8448675" y="1725613"/>
          <p14:tracePt t="35657" x="8382000" y="1725613"/>
          <p14:tracePt t="35665" x="8247063" y="1725613"/>
          <p14:tracePt t="35671" x="7912100" y="1725613"/>
          <p14:tracePt t="35681" x="7462838" y="1681163"/>
          <p14:tracePt t="35687" x="7059613" y="1658938"/>
          <p14:tracePt t="35693" x="6813550" y="1658938"/>
          <p14:tracePt t="35700" x="6589713" y="1636713"/>
          <p14:tracePt t="35707" x="6410325" y="1636713"/>
          <p14:tracePt t="35714" x="6275388" y="1612900"/>
          <p14:tracePt t="35720" x="6184900" y="1590675"/>
          <p14:tracePt t="35730" x="6073775" y="1590675"/>
          <p14:tracePt t="35735" x="6029325" y="1590675"/>
          <p14:tracePt t="35741" x="5961063" y="1590675"/>
          <p14:tracePt t="35755" x="5938838" y="1590675"/>
          <p14:tracePt t="35786" x="5916613" y="1590675"/>
          <p14:tracePt t="35813" x="5894388" y="1590675"/>
          <p14:tracePt t="35825" x="5872163" y="1590675"/>
          <p14:tracePt t="35860" x="5849938" y="1590675"/>
          <p14:tracePt t="35923" x="5849938" y="1612900"/>
          <p14:tracePt t="36006" x="5849938" y="1636713"/>
          <p14:tracePt t="36047" x="5849938" y="1658938"/>
          <p14:tracePt t="36083" x="5849938" y="1681163"/>
          <p14:tracePt t="36111" x="5849938" y="1703388"/>
          <p14:tracePt t="36131" x="5849938" y="1725613"/>
          <p14:tracePt t="36152" x="5849938" y="1747838"/>
          <p14:tracePt t="36166" x="5849938" y="1792288"/>
          <p14:tracePt t="36180" x="5827713" y="1838325"/>
          <p14:tracePt t="36186" x="5803900" y="1882775"/>
          <p14:tracePt t="36197" x="5737225" y="1971675"/>
          <p14:tracePt t="36200" x="5692775" y="2039938"/>
          <p14:tracePt t="36208" x="5602288" y="2151063"/>
          <p14:tracePt t="36215" x="5491163" y="2263775"/>
          <p14:tracePt t="36221" x="5356225" y="2398713"/>
          <p14:tracePt t="36235" x="5245100" y="2509838"/>
          <p14:tracePt t="36237" x="5110163" y="2622550"/>
          <p14:tracePt t="36242" x="4953000" y="2733675"/>
          <p14:tracePt t="36250" x="4864100" y="2824163"/>
          <p14:tracePt t="36255" x="4684713" y="2935288"/>
          <p14:tracePt t="36263" x="4505325" y="3070225"/>
          <p14:tracePt t="37592" x="4527550" y="3070225"/>
          <p14:tracePt t="37598" x="4572000" y="3070225"/>
          <p14:tracePt t="37605" x="4616450" y="3070225"/>
          <p14:tracePt t="37612" x="4638675" y="3070225"/>
          <p14:tracePt t="37619" x="4684713" y="3070225"/>
          <p14:tracePt t="37629" x="4729163" y="3070225"/>
          <p14:tracePt t="37635" x="4751388" y="3070225"/>
          <p14:tracePt t="37642" x="4795838" y="3070225"/>
          <p14:tracePt t="37648" x="4818063" y="3070225"/>
          <p14:tracePt t="37655" x="4840288" y="3070225"/>
          <p14:tracePt t="37662" x="4864100" y="3070225"/>
          <p14:tracePt t="37669" x="4886325" y="3070225"/>
          <p14:tracePt t="37684" x="4908550" y="3070225"/>
          <p14:tracePt t="37690" x="4930775" y="3070225"/>
          <p14:tracePt t="37703" x="4953000" y="3070225"/>
          <p14:tracePt t="37712" x="4975225" y="3070225"/>
          <p14:tracePt t="37718" x="4997450" y="3070225"/>
          <p14:tracePt t="37724" x="5019675" y="3070225"/>
          <p14:tracePt t="37730" x="5065713" y="3070225"/>
          <p14:tracePt t="37738" x="5087938" y="3070225"/>
          <p14:tracePt t="37745" x="5110163" y="3070225"/>
          <p14:tracePt t="37752" x="5154613" y="3070225"/>
          <p14:tracePt t="37759" x="5199063" y="3048000"/>
          <p14:tracePt t="37768" x="5245100" y="3048000"/>
          <p14:tracePt t="37772" x="5267325" y="3048000"/>
          <p14:tracePt t="37780" x="5311775" y="3048000"/>
          <p14:tracePt t="37786" x="5356225" y="3048000"/>
          <p14:tracePt t="37795" x="5378450" y="3025775"/>
          <p14:tracePt t="37801" x="5400675" y="3025775"/>
          <p14:tracePt t="37807" x="5446713" y="3003550"/>
          <p14:tracePt t="37821" x="5491163" y="2981325"/>
          <p14:tracePt t="37829" x="5535613" y="2981325"/>
          <p14:tracePt t="37836" x="5557838" y="2981325"/>
          <p14:tracePt t="37846" x="5580063" y="2981325"/>
          <p14:tracePt t="37851" x="5602288" y="2981325"/>
          <p14:tracePt t="37856" x="5648325" y="2981325"/>
          <p14:tracePt t="37863" x="5692775" y="2981325"/>
          <p14:tracePt t="37870" x="5715000" y="2981325"/>
          <p14:tracePt t="37879" x="5737225" y="2981325"/>
          <p14:tracePt t="37885" x="5759450" y="2981325"/>
          <p14:tracePt t="37891" x="5781675" y="2981325"/>
          <p14:tracePt t="37897" x="5803900" y="2981325"/>
          <p14:tracePt t="37904" x="5827713" y="2981325"/>
          <p14:tracePt t="37912" x="5849938" y="2981325"/>
          <p14:tracePt t="37918" x="5894388" y="2981325"/>
          <p14:tracePt t="37928" x="5938838" y="2981325"/>
          <p14:tracePt t="37932" x="6007100" y="2981325"/>
          <p14:tracePt t="37940" x="6073775" y="2981325"/>
          <p14:tracePt t="37946" x="6162675" y="2981325"/>
          <p14:tracePt t="37953" x="6230938" y="2981325"/>
          <p14:tracePt t="37978" x="6319838" y="2981325"/>
          <p14:tracePt t="39066" x="7172325" y="2689225"/>
          <p14:tracePt t="39073" x="7912100" y="2374900"/>
          <p14:tracePt t="39082" x="8293100" y="2263775"/>
          <p14:tracePt t="39088" x="8628063" y="2128838"/>
          <p14:tracePt t="39094" x="8897938" y="2039938"/>
          <p14:tracePt t="39101" x="9055100" y="1993900"/>
          <p14:tracePt t="39111" x="9210675" y="1927225"/>
          <p14:tracePt t="39117" x="9367838" y="1905000"/>
          <p14:tracePt t="39123" x="9525000" y="1860550"/>
          <p14:tracePt t="39129" x="9682163" y="1838325"/>
          <p14:tracePt t="39136" x="9861550" y="1816100"/>
          <p14:tracePt t="39144" x="10040938" y="1792288"/>
          <p14:tracePt t="39150" x="10264775" y="1770063"/>
          <p14:tracePt t="39156" x="10466388" y="1770063"/>
          <p14:tracePt t="39164" x="10712450" y="1747838"/>
          <p14:tracePt t="39171" x="10914063" y="1747838"/>
          <p14:tracePt t="39179" x="11093450" y="1747838"/>
          <p14:tracePt t="39184" x="11295063" y="1747838"/>
          <p14:tracePt t="39195" x="11452225" y="1747838"/>
          <p14:tracePt t="39200" x="11542713" y="1725613"/>
          <p14:tracePt t="39205" x="11653838" y="1725613"/>
          <p14:tracePt t="39213" x="11676063" y="1725613"/>
          <p14:tracePt t="39228" x="11698288" y="1725613"/>
          <p14:tracePt t="39249" x="11722100" y="1725613"/>
          <p14:tracePt t="39277" x="11744325" y="1725613"/>
          <p14:tracePt t="39331" x="11744325" y="1747838"/>
          <p14:tracePt t="39359" x="11744325" y="1770063"/>
          <p14:tracePt t="39373" x="11722100" y="1792288"/>
          <p14:tracePt t="39379" x="11653838" y="1816100"/>
          <p14:tracePt t="39390" x="11609388" y="1838325"/>
          <p14:tracePt t="146408" x="11518900" y="1949450"/>
          <p14:tracePt t="146414" x="11407775" y="2039938"/>
          <p14:tracePt t="146422" x="11272838" y="2197100"/>
          <p14:tracePt t="146430" x="11161713" y="2308225"/>
          <p14:tracePt t="146434" x="11026775" y="2420938"/>
          <p14:tracePt t="146441" x="10914063" y="2532063"/>
          <p14:tracePt t="146449" x="10802938" y="2600325"/>
          <p14:tracePt t="146457" x="10690225" y="2689225"/>
          <p14:tracePt t="146463" x="10579100" y="2779713"/>
          <p14:tracePt t="146472" x="10533063" y="2868613"/>
          <p14:tracePt t="146478" x="10421938" y="2913063"/>
          <p14:tracePt t="146484" x="10353675" y="2981325"/>
          <p14:tracePt t="146491" x="10264775" y="3048000"/>
          <p14:tracePt t="146498" x="10152063" y="3092450"/>
          <p14:tracePt t="146506" x="10063163" y="3160713"/>
          <p14:tracePt t="146512" x="9950450" y="3227388"/>
          <p14:tracePt t="146522" x="9839325" y="3294063"/>
          <p14:tracePt t="146525" x="9748838" y="3362325"/>
          <p14:tracePt t="146533" x="9613900" y="3429000"/>
          <p14:tracePt t="146541" x="9480550" y="3495675"/>
          <p14:tracePt t="146546" x="9345613" y="3541713"/>
          <p14:tracePt t="146555" x="9232900" y="3608388"/>
          <p14:tracePt t="146561" x="9099550" y="3675063"/>
          <p14:tracePt t="146566" x="8942388" y="3765550"/>
          <p14:tracePt t="146575" x="8785225" y="3832225"/>
          <p14:tracePt t="146580" x="8583613" y="3967163"/>
          <p14:tracePt t="146590" x="8315325" y="4078288"/>
          <p14:tracePt t="146595" x="8067675" y="4235450"/>
          <p14:tracePt t="146606" x="7777163" y="4392613"/>
          <p14:tracePt t="146611" x="7597775" y="4549775"/>
          <p14:tracePt t="146615" x="7418388" y="4660900"/>
          <p14:tracePt t="146624" x="7283450" y="4751388"/>
          <p14:tracePt t="146631" x="7216775" y="4818063"/>
          <p14:tracePt t="146638" x="7104063" y="4908550"/>
          <p14:tracePt t="146644" x="7037388" y="4975225"/>
          <p14:tracePt t="146655" x="6992938" y="4997450"/>
          <p14:tracePt t="146658" x="6946900" y="5041900"/>
          <p14:tracePt t="146665" x="6902450" y="5087938"/>
          <p14:tracePt t="146672" x="6880225" y="5110163"/>
          <p14:tracePt t="146679" x="6835775" y="5154613"/>
          <p14:tracePt t="146688" x="6791325" y="5199063"/>
          <p14:tracePt t="146694" x="6723063" y="5245100"/>
          <p14:tracePt t="146701" x="6678613" y="5289550"/>
          <p14:tracePt t="146709" x="6611938" y="5334000"/>
          <p14:tracePt t="146714" x="6521450" y="5400675"/>
          <p14:tracePt t="146723" x="6432550" y="5468938"/>
          <p14:tracePt t="146729" x="6319838" y="5557838"/>
          <p14:tracePt t="146735" x="6208713" y="5602288"/>
          <p14:tracePt t="146744" x="6073775" y="5692775"/>
          <p14:tracePt t="146751" x="5938838" y="5781675"/>
          <p14:tracePt t="146760" x="5803900" y="5849938"/>
          <p14:tracePt t="146767" x="5670550" y="5916613"/>
          <p14:tracePt t="146774" x="5580063" y="5961063"/>
          <p14:tracePt t="146783" x="5446713" y="6029325"/>
          <p14:tracePt t="146790" x="5311775" y="6096000"/>
          <p14:tracePt t="146797" x="5176838" y="6140450"/>
          <p14:tracePt t="146807" x="5041900" y="6184900"/>
          <p14:tracePt t="146814" x="4908550" y="6253163"/>
          <p14:tracePt t="146822" x="4818063" y="6275388"/>
          <p14:tracePt t="146828" x="4684713" y="6319838"/>
          <p14:tracePt t="146838" x="4594225" y="6342063"/>
          <p14:tracePt t="146848" x="4459288" y="6388100"/>
          <p14:tracePt t="146850" x="4325938" y="6432550"/>
          <p14:tracePt t="146860" x="4257675" y="6477000"/>
          <p14:tracePt t="146866" x="4168775" y="6499225"/>
          <p14:tracePt t="146874" x="4056063" y="6543675"/>
          <p14:tracePt t="146883" x="3989388" y="6565900"/>
          <p14:tracePt t="146890" x="3922713" y="6589713"/>
          <p14:tracePt t="146899" x="3832225" y="6634163"/>
          <p14:tracePt t="146907" x="3743325" y="6656388"/>
          <p14:tracePt t="146914" x="3675063" y="6678613"/>
          <p14:tracePt t="146923" x="3608388" y="6700838"/>
          <p14:tracePt t="146930" x="3541713" y="6723063"/>
          <p14:tracePt t="146940" x="3451225" y="6745288"/>
          <p14:tracePt t="146946" x="3384550" y="6769100"/>
          <p14:tracePt t="146956" x="3340100" y="6791325"/>
          <p14:tracePt t="146964" x="3294063" y="6813550"/>
          <p14:tracePt t="146972" x="3249613" y="6813550"/>
          <p14:tracePt t="146977" x="3205163" y="6813550"/>
          <p14:tracePt t="146983" x="3160713" y="6813550"/>
          <p14:tracePt t="146990" x="3136900" y="6813550"/>
          <p14:tracePt t="147403" x="3092450" y="6745288"/>
          <p14:tracePt t="147410" x="2935288" y="6634163"/>
          <p14:tracePt t="147417" x="2801938" y="6499225"/>
          <p14:tracePt t="147427" x="2689225" y="6364288"/>
          <p14:tracePt t="147431" x="2554288" y="6230938"/>
          <p14:tracePt t="147439" x="2420938" y="6118225"/>
          <p14:tracePt t="147445" x="2308225" y="6007100"/>
          <p14:tracePt t="147454" x="2219325" y="5938838"/>
          <p14:tracePt t="147461" x="2151063" y="5849938"/>
          <p14:tracePt t="147472" x="2039938" y="5781675"/>
          <p14:tracePt t="147477" x="1949450" y="5670550"/>
          <p14:tracePt t="147483" x="1882775" y="5580063"/>
          <p14:tracePt t="147491" x="1770063" y="5513388"/>
          <p14:tracePt t="147497" x="1681163" y="5446713"/>
          <p14:tracePt t="147505" x="1568450" y="5356225"/>
          <p14:tracePt t="147511" x="1501775" y="5289550"/>
          <p14:tracePt t="147521" x="1457325" y="5245100"/>
          <p14:tracePt t="147524" x="1366838" y="5199063"/>
          <p14:tracePt t="147531" x="1322388" y="5154613"/>
          <p14:tracePt t="147539" x="1277938" y="5132388"/>
          <p14:tracePt t="147545" x="1231900" y="5087938"/>
          <p14:tracePt t="147554" x="1165225" y="5065713"/>
          <p14:tracePt t="147561" x="1120775" y="5019675"/>
          <p14:tracePt t="147567" x="1076325" y="4997450"/>
          <p14:tracePt t="147575" x="1008063" y="4953000"/>
          <p14:tracePt t="147582" x="941388" y="4930775"/>
          <p14:tracePt t="147590" x="874713" y="4908550"/>
          <p14:tracePt t="147595" x="828675" y="4864100"/>
          <p14:tracePt t="147604" x="784225" y="4840288"/>
          <p14:tracePt t="147610" x="739775" y="4840288"/>
          <p14:tracePt t="147615" x="695325" y="4795838"/>
          <p14:tracePt t="147623" x="673100" y="4795838"/>
          <p14:tracePt t="147630" x="627063" y="4773613"/>
          <p14:tracePt t="147637" x="604838" y="4773613"/>
          <p14:tracePt t="147644" x="604838" y="4751388"/>
          <p14:tracePt t="147655" x="560388" y="4751388"/>
          <p14:tracePt t="147671" x="538163" y="4729163"/>
          <p14:tracePt t="147678" x="515938" y="4729163"/>
          <p14:tracePt t="147683" x="493713" y="4706938"/>
          <p14:tracePt t="147693" x="469900" y="4706938"/>
          <p14:tracePt t="147700" x="469900" y="4684713"/>
          <p14:tracePt t="147707" x="425450" y="4684713"/>
          <p14:tracePt t="147723" x="403225" y="4684713"/>
          <p14:tracePt t="147731" x="403225" y="4660900"/>
          <p14:tracePt t="147738" x="358775" y="4660900"/>
          <p14:tracePt t="147754" x="336550" y="4660900"/>
          <p14:tracePt t="147762" x="336550" y="4638675"/>
          <p14:tracePt t="147771" x="314325" y="4638675"/>
          <p14:tracePt t="147787" x="292100" y="4616450"/>
          <p14:tracePt t="147794" x="268288" y="4616450"/>
          <p14:tracePt t="147826" x="268288" y="4594225"/>
          <p14:tracePt t="147834" x="246063" y="4594225"/>
          <p14:tracePt t="147839" x="246063" y="4572000"/>
          <p14:tracePt t="147855" x="246063" y="4549775"/>
          <p14:tracePt t="147870" x="246063" y="4527550"/>
          <p14:tracePt t="147876" x="268288" y="4527550"/>
          <p14:tracePt t="147883" x="292100" y="4527550"/>
          <p14:tracePt t="147890" x="358775" y="4527550"/>
          <p14:tracePt t="147896" x="403225" y="4549775"/>
          <p14:tracePt t="147905" x="447675" y="4549775"/>
          <p14:tracePt t="147911" x="515938" y="4594225"/>
          <p14:tracePt t="147920" x="538163" y="4594225"/>
          <p14:tracePt t="147926" x="604838" y="4616450"/>
          <p14:tracePt t="147932" x="649288" y="4638675"/>
          <p14:tracePt t="147939" x="673100" y="4660900"/>
          <p14:tracePt t="147946" x="717550" y="4684713"/>
          <p14:tracePt t="147961" x="739775" y="4706938"/>
          <p14:tracePt t="147971" x="762000" y="4729163"/>
          <p14:tracePt t="147977" x="784225" y="4729163"/>
          <p14:tracePt t="147982" x="784225" y="4751388"/>
          <p14:tracePt t="147989" x="806450" y="4751388"/>
          <p14:tracePt t="147996" x="806450" y="4773613"/>
          <p14:tracePt t="148005" x="828675" y="4773613"/>
          <p14:tracePt t="148011" x="828675" y="4795838"/>
          <p14:tracePt t="148015" x="850900" y="4818063"/>
          <p14:tracePt t="148022" x="874713" y="4864100"/>
          <p14:tracePt t="148030" x="896938" y="4930775"/>
          <p14:tracePt t="148037" x="919163" y="4975225"/>
          <p14:tracePt t="148043" x="941388" y="5041900"/>
          <p14:tracePt t="148051" x="963613" y="5087938"/>
          <p14:tracePt t="148060" x="985838" y="5154613"/>
          <p14:tracePt t="148065" x="1008063" y="5221288"/>
          <p14:tracePt t="148072" x="1054100" y="5311775"/>
          <p14:tracePt t="148079" x="1054100" y="5378450"/>
          <p14:tracePt t="148087" x="1120775" y="5513388"/>
          <p14:tracePt t="148093" x="1165225" y="5602288"/>
          <p14:tracePt t="148099" x="1209675" y="5737225"/>
          <p14:tracePt t="148106" x="1277938" y="5872163"/>
          <p14:tracePt t="148114" x="1322388" y="6029325"/>
          <p14:tracePt t="148120" x="1389063" y="6184900"/>
          <p14:tracePt t="148127" x="1457325" y="6342063"/>
          <p14:tracePt t="148134" x="1479550" y="6454775"/>
          <p14:tracePt t="148143" x="1524000" y="6521450"/>
          <p14:tracePt t="148147" x="1524000" y="6589713"/>
          <p14:tracePt t="148156" x="1568450" y="6656388"/>
          <p14:tracePt t="148162" x="1590675" y="6700838"/>
          <p14:tracePt t="148171" x="1590675" y="6723063"/>
          <p14:tracePt t="148177" x="1590675" y="6745288"/>
          <p14:tracePt t="148183" x="1590675" y="6769100"/>
          <p14:tracePt t="148189" x="1612900" y="6791325"/>
          <p14:tracePt t="148197" x="1612900" y="6813550"/>
          <p14:tracePt t="148337" x="1030288" y="6589713"/>
          <p14:tracePt t="148342" x="806450" y="6364288"/>
          <p14:tracePt t="148350" x="604838" y="6073775"/>
          <p14:tracePt t="148357" x="447675" y="5849938"/>
          <p14:tracePt t="148364" x="358775" y="5648325"/>
          <p14:tracePt t="148373" x="268288" y="5491163"/>
          <p14:tracePt t="148378" x="157163" y="5334000"/>
          <p14:tracePt t="148388" x="112713" y="5176838"/>
          <p14:tracePt t="148392" x="66675" y="5041900"/>
          <p14:tracePt t="148399" x="44450" y="4908550"/>
          <p14:tracePt t="148406" x="22225" y="4795838"/>
          <p14:tracePt t="148570" x="22225" y="2959100"/>
          <p14:tracePt t="148575" x="44450" y="2913063"/>
          <p14:tracePt t="148581" x="88900" y="2890838"/>
          <p14:tracePt t="148588" x="112713" y="2824163"/>
          <p14:tracePt t="148596" x="134938" y="2779713"/>
          <p14:tracePt t="148605" x="179388" y="2755900"/>
          <p14:tracePt t="148612" x="179388" y="2711450"/>
          <p14:tracePt t="148621" x="223838" y="2667000"/>
          <p14:tracePt t="148637" x="268288" y="2622550"/>
          <p14:tracePt t="148644" x="292100" y="2622550"/>
          <p14:tracePt t="148654" x="314325" y="2600325"/>
          <p14:tracePt t="148660" x="358775" y="2578100"/>
          <p14:tracePt t="148665" x="425450" y="2554288"/>
          <p14:tracePt t="148672" x="493713" y="2554288"/>
          <p14:tracePt t="148678" x="560388" y="2554288"/>
          <p14:tracePt t="148687" x="649288" y="2578100"/>
          <p14:tracePt t="148693" x="784225" y="2622550"/>
          <p14:tracePt t="148700" x="919163" y="2689225"/>
          <p14:tracePt t="148706" x="1076325" y="2755900"/>
          <p14:tracePt t="148713" x="1165225" y="2846388"/>
          <p14:tracePt t="148723" x="1277938" y="2935288"/>
          <p14:tracePt t="148728" x="1389063" y="3025775"/>
          <p14:tracePt t="148736" x="1479550" y="3092450"/>
          <p14:tracePt t="148744" x="1568450" y="3205163"/>
          <p14:tracePt t="148750" x="1703388" y="3340100"/>
          <p14:tracePt t="148756" x="1816100" y="3517900"/>
          <p14:tracePt t="148764" x="1927225" y="3721100"/>
          <p14:tracePt t="148772" x="2062163" y="3967163"/>
          <p14:tracePt t="148777" x="2197100" y="4257675"/>
          <p14:tracePt t="148787" x="2286000" y="4572000"/>
          <p14:tracePt t="148791" x="2398713" y="4840288"/>
          <p14:tracePt t="148798" x="2465388" y="5221288"/>
          <p14:tracePt t="148805" x="2600325" y="5602288"/>
          <p14:tracePt t="148811" x="2667000" y="5894388"/>
          <p14:tracePt t="148820" x="2711450" y="6230938"/>
          <p14:tracePt t="148828" x="2755900" y="6543675"/>
          <p14:tracePt t="148833" x="2801938" y="679132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6774-177D-4A66-A479-ADE239E3C9C8}"/>
              </a:ext>
            </a:extLst>
          </p:cNvPr>
          <p:cNvSpPr>
            <a:spLocks noGrp="1"/>
          </p:cNvSpPr>
          <p:nvPr>
            <p:ph type="title"/>
          </p:nvPr>
        </p:nvSpPr>
        <p:spPr/>
        <p:txBody>
          <a:bodyPr/>
          <a:lstStyle/>
          <a:p>
            <a:r>
              <a:rPr lang="en-US" u="sng" dirty="0"/>
              <a:t>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DFEA2F-35A6-45CC-98FE-798BD6B1D3F0}"/>
                  </a:ext>
                </a:extLst>
              </p:cNvPr>
              <p:cNvSpPr>
                <a:spLocks noGrp="1"/>
              </p:cNvSpPr>
              <p:nvPr>
                <p:ph idx="1"/>
              </p:nvPr>
            </p:nvSpPr>
            <p:spPr>
              <a:xfrm>
                <a:off x="1429566" y="2286000"/>
                <a:ext cx="9238434" cy="3810000"/>
              </a:xfrm>
            </p:spPr>
            <p:txBody>
              <a:bodyPr>
                <a:normAutofit fontScale="92500" lnSpcReduction="10000"/>
              </a:bodyPr>
              <a:lstStyle/>
              <a:p>
                <a:r>
                  <a:rPr lang="en-US" dirty="0"/>
                  <a:t>Since we said waveguide is the structure of transmission line, so in circuit theory these lines have a length and characteristics </a:t>
                </a:r>
                <a:r>
                  <a:rPr lang="en-US" dirty="0" err="1">
                    <a:solidFill>
                      <a:srgbClr val="FF0000"/>
                    </a:solidFill>
                  </a:rPr>
                  <a:t>impendance</a:t>
                </a:r>
                <a:r>
                  <a:rPr lang="en-US" dirty="0"/>
                  <a:t> (</a:t>
                </a:r>
                <a14:m>
                  <m:oMath xmlns:m="http://schemas.openxmlformats.org/officeDocument/2006/math">
                    <m:r>
                      <a:rPr lang="en-US" i="1" dirty="0" smtClean="0">
                        <a:latin typeface="Cambria Math" panose="02040503050406030204" pitchFamily="18" charset="0"/>
                      </a:rPr>
                      <m:t>𝑧</m:t>
                    </m:r>
                    <m:r>
                      <a:rPr lang="en-US" i="0"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𝑉</m:t>
                        </m:r>
                      </m:num>
                      <m:den>
                        <m:r>
                          <a:rPr lang="en-US" b="0" i="1" dirty="0" smtClean="0">
                            <a:latin typeface="Cambria Math" panose="02040503050406030204" pitchFamily="18" charset="0"/>
                          </a:rPr>
                          <m:t>𝐼</m:t>
                        </m:r>
                      </m:den>
                    </m:f>
                  </m:oMath>
                </a14:m>
                <a:r>
                  <a:rPr lang="en-US" dirty="0"/>
                  <a:t>)</a:t>
                </a:r>
              </a:p>
              <a:p>
                <a:pPr marL="0" indent="0">
                  <a:buNone/>
                </a:pPr>
                <a:endParaRPr lang="en-US" dirty="0"/>
              </a:p>
              <a:p>
                <a:r>
                  <a:rPr lang="en-US" dirty="0"/>
                  <a:t>Consider two parallel wire (transmission line), when frequency increases the distance between parallel wires will be affected because the ratio of wavelength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smtClean="0">
                            <a:latin typeface="Cambria Math" panose="02040503050406030204" pitchFamily="18" charset="0"/>
                          </a:rPr>
                          <m:t>1</m:t>
                        </m:r>
                      </m:num>
                      <m:den>
                        <m:r>
                          <a:rPr lang="en-US" i="1" dirty="0" smtClean="0">
                            <a:latin typeface="Cambria Math" panose="02040503050406030204" pitchFamily="18" charset="0"/>
                          </a:rPr>
                          <m:t>𝜆</m:t>
                        </m:r>
                      </m:den>
                    </m:f>
                  </m:oMath>
                </a14:m>
                <a:r>
                  <a:rPr lang="en-US" dirty="0"/>
                  <a:t>) will have a very small amount, which will allow the parallel lines to receive electromagnetic wave</a:t>
                </a:r>
              </a:p>
              <a:p>
                <a:pPr marL="0" indent="0">
                  <a:buNone/>
                </a:pPr>
                <a:endParaRPr lang="en-US" dirty="0"/>
              </a:p>
              <a:p>
                <a:r>
                  <a:rPr lang="en-US" dirty="0"/>
                  <a:t>Waveguides are the most efficient way to transfer electromagnetic energy,</a:t>
                </a:r>
              </a:p>
              <a:p>
                <a:pPr marL="0" indent="0">
                  <a:buNone/>
                </a:pPr>
                <a:r>
                  <a:rPr lang="en-US" dirty="0"/>
                  <a:t>energy escapes by radiation because the fields are </a:t>
                </a:r>
                <a:r>
                  <a:rPr lang="en-US" b="1" dirty="0"/>
                  <a:t>not confined in all directions</a:t>
                </a:r>
              </a:p>
              <a:p>
                <a:endParaRPr lang="en-US" dirty="0"/>
              </a:p>
              <a:p>
                <a:endParaRPr lang="en-US" dirty="0"/>
              </a:p>
            </p:txBody>
          </p:sp>
        </mc:Choice>
        <mc:Fallback>
          <p:sp>
            <p:nvSpPr>
              <p:cNvPr id="3" name="Content Placeholder 2">
                <a:extLst>
                  <a:ext uri="{FF2B5EF4-FFF2-40B4-BE49-F238E27FC236}">
                    <a16:creationId xmlns:a16="http://schemas.microsoft.com/office/drawing/2014/main" id="{78DFEA2F-35A6-45CC-98FE-798BD6B1D3F0}"/>
                  </a:ext>
                </a:extLst>
              </p:cNvPr>
              <p:cNvSpPr>
                <a:spLocks noGrp="1" noRot="1" noChangeAspect="1" noMove="1" noResize="1" noEditPoints="1" noAdjustHandles="1" noChangeArrowheads="1" noChangeShapeType="1" noTextEdit="1"/>
              </p:cNvSpPr>
              <p:nvPr>
                <p:ph idx="1"/>
              </p:nvPr>
            </p:nvSpPr>
            <p:spPr>
              <a:xfrm>
                <a:off x="1429566" y="2286000"/>
                <a:ext cx="9238434" cy="3810000"/>
              </a:xfrm>
              <a:blipFill>
                <a:blip r:embed="rId2"/>
                <a:stretch>
                  <a:fillRect l="-462" r="-858" b="-800"/>
                </a:stretch>
              </a:blipFill>
            </p:spPr>
            <p:txBody>
              <a:bodyPr/>
              <a:lstStyle/>
              <a:p>
                <a:r>
                  <a:rPr lang="en-US">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3">
            <p14:nvContentPartPr>
              <p14:cNvPr id="4" name="Ink 3">
                <a:extLst>
                  <a:ext uri="{FF2B5EF4-FFF2-40B4-BE49-F238E27FC236}">
                    <a16:creationId xmlns:a16="http://schemas.microsoft.com/office/drawing/2014/main" id="{552B61EE-B877-4F55-9DC8-DE86CF74F76C}"/>
                  </a:ext>
                </a:extLst>
              </p14:cNvPr>
              <p14:cNvContentPartPr/>
              <p14:nvPr>
                <p:extLst>
                  <p:ext uri="{42D2F446-02D8-4167-A562-619A0277C38B}">
                    <p15:isNarration xmlns:p15="http://schemas.microsoft.com/office/powerpoint/2012/main" val="1"/>
                  </p:ext>
                </p:extLst>
              </p14:nvPr>
            </p14:nvContentPartPr>
            <p14:xfrm>
              <a:off x="6252840" y="762480"/>
              <a:ext cx="4012200" cy="1501920"/>
            </p14:xfrm>
          </p:contentPart>
        </mc:Choice>
        <mc:Fallback xmlns="">
          <p:pic>
            <p:nvPicPr>
              <p:cNvPr id="4" name="Ink 3">
                <a:extLst>
                  <a:ext uri="{FF2B5EF4-FFF2-40B4-BE49-F238E27FC236}">
                    <a16:creationId xmlns:a16="http://schemas.microsoft.com/office/drawing/2014/main" id="{552B61EE-B877-4F55-9DC8-DE86CF74F76C}"/>
                  </a:ext>
                </a:extLst>
              </p:cNvPr>
              <p:cNvPicPr>
                <a:picLocks noGrp="1" noRot="1" noChangeAspect="1" noMove="1" noResize="1" noEditPoints="1" noAdjustHandles="1" noChangeArrowheads="1" noChangeShapeType="1"/>
              </p:cNvPicPr>
              <p:nvPr/>
            </p:nvPicPr>
            <p:blipFill>
              <a:blip r:embed="rId4"/>
              <a:stretch>
                <a:fillRect/>
              </a:stretch>
            </p:blipFill>
            <p:spPr>
              <a:xfrm>
                <a:off x="6237000" y="699120"/>
                <a:ext cx="4043520" cy="1628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AA72FD64-C8DF-4124-ADF0-8AA6E9845148}"/>
                  </a:ext>
                </a:extLst>
              </p14:cNvPr>
              <p14:cNvContentPartPr/>
              <p14:nvPr/>
            </p14:nvContentPartPr>
            <p14:xfrm>
              <a:off x="5676480" y="2984280"/>
              <a:ext cx="360" cy="360"/>
            </p14:xfrm>
          </p:contentPart>
        </mc:Choice>
        <mc:Fallback xmlns="">
          <p:pic>
            <p:nvPicPr>
              <p:cNvPr id="37" name="Ink 36">
                <a:extLst>
                  <a:ext uri="{FF2B5EF4-FFF2-40B4-BE49-F238E27FC236}">
                    <a16:creationId xmlns:a16="http://schemas.microsoft.com/office/drawing/2014/main" id="{AA72FD64-C8DF-4124-ADF0-8AA6E9845148}"/>
                  </a:ext>
                </a:extLst>
              </p:cNvPr>
              <p:cNvPicPr/>
              <p:nvPr/>
            </p:nvPicPr>
            <p:blipFill>
              <a:blip r:embed="rId6"/>
              <a:stretch>
                <a:fillRect/>
              </a:stretch>
            </p:blipFill>
            <p:spPr>
              <a:xfrm>
                <a:off x="5667840" y="2975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7" name="Ink 66">
                <a:extLst>
                  <a:ext uri="{FF2B5EF4-FFF2-40B4-BE49-F238E27FC236}">
                    <a16:creationId xmlns:a16="http://schemas.microsoft.com/office/drawing/2014/main" id="{B855FF48-1F89-4A06-8136-46041072F63A}"/>
                  </a:ext>
                </a:extLst>
              </p14:cNvPr>
              <p14:cNvContentPartPr/>
              <p14:nvPr/>
            </p14:nvContentPartPr>
            <p14:xfrm>
              <a:off x="6489300" y="5079480"/>
              <a:ext cx="360" cy="360"/>
            </p14:xfrm>
          </p:contentPart>
        </mc:Choice>
        <mc:Fallback xmlns="">
          <p:pic>
            <p:nvPicPr>
              <p:cNvPr id="67" name="Ink 66">
                <a:extLst>
                  <a:ext uri="{FF2B5EF4-FFF2-40B4-BE49-F238E27FC236}">
                    <a16:creationId xmlns:a16="http://schemas.microsoft.com/office/drawing/2014/main" id="{B855FF48-1F89-4A06-8136-46041072F63A}"/>
                  </a:ext>
                </a:extLst>
              </p:cNvPr>
              <p:cNvPicPr/>
              <p:nvPr/>
            </p:nvPicPr>
            <p:blipFill>
              <a:blip r:embed="rId6"/>
              <a:stretch>
                <a:fillRect/>
              </a:stretch>
            </p:blipFill>
            <p:spPr>
              <a:xfrm>
                <a:off x="6480660" y="5070840"/>
                <a:ext cx="18000" cy="18000"/>
              </a:xfrm>
              <a:prstGeom prst="rect">
                <a:avLst/>
              </a:prstGeom>
            </p:spPr>
          </p:pic>
        </mc:Fallback>
      </mc:AlternateContent>
      <p:pic>
        <p:nvPicPr>
          <p:cNvPr id="5" name="Picture 4">
            <a:extLst>
              <a:ext uri="{FF2B5EF4-FFF2-40B4-BE49-F238E27FC236}">
                <a16:creationId xmlns:a16="http://schemas.microsoft.com/office/drawing/2014/main" id="{9B3BBA84-C498-4E8A-9AC1-65AD823D0170}"/>
              </a:ext>
            </a:extLst>
          </p:cNvPr>
          <p:cNvPicPr>
            <a:picLocks noChangeAspect="1"/>
          </p:cNvPicPr>
          <p:nvPr/>
        </p:nvPicPr>
        <p:blipFill>
          <a:blip r:embed="rId8"/>
          <a:stretch>
            <a:fillRect/>
          </a:stretch>
        </p:blipFill>
        <p:spPr>
          <a:xfrm>
            <a:off x="9207860" y="4359467"/>
            <a:ext cx="2984140" cy="2345613"/>
          </a:xfrm>
          <a:prstGeom prst="rect">
            <a:avLst/>
          </a:prstGeom>
        </p:spPr>
      </p:pic>
    </p:spTree>
    <p:extLst>
      <p:ext uri="{BB962C8B-B14F-4D97-AF65-F5344CB8AC3E}">
        <p14:creationId xmlns:p14="http://schemas.microsoft.com/office/powerpoint/2010/main" val="1051441625"/>
      </p:ext>
    </p:extLst>
  </p:cSld>
  <p:clrMapOvr>
    <a:masterClrMapping/>
  </p:clrMapOvr>
  <mc:AlternateContent xmlns:mc="http://schemas.openxmlformats.org/markup-compatibility/2006" xmlns:p14="http://schemas.microsoft.com/office/powerpoint/2010/main">
    <mc:Choice Requires="p14">
      <p:transition spd="slow" p14:dur="2000" advTm="49752"/>
    </mc:Choice>
    <mc:Fallback xmlns="">
      <p:transition spd="slow" advTm="497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765" x="1546225" y="5289550"/>
          <p14:tracePt t="767" x="1770063" y="5221288"/>
          <p14:tracePt t="773" x="1993900" y="5176838"/>
          <p14:tracePt t="782" x="2173288" y="5132388"/>
          <p14:tracePt t="788" x="2308225" y="5110163"/>
          <p14:tracePt t="797" x="2443163" y="5065713"/>
          <p14:tracePt t="804" x="2578100" y="5019675"/>
          <p14:tracePt t="808" x="2711450" y="4975225"/>
          <p14:tracePt t="816" x="2824163" y="4930775"/>
          <p14:tracePt t="823" x="2935288" y="4908550"/>
          <p14:tracePt t="829" x="3070225" y="4840288"/>
          <p14:tracePt t="838" x="3160713" y="4795838"/>
          <p14:tracePt t="844" x="3249613" y="4751388"/>
          <p14:tracePt t="851" x="3316288" y="4706938"/>
          <p14:tracePt t="857" x="3362325" y="4660900"/>
          <p14:tracePt t="864" x="3429000" y="4638675"/>
          <p14:tracePt t="872" x="3473450" y="4572000"/>
          <p14:tracePt t="878" x="3517900" y="4549775"/>
          <p14:tracePt t="887" x="3563938" y="4483100"/>
          <p14:tracePt t="894" x="3630613" y="4459288"/>
          <p14:tracePt t="898" x="3675063" y="4414838"/>
          <p14:tracePt t="905" x="3743325" y="4325938"/>
          <p14:tracePt t="912" x="3810000" y="4279900"/>
          <p14:tracePt t="922" x="3876675" y="4191000"/>
          <p14:tracePt t="928" x="3967163" y="4078288"/>
          <p14:tracePt t="933" x="4011613" y="4011613"/>
          <p14:tracePt t="940" x="4102100" y="3898900"/>
          <p14:tracePt t="947" x="4168775" y="3787775"/>
          <p14:tracePt t="956" x="4213225" y="3721100"/>
          <p14:tracePt t="961" x="4303713" y="3608388"/>
          <p14:tracePt t="971" x="4370388" y="3495675"/>
          <p14:tracePt t="977" x="4437063" y="3406775"/>
          <p14:tracePt t="983" x="4483100" y="3316288"/>
          <p14:tracePt t="990" x="4527550" y="3249613"/>
          <p14:tracePt t="997" x="4572000" y="3182938"/>
          <p14:tracePt t="1004" x="4594225" y="3092450"/>
          <p14:tracePt t="1010" x="4660900" y="3025775"/>
          <p14:tracePt t="1017" x="4684713" y="2959100"/>
          <p14:tracePt t="1023" x="4706938" y="2913063"/>
          <p14:tracePt t="1030" x="4729163" y="2846388"/>
          <p14:tracePt t="1038" x="4773613" y="2801938"/>
          <p14:tracePt t="1044" x="4773613" y="2733675"/>
          <p14:tracePt t="1053" x="4795838" y="2689225"/>
          <p14:tracePt t="1061" x="4818063" y="2644775"/>
          <p14:tracePt t="1067" x="4818063" y="2600325"/>
          <p14:tracePt t="1074" x="4818063" y="2532063"/>
          <p14:tracePt t="1083" x="4818063" y="2487613"/>
          <p14:tracePt t="1090" x="4818063" y="2443163"/>
          <p14:tracePt t="1099" x="4818063" y="2398713"/>
          <p14:tracePt t="1106" x="4818063" y="2352675"/>
          <p14:tracePt t="1113" x="4818063" y="2308225"/>
          <p14:tracePt t="1120" x="4818063" y="2241550"/>
          <p14:tracePt t="1131" x="4818063" y="2197100"/>
          <p14:tracePt t="1133" x="4795838" y="2151063"/>
          <p14:tracePt t="1140" x="4795838" y="2128838"/>
          <p14:tracePt t="1148" x="4773613" y="2062163"/>
          <p14:tracePt t="1155" x="4751388" y="2039938"/>
          <p14:tracePt t="1163" x="4729163" y="2017713"/>
          <p14:tracePt t="1171" x="4684713" y="1949450"/>
          <p14:tracePt t="1177" x="4660900" y="1927225"/>
          <p14:tracePt t="1184" x="4616450" y="1905000"/>
          <p14:tracePt t="1190" x="4572000" y="1860550"/>
          <p14:tracePt t="1197" x="4549775" y="1838325"/>
          <p14:tracePt t="1205" x="4505325" y="1792288"/>
          <p14:tracePt t="1213" x="4437063" y="1770063"/>
          <p14:tracePt t="1222" x="4392613" y="1725613"/>
          <p14:tracePt t="1231" x="4370388" y="1703388"/>
          <p14:tracePt t="1239" x="4303713" y="1658938"/>
          <p14:tracePt t="1245" x="4279900" y="1658938"/>
          <p14:tracePt t="1253" x="4235450" y="1612900"/>
          <p14:tracePt t="1261" x="4191000" y="1590675"/>
          <p14:tracePt t="1271" x="4146550" y="1590675"/>
          <p14:tracePt t="1281" x="4124325" y="1568450"/>
          <p14:tracePt t="1283" x="4078288" y="1546225"/>
          <p14:tracePt t="1293" x="4033838" y="1546225"/>
          <p14:tracePt t="1300" x="4011613" y="1524000"/>
          <p14:tracePt t="1310" x="3989388" y="1524000"/>
          <p14:tracePt t="1315" x="3967163" y="1501775"/>
          <p14:tracePt t="1322" x="3944938" y="1501775"/>
          <p14:tracePt t="1330" x="3922713" y="1501775"/>
          <p14:tracePt t="1337" x="3898900" y="1501775"/>
          <p14:tracePt t="1344" x="3876675" y="1501775"/>
          <p14:tracePt t="1354" x="3854450" y="1479550"/>
          <p14:tracePt t="1360" x="3832225" y="1479550"/>
          <p14:tracePt t="1367" x="3810000" y="1479550"/>
          <p14:tracePt t="1379" x="3787775" y="1479550"/>
          <p14:tracePt t="1393" x="3743325" y="1479550"/>
          <p14:tracePt t="1400" x="3721100" y="1479550"/>
          <p14:tracePt t="1406" x="3697288" y="1479550"/>
          <p14:tracePt t="1413" x="3675063" y="1479550"/>
          <p14:tracePt t="1421" x="3652838" y="1479550"/>
          <p14:tracePt t="1427" x="3630613" y="1479550"/>
          <p14:tracePt t="1437" x="3608388" y="1479550"/>
          <p14:tracePt t="1443" x="3563938" y="1457325"/>
          <p14:tracePt t="1454" x="3541713" y="1457325"/>
          <p14:tracePt t="1459" x="3541713" y="1435100"/>
          <p14:tracePt t="1467" x="3495675" y="1435100"/>
          <p14:tracePt t="1476" x="3473450" y="1435100"/>
          <p14:tracePt t="1483" x="3451225" y="1435100"/>
          <p14:tracePt t="1498" x="3429000" y="1411288"/>
          <p14:tracePt t="1506" x="3406775" y="1411288"/>
          <p14:tracePt t="1514" x="3384550" y="1389063"/>
          <p14:tracePt t="1522" x="3362325" y="1389063"/>
          <p14:tracePt t="1529" x="3362325" y="1366838"/>
          <p14:tracePt t="1538" x="3340100" y="1366838"/>
          <p14:tracePt t="1545" x="3316288" y="1344613"/>
          <p14:tracePt t="1553" x="3271838" y="1322388"/>
          <p14:tracePt t="1561" x="3249613" y="1322388"/>
          <p14:tracePt t="28901" x="3340100" y="1098550"/>
          <p14:tracePt t="28909" x="3652838" y="560388"/>
          <p14:tracePt t="28918" x="3944938" y="44450"/>
          <p14:tracePt t="32092"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veguide Theory and Application (NEETS), Module 11 - RF Cafe">
            <a:extLst>
              <a:ext uri="{FF2B5EF4-FFF2-40B4-BE49-F238E27FC236}">
                <a16:creationId xmlns:a16="http://schemas.microsoft.com/office/drawing/2014/main" id="{9938E11B-3B6F-466E-A58D-248146092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39616"/>
            <a:ext cx="3563938" cy="33848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1F782C-E0F5-4AAB-BEA5-ED37D6756A39}"/>
              </a:ext>
            </a:extLst>
          </p:cNvPr>
          <p:cNvSpPr txBox="1"/>
          <p:nvPr/>
        </p:nvSpPr>
        <p:spPr>
          <a:xfrm>
            <a:off x="5257800" y="690268"/>
            <a:ext cx="2565400" cy="369332"/>
          </a:xfrm>
          <a:prstGeom prst="rect">
            <a:avLst/>
          </a:prstGeom>
          <a:noFill/>
        </p:spPr>
        <p:txBody>
          <a:bodyPr wrap="square" rtlCol="0">
            <a:spAutoFit/>
          </a:bodyPr>
          <a:lstStyle/>
          <a:p>
            <a:r>
              <a:rPr lang="en-US" b="1" i="1" u="sng" dirty="0"/>
              <a:t>Types of Waveguides</a:t>
            </a:r>
          </a:p>
        </p:txBody>
      </p:sp>
      <p:pic>
        <p:nvPicPr>
          <p:cNvPr id="1028" name="Picture 4" descr="Radiation of Electromagnetic Waves">
            <a:extLst>
              <a:ext uri="{FF2B5EF4-FFF2-40B4-BE49-F238E27FC236}">
                <a16:creationId xmlns:a16="http://schemas.microsoft.com/office/drawing/2014/main" id="{D4F89E74-645E-4650-86B8-F6A75A8C6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33537"/>
            <a:ext cx="3857625" cy="3590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603AD-181B-421C-AF36-AF7F19E8CFE3}"/>
              </a:ext>
            </a:extLst>
          </p:cNvPr>
          <p:cNvSpPr txBox="1"/>
          <p:nvPr/>
        </p:nvSpPr>
        <p:spPr>
          <a:xfrm>
            <a:off x="469900" y="5473700"/>
            <a:ext cx="10274300" cy="923330"/>
          </a:xfrm>
          <a:prstGeom prst="rect">
            <a:avLst/>
          </a:prstGeom>
          <a:noFill/>
        </p:spPr>
        <p:txBody>
          <a:bodyPr wrap="square" rtlCol="0">
            <a:spAutoFit/>
          </a:bodyPr>
          <a:lstStyle/>
          <a:p>
            <a:r>
              <a:rPr lang="en-US" dirty="0"/>
              <a:t>Waveguides can be classified as either metal waveguides or dielectric waveguides. So, the metal waveguides are of the form of an enclosed conducting metal pipe which means waves are propagating inside a metal and are characterized by reflections from the conducting walls.</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A3A49B2-4A40-437E-BEDE-E708306FD75B}"/>
                  </a:ext>
                </a:extLst>
              </p14:cNvPr>
              <p14:cNvContentPartPr/>
              <p14:nvPr/>
            </p14:nvContentPartPr>
            <p14:xfrm>
              <a:off x="-3619500" y="-324150"/>
              <a:ext cx="360" cy="360"/>
            </p14:xfrm>
          </p:contentPart>
        </mc:Choice>
        <mc:Fallback>
          <p:pic>
            <p:nvPicPr>
              <p:cNvPr id="3" name="Ink 2">
                <a:extLst>
                  <a:ext uri="{FF2B5EF4-FFF2-40B4-BE49-F238E27FC236}">
                    <a16:creationId xmlns:a16="http://schemas.microsoft.com/office/drawing/2014/main" id="{8A3A49B2-4A40-437E-BEDE-E708306FD75B}"/>
                  </a:ext>
                </a:extLst>
              </p:cNvPr>
              <p:cNvPicPr/>
              <p:nvPr/>
            </p:nvPicPr>
            <p:blipFill>
              <a:blip r:embed="rId5"/>
              <a:stretch>
                <a:fillRect/>
              </a:stretch>
            </p:blipFill>
            <p:spPr>
              <a:xfrm>
                <a:off x="-3628140" y="-33315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F9A6775-B075-4EFC-A512-AB0272F1034D}"/>
                  </a:ext>
                </a:extLst>
              </p14:cNvPr>
              <p14:cNvContentPartPr/>
              <p14:nvPr/>
            </p14:nvContentPartPr>
            <p14:xfrm>
              <a:off x="-1752540" y="761610"/>
              <a:ext cx="360" cy="360"/>
            </p14:xfrm>
          </p:contentPart>
        </mc:Choice>
        <mc:Fallback>
          <p:pic>
            <p:nvPicPr>
              <p:cNvPr id="6" name="Ink 5">
                <a:extLst>
                  <a:ext uri="{FF2B5EF4-FFF2-40B4-BE49-F238E27FC236}">
                    <a16:creationId xmlns:a16="http://schemas.microsoft.com/office/drawing/2014/main" id="{CF9A6775-B075-4EFC-A512-AB0272F1034D}"/>
                  </a:ext>
                </a:extLst>
              </p:cNvPr>
              <p:cNvPicPr/>
              <p:nvPr/>
            </p:nvPicPr>
            <p:blipFill>
              <a:blip r:embed="rId7"/>
              <a:stretch>
                <a:fillRect/>
              </a:stretch>
            </p:blipFill>
            <p:spPr>
              <a:xfrm>
                <a:off x="-1770180" y="743610"/>
                <a:ext cx="36000" cy="36000"/>
              </a:xfrm>
              <a:prstGeom prst="rect">
                <a:avLst/>
              </a:prstGeom>
            </p:spPr>
          </p:pic>
        </mc:Fallback>
      </mc:AlternateContent>
    </p:spTree>
    <p:extLst>
      <p:ext uri="{BB962C8B-B14F-4D97-AF65-F5344CB8AC3E}">
        <p14:creationId xmlns:p14="http://schemas.microsoft.com/office/powerpoint/2010/main" val="43204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AF39C9E2-FD52-4974-9182-69CB7E69E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7" y="800100"/>
            <a:ext cx="4048583" cy="2084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F02BAD-7ACD-4499-9E97-ECF68FD83F77}"/>
              </a:ext>
            </a:extLst>
          </p:cNvPr>
          <p:cNvSpPr txBox="1"/>
          <p:nvPr/>
        </p:nvSpPr>
        <p:spPr>
          <a:xfrm>
            <a:off x="5181600" y="927100"/>
            <a:ext cx="7010400" cy="369332"/>
          </a:xfrm>
          <a:prstGeom prst="rect">
            <a:avLst/>
          </a:prstGeom>
          <a:noFill/>
        </p:spPr>
        <p:txBody>
          <a:bodyPr wrap="square" rtlCol="0">
            <a:spAutoFit/>
          </a:bodyPr>
          <a:lstStyle/>
          <a:p>
            <a:r>
              <a:rPr lang="en-US" dirty="0"/>
              <a:t>The tube walls provides distributed inductance</a:t>
            </a:r>
          </a:p>
        </p:txBody>
      </p:sp>
      <p:sp>
        <p:nvSpPr>
          <p:cNvPr id="5" name="TextBox 4">
            <a:extLst>
              <a:ext uri="{FF2B5EF4-FFF2-40B4-BE49-F238E27FC236}">
                <a16:creationId xmlns:a16="http://schemas.microsoft.com/office/drawing/2014/main" id="{70CC5C36-EF95-4FDA-AAD6-FCCC585DE676}"/>
              </a:ext>
            </a:extLst>
          </p:cNvPr>
          <p:cNvSpPr txBox="1"/>
          <p:nvPr/>
        </p:nvSpPr>
        <p:spPr>
          <a:xfrm>
            <a:off x="5270500" y="1625600"/>
            <a:ext cx="4584700" cy="646331"/>
          </a:xfrm>
          <a:prstGeom prst="rect">
            <a:avLst/>
          </a:prstGeom>
          <a:noFill/>
        </p:spPr>
        <p:txBody>
          <a:bodyPr wrap="square" rtlCol="0">
            <a:spAutoFit/>
          </a:bodyPr>
          <a:lstStyle/>
          <a:p>
            <a:r>
              <a:rPr lang="en-US" dirty="0"/>
              <a:t>The empty space between the tube walls provides distributed capacitance</a:t>
            </a:r>
          </a:p>
        </p:txBody>
      </p:sp>
      <p:sp>
        <p:nvSpPr>
          <p:cNvPr id="6" name="TextBox 5">
            <a:extLst>
              <a:ext uri="{FF2B5EF4-FFF2-40B4-BE49-F238E27FC236}">
                <a16:creationId xmlns:a16="http://schemas.microsoft.com/office/drawing/2014/main" id="{8611D2AF-B964-412A-82F6-FF714FBB0495}"/>
              </a:ext>
            </a:extLst>
          </p:cNvPr>
          <p:cNvSpPr txBox="1"/>
          <p:nvPr/>
        </p:nvSpPr>
        <p:spPr>
          <a:xfrm>
            <a:off x="355600" y="3429000"/>
            <a:ext cx="11214100" cy="923330"/>
          </a:xfrm>
          <a:prstGeom prst="rect">
            <a:avLst/>
          </a:prstGeom>
          <a:noFill/>
        </p:spPr>
        <p:txBody>
          <a:bodyPr wrap="square" rtlCol="0">
            <a:spAutoFit/>
          </a:bodyPr>
          <a:lstStyle/>
          <a:p>
            <a:r>
              <a:rPr lang="en-US" dirty="0"/>
              <a:t>Waveguides are used in </a:t>
            </a:r>
            <a:r>
              <a:rPr lang="en-US" b="1" i="1" dirty="0"/>
              <a:t>microwave communications</a:t>
            </a:r>
            <a:endParaRPr lang="en-US" b="1" dirty="0"/>
          </a:p>
          <a:p>
            <a:r>
              <a:rPr lang="en-US" b="1" dirty="0"/>
              <a:t>They are used in radar installation, optical fiber communication, photonic integrated circuits, mode cleaners, optical interferometers etc.</a:t>
            </a:r>
          </a:p>
        </p:txBody>
      </p:sp>
      <p:pic>
        <p:nvPicPr>
          <p:cNvPr id="1026" name="Picture 2" descr="What is Fiber Optical Communication and How it Works?">
            <a:extLst>
              <a:ext uri="{FF2B5EF4-FFF2-40B4-BE49-F238E27FC236}">
                <a16:creationId xmlns:a16="http://schemas.microsoft.com/office/drawing/2014/main" id="{CC9DEE5B-7429-4DDD-9A58-4CF777C1D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1" y="4404499"/>
            <a:ext cx="2857499" cy="2224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Photonic Integrated Circuit (PIC) and How Does It Work? | Synopsys">
            <a:extLst>
              <a:ext uri="{FF2B5EF4-FFF2-40B4-BE49-F238E27FC236}">
                <a16:creationId xmlns:a16="http://schemas.microsoft.com/office/drawing/2014/main" id="{F613DA2A-5455-40F3-A887-A965DF4BE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738" y="4436338"/>
            <a:ext cx="2828925" cy="20485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6326E2-5D9F-4445-B881-818799EEBF48}"/>
              </a:ext>
            </a:extLst>
          </p:cNvPr>
          <p:cNvSpPr txBox="1"/>
          <p:nvPr/>
        </p:nvSpPr>
        <p:spPr>
          <a:xfrm flipH="1">
            <a:off x="3909059" y="36900"/>
            <a:ext cx="4373882" cy="369332"/>
          </a:xfrm>
          <a:prstGeom prst="rect">
            <a:avLst/>
          </a:prstGeom>
          <a:noFill/>
        </p:spPr>
        <p:txBody>
          <a:bodyPr wrap="square" rtlCol="0">
            <a:spAutoFit/>
          </a:bodyPr>
          <a:lstStyle/>
          <a:p>
            <a:r>
              <a:rPr lang="en-US" b="1" u="sng" dirty="0"/>
              <a:t>APPLICATIONS OF WAVEGUIDES</a:t>
            </a:r>
          </a:p>
        </p:txBody>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FAAEA469-A867-4699-9D68-9311A5DFAB8D}"/>
                  </a:ext>
                </a:extLst>
              </p14:cNvPr>
              <p14:cNvContentPartPr/>
              <p14:nvPr/>
            </p14:nvContentPartPr>
            <p14:xfrm>
              <a:off x="7433071" y="4719170"/>
              <a:ext cx="360" cy="360"/>
            </p14:xfrm>
          </p:contentPart>
        </mc:Choice>
        <mc:Fallback>
          <p:pic>
            <p:nvPicPr>
              <p:cNvPr id="7" name="Ink 6">
                <a:extLst>
                  <a:ext uri="{FF2B5EF4-FFF2-40B4-BE49-F238E27FC236}">
                    <a16:creationId xmlns:a16="http://schemas.microsoft.com/office/drawing/2014/main" id="{FAAEA469-A867-4699-9D68-9311A5DFAB8D}"/>
                  </a:ext>
                </a:extLst>
              </p:cNvPr>
              <p:cNvPicPr/>
              <p:nvPr/>
            </p:nvPicPr>
            <p:blipFill>
              <a:blip r:embed="rId6"/>
              <a:stretch>
                <a:fillRect/>
              </a:stretch>
            </p:blipFill>
            <p:spPr>
              <a:xfrm>
                <a:off x="7415071" y="4701170"/>
                <a:ext cx="36000" cy="36000"/>
              </a:xfrm>
              <a:prstGeom prst="rect">
                <a:avLst/>
              </a:prstGeom>
            </p:spPr>
          </p:pic>
        </mc:Fallback>
      </mc:AlternateContent>
    </p:spTree>
    <p:extLst>
      <p:ext uri="{BB962C8B-B14F-4D97-AF65-F5344CB8AC3E}">
        <p14:creationId xmlns:p14="http://schemas.microsoft.com/office/powerpoint/2010/main" val="287331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6E67-25B4-45C7-9B24-05376B77B5B4}"/>
              </a:ext>
            </a:extLst>
          </p:cNvPr>
          <p:cNvSpPr>
            <a:spLocks noGrp="1"/>
          </p:cNvSpPr>
          <p:nvPr>
            <p:ph type="title"/>
          </p:nvPr>
        </p:nvSpPr>
        <p:spPr>
          <a:xfrm>
            <a:off x="546100" y="876300"/>
            <a:ext cx="11010900" cy="1026762"/>
          </a:xfrm>
        </p:spPr>
        <p:txBody>
          <a:bodyPr/>
          <a:lstStyle/>
          <a:p>
            <a:r>
              <a:rPr lang="en-US" dirty="0"/>
              <a:t>Advantages and disadvantages of waveguides</a:t>
            </a:r>
          </a:p>
        </p:txBody>
      </p:sp>
      <p:sp>
        <p:nvSpPr>
          <p:cNvPr id="3" name="Text Placeholder 2">
            <a:extLst>
              <a:ext uri="{FF2B5EF4-FFF2-40B4-BE49-F238E27FC236}">
                <a16:creationId xmlns:a16="http://schemas.microsoft.com/office/drawing/2014/main" id="{A87EB166-7A28-4802-BBBF-E64C6A063EC8}"/>
              </a:ext>
            </a:extLst>
          </p:cNvPr>
          <p:cNvSpPr>
            <a:spLocks noGrp="1"/>
          </p:cNvSpPr>
          <p:nvPr>
            <p:ph type="body" idx="1"/>
          </p:nvPr>
        </p:nvSpPr>
        <p:spPr/>
        <p:txBody>
          <a:bodyPr/>
          <a:lstStyle/>
          <a:p>
            <a:r>
              <a:rPr lang="en-US" dirty="0"/>
              <a:t>ADVANTAGES</a:t>
            </a:r>
          </a:p>
        </p:txBody>
      </p:sp>
      <p:sp>
        <p:nvSpPr>
          <p:cNvPr id="4" name="Content Placeholder 3">
            <a:extLst>
              <a:ext uri="{FF2B5EF4-FFF2-40B4-BE49-F238E27FC236}">
                <a16:creationId xmlns:a16="http://schemas.microsoft.com/office/drawing/2014/main" id="{69473595-61DF-4915-AF7A-ACB748C03571}"/>
              </a:ext>
            </a:extLst>
          </p:cNvPr>
          <p:cNvSpPr>
            <a:spLocks noGrp="1"/>
          </p:cNvSpPr>
          <p:nvPr>
            <p:ph sz="half" idx="2"/>
          </p:nvPr>
        </p:nvSpPr>
        <p:spPr/>
        <p:txBody>
          <a:bodyPr/>
          <a:lstStyle/>
          <a:p>
            <a:r>
              <a:rPr lang="en-US" dirty="0"/>
              <a:t>They handle very large power</a:t>
            </a:r>
          </a:p>
          <a:p>
            <a:r>
              <a:rPr lang="en-US" dirty="0"/>
              <a:t>Power loss is negligible in waveguides</a:t>
            </a:r>
          </a:p>
          <a:p>
            <a:r>
              <a:rPr lang="en-US" dirty="0"/>
              <a:t>Are easy to manufacture, they offer very low loss </a:t>
            </a:r>
          </a:p>
        </p:txBody>
      </p:sp>
      <p:sp>
        <p:nvSpPr>
          <p:cNvPr id="5" name="Text Placeholder 4">
            <a:extLst>
              <a:ext uri="{FF2B5EF4-FFF2-40B4-BE49-F238E27FC236}">
                <a16:creationId xmlns:a16="http://schemas.microsoft.com/office/drawing/2014/main" id="{F79049C1-9C29-452C-9D77-22534ECD1D4C}"/>
              </a:ext>
            </a:extLst>
          </p:cNvPr>
          <p:cNvSpPr>
            <a:spLocks noGrp="1"/>
          </p:cNvSpPr>
          <p:nvPr>
            <p:ph type="body" sz="quarter" idx="3"/>
          </p:nvPr>
        </p:nvSpPr>
        <p:spPr/>
        <p:txBody>
          <a:bodyPr/>
          <a:lstStyle/>
          <a:p>
            <a:r>
              <a:rPr lang="en-US" dirty="0"/>
              <a:t>DISADVANTAGES </a:t>
            </a:r>
          </a:p>
        </p:txBody>
      </p:sp>
      <p:sp>
        <p:nvSpPr>
          <p:cNvPr id="6" name="Content Placeholder 5">
            <a:extLst>
              <a:ext uri="{FF2B5EF4-FFF2-40B4-BE49-F238E27FC236}">
                <a16:creationId xmlns:a16="http://schemas.microsoft.com/office/drawing/2014/main" id="{5F1A4E02-8906-443B-9A82-C11A9F1F7FC7}"/>
              </a:ext>
            </a:extLst>
          </p:cNvPr>
          <p:cNvSpPr>
            <a:spLocks noGrp="1"/>
          </p:cNvSpPr>
          <p:nvPr>
            <p:ph sz="quarter" idx="4"/>
          </p:nvPr>
        </p:nvSpPr>
        <p:spPr/>
        <p:txBody>
          <a:bodyPr/>
          <a:lstStyle/>
          <a:p>
            <a:r>
              <a:rPr lang="en-US" dirty="0"/>
              <a:t>Not suitable for operations at lower frequency</a:t>
            </a:r>
          </a:p>
          <a:p>
            <a:r>
              <a:rPr lang="en-US" dirty="0"/>
              <a:t>It is very bulky in size, heavy in weight and expensive</a:t>
            </a:r>
          </a:p>
        </p:txBody>
      </p:sp>
    </p:spTree>
    <p:extLst>
      <p:ext uri="{BB962C8B-B14F-4D97-AF65-F5344CB8AC3E}">
        <p14:creationId xmlns:p14="http://schemas.microsoft.com/office/powerpoint/2010/main" val="375315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5A313B-1FF0-4E42-A050-DFC0E39DD45E}"/>
              </a:ext>
            </a:extLst>
          </p:cNvPr>
          <p:cNvSpPr>
            <a:spLocks noGrp="1"/>
          </p:cNvSpPr>
          <p:nvPr>
            <p:ph type="body" idx="1"/>
          </p:nvPr>
        </p:nvSpPr>
        <p:spPr/>
        <p:txBody>
          <a:bodyPr/>
          <a:lstStyle/>
          <a:p>
            <a:r>
              <a:rPr lang="en-US" dirty="0"/>
              <a:t>waveguides</a:t>
            </a:r>
          </a:p>
        </p:txBody>
      </p:sp>
      <p:sp>
        <p:nvSpPr>
          <p:cNvPr id="4" name="Content Placeholder 3">
            <a:extLst>
              <a:ext uri="{FF2B5EF4-FFF2-40B4-BE49-F238E27FC236}">
                <a16:creationId xmlns:a16="http://schemas.microsoft.com/office/drawing/2014/main" id="{A48F4D8E-F1D5-4E24-934B-D2943E34A743}"/>
              </a:ext>
            </a:extLst>
          </p:cNvPr>
          <p:cNvSpPr>
            <a:spLocks noGrp="1"/>
          </p:cNvSpPr>
          <p:nvPr>
            <p:ph sz="half" idx="2"/>
          </p:nvPr>
        </p:nvSpPr>
        <p:spPr/>
        <p:txBody>
          <a:bodyPr/>
          <a:lstStyle/>
          <a:p>
            <a:r>
              <a:rPr lang="en-US" dirty="0"/>
              <a:t>Lower signals attenuation at high frequencies </a:t>
            </a:r>
          </a:p>
          <a:p>
            <a:r>
              <a:rPr lang="en-US" dirty="0"/>
              <a:t>Metal waveguides are enclosed conductor filled with an air</a:t>
            </a:r>
          </a:p>
          <a:p>
            <a:r>
              <a:rPr lang="en-US" dirty="0"/>
              <a:t>Large cross-section (low frequency) waveguides are impractical due to large size and high cost</a:t>
            </a:r>
          </a:p>
        </p:txBody>
      </p:sp>
      <p:sp>
        <p:nvSpPr>
          <p:cNvPr id="5" name="Text Placeholder 4">
            <a:extLst>
              <a:ext uri="{FF2B5EF4-FFF2-40B4-BE49-F238E27FC236}">
                <a16:creationId xmlns:a16="http://schemas.microsoft.com/office/drawing/2014/main" id="{9A149806-F749-481A-8EB6-8896CD2AEAFB}"/>
              </a:ext>
            </a:extLst>
          </p:cNvPr>
          <p:cNvSpPr>
            <a:spLocks noGrp="1"/>
          </p:cNvSpPr>
          <p:nvPr>
            <p:ph type="body" sz="quarter" idx="3"/>
          </p:nvPr>
        </p:nvSpPr>
        <p:spPr/>
        <p:txBody>
          <a:bodyPr/>
          <a:lstStyle/>
          <a:p>
            <a:r>
              <a:rPr lang="en-US" dirty="0"/>
              <a:t>TRANSMISSION LINES</a:t>
            </a:r>
          </a:p>
        </p:txBody>
      </p:sp>
      <p:sp>
        <p:nvSpPr>
          <p:cNvPr id="6" name="Content Placeholder 5">
            <a:extLst>
              <a:ext uri="{FF2B5EF4-FFF2-40B4-BE49-F238E27FC236}">
                <a16:creationId xmlns:a16="http://schemas.microsoft.com/office/drawing/2014/main" id="{3C69632C-96DE-4C00-ADF5-A75482FB28F0}"/>
              </a:ext>
            </a:extLst>
          </p:cNvPr>
          <p:cNvSpPr>
            <a:spLocks noGrp="1"/>
          </p:cNvSpPr>
          <p:nvPr>
            <p:ph sz="quarter" idx="4"/>
          </p:nvPr>
        </p:nvSpPr>
        <p:spPr/>
        <p:txBody>
          <a:bodyPr/>
          <a:lstStyle/>
          <a:p>
            <a:r>
              <a:rPr lang="en-US" dirty="0"/>
              <a:t>Significant signal at high frequencies due to conductor and dielectric losses</a:t>
            </a:r>
          </a:p>
          <a:p>
            <a:r>
              <a:rPr lang="en-US" dirty="0"/>
              <a:t>Conductors are separated with some insulating medium (coaxial, two-wire etc.)</a:t>
            </a:r>
          </a:p>
          <a:p>
            <a:r>
              <a:rPr lang="en-US" dirty="0"/>
              <a:t>Large cross-section transmission lines can transmit high power levels</a:t>
            </a:r>
          </a:p>
        </p:txBody>
      </p:sp>
      <p:sp>
        <p:nvSpPr>
          <p:cNvPr id="7" name="TextBox 6">
            <a:extLst>
              <a:ext uri="{FF2B5EF4-FFF2-40B4-BE49-F238E27FC236}">
                <a16:creationId xmlns:a16="http://schemas.microsoft.com/office/drawing/2014/main" id="{7E339482-216A-4CD6-9BF5-A319AAA6C5EA}"/>
              </a:ext>
            </a:extLst>
          </p:cNvPr>
          <p:cNvSpPr txBox="1"/>
          <p:nvPr/>
        </p:nvSpPr>
        <p:spPr>
          <a:xfrm>
            <a:off x="2451916" y="985899"/>
            <a:ext cx="6946900" cy="369332"/>
          </a:xfrm>
          <a:prstGeom prst="rect">
            <a:avLst/>
          </a:prstGeom>
          <a:noFill/>
        </p:spPr>
        <p:txBody>
          <a:bodyPr wrap="square" rtlCol="0">
            <a:spAutoFit/>
          </a:bodyPr>
          <a:lstStyle/>
          <a:p>
            <a:r>
              <a:rPr lang="en-US" dirty="0"/>
              <a:t>COMPARING WAVEGUIDES AND TRANSMISSION LINES</a:t>
            </a:r>
          </a:p>
        </p:txBody>
      </p:sp>
      <p:pic>
        <p:nvPicPr>
          <p:cNvPr id="2050" name="Picture 2" descr="What is a coaxial cable? A definition from WhatIs.com">
            <a:extLst>
              <a:ext uri="{FF2B5EF4-FFF2-40B4-BE49-F238E27FC236}">
                <a16:creationId xmlns:a16="http://schemas.microsoft.com/office/drawing/2014/main" id="{D751345F-D2D1-41F0-BF5D-6D5B8AE51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64" y="658426"/>
            <a:ext cx="3019016" cy="1706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79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FE86-4EC2-44DF-942D-8ADBDC373E41}"/>
              </a:ext>
            </a:extLst>
          </p:cNvPr>
          <p:cNvSpPr>
            <a:spLocks noGrp="1"/>
          </p:cNvSpPr>
          <p:nvPr>
            <p:ph type="title"/>
          </p:nvPr>
        </p:nvSpPr>
        <p:spPr/>
        <p:txBody>
          <a:bodyPr/>
          <a:lstStyle/>
          <a:p>
            <a:r>
              <a:rPr lang="en-US" dirty="0"/>
              <a:t>WHY YOU NEED A WAVEGUIDE?</a:t>
            </a:r>
          </a:p>
        </p:txBody>
      </p:sp>
      <p:sp>
        <p:nvSpPr>
          <p:cNvPr id="3" name="Content Placeholder 2">
            <a:extLst>
              <a:ext uri="{FF2B5EF4-FFF2-40B4-BE49-F238E27FC236}">
                <a16:creationId xmlns:a16="http://schemas.microsoft.com/office/drawing/2014/main" id="{2B7EDD22-BA5F-4CA5-8F6C-884418122090}"/>
              </a:ext>
            </a:extLst>
          </p:cNvPr>
          <p:cNvSpPr>
            <a:spLocks noGrp="1"/>
          </p:cNvSpPr>
          <p:nvPr>
            <p:ph idx="1"/>
          </p:nvPr>
        </p:nvSpPr>
        <p:spPr/>
        <p:txBody>
          <a:bodyPr/>
          <a:lstStyle/>
          <a:p>
            <a:r>
              <a:rPr lang="en-US" b="1" dirty="0"/>
              <a:t>In case of high frequency</a:t>
            </a:r>
            <a:r>
              <a:rPr lang="en-US" dirty="0"/>
              <a:t>:</a:t>
            </a:r>
          </a:p>
          <a:p>
            <a:pPr marL="0" indent="0">
              <a:buNone/>
            </a:pPr>
            <a:r>
              <a:rPr lang="en-US" dirty="0"/>
              <a:t>As the frequency goes higher and higher, what will happen is the loss will increase right or the attenuation will increase right.  If that quantity is increasing, this is not good for any circuit. That is where waveguides operates, they are suggested to decrease the loss. So, by using the waveguides the loss will be less.</a:t>
            </a:r>
          </a:p>
        </p:txBody>
      </p:sp>
    </p:spTree>
    <p:extLst>
      <p:ext uri="{BB962C8B-B14F-4D97-AF65-F5344CB8AC3E}">
        <p14:creationId xmlns:p14="http://schemas.microsoft.com/office/powerpoint/2010/main" val="110540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54B386-8A46-4F06-8CBB-28836AB6CF8D}"/>
              </a:ext>
            </a:extLst>
          </p:cNvPr>
          <p:cNvSpPr txBox="1"/>
          <p:nvPr/>
        </p:nvSpPr>
        <p:spPr>
          <a:xfrm>
            <a:off x="914400" y="1147481"/>
            <a:ext cx="4244341" cy="2532980"/>
          </a:xfrm>
          <a:prstGeom prst="rect">
            <a:avLst/>
          </a:prstGeom>
        </p:spPr>
        <p:txBody>
          <a:bodyPr vert="horz" lIns="91440" tIns="45720" rIns="91440" bIns="45720" rtlCol="0" anchor="b">
            <a:normAutofit/>
          </a:bodyPr>
          <a:lstStyle/>
          <a:p>
            <a:pPr algn="ctr">
              <a:lnSpc>
                <a:spcPct val="120000"/>
              </a:lnSpc>
              <a:spcBef>
                <a:spcPct val="0"/>
              </a:spcBef>
              <a:spcAft>
                <a:spcPts val="600"/>
              </a:spcAft>
            </a:pPr>
            <a:r>
              <a:rPr lang="en-US" sz="2800" b="1" i="1" cap="all" spc="600">
                <a:highlight>
                  <a:srgbClr val="000000"/>
                </a:highlight>
                <a:latin typeface="+mj-lt"/>
                <a:ea typeface="+mj-ea"/>
                <a:cs typeface="+mj-cs"/>
              </a:rPr>
              <a:t>THANK YOU</a:t>
            </a:r>
          </a:p>
        </p:txBody>
      </p:sp>
      <p:sp>
        <p:nvSpPr>
          <p:cNvPr id="79" name="Oval 78">
            <a:extLst>
              <a:ext uri="{FF2B5EF4-FFF2-40B4-BE49-F238E27FC236}">
                <a16:creationId xmlns:a16="http://schemas.microsoft.com/office/drawing/2014/main" id="{C9738BEF-1509-49AB-94B0-7D2B62188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9412" y="756110"/>
            <a:ext cx="5360305" cy="5360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What Is Optical Fiber? -Definition And Types Of Optical Fiber">
            <a:extLst>
              <a:ext uri="{FF2B5EF4-FFF2-40B4-BE49-F238E27FC236}">
                <a16:creationId xmlns:a16="http://schemas.microsoft.com/office/drawing/2014/main" id="{95228123-7045-448E-B112-D2744A2AEE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0283" y="2750010"/>
            <a:ext cx="1197103" cy="10021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D9DCCB-D3E8-43EA-838F-83C03EBF41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3166" y="2654300"/>
            <a:ext cx="1152796" cy="11690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ctangular Waveguide Adapters | 8.2GHz - 325GHz">
            <a:extLst>
              <a:ext uri="{FF2B5EF4-FFF2-40B4-BE49-F238E27FC236}">
                <a16:creationId xmlns:a16="http://schemas.microsoft.com/office/drawing/2014/main" id="{D7F46D50-6C5E-46EB-8CFE-9884115B5A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25842" y="2654300"/>
            <a:ext cx="1189973" cy="109788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50993" y="399708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255134"/>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1B2F30"/>
      </a:dk2>
      <a:lt2>
        <a:srgbClr val="F0F3F1"/>
      </a:lt2>
      <a:accent1>
        <a:srgbClr val="D33DC3"/>
      </a:accent1>
      <a:accent2>
        <a:srgbClr val="922BC1"/>
      </a:accent2>
      <a:accent3>
        <a:srgbClr val="653DD3"/>
      </a:accent3>
      <a:accent4>
        <a:srgbClr val="384DC5"/>
      </a:accent4>
      <a:accent5>
        <a:srgbClr val="3D91D3"/>
      </a:accent5>
      <a:accent6>
        <a:srgbClr val="2BBEC1"/>
      </a:accent6>
      <a:hlink>
        <a:srgbClr val="3F72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1423</TotalTime>
  <Words>438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Trade Gothic Next Cond</vt:lpstr>
      <vt:lpstr>Trade Gothic Next Light</vt:lpstr>
      <vt:lpstr>PortalVTI</vt:lpstr>
      <vt:lpstr>WHAT IS A WAVEGUIDE</vt:lpstr>
      <vt:lpstr>WAVEGUIDEs</vt:lpstr>
      <vt:lpstr>THEORY</vt:lpstr>
      <vt:lpstr>PowerPoint Presentation</vt:lpstr>
      <vt:lpstr>PowerPoint Presentation</vt:lpstr>
      <vt:lpstr>Advantages and disadvantages of waveguides</vt:lpstr>
      <vt:lpstr>PowerPoint Presentation</vt:lpstr>
      <vt:lpstr>WHY YOU NEED A WAVEGUIDE?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WAVEGUIDE</dc:title>
  <dc:creator>Khethiwe Cele (218021601)</dc:creator>
  <cp:lastModifiedBy>Khethiwe Cele (218021601)</cp:lastModifiedBy>
  <cp:revision>20</cp:revision>
  <dcterms:created xsi:type="dcterms:W3CDTF">2022-03-19T07:49:38Z</dcterms:created>
  <dcterms:modified xsi:type="dcterms:W3CDTF">2022-04-08T08:34:32Z</dcterms:modified>
</cp:coreProperties>
</file>